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6CDD6-B795-4CE4-909F-BF003AC4542A}" type="datetimeFigureOut">
              <a:rPr lang="en-US" smtClean="0"/>
              <a:t>08-Jul-13</a:t>
            </a:fld>
            <a:endParaRPr lang="en-US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50DC0-88A5-402F-9B14-5F06DF69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00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50DC0-88A5-402F-9B14-5F06DF697C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21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1B07-E0AC-4B47-A203-7209B9814A27}" type="datetime1">
              <a:rPr lang="en-US" smtClean="0"/>
              <a:t>08-Jul-13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38A10-500E-41A2-BC3E-93A3F6124232}" type="datetime1">
              <a:rPr lang="en-US" smtClean="0"/>
              <a:t>08-Jul-13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5476-7404-4BB2-8C51-E8C45322A891}" type="datetime1">
              <a:rPr lang="en-US" smtClean="0"/>
              <a:t>08-Jul-13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EBE3-8731-4781-A859-15A1D85B8C6A}" type="datetime1">
              <a:rPr lang="en-US" smtClean="0"/>
              <a:t>08-Jul-13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F290-1250-409C-A5C2-8A9B2DB03516}" type="datetime1">
              <a:rPr lang="en-US" smtClean="0"/>
              <a:t>08-Jul-13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A4FD-5179-4D4B-92E9-EF0AA6DD390C}" type="datetime1">
              <a:rPr lang="en-US" smtClean="0"/>
              <a:t>08-Jul-13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442D-FB93-491E-80B8-D445CCFFC9C8}" type="datetime1">
              <a:rPr lang="en-US" smtClean="0"/>
              <a:t>08-Jul-13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A25A-BA2B-4B02-B80C-E35023CE1595}" type="datetime1">
              <a:rPr lang="en-US" smtClean="0"/>
              <a:t>08-Jul-13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97F5-5CC8-47A0-9A14-46C01F7DDD7F}" type="datetime1">
              <a:rPr lang="en-US" smtClean="0"/>
              <a:t>08-Jul-13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99CB-03C9-437F-95F5-1AE408F6ED3E}" type="datetime1">
              <a:rPr lang="en-US" smtClean="0"/>
              <a:t>08-Jul-13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F4B7-A532-4DE1-8451-5E26BA2898CA}" type="datetime1">
              <a:rPr lang="en-US" smtClean="0"/>
              <a:t>08-Jul-13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6CA38D5-F2FC-46E6-8416-687312201C5C}" type="datetime1">
              <a:rPr lang="en-US" smtClean="0"/>
              <a:t>08-Jul-13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_______Microsoft_Word2.docx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7.emf"/><Relationship Id="rId4" Type="http://schemas.openxmlformats.org/officeDocument/2006/relationships/image" Target="../media/image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image" Target="../media/image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4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8.wmf"/><Relationship Id="rId9" Type="http://schemas.openxmlformats.org/officeDocument/2006/relationships/image" Target="../media/image11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emf"/><Relationship Id="rId4" Type="http://schemas.openxmlformats.org/officeDocument/2006/relationships/package" Target="../embeddings/_______Microsoft_Word3.docx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24.bin"/><Relationship Id="rId7" Type="http://schemas.openxmlformats.org/officeDocument/2006/relationships/package" Target="../embeddings/_______Microsoft_Word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17.emf"/><Relationship Id="rId4" Type="http://schemas.openxmlformats.org/officeDocument/2006/relationships/package" Target="../embeddings/_______Microsoft_Word4.docx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26.bin"/><Relationship Id="rId7" Type="http://schemas.openxmlformats.org/officeDocument/2006/relationships/package" Target="../embeddings/_______Microsoft_Word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19.emf"/><Relationship Id="rId4" Type="http://schemas.openxmlformats.org/officeDocument/2006/relationships/package" Target="../embeddings/_______Microsoft_Word6.docx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28.bin"/><Relationship Id="rId7" Type="http://schemas.openxmlformats.org/officeDocument/2006/relationships/package" Target="../embeddings/_______Microsoft_Word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1.emf"/><Relationship Id="rId4" Type="http://schemas.openxmlformats.org/officeDocument/2006/relationships/package" Target="../embeddings/_______Microsoft_Word8.docx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30.bin"/><Relationship Id="rId7" Type="http://schemas.openxmlformats.org/officeDocument/2006/relationships/package" Target="../embeddings/_______Microsoft_Word1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23.emf"/><Relationship Id="rId4" Type="http://schemas.openxmlformats.org/officeDocument/2006/relationships/package" Target="../embeddings/_______Microsoft_Word10.docx"/><Relationship Id="rId9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32.bin"/><Relationship Id="rId7" Type="http://schemas.openxmlformats.org/officeDocument/2006/relationships/package" Target="../embeddings/_______Microsoft_Word1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25.emf"/><Relationship Id="rId4" Type="http://schemas.openxmlformats.org/officeDocument/2006/relationships/package" Target="../embeddings/_______Microsoft_Word12.docx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34.bin"/><Relationship Id="rId7" Type="http://schemas.openxmlformats.org/officeDocument/2006/relationships/package" Target="../embeddings/_______Microsoft_Word1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27.emf"/><Relationship Id="rId4" Type="http://schemas.openxmlformats.org/officeDocument/2006/relationships/package" Target="../embeddings/_______Microsoft_Word14.docx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36.bin"/><Relationship Id="rId7" Type="http://schemas.openxmlformats.org/officeDocument/2006/relationships/package" Target="../embeddings/_______Microsoft_Word1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29.emf"/><Relationship Id="rId4" Type="http://schemas.openxmlformats.org/officeDocument/2006/relationships/package" Target="../embeddings/_______Microsoft_Word16.docx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oleObject" Target="../embeddings/oleObject38.bin"/><Relationship Id="rId7" Type="http://schemas.openxmlformats.org/officeDocument/2006/relationships/package" Target="../embeddings/_______Microsoft_Word1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31.emf"/><Relationship Id="rId4" Type="http://schemas.openxmlformats.org/officeDocument/2006/relationships/package" Target="../embeddings/_______Microsoft_Word18.docx"/><Relationship Id="rId9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40.bin"/><Relationship Id="rId7" Type="http://schemas.openxmlformats.org/officeDocument/2006/relationships/package" Target="../embeddings/_______Microsoft_Word2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33.emf"/><Relationship Id="rId4" Type="http://schemas.openxmlformats.org/officeDocument/2006/relationships/package" Target="../embeddings/_______Microsoft_Word20.docx"/><Relationship Id="rId9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Microsoft_Word2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5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_______Microsoft_Word1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5029199"/>
          </a:xfrm>
        </p:spPr>
        <p:txBody>
          <a:bodyPr anchor="ctr"/>
          <a:lstStyle/>
          <a:p>
            <a:r>
              <a:rPr lang="th-TH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บทที่ </a:t>
            </a:r>
            <a:r>
              <a:rPr lang="en-US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2 </a:t>
            </a:r>
            <a:r>
              <a:rPr lang="th-TH" sz="6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การวิเคราะห์ ประสิทธิภาพ</a:t>
            </a:r>
            <a:r>
              <a:rPr lang="th-TH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ของอัลกอริทึม </a:t>
            </a:r>
            <a:r>
              <a:rPr lang="en-US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(Performance Analysis)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9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หมายเลขภาพนิ่ง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10</a:t>
            </a:fld>
            <a:endParaRPr lang="en-US"/>
          </a:p>
        </p:txBody>
      </p:sp>
      <p:sp>
        <p:nvSpPr>
          <p:cNvPr id="4" name="ตัวแทนหมายเลขภาพนิ่ง 2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841315A-6ED1-4235-9AD7-7C2F29C5488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132365" y="2281535"/>
            <a:ext cx="86918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fontAlgn="base">
              <a:spcBef>
                <a:spcPct val="0"/>
              </a:spcBef>
              <a:spcAft>
                <a:spcPct val="0"/>
              </a:spcAft>
            </a:pPr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2.2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วิเคราะห์หน่วยความจำที่ใช้ในการประมวลผลของโปรแกรมแบบวนซ้ำ </a:t>
            </a:r>
            <a:endParaRPr lang="en-US" sz="2400" dirty="0">
              <a:latin typeface="BrowalliaUPC" pitchFamily="34" charset="-34"/>
              <a:ea typeface="Times New Roman" pitchFamily="18" charset="0"/>
              <a:cs typeface="BrowalliaUPC" pitchFamily="34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676388" y="4110336"/>
            <a:ext cx="78668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ใช้พื้นที่ในหน่วยความจำ เท่ากับ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3 * 4 = 12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ไบต์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(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ภาษจาวา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)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9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การวัดประสิทธิภาพอัลกอริทึม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457200" y="1115466"/>
            <a:ext cx="628088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การวิเคราะห์หน่วยความจำที่ใช้ในการ</a:t>
            </a:r>
            <a:r>
              <a:rPr lang="th-TH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ประมวลผล</a:t>
            </a:r>
          </a:p>
          <a:p>
            <a:r>
              <a:rPr lang="en-US" sz="3200" b="1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(</a:t>
            </a:r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Space </a:t>
            </a:r>
            <a:r>
              <a:rPr lang="en-US" sz="3200" b="1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Complexity Analysis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)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685800" y="3729335"/>
            <a:ext cx="8371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พิจารณาตามจำนวนรอบที่วนซ้ำ ถ้า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กำหนดให้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n</a:t>
            </a:r>
            <a:r>
              <a:rPr lang="en-US" sz="2400" i="1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มีค่าเท่ากับ 3 จะต้องทำการวนซ้ำ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3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ครั้ง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15" name="วัตถุ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240530"/>
              </p:ext>
            </p:extLst>
          </p:nvPr>
        </p:nvGraphicFramePr>
        <p:xfrm>
          <a:off x="685800" y="2743200"/>
          <a:ext cx="7369299" cy="1216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เอกสาร" r:id="rId4" imgW="6135503" imgH="1024387" progId="Word.Document.12">
                  <p:embed/>
                </p:oleObj>
              </mc:Choice>
              <mc:Fallback>
                <p:oleObj name="เอกสาร" r:id="rId4" imgW="6135503" imgH="10243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5800" y="2743200"/>
                        <a:ext cx="7369299" cy="12169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สี่เหลี่ยมผืนผ้า 15"/>
          <p:cNvSpPr/>
          <p:nvPr/>
        </p:nvSpPr>
        <p:spPr>
          <a:xfrm>
            <a:off x="696598" y="4491335"/>
            <a:ext cx="78466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สรุปได้ว่าถ้ากำหนดให้หาค่าแฟคทอเรียล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n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จะต้องใช้พื้นที่หน่วยความจำเท่ากับ n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* 4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ไบต์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(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ภาษา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Java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) ในการคำนวณหาค่าแฟคทอเรียล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3640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หมายเลขภาพนิ่ง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11</a:t>
            </a:fld>
            <a:endParaRPr lang="en-US"/>
          </a:p>
        </p:txBody>
      </p:sp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การวัดประสิทธิภาพอัลกอริทึม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94276" y="1115466"/>
            <a:ext cx="86773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การวิเคราะห์เวลาที่ใช้ในการประมวลผล (</a:t>
            </a:r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Time Complexity Analysis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)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533400" y="1700241"/>
            <a:ext cx="7391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400" dirty="0"/>
              <a:t>การวิเคราะห์ขั้นตอนของการดำเนินการที่ต้องใช้ในการประมวลผลของอัลกอริทึม</a:t>
            </a:r>
            <a:endParaRPr lang="en-US" sz="2400" dirty="0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533400" y="2063603"/>
            <a:ext cx="39533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400" dirty="0"/>
              <a:t>เพื่อใช้ประมาณการเวลาที่ใช้ประมวลผล </a:t>
            </a:r>
            <a:endParaRPr lang="en-US" sz="2400" dirty="0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533400" y="2438905"/>
            <a:ext cx="754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400" dirty="0"/>
              <a:t>ทราบถึงประสิทธิภาพการทำงานของโปรแกรมและแก้ไขปัญหาได้อย่างถูกต้อง </a:t>
            </a:r>
            <a:endParaRPr lang="en-US" sz="2400" dirty="0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533400" y="2822529"/>
            <a:ext cx="762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400" dirty="0"/>
              <a:t>สามารถนำไปใช้เลือกเครื่องคอมพิวเตอร์ที่เหมาะสมกับการประมวลผลของอัลกอริทึม</a:t>
            </a:r>
            <a:endParaRPr lang="en-US" sz="2400" dirty="0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533400" y="3429000"/>
            <a:ext cx="8077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th-TH" sz="24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หลักการพิจารณาเวลาที่ใช้ประมวลผล </a:t>
            </a:r>
            <a:endParaRPr lang="en-US" sz="24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  <a:p>
            <a:pPr marL="566738" indent="-219075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เมื่อ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ประมวลผลโปรแกรมในเครื่องคอมพิวเตอร์ที่มีประสิทธิภาพเร็วกว่าก็จะประมวลผลข้อมูลได้เร็วกว่า </a:t>
            </a:r>
            <a:endParaRPr lang="th-TH" sz="2400" dirty="0" smtClean="0">
              <a:latin typeface="BrowalliaUPC" pitchFamily="34" charset="-34"/>
              <a:cs typeface="BrowalliaUPC" pitchFamily="34" charset="-34"/>
            </a:endParaRPr>
          </a:p>
          <a:p>
            <a:pPr marL="566738" indent="-219075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เมื่อ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รันโปรแกรมที่มีผลการทำงานเดียวกัน โปรแกรมที่มีโค้ดน้อยกว่าจะทำงานได้เร็วกว่า </a:t>
            </a:r>
          </a:p>
          <a:p>
            <a:pPr marL="566738" indent="-219075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ตัว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แปรที่มีขนาดหน่วยความจำเล็กว่าจะประมวลผลได้เร็วกว่า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4206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หมายเลขภาพนิ่ง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12</a:t>
            </a:fld>
            <a:endParaRPr lang="en-US"/>
          </a:p>
        </p:txBody>
      </p:sp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การวัดประสิทธิภาพอัลกอริทึม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94276" y="1115466"/>
            <a:ext cx="86773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การวิเคราะห์เวลาที่ใช้ในการประมวลผล (</a:t>
            </a:r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Time Complexity Analysis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)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494276" y="1752600"/>
            <a:ext cx="81163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th-TH" sz="24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ประเภทของเวลาที่ใช้ในการประมวลผล </a:t>
            </a:r>
            <a:endParaRPr lang="en-US" sz="24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  <a:p>
            <a:pPr marL="623888" indent="-217488">
              <a:buFont typeface="Arial" pitchFamily="34" charset="0"/>
              <a:buChar char="•"/>
            </a:pPr>
            <a:r>
              <a:rPr lang="en-US" sz="2400" b="1" dirty="0" smtClean="0">
                <a:latin typeface="BrowalliaUPC" pitchFamily="34" charset="-34"/>
                <a:cs typeface="BrowalliaUPC" pitchFamily="34" charset="-34"/>
              </a:rPr>
              <a:t>Compile </a:t>
            </a: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time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เป็นเวลาที่ใช้ในการตรวจไวยากรณ์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(Syntax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)</a:t>
            </a:r>
            <a:endParaRPr lang="th-TH" sz="2400" dirty="0">
              <a:latin typeface="BrowalliaUPC" pitchFamily="34" charset="-34"/>
              <a:cs typeface="BrowalliaUPC" pitchFamily="34" charset="-34"/>
            </a:endParaRPr>
          </a:p>
          <a:p>
            <a:pPr marL="623888" indent="-217488">
              <a:buFont typeface="Arial" pitchFamily="34" charset="0"/>
              <a:buChar char="•"/>
            </a:pPr>
            <a:r>
              <a:rPr lang="en-US" sz="2400" b="1" dirty="0" smtClean="0">
                <a:latin typeface="BrowalliaUPC" pitchFamily="34" charset="-34"/>
                <a:cs typeface="BrowalliaUPC" pitchFamily="34" charset="-34"/>
              </a:rPr>
              <a:t>Run </a:t>
            </a: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time</a:t>
            </a:r>
            <a:r>
              <a:rPr lang="th-TH" sz="2400" b="1" dirty="0">
                <a:latin typeface="BrowalliaUPC" pitchFamily="34" charset="-34"/>
                <a:cs typeface="BrowalliaUPC" pitchFamily="34" charset="-34"/>
              </a:rPr>
              <a:t> หรือ </a:t>
            </a: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Execution time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เป็นเวลาที่เครื่องคอมพิวเตอร์ใช้ในการประมวลผลอัลกอริทึม ซึ่งขึ้นอยู่กับชนิดข้อมูล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,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จำนวนตัวแปรที่ใช้ในโปรแกรม และจำนวน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ลูป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46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13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การวัดประสิทธิภาพอัลกอริทึม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94276" y="1115466"/>
            <a:ext cx="86773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การวิเคราะห์เวลาที่ใช้ในการประมวลผล (</a:t>
            </a:r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Time Complexity Analysis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)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494276" y="1700241"/>
            <a:ext cx="58224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ตัวอย่างที่ </a:t>
            </a:r>
            <a:r>
              <a:rPr lang="en-US" sz="2400" b="1" dirty="0">
                <a:solidFill>
                  <a:srgbClr val="002060"/>
                </a:solidFill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2.3 </a:t>
            </a:r>
            <a:r>
              <a:rPr lang="th-TH" sz="2400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วิเคราะห์เวลาที่ใช้ในการประมวลผลของโค้ดต่อไปนี้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786341" y="4450140"/>
            <a:ext cx="797665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กำหนดให้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f(n)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แทนประสิทธิภาพในการวิเคราะห์เวลาที่ใช้ในการประมวลผล </a:t>
            </a:r>
            <a:endParaRPr lang="th-TH" sz="2400" dirty="0" smtClean="0">
              <a:latin typeface="BrowalliaUPC" pitchFamily="34" charset="-34"/>
              <a:cs typeface="BrowalliaUPC" pitchFamily="34" charset="-34"/>
            </a:endParaRPr>
          </a:p>
          <a:p>
            <a:r>
              <a:rPr lang="th-TH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               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n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แทนจำนวนรอบในการทำงาน </a:t>
            </a:r>
            <a:endParaRPr lang="th-TH" sz="2400" dirty="0" smtClean="0">
              <a:latin typeface="BrowalliaUPC" pitchFamily="34" charset="-34"/>
              <a:cs typeface="BrowalliaUPC" pitchFamily="34" charset="-34"/>
            </a:endParaRPr>
          </a:p>
          <a:p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จะ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ได้ว่าอัลกอริทึมนี้มี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ประสิทธิภาพ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  <a:p>
            <a:r>
              <a:rPr lang="th-TH" sz="2400" dirty="0">
                <a:latin typeface="BrowalliaUPC" pitchFamily="34" charset="-34"/>
                <a:cs typeface="BrowalliaUPC" pitchFamily="34" charset="-34"/>
              </a:rPr>
              <a:t>	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  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f(n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) =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1 + 1 + (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n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+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1)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+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n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+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n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+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1 = 3 n +4 </a:t>
            </a:r>
          </a:p>
        </p:txBody>
      </p:sp>
      <p:graphicFrame>
        <p:nvGraphicFramePr>
          <p:cNvPr id="6" name="ตาราง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993478"/>
              </p:ext>
            </p:extLst>
          </p:nvPr>
        </p:nvGraphicFramePr>
        <p:xfrm>
          <a:off x="609600" y="2161906"/>
          <a:ext cx="7042268" cy="2133600"/>
        </p:xfrm>
        <a:graphic>
          <a:graphicData uri="http://schemas.openxmlformats.org/drawingml/2006/table">
            <a:tbl>
              <a:tblPr firstRow="1" firstCol="1" bandRow="1"/>
              <a:tblGrid>
                <a:gridCol w="402533"/>
                <a:gridCol w="6639735"/>
              </a:tblGrid>
              <a:tr h="713740">
                <a:tc>
                  <a:txBody>
                    <a:bodyPr/>
                    <a:lstStyle/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1</a:t>
                      </a: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2</a:t>
                      </a: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3</a:t>
                      </a: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4</a:t>
                      </a: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5</a:t>
                      </a: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6</a:t>
                      </a: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7</a:t>
                      </a:r>
                      <a:endParaRPr lang="en-US" sz="2000" dirty="0">
                        <a:effectLst/>
                        <a:latin typeface="BrowalliaUPC" pitchFamily="34" charset="-34"/>
                        <a:ea typeface="Times New Roman"/>
                        <a:cs typeface="BrowalliaUPC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rgbClr val="7F0055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int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C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 = 20;				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  <a:sym typeface="Wingdings"/>
                        </a:rPr>
                        <a:t></a:t>
                      </a:r>
                      <a:r>
                        <a:rPr lang="th-TH" sz="2000" dirty="0" smtClean="0">
                          <a:solidFill>
                            <a:srgbClr val="00000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 </a:t>
                      </a:r>
                      <a:r>
                        <a:rPr lang="th-TH" sz="2000" dirty="0"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กำหนดค่า 1 ครั้ง</a:t>
                      </a:r>
                      <a:endParaRPr lang="en-US" sz="2000" dirty="0">
                        <a:effectLst/>
                        <a:latin typeface="BrowalliaUPC" pitchFamily="34" charset="-34"/>
                        <a:ea typeface="Calibri"/>
                        <a:cs typeface="BrowalliaUPC" pitchFamily="34" charset="-34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rgbClr val="7F0055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int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C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total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 = 0;</a:t>
                      </a: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			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  <a:sym typeface="Wingdings"/>
                        </a:rPr>
                        <a:t></a:t>
                      </a:r>
                      <a:r>
                        <a:rPr lang="th-TH" sz="2000" dirty="0" smtClean="0">
                          <a:solidFill>
                            <a:srgbClr val="00000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 </a:t>
                      </a:r>
                      <a:r>
                        <a:rPr lang="th-TH" sz="2000" dirty="0"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กำหนดค่า 1 ครั้ง</a:t>
                      </a:r>
                      <a:endParaRPr lang="en-US" sz="2000" dirty="0">
                        <a:effectLst/>
                        <a:latin typeface="BrowalliaUPC" pitchFamily="34" charset="-34"/>
                        <a:ea typeface="Calibri"/>
                        <a:cs typeface="BrowalliaUPC" pitchFamily="34" charset="-34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7F0055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while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0000C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 != 20){			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  <a:sym typeface="Wingdings"/>
                        </a:rPr>
                        <a:t></a:t>
                      </a:r>
                      <a:r>
                        <a:rPr lang="th-TH" sz="2000" dirty="0" smtClean="0">
                          <a:solidFill>
                            <a:srgbClr val="00000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 </a:t>
                      </a:r>
                      <a:r>
                        <a:rPr lang="th-TH" sz="2000" dirty="0"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เปรียบเทียบ </a:t>
                      </a:r>
                      <a:r>
                        <a:rPr lang="en-US" sz="2000" dirty="0"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n+1</a:t>
                      </a:r>
                      <a:r>
                        <a:rPr lang="th-TH" sz="2000" dirty="0"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 ครั้ง</a:t>
                      </a:r>
                      <a:endParaRPr lang="en-US" sz="2000" dirty="0">
                        <a:effectLst/>
                        <a:latin typeface="BrowalliaUPC" pitchFamily="34" charset="-34"/>
                        <a:ea typeface="Calibri"/>
                        <a:cs typeface="BrowalliaUPC" pitchFamily="34" charset="-34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>
                          <a:solidFill>
                            <a:srgbClr val="00000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    </a:t>
                      </a:r>
                      <a:r>
                        <a:rPr lang="en-US" sz="2000" smtClean="0">
                          <a:solidFill>
                            <a:srgbClr val="0000C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total</a:t>
                      </a:r>
                      <a:r>
                        <a:rPr lang="en-US" sz="2000" smtClean="0">
                          <a:solidFill>
                            <a:srgbClr val="00000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+= </a:t>
                      </a:r>
                      <a:r>
                        <a:rPr lang="en-US" sz="2000" dirty="0">
                          <a:solidFill>
                            <a:srgbClr val="0000C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;</a:t>
                      </a: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			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  <a:sym typeface="Wingdings"/>
                        </a:rPr>
                        <a:t></a:t>
                      </a:r>
                      <a:r>
                        <a:rPr lang="th-TH" sz="2000" dirty="0" smtClean="0">
                          <a:solidFill>
                            <a:srgbClr val="00000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 </a:t>
                      </a:r>
                      <a:r>
                        <a:rPr lang="th-TH" sz="2000" dirty="0"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คำนวณ </a:t>
                      </a:r>
                      <a:r>
                        <a:rPr lang="en-US" sz="2000" dirty="0"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n</a:t>
                      </a:r>
                      <a:r>
                        <a:rPr lang="th-TH" sz="2000" dirty="0"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 ครั้ง</a:t>
                      </a:r>
                      <a:endParaRPr lang="en-US" sz="2000" dirty="0">
                        <a:effectLst/>
                        <a:latin typeface="BrowalliaUPC" pitchFamily="34" charset="-34"/>
                        <a:ea typeface="Calibri"/>
                        <a:cs typeface="BrowalliaUPC" pitchFamily="34" charset="-34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    ++</a:t>
                      </a:r>
                      <a:r>
                        <a:rPr lang="en-US" sz="2000" dirty="0">
                          <a:solidFill>
                            <a:srgbClr val="0000C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;</a:t>
                      </a: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				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  <a:sym typeface="Wingdings"/>
                        </a:rPr>
                        <a:t></a:t>
                      </a:r>
                      <a:r>
                        <a:rPr lang="th-TH" sz="2000" dirty="0" smtClean="0">
                          <a:solidFill>
                            <a:srgbClr val="00000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 </a:t>
                      </a:r>
                      <a:r>
                        <a:rPr lang="th-TH" sz="2000" dirty="0"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คำนวณ </a:t>
                      </a:r>
                      <a:r>
                        <a:rPr lang="en-US" sz="2000" dirty="0"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n</a:t>
                      </a:r>
                      <a:r>
                        <a:rPr lang="th-TH" sz="2000" dirty="0"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 ครั้ง</a:t>
                      </a:r>
                      <a:endParaRPr lang="en-US" sz="2000" dirty="0">
                        <a:effectLst/>
                        <a:latin typeface="BrowalliaUPC" pitchFamily="34" charset="-34"/>
                        <a:ea typeface="Calibri"/>
                        <a:cs typeface="BrowalliaUPC" pitchFamily="34" charset="-34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} //</a:t>
                      </a:r>
                      <a:r>
                        <a:rPr lang="en-US" sz="2000" dirty="0">
                          <a:solidFill>
                            <a:srgbClr val="00B05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end while</a:t>
                      </a: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					</a:t>
                      </a:r>
                      <a:endParaRPr lang="en-US" sz="2000" dirty="0">
                        <a:effectLst/>
                        <a:latin typeface="BrowalliaUPC" pitchFamily="34" charset="-34"/>
                        <a:ea typeface="Calibri"/>
                        <a:cs typeface="BrowalliaUPC" pitchFamily="34" charset="-34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System.out.println</a:t>
                      </a:r>
                      <a:r>
                        <a:rPr lang="en-US" sz="2000" dirty="0"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(“</a:t>
                      </a:r>
                      <a:r>
                        <a:rPr lang="th-TH" sz="2000" dirty="0"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ผลรวม</a:t>
                      </a:r>
                      <a:r>
                        <a:rPr lang="en-US" sz="2000" dirty="0"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 = ”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 + total);</a:t>
                      </a: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	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  <a:sym typeface="Wingdings"/>
                        </a:rPr>
                        <a:t></a:t>
                      </a: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 </a:t>
                      </a:r>
                      <a:r>
                        <a:rPr lang="th-TH" sz="2000" dirty="0"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แสดงผล </a:t>
                      </a:r>
                      <a:r>
                        <a:rPr lang="en-US" sz="2000" dirty="0"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1</a:t>
                      </a:r>
                      <a:r>
                        <a:rPr lang="th-TH" sz="2000" dirty="0"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 ครั้ง</a:t>
                      </a:r>
                      <a:endParaRPr lang="en-US" sz="2000" dirty="0">
                        <a:effectLst/>
                        <a:latin typeface="BrowalliaUPC" pitchFamily="34" charset="-34"/>
                        <a:ea typeface="Calibri"/>
                        <a:cs typeface="BrowalliaUPC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82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14</a:t>
            </a:fld>
            <a:endParaRPr lang="en-US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94276" y="1115466"/>
            <a:ext cx="86773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การวิเคราะห์เวลาที่ใช้ในการประมวลผล (</a:t>
            </a:r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Time Complexity Analysis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)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94276" y="1700241"/>
            <a:ext cx="66223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h-TH" sz="2400" b="1" dirty="0" smtClean="0">
                <a:solidFill>
                  <a:srgbClr val="002060"/>
                </a:solidFill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ตัวอย่างที่ </a:t>
            </a:r>
            <a:r>
              <a:rPr lang="en-US" sz="2400" b="1" dirty="0">
                <a:solidFill>
                  <a:srgbClr val="002060"/>
                </a:solidFill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2.4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วิเคราะห์เวลาที่ใช้ในการประมวลผลของโปรแกรมแบบวนซ้ำ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1081616" y="3621314"/>
            <a:ext cx="2733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BrowalliaUPC" pitchFamily="34" charset="-34"/>
                <a:cs typeface="BrowalliaUPC" pitchFamily="34" charset="-34"/>
              </a:rPr>
              <a:t>f(n) = n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+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n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+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1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+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n = 3n +1</a:t>
            </a:r>
          </a:p>
        </p:txBody>
      </p:sp>
      <p:sp>
        <p:nvSpPr>
          <p:cNvPr id="9" name="ชื่อเรื่อง 1"/>
          <p:cNvSpPr txBox="1">
            <a:spLocks/>
          </p:cNvSpPr>
          <p:nvPr/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การวัดประสิทธิภาพอัลกอริทึม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10" name="ตาราง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164130"/>
              </p:ext>
            </p:extLst>
          </p:nvPr>
        </p:nvGraphicFramePr>
        <p:xfrm>
          <a:off x="609600" y="2136506"/>
          <a:ext cx="7696200" cy="1219200"/>
        </p:xfrm>
        <a:graphic>
          <a:graphicData uri="http://schemas.openxmlformats.org/drawingml/2006/table">
            <a:tbl>
              <a:tblPr firstRow="1" firstCol="1" bandRow="1"/>
              <a:tblGrid>
                <a:gridCol w="341371"/>
                <a:gridCol w="7354829"/>
              </a:tblGrid>
              <a:tr h="56769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1</a:t>
                      </a:r>
                      <a:endParaRPr lang="en-US" sz="2000" dirty="0">
                        <a:effectLst/>
                        <a:latin typeface="BrowalliaUPC" pitchFamily="34" charset="-34"/>
                        <a:ea typeface="Calibri"/>
                        <a:cs typeface="BrowalliaUPC" pitchFamily="34" charset="-34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2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3</a:t>
                      </a:r>
                      <a:endParaRPr lang="en-US" sz="2000" dirty="0">
                        <a:effectLst/>
                        <a:latin typeface="BrowalliaUPC" pitchFamily="34" charset="-34"/>
                        <a:ea typeface="Calibri"/>
                        <a:cs typeface="BrowalliaUPC" pitchFamily="34" charset="-34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4</a:t>
                      </a:r>
                      <a:endParaRPr lang="en-US" sz="2000" dirty="0">
                        <a:effectLst/>
                        <a:latin typeface="BrowalliaUPC" pitchFamily="34" charset="-34"/>
                        <a:ea typeface="Calibri"/>
                        <a:cs typeface="BrowalliaUPC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+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BrowalliaUPC" pitchFamily="34" charset="-34"/>
                          <a:ea typeface="Calibri"/>
                          <a:cs typeface="BrowalliaUPC" pitchFamily="34" charset="-34"/>
                        </a:rPr>
                        <a:t>Factorial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(</a:t>
                      </a:r>
                      <a:r>
                        <a:rPr lang="en-US" sz="2000" b="1" dirty="0">
                          <a:solidFill>
                            <a:srgbClr val="7F0055"/>
                          </a:solidFill>
                          <a:effectLst/>
                          <a:latin typeface="BrowalliaUPC" pitchFamily="34" charset="-34"/>
                          <a:ea typeface="Calibri"/>
                          <a:cs typeface="BrowalliaUPC" pitchFamily="34" charset="-34"/>
                        </a:rPr>
                        <a:t>in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C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:</a:t>
                      </a:r>
                      <a:r>
                        <a:rPr lang="en-US" sz="2000" b="1" dirty="0">
                          <a:solidFill>
                            <a:srgbClr val="7F0055"/>
                          </a:solidFill>
                          <a:effectLst/>
                          <a:latin typeface="BrowalliaUPC" pitchFamily="34" charset="-34"/>
                          <a:ea typeface="Calibri"/>
                          <a:cs typeface="BrowalliaUPC" pitchFamily="34" charset="-34"/>
                        </a:rPr>
                        <a:t>int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):</a:t>
                      </a:r>
                      <a:r>
                        <a:rPr lang="en-US" sz="2000" b="1" dirty="0">
                          <a:solidFill>
                            <a:srgbClr val="7F0055"/>
                          </a:solidFill>
                          <a:effectLst/>
                          <a:latin typeface="BrowalliaUPC" pitchFamily="34" charset="-34"/>
                          <a:ea typeface="Calibri"/>
                          <a:cs typeface="BrowalliaUPC" pitchFamily="34" charset="-34"/>
                        </a:rPr>
                        <a:t>int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                  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           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  <a:sym typeface="Wingdings"/>
                        </a:rPr>
                        <a:t></a:t>
                      </a:r>
                      <a:r>
                        <a:rPr lang="th-TH" sz="2000" dirty="0" smtClean="0">
                          <a:solidFill>
                            <a:srgbClr val="00000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 </a:t>
                      </a:r>
                      <a:r>
                        <a:rPr lang="th-TH" sz="2000" dirty="0"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ถูกเรียกใช้  </a:t>
                      </a:r>
                      <a:r>
                        <a:rPr lang="en-US" sz="2000" dirty="0"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n</a:t>
                      </a:r>
                      <a:r>
                        <a:rPr lang="th-TH" sz="2000" dirty="0"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 ครั้ง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       </a:t>
                      </a:r>
                      <a:endParaRPr lang="en-US" sz="2000" dirty="0">
                        <a:effectLst/>
                        <a:latin typeface="BrowalliaUPC" pitchFamily="34" charset="-34"/>
                        <a:ea typeface="Calibri"/>
                        <a:cs typeface="BrowalliaUPC" pitchFamily="34" charset="-34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7F0055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    if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 (</a:t>
                      </a:r>
                      <a:r>
                        <a:rPr lang="en-US" sz="2000" dirty="0">
                          <a:solidFill>
                            <a:srgbClr val="0000C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 == 0)                           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               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  <a:sym typeface="Wingdings"/>
                        </a:rPr>
                        <a:t></a:t>
                      </a:r>
                      <a:r>
                        <a:rPr lang="th-TH" sz="2000" dirty="0" smtClean="0">
                          <a:solidFill>
                            <a:srgbClr val="00000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 </a:t>
                      </a:r>
                      <a:r>
                        <a:rPr lang="th-TH" sz="2000" dirty="0"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ตรวจสอบเงื่อนไข  </a:t>
                      </a:r>
                      <a:r>
                        <a:rPr lang="en-US" sz="2000" dirty="0"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n</a:t>
                      </a:r>
                      <a:r>
                        <a:rPr lang="th-TH" sz="2000" dirty="0"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 ครั้ง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     </a:t>
                      </a:r>
                      <a:endParaRPr lang="en-US" sz="2000" dirty="0">
                        <a:effectLst/>
                        <a:latin typeface="BrowalliaUPC" pitchFamily="34" charset="-34"/>
                        <a:ea typeface="Calibri"/>
                        <a:cs typeface="BrowalliaUPC" pitchFamily="34" charset="-34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       </a:t>
                      </a:r>
                      <a:r>
                        <a:rPr lang="en-US" sz="2000" b="1" dirty="0">
                          <a:solidFill>
                            <a:srgbClr val="7F0055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return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 1                           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             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  <a:sym typeface="Wingdings"/>
                        </a:rPr>
                        <a:t></a:t>
                      </a:r>
                      <a:r>
                        <a:rPr lang="th-TH" sz="2000" dirty="0" smtClean="0">
                          <a:solidFill>
                            <a:srgbClr val="00000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 </a:t>
                      </a:r>
                      <a:r>
                        <a:rPr lang="th-TH" sz="2000" dirty="0"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คืนค่า  </a:t>
                      </a:r>
                      <a:r>
                        <a:rPr lang="en-US" sz="2000" dirty="0"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1 </a:t>
                      </a:r>
                      <a:r>
                        <a:rPr lang="th-TH" sz="2000" dirty="0"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ครั้ง </a:t>
                      </a:r>
                      <a:endParaRPr lang="en-US" sz="2000" dirty="0">
                        <a:effectLst/>
                        <a:latin typeface="BrowalliaUPC" pitchFamily="34" charset="-34"/>
                        <a:ea typeface="Calibri"/>
                        <a:cs typeface="BrowalliaUPC" pitchFamily="34" charset="-34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    </a:t>
                      </a:r>
                      <a:r>
                        <a:rPr lang="en-US" sz="2000" b="1" dirty="0">
                          <a:solidFill>
                            <a:srgbClr val="7F0055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else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7F0055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return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C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 * (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BrowalliaUPC" pitchFamily="34" charset="-34"/>
                          <a:ea typeface="Calibri"/>
                          <a:cs typeface="BrowalliaUPC" pitchFamily="34" charset="-34"/>
                        </a:rPr>
                        <a:t>Factorial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0000C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-1))</a:t>
                      </a:r>
                      <a:r>
                        <a:rPr lang="en-US" sz="2000" dirty="0">
                          <a:effectLst/>
                          <a:latin typeface="BrowalliaUPC" pitchFamily="34" charset="-34"/>
                          <a:ea typeface="Calibri"/>
                          <a:cs typeface="BrowalliaUPC" pitchFamily="34" charset="-34"/>
                        </a:rPr>
                        <a:t>              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  <a:sym typeface="Wingdings"/>
                        </a:rPr>
                        <a:t></a:t>
                      </a: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 </a:t>
                      </a:r>
                      <a:r>
                        <a:rPr lang="th-TH" sz="2000" dirty="0"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เรียกใช้ตัวเอง  </a:t>
                      </a:r>
                      <a:r>
                        <a:rPr lang="en-US" sz="2000" dirty="0"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n</a:t>
                      </a:r>
                      <a:r>
                        <a:rPr lang="th-TH" sz="2000" dirty="0"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 ครั้ง</a:t>
                      </a:r>
                      <a:endParaRPr lang="en-US" sz="2000" dirty="0">
                        <a:effectLst/>
                        <a:latin typeface="BrowalliaUPC" pitchFamily="34" charset="-34"/>
                        <a:ea typeface="Calibri"/>
                        <a:cs typeface="BrowalliaUPC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48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15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4582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000" dirty="0">
                <a:latin typeface="BrowalliaUPC" pitchFamily="34" charset="-34"/>
                <a:cs typeface="BrowalliaUPC" pitchFamily="34" charset="-34"/>
              </a:rPr>
              <a:t>อัตราการเติบโตของอัลกอริทึม </a:t>
            </a:r>
            <a:r>
              <a:rPr lang="en-US" sz="4000" dirty="0">
                <a:latin typeface="BrowalliaUPC" pitchFamily="34" charset="-34"/>
                <a:cs typeface="BrowalliaUPC" pitchFamily="34" charset="-34"/>
              </a:rPr>
              <a:t>(Algorithm Growth Rates</a:t>
            </a:r>
            <a:r>
              <a:rPr lang="en-US" sz="4000" dirty="0" smtClean="0">
                <a:latin typeface="BrowalliaUPC" pitchFamily="34" charset="-34"/>
                <a:cs typeface="BrowalliaUPC" pitchFamily="34" charset="-34"/>
              </a:rPr>
              <a:t>)</a:t>
            </a:r>
            <a:endParaRPr lang="en-US" sz="40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57200" y="1074057"/>
            <a:ext cx="8458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เครื่องมือในการวัดประสิทธิภาพของอัลกอริทึม เช่น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Big-O, Big-Omega,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Big-</a:t>
            </a:r>
            <a:r>
              <a:rPr lang="en-US" sz="2400" dirty="0" err="1">
                <a:latin typeface="BrowalliaUPC" pitchFamily="34" charset="-34"/>
                <a:cs typeface="BrowalliaUPC" pitchFamily="34" charset="-34"/>
              </a:rPr>
              <a:t>Teta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, Little-o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และ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Little-</a:t>
            </a:r>
            <a:r>
              <a:rPr lang="en-US" sz="2400" dirty="0" err="1">
                <a:latin typeface="BrowalliaUPC" pitchFamily="34" charset="-34"/>
                <a:cs typeface="BrowalliaUPC" pitchFamily="34" charset="-34"/>
              </a:rPr>
              <a:t>omga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457200" y="1981200"/>
            <a:ext cx="29594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อัตราการเติบโต </a:t>
            </a:r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Big-O</a:t>
            </a: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609600" y="2564525"/>
            <a:ext cx="8001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เป็น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การวัดประสิทธิภาพเชิงเวลาที่ใช้ในการประมวลผลของอัลกอริทึม </a:t>
            </a:r>
            <a:endParaRPr lang="th-TH" sz="2400" dirty="0" smtClean="0">
              <a:latin typeface="BrowalliaUPC" pitchFamily="34" charset="-34"/>
              <a:cs typeface="BrowalliaUPC" pitchFamily="34" charset="-34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เป็นฟังก์ชัน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เวลาขอบเขตบนที่ใช้ในการประมวลผล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(Asymptotic upper bounds) </a:t>
            </a:r>
            <a:endParaRPr lang="th-TH" sz="2400" dirty="0" smtClean="0">
              <a:latin typeface="BrowalliaUPC" pitchFamily="34" charset="-34"/>
              <a:cs typeface="BrowalliaUPC" pitchFamily="34" charset="-34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สัญลักษณ์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เป็นตัวโอใหญ่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(O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)</a:t>
            </a:r>
            <a:endParaRPr lang="th-TH" sz="2400" dirty="0" smtClean="0">
              <a:latin typeface="BrowalliaUPC" pitchFamily="34" charset="-34"/>
              <a:cs typeface="BrowalliaUPC" pitchFamily="34" charset="-34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BrowalliaUPC" pitchFamily="34" charset="-34"/>
                <a:cs typeface="BrowalliaUPC" pitchFamily="34" charset="-34"/>
              </a:rPr>
              <a:t>O(n)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หมายถึง ฟังก์ชันนี้จะใช้เวลาในการประมวลผลน้อยกว่าหรือเท่ากับ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n (</a:t>
            </a:r>
            <a:r>
              <a:rPr lang="en-US" sz="2400" u="sng" dirty="0">
                <a:latin typeface="BrowalliaUPC" pitchFamily="34" charset="-34"/>
                <a:cs typeface="BrowalliaUPC" pitchFamily="34" charset="-34"/>
              </a:rPr>
              <a:t>&lt;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n)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เสมอ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1089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16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4582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000" dirty="0">
                <a:latin typeface="BrowalliaUPC" pitchFamily="34" charset="-34"/>
                <a:cs typeface="BrowalliaUPC" pitchFamily="34" charset="-34"/>
              </a:rPr>
              <a:t>อัตราการเติบโตของอัลกอริทึม </a:t>
            </a:r>
            <a:r>
              <a:rPr lang="en-US" sz="4000" dirty="0">
                <a:latin typeface="BrowalliaUPC" pitchFamily="34" charset="-34"/>
                <a:cs typeface="BrowalliaUPC" pitchFamily="34" charset="-34"/>
              </a:rPr>
              <a:t>(Algorithm Growth Rates</a:t>
            </a:r>
            <a:r>
              <a:rPr lang="en-US" sz="4000" dirty="0" smtClean="0">
                <a:latin typeface="BrowalliaUPC" pitchFamily="34" charset="-34"/>
                <a:cs typeface="BrowalliaUPC" pitchFamily="34" charset="-34"/>
              </a:rPr>
              <a:t>)</a:t>
            </a:r>
            <a:endParaRPr lang="en-US" sz="40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1015425"/>
            <a:ext cx="29594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อัตราการเติบโต </a:t>
            </a:r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Big-O</a:t>
            </a:r>
          </a:p>
        </p:txBody>
      </p:sp>
      <p:pic>
        <p:nvPicPr>
          <p:cNvPr id="5121" name="รูปภาพ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718" y="2452131"/>
            <a:ext cx="5033282" cy="362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2686050"/>
            <a:ext cx="9144000" cy="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685800" y="1592106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7030A0"/>
                </a:solidFill>
                <a:latin typeface="BrowalliaUPC" pitchFamily="34" charset="-34"/>
                <a:cs typeface="BrowalliaUPC" pitchFamily="34" charset="-34"/>
              </a:rPr>
              <a:t>นิยาม </a:t>
            </a:r>
            <a:r>
              <a:rPr lang="en-US" sz="2400" b="1" dirty="0">
                <a:solidFill>
                  <a:srgbClr val="7030A0"/>
                </a:solidFill>
                <a:latin typeface="BrowalliaUPC" pitchFamily="34" charset="-34"/>
                <a:cs typeface="BrowalliaUPC" pitchFamily="34" charset="-34"/>
              </a:rPr>
              <a:t>Big-O </a:t>
            </a:r>
          </a:p>
          <a:p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ฟังก์ชัน </a:t>
            </a:r>
            <a:r>
              <a:rPr lang="en-US" sz="2400" i="1" dirty="0">
                <a:latin typeface="BrowalliaUPC" pitchFamily="34" charset="-34"/>
                <a:cs typeface="BrowalliaUPC" pitchFamily="34" charset="-34"/>
              </a:rPr>
              <a:t>f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(</a:t>
            </a:r>
            <a:r>
              <a:rPr lang="en-US" sz="2400" i="1" dirty="0">
                <a:latin typeface="BrowalliaUPC" pitchFamily="34" charset="-34"/>
                <a:cs typeface="BrowalliaUPC" pitchFamily="34" charset="-34"/>
              </a:rPr>
              <a:t>n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) =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400" i="1" dirty="0">
                <a:latin typeface="BrowalliaUPC" pitchFamily="34" charset="-34"/>
                <a:cs typeface="BrowalliaUPC" pitchFamily="34" charset="-34"/>
              </a:rPr>
              <a:t>O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(</a:t>
            </a:r>
            <a:r>
              <a:rPr lang="en-US" sz="2400" i="1" dirty="0">
                <a:latin typeface="BrowalliaUPC" pitchFamily="34" charset="-34"/>
                <a:cs typeface="BrowalliaUPC" pitchFamily="34" charset="-34"/>
              </a:rPr>
              <a:t>g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(</a:t>
            </a:r>
            <a:r>
              <a:rPr lang="en-US" sz="2400" i="1" dirty="0">
                <a:latin typeface="BrowalliaUPC" pitchFamily="34" charset="-34"/>
                <a:cs typeface="BrowalliaUPC" pitchFamily="34" charset="-34"/>
              </a:rPr>
              <a:t>n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))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ก็ต่อเมื่อมีค่าคงที่ </a:t>
            </a:r>
            <a:r>
              <a:rPr lang="en-US" sz="2400" i="1" dirty="0" err="1">
                <a:latin typeface="BrowalliaUPC" pitchFamily="34" charset="-34"/>
                <a:cs typeface="BrowalliaUPC" pitchFamily="34" charset="-34"/>
              </a:rPr>
              <a:t>m,c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ที่ทำให้ </a:t>
            </a:r>
            <a:r>
              <a:rPr lang="en-US" sz="2400" i="1" dirty="0">
                <a:latin typeface="BrowalliaUPC" pitchFamily="34" charset="-34"/>
                <a:cs typeface="BrowalliaUPC" pitchFamily="34" charset="-34"/>
              </a:rPr>
              <a:t>f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(</a:t>
            </a:r>
            <a:r>
              <a:rPr lang="en-US" sz="2400" i="1" dirty="0">
                <a:latin typeface="BrowalliaUPC" pitchFamily="34" charset="-34"/>
                <a:cs typeface="BrowalliaUPC" pitchFamily="34" charset="-34"/>
              </a:rPr>
              <a:t>n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) </a:t>
            </a:r>
            <a:r>
              <a:rPr lang="en-US" sz="2400" u="sng" dirty="0">
                <a:latin typeface="BrowalliaUPC" pitchFamily="34" charset="-34"/>
                <a:cs typeface="BrowalliaUPC" pitchFamily="34" charset="-34"/>
              </a:rPr>
              <a:t>&lt;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400" i="1" dirty="0">
                <a:latin typeface="BrowalliaUPC" pitchFamily="34" charset="-34"/>
                <a:cs typeface="BrowalliaUPC" pitchFamily="34" charset="-34"/>
              </a:rPr>
              <a:t>cg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(</a:t>
            </a:r>
            <a:r>
              <a:rPr lang="en-US" sz="2400" i="1" dirty="0">
                <a:latin typeface="BrowalliaUPC" pitchFamily="34" charset="-34"/>
                <a:cs typeface="BrowalliaUPC" pitchFamily="34" charset="-34"/>
              </a:rPr>
              <a:t>n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)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เมื่อ </a:t>
            </a:r>
            <a:r>
              <a:rPr lang="en-US" sz="2400" i="1" dirty="0">
                <a:latin typeface="BrowalliaUPC" pitchFamily="34" charset="-34"/>
                <a:cs typeface="BrowalliaUPC" pitchFamily="34" charset="-34"/>
              </a:rPr>
              <a:t>n </a:t>
            </a:r>
            <a:r>
              <a:rPr lang="en-US" sz="2400" u="sng" dirty="0">
                <a:latin typeface="BrowalliaUPC" pitchFamily="34" charset="-34"/>
                <a:cs typeface="BrowalliaUPC" pitchFamily="34" charset="-34"/>
              </a:rPr>
              <a:t>&gt;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400" i="1" dirty="0">
                <a:latin typeface="BrowalliaUPC" pitchFamily="34" charset="-34"/>
                <a:cs typeface="BrowalliaUPC" pitchFamily="34" charset="-34"/>
              </a:rPr>
              <a:t>m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4139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17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4582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000" dirty="0">
                <a:latin typeface="BrowalliaUPC" pitchFamily="34" charset="-34"/>
                <a:cs typeface="BrowalliaUPC" pitchFamily="34" charset="-34"/>
              </a:rPr>
              <a:t>อัตราการเติบโตของอัลกอริทึม </a:t>
            </a:r>
            <a:r>
              <a:rPr lang="en-US" sz="4000" dirty="0">
                <a:latin typeface="BrowalliaUPC" pitchFamily="34" charset="-34"/>
                <a:cs typeface="BrowalliaUPC" pitchFamily="34" charset="-34"/>
              </a:rPr>
              <a:t>(Algorithm Growth Rates</a:t>
            </a:r>
            <a:r>
              <a:rPr lang="en-US" sz="4000" dirty="0" smtClean="0">
                <a:latin typeface="BrowalliaUPC" pitchFamily="34" charset="-34"/>
                <a:cs typeface="BrowalliaUPC" pitchFamily="34" charset="-34"/>
              </a:rPr>
              <a:t>)</a:t>
            </a:r>
            <a:endParaRPr lang="en-US" sz="40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1015425"/>
            <a:ext cx="29594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อัตราการเติบโต </a:t>
            </a:r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Big-O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สี่เหลี่ยมผืนผ้า 4"/>
              <p:cNvSpPr/>
              <p:nvPr/>
            </p:nvSpPr>
            <p:spPr>
              <a:xfrm>
                <a:off x="609600" y="1594346"/>
                <a:ext cx="8153400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h-TH" sz="2400" b="1" dirty="0">
                    <a:solidFill>
                      <a:srgbClr val="002060"/>
                    </a:solidFill>
                    <a:latin typeface="BrowalliaUPC" pitchFamily="34" charset="-34"/>
                    <a:cs typeface="BrowalliaUPC" pitchFamily="34" charset="-34"/>
                  </a:rPr>
                  <a:t>ตัวอย่างที่ </a:t>
                </a:r>
                <a:r>
                  <a:rPr lang="en-US" sz="2400" b="1" dirty="0">
                    <a:solidFill>
                      <a:srgbClr val="002060"/>
                    </a:solidFill>
                    <a:latin typeface="BrowalliaUPC" pitchFamily="34" charset="-34"/>
                    <a:cs typeface="BrowalliaUPC" pitchFamily="34" charset="-34"/>
                  </a:rPr>
                  <a:t>2.5 </a:t>
                </a:r>
                <a:r>
                  <a:rPr lang="th-TH" sz="2400" dirty="0">
                    <a:latin typeface="BrowalliaUPC" pitchFamily="34" charset="-34"/>
                    <a:cs typeface="BrowalliaUPC" pitchFamily="34" charset="-34"/>
                  </a:rPr>
                  <a:t>กำหนดให้ </a:t>
                </a:r>
                <a:r>
                  <a:rPr lang="en-US" sz="2400" dirty="0">
                    <a:latin typeface="BrowalliaUPC" pitchFamily="34" charset="-34"/>
                    <a:cs typeface="BrowalliaUPC" pitchFamily="34" charset="-34"/>
                  </a:rPr>
                  <a:t>f(n) = 5n</a:t>
                </a:r>
                <a:r>
                  <a:rPr lang="en-US" sz="2400" baseline="30000" dirty="0">
                    <a:latin typeface="BrowalliaUPC" pitchFamily="34" charset="-34"/>
                    <a:cs typeface="BrowalliaUPC" pitchFamily="34" charset="-34"/>
                  </a:rPr>
                  <a:t>4 </a:t>
                </a:r>
                <a:r>
                  <a:rPr lang="en-US" sz="2400" dirty="0">
                    <a:latin typeface="BrowalliaUPC" pitchFamily="34" charset="-34"/>
                    <a:cs typeface="BrowalliaUPC" pitchFamily="34" charset="-34"/>
                  </a:rPr>
                  <a:t>– 37n</a:t>
                </a:r>
                <a:r>
                  <a:rPr lang="en-US" sz="2400" baseline="30000" dirty="0">
                    <a:latin typeface="BrowalliaUPC" pitchFamily="34" charset="-34"/>
                    <a:cs typeface="BrowalliaUPC" pitchFamily="34" charset="-34"/>
                  </a:rPr>
                  <a:t>3 </a:t>
                </a:r>
                <a:r>
                  <a:rPr lang="en-US" sz="2400" dirty="0">
                    <a:latin typeface="BrowalliaUPC" pitchFamily="34" charset="-34"/>
                    <a:cs typeface="BrowalliaUPC" pitchFamily="34" charset="-34"/>
                  </a:rPr>
                  <a:t>+ 13n – 4</a:t>
                </a:r>
                <a:r>
                  <a:rPr lang="th-TH" sz="2400" dirty="0">
                    <a:latin typeface="BrowalliaUPC" pitchFamily="34" charset="-34"/>
                    <a:cs typeface="BrowalliaUPC" pitchFamily="34" charset="-34"/>
                  </a:rPr>
                  <a:t> สามารถแสดงการหาค่า </a:t>
                </a:r>
                <a:r>
                  <a:rPr lang="en-US" sz="2400" dirty="0">
                    <a:latin typeface="BrowalliaUPC" pitchFamily="34" charset="-34"/>
                    <a:cs typeface="BrowalliaUPC" pitchFamily="34" charset="-34"/>
                  </a:rPr>
                  <a:t>Big-O </a:t>
                </a:r>
                <a:r>
                  <a:rPr lang="th-TH" sz="2400" dirty="0" smtClean="0">
                    <a:latin typeface="BrowalliaUPC" pitchFamily="34" charset="-34"/>
                    <a:cs typeface="BrowalliaUPC" pitchFamily="34" charset="-34"/>
                  </a:rPr>
                  <a:t>และ</a:t>
                </a:r>
              </a:p>
              <a:p>
                <a:r>
                  <a:rPr lang="th-TH" sz="2400" dirty="0">
                    <a:latin typeface="BrowalliaUPC" pitchFamily="34" charset="-34"/>
                    <a:cs typeface="BrowalliaUPC" pitchFamily="34" charset="-34"/>
                  </a:rPr>
                  <a:t> </a:t>
                </a:r>
                <a:r>
                  <a:rPr lang="th-TH" sz="2400" dirty="0" smtClean="0">
                    <a:latin typeface="BrowalliaUPC" pitchFamily="34" charset="-34"/>
                    <a:cs typeface="BrowalliaUPC" pitchFamily="34" charset="-34"/>
                  </a:rPr>
                  <a:t>                  ค่าคงที่ </a:t>
                </a:r>
                <a:r>
                  <a:rPr lang="en-US" sz="2400" dirty="0">
                    <a:latin typeface="BrowalliaUPC" pitchFamily="34" charset="-34"/>
                    <a:cs typeface="BrowalliaUPC" pitchFamily="34" charset="-34"/>
                  </a:rPr>
                  <a:t>c </a:t>
                </a:r>
                <a:r>
                  <a:rPr lang="th-TH" sz="2400" dirty="0">
                    <a:latin typeface="BrowalliaUPC" pitchFamily="34" charset="-34"/>
                    <a:cs typeface="BrowalliaUPC" pitchFamily="34" charset="-34"/>
                  </a:rPr>
                  <a:t>กับ</a:t>
                </a:r>
                <a:r>
                  <a:rPr lang="th-TH" sz="2400" i="1" dirty="0">
                    <a:latin typeface="BrowalliaUPC" pitchFamily="34" charset="-34"/>
                    <a:cs typeface="BrowalliaUPC" pitchFamily="34" charset="-34"/>
                  </a:rPr>
                  <a:t> </a:t>
                </a:r>
                <a:r>
                  <a:rPr lang="en-US" sz="2400" dirty="0">
                    <a:latin typeface="BrowalliaUPC" pitchFamily="34" charset="-34"/>
                    <a:cs typeface="BrowalliaUPC" pitchFamily="34" charset="-34"/>
                  </a:rPr>
                  <a:t>m</a:t>
                </a:r>
                <a:r>
                  <a:rPr lang="th-TH" sz="2400" dirty="0">
                    <a:latin typeface="BrowalliaUPC" pitchFamily="34" charset="-34"/>
                    <a:cs typeface="BrowalliaUPC" pitchFamily="34" charset="-34"/>
                  </a:rPr>
                  <a:t> ได้ดังนี้</a:t>
                </a:r>
                <a:endParaRPr lang="en-US" sz="2400" dirty="0">
                  <a:latin typeface="BrowalliaUPC" pitchFamily="34" charset="-34"/>
                  <a:cs typeface="BrowalliaUPC" pitchFamily="34" charset="-34"/>
                </a:endParaRPr>
              </a:p>
              <a:p>
                <a:r>
                  <a:rPr lang="th-TH" sz="2400" dirty="0" smtClean="0">
                    <a:latin typeface="BrowalliaUPC" pitchFamily="34" charset="-34"/>
                    <a:cs typeface="BrowalliaUPC" pitchFamily="34" charset="-34"/>
                  </a:rPr>
                  <a:t>         จาก  </a:t>
                </a:r>
                <a:r>
                  <a:rPr lang="en-US" sz="2400" dirty="0">
                    <a:latin typeface="BrowalliaUPC" pitchFamily="34" charset="-34"/>
                    <a:cs typeface="BrowalliaUPC" pitchFamily="34" charset="-34"/>
                  </a:rPr>
                  <a:t>f(n) = |5n</a:t>
                </a:r>
                <a:r>
                  <a:rPr lang="en-US" sz="2400" baseline="30000" dirty="0">
                    <a:latin typeface="BrowalliaUPC" pitchFamily="34" charset="-34"/>
                    <a:cs typeface="BrowalliaUPC" pitchFamily="34" charset="-34"/>
                  </a:rPr>
                  <a:t>4</a:t>
                </a:r>
                <a:r>
                  <a:rPr lang="en-US" sz="2400" dirty="0">
                    <a:latin typeface="BrowalliaUPC" pitchFamily="34" charset="-34"/>
                    <a:cs typeface="BrowalliaUPC" pitchFamily="34" charset="-34"/>
                  </a:rPr>
                  <a:t>-37n</a:t>
                </a:r>
                <a:r>
                  <a:rPr lang="en-US" sz="2400" baseline="30000" dirty="0">
                    <a:latin typeface="BrowalliaUPC" pitchFamily="34" charset="-34"/>
                    <a:cs typeface="BrowalliaUPC" pitchFamily="34" charset="-34"/>
                  </a:rPr>
                  <a:t>3</a:t>
                </a:r>
                <a:r>
                  <a:rPr lang="en-US" sz="2400" dirty="0">
                    <a:latin typeface="BrowalliaUPC" pitchFamily="34" charset="-34"/>
                    <a:cs typeface="BrowalliaUPC" pitchFamily="34" charset="-34"/>
                  </a:rPr>
                  <a:t>+13n–4| </a:t>
                </a:r>
                <a:r>
                  <a:rPr lang="en-US" sz="2400" u="sng" dirty="0">
                    <a:latin typeface="BrowalliaUPC" pitchFamily="34" charset="-34"/>
                    <a:cs typeface="BrowalliaUPC" pitchFamily="34" charset="-34"/>
                  </a:rPr>
                  <a:t>&lt;</a:t>
                </a:r>
                <a:r>
                  <a:rPr lang="en-US" sz="2400" dirty="0">
                    <a:latin typeface="BrowalliaUPC" pitchFamily="34" charset="-34"/>
                    <a:cs typeface="BrowalliaUPC" pitchFamily="34" charset="-34"/>
                  </a:rPr>
                  <a:t> c|n</a:t>
                </a:r>
                <a:r>
                  <a:rPr lang="en-US" sz="2400" baseline="30000" dirty="0">
                    <a:latin typeface="BrowalliaUPC" pitchFamily="34" charset="-34"/>
                    <a:cs typeface="BrowalliaUPC" pitchFamily="34" charset="-34"/>
                  </a:rPr>
                  <a:t>4</a:t>
                </a:r>
                <a:r>
                  <a:rPr lang="en-US" sz="2400" dirty="0">
                    <a:latin typeface="BrowalliaUPC" pitchFamily="34" charset="-34"/>
                    <a:cs typeface="BrowalliaUPC" pitchFamily="34" charset="-34"/>
                  </a:rPr>
                  <a:t>| </a:t>
                </a:r>
                <a:r>
                  <a:rPr lang="th-TH" sz="2400" dirty="0">
                    <a:latin typeface="BrowalliaUPC" pitchFamily="34" charset="-34"/>
                    <a:cs typeface="BrowalliaUPC" pitchFamily="34" charset="-34"/>
                  </a:rPr>
                  <a:t>โดยที่ </a:t>
                </a:r>
                <a:r>
                  <a:rPr lang="en-US" sz="2400" dirty="0">
                    <a:latin typeface="BrowalliaUPC" pitchFamily="34" charset="-34"/>
                    <a:cs typeface="BrowalliaUPC" pitchFamily="34" charset="-34"/>
                  </a:rPr>
                  <a:t>n </a:t>
                </a:r>
                <a:r>
                  <a:rPr lang="en-US" sz="2400" u="sng" dirty="0">
                    <a:latin typeface="BrowalliaUPC" pitchFamily="34" charset="-34"/>
                    <a:cs typeface="BrowalliaUPC" pitchFamily="34" charset="-34"/>
                  </a:rPr>
                  <a:t>&gt;</a:t>
                </a:r>
                <a:r>
                  <a:rPr lang="en-US" sz="2400" dirty="0">
                    <a:latin typeface="BrowalliaUPC" pitchFamily="34" charset="-34"/>
                    <a:cs typeface="BrowalliaUPC" pitchFamily="34" charset="-34"/>
                  </a:rPr>
                  <a:t> m </a:t>
                </a:r>
                <a:r>
                  <a:rPr lang="th-TH" sz="2400" dirty="0">
                    <a:latin typeface="BrowalliaUPC" pitchFamily="34" charset="-34"/>
                    <a:cs typeface="BrowalliaUPC" pitchFamily="34" charset="-34"/>
                  </a:rPr>
                  <a:t>จะได้ว่า</a:t>
                </a:r>
                <a:endParaRPr lang="en-US" sz="2400" dirty="0">
                  <a:latin typeface="BrowalliaUPC" pitchFamily="34" charset="-34"/>
                  <a:cs typeface="BrowalliaUPC" pitchFamily="34" charset="-34"/>
                </a:endParaRPr>
              </a:p>
              <a:p>
                <a:r>
                  <a:rPr lang="th-TH" sz="2400" dirty="0" smtClean="0">
                    <a:latin typeface="BrowalliaUPC" pitchFamily="34" charset="-34"/>
                    <a:cs typeface="BrowalliaUPC" pitchFamily="34" charset="-34"/>
                  </a:rPr>
                  <a:t>         เมื่อ</a:t>
                </a:r>
                <a:r>
                  <a:rPr lang="th-TH" sz="2400" dirty="0">
                    <a:latin typeface="BrowalliaUPC" pitchFamily="34" charset="-34"/>
                    <a:cs typeface="BrowalliaUPC" pitchFamily="34" charset="-34"/>
                  </a:rPr>
                  <a:t>กำหนดให้ </a:t>
                </a:r>
                <a:r>
                  <a:rPr lang="en-US" sz="2400" dirty="0">
                    <a:latin typeface="BrowalliaUPC" pitchFamily="34" charset="-34"/>
                    <a:cs typeface="BrowalliaUPC" pitchFamily="34" charset="-34"/>
                  </a:rPr>
                  <a:t>m = 1 </a:t>
                </a:r>
                <a:r>
                  <a:rPr lang="th-TH" sz="2400" dirty="0">
                    <a:latin typeface="BrowalliaUPC" pitchFamily="34" charset="-34"/>
                    <a:cs typeface="BrowalliaUPC" pitchFamily="34" charset="-34"/>
                  </a:rPr>
                  <a:t>จะทำให้ </a:t>
                </a:r>
                <a:r>
                  <a:rPr lang="en-US" sz="2400" dirty="0">
                    <a:latin typeface="BrowalliaUPC" pitchFamily="34" charset="-34"/>
                    <a:cs typeface="BrowalliaUPC" pitchFamily="34" charset="-34"/>
                  </a:rPr>
                  <a:t>n </a:t>
                </a:r>
                <a:r>
                  <a:rPr lang="en-US" sz="2400" u="sng" dirty="0">
                    <a:latin typeface="BrowalliaUPC" pitchFamily="34" charset="-34"/>
                    <a:cs typeface="BrowalliaUPC" pitchFamily="34" charset="-34"/>
                  </a:rPr>
                  <a:t>&gt;</a:t>
                </a:r>
                <a:r>
                  <a:rPr lang="en-US" sz="2400" dirty="0">
                    <a:latin typeface="BrowalliaUPC" pitchFamily="34" charset="-34"/>
                    <a:cs typeface="BrowalliaUPC" pitchFamily="34" charset="-34"/>
                  </a:rPr>
                  <a:t> 1</a:t>
                </a:r>
                <a:r>
                  <a:rPr lang="th-TH" sz="2400" dirty="0">
                    <a:latin typeface="BrowalliaUPC" pitchFamily="34" charset="-34"/>
                    <a:cs typeface="BrowalliaUPC" pitchFamily="34" charset="-34"/>
                  </a:rPr>
                  <a:t> สามารถทำให้การดำเนินการถูกต้องได้ดังนี้</a:t>
                </a:r>
                <a:endParaRPr lang="en-US" sz="2400" dirty="0">
                  <a:latin typeface="BrowalliaUPC" pitchFamily="34" charset="-34"/>
                  <a:cs typeface="BrowalliaUPC" pitchFamily="34" charset="-34"/>
                </a:endParaRPr>
              </a:p>
              <a:p>
                <a:r>
                  <a:rPr lang="en-US" sz="2400" dirty="0">
                    <a:latin typeface="BrowalliaUPC" pitchFamily="34" charset="-34"/>
                    <a:cs typeface="BrowalliaUPC" pitchFamily="34" charset="-34"/>
                  </a:rPr>
                  <a:t> </a:t>
                </a:r>
                <a:r>
                  <a:rPr lang="th-TH" sz="2400" dirty="0" smtClean="0">
                    <a:latin typeface="BrowalliaUPC" pitchFamily="34" charset="-34"/>
                    <a:cs typeface="BrowalliaUPC" pitchFamily="34" charset="-34"/>
                  </a:rPr>
                  <a:t>               </a:t>
                </a:r>
                <a:r>
                  <a:rPr lang="en-US" sz="2400" dirty="0" smtClean="0">
                    <a:latin typeface="BrowalliaUPC" pitchFamily="34" charset="-34"/>
                    <a:cs typeface="BrowalliaUPC" pitchFamily="34" charset="-34"/>
                  </a:rPr>
                  <a:t>|5n</a:t>
                </a:r>
                <a:r>
                  <a:rPr lang="en-US" sz="2400" baseline="30000" dirty="0" smtClean="0">
                    <a:latin typeface="BrowalliaUPC" pitchFamily="34" charset="-34"/>
                    <a:cs typeface="BrowalliaUPC" pitchFamily="34" charset="-34"/>
                  </a:rPr>
                  <a:t>4</a:t>
                </a:r>
                <a:r>
                  <a:rPr lang="en-US" sz="2400" dirty="0" smtClean="0">
                    <a:latin typeface="BrowalliaUPC" pitchFamily="34" charset="-34"/>
                    <a:cs typeface="BrowalliaUPC" pitchFamily="34" charset="-34"/>
                  </a:rPr>
                  <a:t>-37n</a:t>
                </a:r>
                <a:r>
                  <a:rPr lang="en-US" sz="2400" baseline="30000" dirty="0" smtClean="0">
                    <a:latin typeface="BrowalliaUPC" pitchFamily="34" charset="-34"/>
                    <a:cs typeface="BrowalliaUPC" pitchFamily="34" charset="-34"/>
                  </a:rPr>
                  <a:t>3</a:t>
                </a:r>
                <a:r>
                  <a:rPr lang="en-US" sz="2400" dirty="0" smtClean="0">
                    <a:latin typeface="BrowalliaUPC" pitchFamily="34" charset="-34"/>
                    <a:cs typeface="BrowalliaUPC" pitchFamily="34" charset="-34"/>
                  </a:rPr>
                  <a:t>+13n–4</a:t>
                </a:r>
                <a:r>
                  <a:rPr lang="en-US" sz="2400" dirty="0">
                    <a:latin typeface="BrowalliaUPC" pitchFamily="34" charset="-34"/>
                    <a:cs typeface="BrowalliaUPC" pitchFamily="34" charset="-34"/>
                  </a:rPr>
                  <a:t>|</a:t>
                </a:r>
                <a:r>
                  <a:rPr lang="th-TH" sz="2400" dirty="0">
                    <a:latin typeface="BrowalliaUPC" pitchFamily="34" charset="-34"/>
                    <a:cs typeface="BrowalliaUPC" pitchFamily="34" charset="-34"/>
                  </a:rPr>
                  <a:t>	 </a:t>
                </a:r>
                <a:r>
                  <a:rPr lang="en-US" sz="2400" u="sng" dirty="0">
                    <a:latin typeface="BrowalliaUPC" pitchFamily="34" charset="-34"/>
                    <a:cs typeface="BrowalliaUPC" pitchFamily="34" charset="-34"/>
                  </a:rPr>
                  <a:t>&lt;</a:t>
                </a:r>
                <a:r>
                  <a:rPr lang="en-US" sz="2400" dirty="0">
                    <a:latin typeface="BrowalliaUPC" pitchFamily="34" charset="-34"/>
                    <a:cs typeface="BrowalliaUPC" pitchFamily="34" charset="-34"/>
                  </a:rPr>
                  <a:t> |5n</a:t>
                </a:r>
                <a:r>
                  <a:rPr lang="en-US" sz="2400" baseline="30000" dirty="0">
                    <a:latin typeface="BrowalliaUPC" pitchFamily="34" charset="-34"/>
                    <a:cs typeface="BrowalliaUPC" pitchFamily="34" charset="-34"/>
                  </a:rPr>
                  <a:t>4</a:t>
                </a:r>
                <a:r>
                  <a:rPr lang="en-US" sz="2400" dirty="0">
                    <a:latin typeface="BrowalliaUPC" pitchFamily="34" charset="-34"/>
                    <a:cs typeface="BrowalliaUPC" pitchFamily="34" charset="-34"/>
                  </a:rPr>
                  <a:t>+37n</a:t>
                </a:r>
                <a:r>
                  <a:rPr lang="en-US" sz="2400" baseline="30000" dirty="0">
                    <a:latin typeface="BrowalliaUPC" pitchFamily="34" charset="-34"/>
                    <a:cs typeface="BrowalliaUPC" pitchFamily="34" charset="-34"/>
                  </a:rPr>
                  <a:t>4</a:t>
                </a:r>
                <a:r>
                  <a:rPr lang="en-US" sz="2400" dirty="0">
                    <a:latin typeface="BrowalliaUPC" pitchFamily="34" charset="-34"/>
                    <a:cs typeface="BrowalliaUPC" pitchFamily="34" charset="-34"/>
                  </a:rPr>
                  <a:t>+13n</a:t>
                </a:r>
                <a:r>
                  <a:rPr lang="en-US" sz="2400" baseline="30000" dirty="0">
                    <a:latin typeface="BrowalliaUPC" pitchFamily="34" charset="-34"/>
                    <a:cs typeface="BrowalliaUPC" pitchFamily="34" charset="-34"/>
                  </a:rPr>
                  <a:t>4</a:t>
                </a:r>
                <a:r>
                  <a:rPr lang="en-US" sz="2400" dirty="0">
                    <a:latin typeface="BrowalliaUPC" pitchFamily="34" charset="-34"/>
                    <a:cs typeface="BrowalliaUPC" pitchFamily="34" charset="-34"/>
                  </a:rPr>
                  <a:t>+ </a:t>
                </a:r>
                <a:r>
                  <a:rPr lang="en-US" sz="2400" dirty="0" smtClean="0">
                    <a:latin typeface="BrowalliaUPC" pitchFamily="34" charset="-34"/>
                    <a:cs typeface="BrowalliaUPC" pitchFamily="34" charset="-34"/>
                  </a:rPr>
                  <a:t>4n</a:t>
                </a:r>
                <a:r>
                  <a:rPr lang="en-US" sz="2400" baseline="30000" dirty="0" smtClean="0">
                    <a:latin typeface="BrowalliaUPC" pitchFamily="34" charset="-34"/>
                    <a:cs typeface="BrowalliaUPC" pitchFamily="34" charset="-34"/>
                  </a:rPr>
                  <a:t>4</a:t>
                </a:r>
                <a:r>
                  <a:rPr lang="en-US" sz="2400" dirty="0" smtClean="0">
                    <a:latin typeface="BrowalliaUPC" pitchFamily="34" charset="-34"/>
                    <a:cs typeface="BrowalliaUPC" pitchFamily="34" charset="-34"/>
                  </a:rPr>
                  <a:t>|</a:t>
                </a:r>
                <a:r>
                  <a:rPr lang="th-TH" sz="2400" dirty="0">
                    <a:latin typeface="BrowalliaUPC" pitchFamily="34" charset="-34"/>
                    <a:cs typeface="BrowalliaUPC" pitchFamily="34" charset="-34"/>
                  </a:rPr>
                  <a:t> </a:t>
                </a:r>
                <a:r>
                  <a:rPr lang="th-TH" sz="2400" dirty="0" smtClean="0">
                    <a:latin typeface="BrowalliaUPC" pitchFamily="34" charset="-34"/>
                    <a:cs typeface="BrowalliaUPC" pitchFamily="34" charset="-34"/>
                  </a:rPr>
                  <a:t>    (</a:t>
                </a:r>
                <a:r>
                  <a:rPr lang="th-TH" sz="2400" dirty="0">
                    <a:latin typeface="BrowalliaUPC" pitchFamily="34" charset="-34"/>
                    <a:cs typeface="BrowalliaUPC" pitchFamily="34" charset="-34"/>
                  </a:rPr>
                  <a:t>เนื่องจาก </a:t>
                </a:r>
                <a:r>
                  <a:rPr lang="en-US" sz="2400" dirty="0">
                    <a:latin typeface="BrowalliaUPC" pitchFamily="34" charset="-34"/>
                    <a:cs typeface="BrowalliaUPC" pitchFamily="34" charset="-34"/>
                  </a:rPr>
                  <a:t>37n</a:t>
                </a:r>
                <a:r>
                  <a:rPr lang="en-US" sz="2400" baseline="30000" dirty="0">
                    <a:latin typeface="BrowalliaUPC" pitchFamily="34" charset="-34"/>
                    <a:cs typeface="BrowalliaUPC" pitchFamily="34" charset="-34"/>
                  </a:rPr>
                  <a:t>4</a:t>
                </a:r>
                <a:r>
                  <a:rPr lang="th-TH" sz="2400" baseline="30000" dirty="0">
                    <a:latin typeface="BrowalliaUPC" pitchFamily="34" charset="-34"/>
                    <a:cs typeface="BrowalliaUPC" pitchFamily="34" charset="-34"/>
                  </a:rPr>
                  <a:t> </a:t>
                </a:r>
                <a:r>
                  <a:rPr lang="en-US" sz="2400" dirty="0">
                    <a:latin typeface="BrowalliaUPC" pitchFamily="34" charset="-34"/>
                    <a:cs typeface="BrowalliaUPC" pitchFamily="34" charset="-34"/>
                  </a:rPr>
                  <a:t>&gt; 37n</a:t>
                </a:r>
                <a:r>
                  <a:rPr lang="en-US" sz="2400" baseline="30000" dirty="0">
                    <a:latin typeface="BrowalliaUPC" pitchFamily="34" charset="-34"/>
                    <a:cs typeface="BrowalliaUPC" pitchFamily="34" charset="-34"/>
                  </a:rPr>
                  <a:t>3</a:t>
                </a:r>
                <a:r>
                  <a:rPr lang="th-TH" sz="2400" dirty="0" smtClean="0">
                    <a:latin typeface="BrowalliaUPC" pitchFamily="34" charset="-34"/>
                    <a:cs typeface="BrowalliaUPC" pitchFamily="34" charset="-34"/>
                  </a:rPr>
                  <a:t>)    </a:t>
                </a:r>
                <a:endParaRPr lang="en-US" sz="2400" u="sng" dirty="0">
                  <a:latin typeface="BrowalliaUPC" pitchFamily="34" charset="-34"/>
                  <a:cs typeface="BrowalliaUPC" pitchFamily="34" charset="-34"/>
                </a:endParaRPr>
              </a:p>
              <a:p>
                <a:r>
                  <a:rPr lang="th-TH" sz="2400" dirty="0" smtClean="0">
                    <a:latin typeface="BrowalliaUPC" pitchFamily="34" charset="-34"/>
                    <a:cs typeface="BrowalliaUPC" pitchFamily="34" charset="-34"/>
                  </a:rPr>
                  <a:t>                                         </a:t>
                </a:r>
                <a:r>
                  <a:rPr lang="en-US" sz="2400" u="sng" dirty="0" smtClean="0">
                    <a:latin typeface="BrowalliaUPC" pitchFamily="34" charset="-34"/>
                    <a:cs typeface="BrowalliaUPC" pitchFamily="34" charset="-34"/>
                  </a:rPr>
                  <a:t>&lt;</a:t>
                </a:r>
                <a:r>
                  <a:rPr lang="en-US" sz="2400" dirty="0" smtClean="0">
                    <a:latin typeface="BrowalliaUPC" pitchFamily="34" charset="-34"/>
                    <a:cs typeface="BrowalliaUPC" pitchFamily="34" charset="-34"/>
                  </a:rPr>
                  <a:t> </a:t>
                </a:r>
                <a:r>
                  <a:rPr lang="en-US" sz="2400" dirty="0">
                    <a:latin typeface="BrowalliaUPC" pitchFamily="34" charset="-34"/>
                    <a:cs typeface="BrowalliaUPC" pitchFamily="34" charset="-34"/>
                  </a:rPr>
                  <a:t>59|n</a:t>
                </a:r>
                <a:r>
                  <a:rPr lang="en-US" sz="2400" baseline="30000" dirty="0">
                    <a:latin typeface="BrowalliaUPC" pitchFamily="34" charset="-34"/>
                    <a:cs typeface="BrowalliaUPC" pitchFamily="34" charset="-34"/>
                  </a:rPr>
                  <a:t>4</a:t>
                </a:r>
                <a:r>
                  <a:rPr lang="en-US" sz="2400" dirty="0">
                    <a:latin typeface="BrowalliaUPC" pitchFamily="34" charset="-34"/>
                    <a:cs typeface="BrowalliaUPC" pitchFamily="34" charset="-34"/>
                  </a:rPr>
                  <a:t>|</a:t>
                </a:r>
              </a:p>
              <a:p>
                <a:r>
                  <a:rPr lang="en-US" sz="2400" dirty="0">
                    <a:latin typeface="BrowalliaUPC" pitchFamily="34" charset="-34"/>
                    <a:cs typeface="BrowalliaUPC" pitchFamily="34" charset="-34"/>
                  </a:rPr>
                  <a:t> </a:t>
                </a:r>
                <a:r>
                  <a:rPr lang="th-TH" sz="2400" dirty="0" smtClean="0">
                    <a:latin typeface="BrowalliaUPC" pitchFamily="34" charset="-34"/>
                    <a:cs typeface="BrowalliaUPC" pitchFamily="34" charset="-34"/>
                  </a:rPr>
                  <a:t>        เพราะฉะนั้น </a:t>
                </a:r>
                <a:r>
                  <a:rPr lang="en-US" sz="2400" dirty="0">
                    <a:latin typeface="BrowalliaUPC" pitchFamily="34" charset="-34"/>
                    <a:cs typeface="BrowalliaUPC" pitchFamily="34" charset="-34"/>
                  </a:rPr>
                  <a:t>|5n</a:t>
                </a:r>
                <a:r>
                  <a:rPr lang="en-US" sz="2400" baseline="30000" dirty="0">
                    <a:latin typeface="BrowalliaUPC" pitchFamily="34" charset="-34"/>
                    <a:cs typeface="BrowalliaUPC" pitchFamily="34" charset="-34"/>
                  </a:rPr>
                  <a:t>4</a:t>
                </a:r>
                <a:r>
                  <a:rPr lang="en-US" sz="2400" dirty="0">
                    <a:latin typeface="BrowalliaUPC" pitchFamily="34" charset="-34"/>
                    <a:cs typeface="BrowalliaUPC" pitchFamily="34" charset="-34"/>
                  </a:rPr>
                  <a:t>-37n</a:t>
                </a:r>
                <a:r>
                  <a:rPr lang="en-US" sz="2400" baseline="30000" dirty="0">
                    <a:latin typeface="BrowalliaUPC" pitchFamily="34" charset="-34"/>
                    <a:cs typeface="BrowalliaUPC" pitchFamily="34" charset="-34"/>
                  </a:rPr>
                  <a:t>3</a:t>
                </a:r>
                <a:r>
                  <a:rPr lang="en-US" sz="2400" dirty="0">
                    <a:latin typeface="BrowalliaUPC" pitchFamily="34" charset="-34"/>
                    <a:cs typeface="BrowalliaUPC" pitchFamily="34" charset="-34"/>
                  </a:rPr>
                  <a:t>+13n–4|</a:t>
                </a:r>
                <a:r>
                  <a:rPr lang="th-TH" sz="2400" dirty="0">
                    <a:latin typeface="BrowalliaUPC" pitchFamily="34" charset="-34"/>
                    <a:cs typeface="BrowalliaUPC" pitchFamily="34" charset="-34"/>
                  </a:rPr>
                  <a:t> </a:t>
                </a:r>
                <a:r>
                  <a:rPr lang="en-US" sz="2400" u="sng" dirty="0">
                    <a:latin typeface="BrowalliaUPC" pitchFamily="34" charset="-34"/>
                    <a:cs typeface="BrowalliaUPC" pitchFamily="34" charset="-34"/>
                  </a:rPr>
                  <a:t>&lt;</a:t>
                </a:r>
                <a:r>
                  <a:rPr lang="en-US" sz="2400" dirty="0">
                    <a:latin typeface="BrowalliaUPC" pitchFamily="34" charset="-34"/>
                    <a:cs typeface="BrowalliaUPC" pitchFamily="34" charset="-34"/>
                  </a:rPr>
                  <a:t> 59|n</a:t>
                </a:r>
                <a:r>
                  <a:rPr lang="en-US" sz="2400" baseline="30000" dirty="0">
                    <a:latin typeface="BrowalliaUPC" pitchFamily="34" charset="-34"/>
                    <a:cs typeface="BrowalliaUPC" pitchFamily="34" charset="-34"/>
                  </a:rPr>
                  <a:t>4</a:t>
                </a:r>
                <a:r>
                  <a:rPr lang="en-US" sz="2400" dirty="0">
                    <a:latin typeface="BrowalliaUPC" pitchFamily="34" charset="-34"/>
                    <a:cs typeface="BrowalliaUPC" pitchFamily="34" charset="-34"/>
                  </a:rPr>
                  <a:t>| </a:t>
                </a:r>
                <a:r>
                  <a:rPr lang="th-TH" sz="2400" dirty="0">
                    <a:latin typeface="BrowalliaUPC" pitchFamily="34" charset="-34"/>
                    <a:cs typeface="BrowalliaUPC" pitchFamily="34" charset="-34"/>
                  </a:rPr>
                  <a:t>เมื่อ </a:t>
                </a:r>
                <a:r>
                  <a:rPr lang="en-US" sz="2400" dirty="0">
                    <a:latin typeface="BrowalliaUPC" pitchFamily="34" charset="-34"/>
                    <a:cs typeface="BrowalliaUPC" pitchFamily="34" charset="-34"/>
                  </a:rPr>
                  <a:t>n</a:t>
                </a:r>
                <a:r>
                  <a:rPr lang="en-US" sz="2400" i="1" dirty="0">
                    <a:latin typeface="BrowalliaUPC" pitchFamily="34" charset="-34"/>
                    <a:cs typeface="BrowalliaUPC" pitchFamily="34" charset="-34"/>
                  </a:rPr>
                  <a:t> </a:t>
                </a:r>
                <a:r>
                  <a:rPr lang="en-US" sz="2400" u="sng" dirty="0">
                    <a:latin typeface="BrowalliaUPC" pitchFamily="34" charset="-34"/>
                    <a:cs typeface="BrowalliaUPC" pitchFamily="34" charset="-34"/>
                  </a:rPr>
                  <a:t>&gt;</a:t>
                </a:r>
                <a:r>
                  <a:rPr lang="en-US" sz="2400" dirty="0">
                    <a:latin typeface="BrowalliaUPC" pitchFamily="34" charset="-34"/>
                    <a:cs typeface="BrowalliaUPC" pitchFamily="34" charset="-34"/>
                  </a:rPr>
                  <a:t> 1</a:t>
                </a:r>
              </a:p>
              <a:p>
                <a:r>
                  <a:rPr lang="th-TH" sz="2400" dirty="0">
                    <a:latin typeface="BrowalliaUPC" pitchFamily="34" charset="-34"/>
                    <a:cs typeface="BrowalliaUPC" pitchFamily="34" charset="-34"/>
                  </a:rPr>
                  <a:t> </a:t>
                </a:r>
                <a:r>
                  <a:rPr lang="th-TH" sz="2400" dirty="0" smtClean="0">
                    <a:latin typeface="BrowalliaUPC" pitchFamily="34" charset="-34"/>
                    <a:cs typeface="BrowalliaUPC" pitchFamily="34" charset="-34"/>
                  </a:rPr>
                  <a:t>        ดังนั้น</a:t>
                </a:r>
                <a:r>
                  <a:rPr lang="th-TH" sz="2400" dirty="0">
                    <a:latin typeface="BrowalliaUPC" pitchFamily="34" charset="-34"/>
                    <a:cs typeface="BrowalliaUPC" pitchFamily="34" charset="-34"/>
                  </a:rPr>
                  <a:t> </a:t>
                </a:r>
                <a:r>
                  <a:rPr lang="th-TH" sz="2400" dirty="0" smtClean="0">
                    <a:latin typeface="BrowalliaUPC" pitchFamily="34" charset="-34"/>
                    <a:cs typeface="BrowalliaUPC" pitchFamily="34" charset="-34"/>
                  </a:rPr>
                  <a:t>  </a:t>
                </a:r>
                <a:r>
                  <a:rPr lang="en-US" sz="2400" i="1" dirty="0" smtClean="0">
                    <a:latin typeface="BrowalliaUPC" pitchFamily="34" charset="-34"/>
                    <a:cs typeface="BrowalliaUPC" pitchFamily="34" charset="-34"/>
                  </a:rPr>
                  <a:t>f</a:t>
                </a:r>
                <a:r>
                  <a:rPr lang="en-US" sz="2400" dirty="0" smtClean="0">
                    <a:latin typeface="BrowalliaUPC" pitchFamily="34" charset="-34"/>
                    <a:cs typeface="BrowalliaUPC" pitchFamily="34" charset="-34"/>
                  </a:rPr>
                  <a:t>(n) </a:t>
                </a:r>
                <a:r>
                  <a:rPr lang="en-US" sz="2400" dirty="0">
                    <a:latin typeface="BrowalliaUPC" pitchFamily="34" charset="-34"/>
                    <a:cs typeface="BrowalliaUPC" pitchFamily="34" charset="-34"/>
                  </a:rPr>
                  <a:t>= 5n</a:t>
                </a:r>
                <a:r>
                  <a:rPr lang="en-US" sz="2400" baseline="30000" dirty="0">
                    <a:latin typeface="BrowalliaUPC" pitchFamily="34" charset="-34"/>
                    <a:cs typeface="BrowalliaUPC" pitchFamily="34" charset="-34"/>
                  </a:rPr>
                  <a:t>4 </a:t>
                </a:r>
                <a:r>
                  <a:rPr lang="en-US" sz="2400" dirty="0">
                    <a:latin typeface="BrowalliaUPC" pitchFamily="34" charset="-34"/>
                    <a:cs typeface="BrowalliaUPC" pitchFamily="34" charset="-34"/>
                  </a:rPr>
                  <a:t>– 37n</a:t>
                </a:r>
                <a:r>
                  <a:rPr lang="en-US" sz="2400" baseline="30000" dirty="0">
                    <a:latin typeface="BrowalliaUPC" pitchFamily="34" charset="-34"/>
                    <a:cs typeface="BrowalliaUPC" pitchFamily="34" charset="-34"/>
                  </a:rPr>
                  <a:t>3 </a:t>
                </a:r>
                <a:r>
                  <a:rPr lang="en-US" sz="2400" dirty="0">
                    <a:latin typeface="BrowalliaUPC" pitchFamily="34" charset="-34"/>
                    <a:cs typeface="BrowalliaUPC" pitchFamily="34" charset="-34"/>
                  </a:rPr>
                  <a:t>+ 13n</a:t>
                </a:r>
                <a:r>
                  <a:rPr lang="en-US" sz="2400" i="1" dirty="0">
                    <a:latin typeface="BrowalliaUPC" pitchFamily="34" charset="-34"/>
                    <a:cs typeface="BrowalliaUPC" pitchFamily="34" charset="-34"/>
                  </a:rPr>
                  <a:t> </a:t>
                </a:r>
                <a:r>
                  <a:rPr lang="en-US" sz="2400" dirty="0">
                    <a:latin typeface="BrowalliaUPC" pitchFamily="34" charset="-34"/>
                    <a:cs typeface="BrowalliaUPC" pitchFamily="34" charset="-34"/>
                  </a:rPr>
                  <a:t>– 4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/>
                      </a:rPr>
                      <m:t>∈</m:t>
                    </m:r>
                  </m:oMath>
                </a14:m>
                <a:r>
                  <a:rPr lang="en-US" sz="2400" dirty="0">
                    <a:latin typeface="BrowalliaUPC" pitchFamily="34" charset="-34"/>
                    <a:cs typeface="BrowalliaUPC" pitchFamily="34" charset="-34"/>
                  </a:rPr>
                  <a:t> O(n</a:t>
                </a:r>
                <a:r>
                  <a:rPr lang="en-US" sz="2400" baseline="30000" dirty="0">
                    <a:latin typeface="BrowalliaUPC" pitchFamily="34" charset="-34"/>
                    <a:cs typeface="BrowalliaUPC" pitchFamily="34" charset="-34"/>
                  </a:rPr>
                  <a:t>4</a:t>
                </a:r>
                <a:r>
                  <a:rPr lang="en-US" sz="2400" dirty="0">
                    <a:latin typeface="BrowalliaUPC" pitchFamily="34" charset="-34"/>
                    <a:cs typeface="BrowalliaUPC" pitchFamily="34" charset="-34"/>
                  </a:rPr>
                  <a:t>)</a:t>
                </a:r>
              </a:p>
              <a:p>
                <a:r>
                  <a:rPr lang="en-US" sz="2400" dirty="0">
                    <a:latin typeface="BrowalliaUPC" pitchFamily="34" charset="-34"/>
                    <a:cs typeface="BrowalliaUPC" pitchFamily="34" charset="-34"/>
                  </a:rPr>
                  <a:t> </a:t>
                </a:r>
                <a:r>
                  <a:rPr lang="th-TH" sz="2400" dirty="0" smtClean="0">
                    <a:latin typeface="BrowalliaUPC" pitchFamily="34" charset="-34"/>
                    <a:cs typeface="BrowalliaUPC" pitchFamily="34" charset="-34"/>
                  </a:rPr>
                  <a:t>        จึง</a:t>
                </a:r>
                <a:r>
                  <a:rPr lang="th-TH" sz="2400" dirty="0">
                    <a:latin typeface="BrowalliaUPC" pitchFamily="34" charset="-34"/>
                    <a:cs typeface="BrowalliaUPC" pitchFamily="34" charset="-34"/>
                  </a:rPr>
                  <a:t>ได้ว่า </a:t>
                </a:r>
                <a:r>
                  <a:rPr lang="en-US" sz="2400" dirty="0">
                    <a:latin typeface="BrowalliaUPC" pitchFamily="34" charset="-34"/>
                    <a:cs typeface="BrowalliaUPC" pitchFamily="34" charset="-34"/>
                  </a:rPr>
                  <a:t>c</a:t>
                </a:r>
                <a:r>
                  <a:rPr lang="th-TH" sz="2400" i="1" dirty="0">
                    <a:latin typeface="BrowalliaUPC" pitchFamily="34" charset="-34"/>
                    <a:cs typeface="BrowalliaUPC" pitchFamily="34" charset="-34"/>
                  </a:rPr>
                  <a:t> </a:t>
                </a:r>
                <a:r>
                  <a:rPr lang="en-US" sz="2400" dirty="0">
                    <a:latin typeface="BrowalliaUPC" pitchFamily="34" charset="-34"/>
                    <a:cs typeface="BrowalliaUPC" pitchFamily="34" charset="-34"/>
                  </a:rPr>
                  <a:t>=</a:t>
                </a:r>
                <a:r>
                  <a:rPr lang="th-TH" sz="2400" dirty="0">
                    <a:latin typeface="BrowalliaUPC" pitchFamily="34" charset="-34"/>
                    <a:cs typeface="BrowalliaUPC" pitchFamily="34" charset="-34"/>
                  </a:rPr>
                  <a:t> </a:t>
                </a:r>
                <a:r>
                  <a:rPr lang="en-US" sz="2400" dirty="0">
                    <a:latin typeface="BrowalliaUPC" pitchFamily="34" charset="-34"/>
                    <a:cs typeface="BrowalliaUPC" pitchFamily="34" charset="-34"/>
                  </a:rPr>
                  <a:t>59</a:t>
                </a:r>
                <a:r>
                  <a:rPr lang="th-TH" sz="2400" dirty="0">
                    <a:latin typeface="BrowalliaUPC" pitchFamily="34" charset="-34"/>
                    <a:cs typeface="BrowalliaUPC" pitchFamily="34" charset="-34"/>
                  </a:rPr>
                  <a:t>, </a:t>
                </a:r>
                <a:r>
                  <a:rPr lang="en-US" sz="2400" dirty="0">
                    <a:latin typeface="BrowalliaUPC" pitchFamily="34" charset="-34"/>
                    <a:cs typeface="BrowalliaUPC" pitchFamily="34" charset="-34"/>
                  </a:rPr>
                  <a:t>n</a:t>
                </a:r>
                <a:r>
                  <a:rPr lang="th-TH" sz="2400" i="1" dirty="0">
                    <a:latin typeface="BrowalliaUPC" pitchFamily="34" charset="-34"/>
                    <a:cs typeface="BrowalliaUPC" pitchFamily="34" charset="-34"/>
                  </a:rPr>
                  <a:t> </a:t>
                </a:r>
                <a:r>
                  <a:rPr lang="en-US" sz="2400" dirty="0">
                    <a:latin typeface="BrowalliaUPC" pitchFamily="34" charset="-34"/>
                    <a:cs typeface="BrowalliaUPC" pitchFamily="34" charset="-34"/>
                  </a:rPr>
                  <a:t>=</a:t>
                </a:r>
                <a:r>
                  <a:rPr lang="th-TH" sz="2400" dirty="0">
                    <a:latin typeface="BrowalliaUPC" pitchFamily="34" charset="-34"/>
                    <a:cs typeface="BrowalliaUPC" pitchFamily="34" charset="-34"/>
                  </a:rPr>
                  <a:t> </a:t>
                </a:r>
                <a:r>
                  <a:rPr lang="en-US" sz="2400" dirty="0">
                    <a:latin typeface="BrowalliaUPC" pitchFamily="34" charset="-34"/>
                    <a:cs typeface="BrowalliaUPC" pitchFamily="34" charset="-34"/>
                  </a:rPr>
                  <a:t>1 </a:t>
                </a:r>
                <a:r>
                  <a:rPr lang="th-TH" sz="2400" dirty="0">
                    <a:latin typeface="BrowalliaUPC" pitchFamily="34" charset="-34"/>
                    <a:cs typeface="BrowalliaUPC" pitchFamily="34" charset="-34"/>
                  </a:rPr>
                  <a:t>และ </a:t>
                </a:r>
                <a:r>
                  <a:rPr lang="en-US" sz="2400" dirty="0">
                    <a:latin typeface="BrowalliaUPC" pitchFamily="34" charset="-34"/>
                    <a:cs typeface="BrowalliaUPC" pitchFamily="34" charset="-34"/>
                  </a:rPr>
                  <a:t>Big-O</a:t>
                </a:r>
                <a:r>
                  <a:rPr lang="th-TH" sz="2400" dirty="0">
                    <a:latin typeface="BrowalliaUPC" pitchFamily="34" charset="-34"/>
                    <a:cs typeface="BrowalliaUPC" pitchFamily="34" charset="-34"/>
                  </a:rPr>
                  <a:t> คือ </a:t>
                </a:r>
                <a:r>
                  <a:rPr lang="en-US" sz="2400" dirty="0">
                    <a:latin typeface="BrowalliaUPC" pitchFamily="34" charset="-34"/>
                    <a:cs typeface="BrowalliaUPC" pitchFamily="34" charset="-34"/>
                  </a:rPr>
                  <a:t>O(n</a:t>
                </a:r>
                <a:r>
                  <a:rPr lang="en-US" sz="2400" baseline="30000" dirty="0">
                    <a:latin typeface="BrowalliaUPC" pitchFamily="34" charset="-34"/>
                    <a:cs typeface="BrowalliaUPC" pitchFamily="34" charset="-34"/>
                  </a:rPr>
                  <a:t>4</a:t>
                </a:r>
                <a:r>
                  <a:rPr lang="en-US" sz="2400" dirty="0" smtClean="0">
                    <a:latin typeface="BrowalliaUPC" pitchFamily="34" charset="-34"/>
                    <a:cs typeface="BrowalliaUPC" pitchFamily="34" charset="-34"/>
                  </a:rPr>
                  <a:t>)</a:t>
                </a:r>
                <a:endParaRPr lang="en-US" sz="2400" dirty="0">
                  <a:latin typeface="BrowalliaUPC" pitchFamily="34" charset="-34"/>
                  <a:cs typeface="BrowalliaUPC" pitchFamily="34" charset="-34"/>
                </a:endParaRPr>
              </a:p>
            </p:txBody>
          </p:sp>
        </mc:Choice>
        <mc:Fallback xmlns="">
          <p:sp>
            <p:nvSpPr>
              <p:cNvPr id="5" name="สี่เหลี่ยมผืนผ้า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94346"/>
                <a:ext cx="8153400" cy="3416320"/>
              </a:xfrm>
              <a:prstGeom prst="rect">
                <a:avLst/>
              </a:prstGeom>
              <a:blipFill rotWithShape="1">
                <a:blip r:embed="rId2"/>
                <a:stretch>
                  <a:fillRect l="-1121" t="-1607" b="-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สี่เหลี่ยมผืนผ้า 5"/>
          <p:cNvSpPr/>
          <p:nvPr/>
        </p:nvSpPr>
        <p:spPr>
          <a:xfrm>
            <a:off x="685800" y="5023731"/>
            <a:ext cx="7772400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BrowalliaUPC" pitchFamily="34" charset="-34"/>
                <a:cs typeface="BrowalliaUPC" pitchFamily="34" charset="-34"/>
              </a:rPr>
              <a:t>Note</a:t>
            </a:r>
            <a:endParaRPr lang="en-US" sz="2400" dirty="0">
              <a:solidFill>
                <a:srgbClr val="7030A0"/>
              </a:solidFill>
              <a:latin typeface="BrowalliaUPC" pitchFamily="34" charset="-34"/>
              <a:cs typeface="BrowalliaUPC" pitchFamily="34" charset="-34"/>
            </a:endParaRPr>
          </a:p>
          <a:p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สรุปแนวคิดการหา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Big-O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จะพิจารณาค่าที่มีผลกระทบมากที่สุดเพียงค่าเดียว ซึ่งค่าคงที่ </a:t>
            </a:r>
            <a:r>
              <a:rPr lang="en-US" sz="2400" i="1" dirty="0">
                <a:latin typeface="BrowalliaUPC" pitchFamily="34" charset="-34"/>
                <a:cs typeface="BrowalliaUPC" pitchFamily="34" charset="-34"/>
              </a:rPr>
              <a:t>c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มีผลน้อยกว่าค่าที่มีผลกระทบมากที่สุด ดังนั้น จึงนำค่าที่มีผลกระทบมากที่สุดเป็นค่าของตัววัดประสิทธิภาพของ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Big-O</a:t>
            </a:r>
          </a:p>
        </p:txBody>
      </p:sp>
    </p:spTree>
    <p:extLst>
      <p:ext uri="{BB962C8B-B14F-4D97-AF65-F5344CB8AC3E}">
        <p14:creationId xmlns:p14="http://schemas.microsoft.com/office/powerpoint/2010/main" val="234484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18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4582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000" dirty="0">
                <a:latin typeface="BrowalliaUPC" pitchFamily="34" charset="-34"/>
                <a:cs typeface="BrowalliaUPC" pitchFamily="34" charset="-34"/>
              </a:rPr>
              <a:t>อัตราการเติบโตของอัลกอริทึม </a:t>
            </a:r>
            <a:r>
              <a:rPr lang="en-US" sz="4000" dirty="0">
                <a:latin typeface="BrowalliaUPC" pitchFamily="34" charset="-34"/>
                <a:cs typeface="BrowalliaUPC" pitchFamily="34" charset="-34"/>
              </a:rPr>
              <a:t>(Algorithm Growth Rates</a:t>
            </a:r>
            <a:r>
              <a:rPr lang="en-US" sz="4000" dirty="0" smtClean="0">
                <a:latin typeface="BrowalliaUPC" pitchFamily="34" charset="-34"/>
                <a:cs typeface="BrowalliaUPC" pitchFamily="34" charset="-34"/>
              </a:rPr>
              <a:t>)</a:t>
            </a:r>
            <a:endParaRPr lang="en-US" sz="40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1015425"/>
            <a:ext cx="42819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อัตราการเติบโต </a:t>
            </a:r>
            <a:r>
              <a:rPr lang="th-TH" sz="3200" b="1" dirty="0" err="1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Big</a:t>
            </a:r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-</a:t>
            </a:r>
            <a:r>
              <a:rPr lang="th-TH" sz="3200" b="1" dirty="0" err="1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Omega</a:t>
            </a:r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(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    )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92186" y="1676400"/>
            <a:ext cx="794221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เป็นการวัดประสิทธิภาพเชิงเวลาที่ใช้ในการประมวลผลของอัลกอริทึม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เป็นฟังก์ชันเวลาขอบเขตล่างที่ใช้ในการประมวลผล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(Asymptotic lower bounds) </a:t>
            </a:r>
            <a:endParaRPr kumimoji="0" lang="th-T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rowalliaUPC" pitchFamily="34" charset="-34"/>
              <a:ea typeface="Times New Roman" pitchFamily="18" charset="0"/>
              <a:cs typeface="BrowalliaUPC" pitchFamily="34" charset="-34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สัญลักษณ์เป็นตัวโอ</a:t>
            </a:r>
            <a:r>
              <a:rPr kumimoji="0" lang="th-TH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เมก้า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ใหญ่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(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 )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   (</a:t>
            </a:r>
            <a:r>
              <a:rPr lang="en-US" sz="2400" i="1" dirty="0" smtClean="0">
                <a:latin typeface="BrowalliaUPC" pitchFamily="34" charset="-34"/>
                <a:cs typeface="BrowalliaUPC" pitchFamily="34" charset="-34"/>
              </a:rPr>
              <a:t>n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)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หมายถึง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ฟังก์ชันนี้จะใช้เวลาในการประมวลผลมากกว่าหรือเท่ากับ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n (</a:t>
            </a:r>
            <a:r>
              <a:rPr lang="en-US" sz="2400" u="sng" dirty="0">
                <a:latin typeface="BrowalliaUPC" pitchFamily="34" charset="-34"/>
                <a:cs typeface="BrowalliaUPC" pitchFamily="34" charset="-34"/>
              </a:rPr>
              <a:t>&gt;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n)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เสมอ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9" name="วัตถุ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219402"/>
              </p:ext>
            </p:extLst>
          </p:nvPr>
        </p:nvGraphicFramePr>
        <p:xfrm>
          <a:off x="3657600" y="2530680"/>
          <a:ext cx="228600" cy="224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1" name="สมการ" r:id="rId3" imgW="164885" imgH="164885" progId="Equation.3">
                  <p:embed/>
                </p:oleObj>
              </mc:Choice>
              <mc:Fallback>
                <p:oleObj name="สมการ" r:id="rId3" imgW="164885" imgH="16488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530680"/>
                        <a:ext cx="228600" cy="2241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วัตถุ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827336"/>
              </p:ext>
            </p:extLst>
          </p:nvPr>
        </p:nvGraphicFramePr>
        <p:xfrm>
          <a:off x="990600" y="2895600"/>
          <a:ext cx="228600" cy="22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2" name="สมการ" r:id="rId5" imgW="164885" imgH="164885" progId="Equation.3">
                  <p:embed/>
                </p:oleObj>
              </mc:Choice>
              <mc:Fallback>
                <p:oleObj name="สมการ" r:id="rId5" imgW="164885" imgH="164885" progId="Equation.3">
                  <p:embed/>
                  <p:pic>
                    <p:nvPicPr>
                      <p:cNvPr id="0" name="วัตถุ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95600"/>
                        <a:ext cx="228600" cy="22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วัตถุ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656937"/>
              </p:ext>
            </p:extLst>
          </p:nvPr>
        </p:nvGraphicFramePr>
        <p:xfrm>
          <a:off x="4135361" y="1094869"/>
          <a:ext cx="360439" cy="35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3" name="สมการ" r:id="rId6" imgW="164885" imgH="164885" progId="Equation.3">
                  <p:embed/>
                </p:oleObj>
              </mc:Choice>
              <mc:Fallback>
                <p:oleObj name="สมการ" r:id="rId6" imgW="164885" imgH="164885" progId="Equation.3">
                  <p:embed/>
                  <p:pic>
                    <p:nvPicPr>
                      <p:cNvPr id="0" name="วัตถุ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5361" y="1094869"/>
                        <a:ext cx="360439" cy="3529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835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19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4582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000" dirty="0">
                <a:latin typeface="BrowalliaUPC" pitchFamily="34" charset="-34"/>
                <a:cs typeface="BrowalliaUPC" pitchFamily="34" charset="-34"/>
              </a:rPr>
              <a:t>อัตราการเติบโตของอัลกอริทึม </a:t>
            </a:r>
            <a:r>
              <a:rPr lang="en-US" sz="4000" dirty="0">
                <a:latin typeface="BrowalliaUPC" pitchFamily="34" charset="-34"/>
                <a:cs typeface="BrowalliaUPC" pitchFamily="34" charset="-34"/>
              </a:rPr>
              <a:t>(Algorithm Growth Rates</a:t>
            </a:r>
            <a:r>
              <a:rPr lang="en-US" sz="4000" dirty="0" smtClean="0">
                <a:latin typeface="BrowalliaUPC" pitchFamily="34" charset="-34"/>
                <a:cs typeface="BrowalliaUPC" pitchFamily="34" charset="-34"/>
              </a:rPr>
              <a:t>)</a:t>
            </a:r>
            <a:endParaRPr lang="en-US" sz="40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592186" y="1611746"/>
            <a:ext cx="701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th-TH" sz="2400" b="1" dirty="0">
                <a:solidFill>
                  <a:srgbClr val="7030A0"/>
                </a:solidFill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นิยาม </a:t>
            </a:r>
            <a:r>
              <a:rPr lang="en-US" sz="2400" b="1" dirty="0">
                <a:solidFill>
                  <a:srgbClr val="7030A0"/>
                </a:solidFill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Big-Omega</a:t>
            </a:r>
            <a:endParaRPr lang="th-TH" sz="2400" b="1" dirty="0">
              <a:solidFill>
                <a:srgbClr val="7030A0"/>
              </a:solidFill>
              <a:latin typeface="BrowalliaUPC" pitchFamily="34" charset="-34"/>
              <a:ea typeface="Times New Roman" pitchFamily="18" charset="0"/>
              <a:cs typeface="BrowalliaUPC" pitchFamily="34" charset="-34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  </a:t>
            </a:r>
            <a:r>
              <a:rPr lang="th-TH" sz="2400" dirty="0" smtClean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ฟังก์ชัน </a:t>
            </a:r>
            <a:r>
              <a:rPr lang="en-US" sz="2400" i="1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f</a:t>
            </a:r>
            <a:r>
              <a:rPr lang="en-US" sz="2400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(</a:t>
            </a:r>
            <a:r>
              <a:rPr lang="en-US" sz="2400" i="1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n</a:t>
            </a:r>
            <a:r>
              <a:rPr lang="en-US" sz="2400" dirty="0" smtClean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)  = </a:t>
            </a:r>
            <a:r>
              <a:rPr lang="en-US" sz="2400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(</a:t>
            </a:r>
            <a:r>
              <a:rPr lang="en-US" sz="2400" i="1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g</a:t>
            </a:r>
            <a:r>
              <a:rPr lang="en-US" sz="2400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(</a:t>
            </a:r>
            <a:r>
              <a:rPr lang="en-US" sz="2400" i="1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n</a:t>
            </a:r>
            <a:r>
              <a:rPr lang="en-US" sz="2400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)) </a:t>
            </a:r>
            <a:r>
              <a:rPr lang="th-TH" sz="2400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ก็ต่อเมื่อมีค่าคงที่ </a:t>
            </a:r>
            <a:r>
              <a:rPr lang="en-US" sz="2400" i="1" dirty="0" err="1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m,c</a:t>
            </a:r>
            <a:r>
              <a:rPr lang="th-TH" sz="2400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 ที่ทำให้ </a:t>
            </a:r>
            <a:r>
              <a:rPr lang="en-US" sz="2400" i="1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f</a:t>
            </a:r>
            <a:r>
              <a:rPr lang="en-US" sz="2400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(</a:t>
            </a:r>
            <a:r>
              <a:rPr lang="en-US" sz="2400" i="1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n</a:t>
            </a:r>
            <a:r>
              <a:rPr lang="en-US" sz="2400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) </a:t>
            </a:r>
            <a:r>
              <a:rPr lang="en-US" sz="2400" u="sng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&gt;</a:t>
            </a:r>
            <a:r>
              <a:rPr lang="en-US" sz="2400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 </a:t>
            </a:r>
            <a:r>
              <a:rPr lang="en-US" sz="2400" i="1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cg</a:t>
            </a:r>
            <a:r>
              <a:rPr lang="en-US" sz="2400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(</a:t>
            </a:r>
            <a:r>
              <a:rPr lang="en-US" sz="2400" i="1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n</a:t>
            </a:r>
            <a:r>
              <a:rPr lang="en-US" sz="2400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) </a:t>
            </a:r>
            <a:r>
              <a:rPr lang="th-TH" sz="2400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เมื่อ </a:t>
            </a:r>
            <a:r>
              <a:rPr lang="en-US" sz="2400" i="1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n </a:t>
            </a:r>
            <a:r>
              <a:rPr lang="en-US" sz="2400" u="sng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&gt;</a:t>
            </a:r>
            <a:r>
              <a:rPr lang="en-US" sz="2400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 </a:t>
            </a:r>
            <a:r>
              <a:rPr lang="en-US" sz="2400" i="1" dirty="0" smtClean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m</a:t>
            </a:r>
            <a:r>
              <a:rPr lang="th-TH" sz="2400" dirty="0" smtClean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 </a:t>
            </a:r>
            <a:endParaRPr lang="th-TH" sz="24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6" name="รูปภาพ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8400"/>
            <a:ext cx="5943600" cy="3581400"/>
          </a:xfrm>
          <a:prstGeom prst="rect">
            <a:avLst/>
          </a:prstGeom>
        </p:spPr>
      </p:pic>
      <p:sp>
        <p:nvSpPr>
          <p:cNvPr id="7" name="สี่เหลี่ยมผืนผ้า 6"/>
          <p:cNvSpPr/>
          <p:nvPr/>
        </p:nvSpPr>
        <p:spPr>
          <a:xfrm>
            <a:off x="457200" y="1015425"/>
            <a:ext cx="42819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อัตราการเติบโต </a:t>
            </a:r>
            <a:r>
              <a:rPr lang="th-TH" sz="3200" b="1" dirty="0" err="1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Big</a:t>
            </a:r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-</a:t>
            </a:r>
            <a:r>
              <a:rPr lang="th-TH" sz="3200" b="1" dirty="0" err="1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Omega</a:t>
            </a:r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(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    )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8" name="วัตถุ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872741"/>
              </p:ext>
            </p:extLst>
          </p:nvPr>
        </p:nvGraphicFramePr>
        <p:xfrm>
          <a:off x="4135361" y="1094869"/>
          <a:ext cx="360439" cy="35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สมการ" r:id="rId4" imgW="164885" imgH="164885" progId="Equation.3">
                  <p:embed/>
                </p:oleObj>
              </mc:Choice>
              <mc:Fallback>
                <p:oleObj name="สมการ" r:id="rId4" imgW="164885" imgH="1648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5361" y="1094869"/>
                        <a:ext cx="360439" cy="3529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847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algn="l"/>
            <a:r>
              <a:rPr lang="th-TH" sz="4400" dirty="0">
                <a:latin typeface="BrowalliaUPC" pitchFamily="34" charset="-34"/>
                <a:cs typeface="BrowalliaUPC" pitchFamily="34" charset="-34"/>
              </a:rPr>
              <a:t>บทที่ </a:t>
            </a:r>
            <a:r>
              <a:rPr lang="en-US" sz="4400" dirty="0">
                <a:latin typeface="BrowalliaUPC" pitchFamily="34" charset="-34"/>
                <a:cs typeface="BrowalliaUPC" pitchFamily="34" charset="-34"/>
              </a:rPr>
              <a:t>2 </a:t>
            </a:r>
            <a:r>
              <a:rPr lang="th-TH" sz="4400" dirty="0">
                <a:latin typeface="BrowalliaUPC" pitchFamily="34" charset="-34"/>
                <a:cs typeface="BrowalliaUPC" pitchFamily="34" charset="-34"/>
              </a:rPr>
              <a:t>การวิเคราะห์ ประสิทธิภาพของอัลกอริทึม</a:t>
            </a:r>
            <a:endParaRPr lang="en-US" sz="4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091625"/>
            <a:ext cx="746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/>
              <a:t>คณิตศาสตร์พื้นฐานสำหรับการวิเคราะห์ประสิทธิภาพของอัลกอริทึม</a:t>
            </a:r>
            <a:r>
              <a:rPr lang="th-TH" sz="3200" dirty="0" smtClean="0">
                <a:latin typeface="BrowalliaUPC" pitchFamily="34" charset="-34"/>
                <a:cs typeface="BrowalliaUPC" pitchFamily="34" charset="-34"/>
              </a:rPr>
              <a:t>อะไร </a:t>
            </a:r>
            <a:endParaRPr lang="en-US" sz="32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2057400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/>
              <a:t>การวัดประสิทธิภาพอัลกอริทึม</a:t>
            </a:r>
            <a:endParaRPr lang="en-US" sz="32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2590799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>
                <a:latin typeface="BrowalliaUPC" pitchFamily="34" charset="-34"/>
                <a:cs typeface="BrowalliaUPC" pitchFamily="34" charset="-34"/>
              </a:rPr>
              <a:t>อัตราการเติบโตของอัลกอริทึม </a:t>
            </a:r>
            <a:r>
              <a:rPr lang="en-US" sz="3200" dirty="0">
                <a:latin typeface="BrowalliaUPC" pitchFamily="34" charset="-34"/>
                <a:cs typeface="BrowalliaUPC" pitchFamily="34" charset="-34"/>
              </a:rPr>
              <a:t>(Algorithm Growth Rates)</a:t>
            </a:r>
            <a:endParaRPr lang="en-US" sz="3200" dirty="0" smtClean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838200" y="3099375"/>
            <a:ext cx="54617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/>
              <a:t>เปรียบเทียบอัตราการเติบโตของอัลกอริทึม</a:t>
            </a:r>
            <a:endParaRPr lang="en-US" sz="32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838200" y="3601437"/>
            <a:ext cx="53880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>
                <a:latin typeface="BrowalliaUPC" pitchFamily="34" charset="-34"/>
                <a:cs typeface="BrowalliaUPC" pitchFamily="34" charset="-34"/>
              </a:rPr>
              <a:t>การนับตัวดำเนินการ </a:t>
            </a:r>
            <a:r>
              <a:rPr lang="en-US" sz="3200" dirty="0">
                <a:latin typeface="BrowalliaUPC" pitchFamily="34" charset="-34"/>
                <a:cs typeface="BrowalliaUPC" pitchFamily="34" charset="-34"/>
              </a:rPr>
              <a:t>(Operation Counts)</a:t>
            </a: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838200" y="4063425"/>
            <a:ext cx="76771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/>
              <a:t>ฟังก์ชันอัตราการเติบโตตามการวัดประสิทธิภาพของอัลกอริทึม</a:t>
            </a:r>
            <a:endParaRPr lang="en-US" sz="32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10" name="ตัวแทนหมายเลขภาพนิ่ง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2</a:t>
            </a:fld>
            <a:endParaRPr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857298" y="4648200"/>
            <a:ext cx="71994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>
                <a:latin typeface="BrowalliaUPC" pitchFamily="34" charset="-34"/>
                <a:cs typeface="BrowalliaUPC" pitchFamily="34" charset="-34"/>
              </a:rPr>
              <a:t>การวิเคราะห์ </a:t>
            </a:r>
            <a:r>
              <a:rPr lang="en-US" sz="3200" dirty="0">
                <a:latin typeface="BrowalliaUPC" pitchFamily="34" charset="-34"/>
                <a:cs typeface="BrowalliaUPC" pitchFamily="34" charset="-34"/>
              </a:rPr>
              <a:t>Best-case, Worst-case </a:t>
            </a:r>
            <a:r>
              <a:rPr lang="th-TH" sz="3200" dirty="0">
                <a:latin typeface="BrowalliaUPC" pitchFamily="34" charset="-34"/>
                <a:cs typeface="BrowalliaUPC" pitchFamily="34" charset="-34"/>
              </a:rPr>
              <a:t>และ </a:t>
            </a:r>
            <a:r>
              <a:rPr lang="en-US" sz="3200" dirty="0">
                <a:latin typeface="BrowalliaUPC" pitchFamily="34" charset="-34"/>
                <a:cs typeface="BrowalliaUPC" pitchFamily="34" charset="-34"/>
              </a:rPr>
              <a:t>Average-case</a:t>
            </a: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874963" y="5240623"/>
            <a:ext cx="26965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>
                <a:latin typeface="BrowalliaUPC" pitchFamily="34" charset="-34"/>
                <a:cs typeface="BrowalliaUPC" pitchFamily="34" charset="-34"/>
              </a:rPr>
              <a:t>สรุปเนื้อหาบทที่ </a:t>
            </a:r>
            <a:r>
              <a:rPr lang="en-US" sz="3200" dirty="0">
                <a:latin typeface="BrowalliaUPC" pitchFamily="34" charset="-34"/>
                <a:cs typeface="BrowalliaUPC" pitchFamily="34" charset="-34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6834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20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4582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000" dirty="0">
                <a:latin typeface="BrowalliaUPC" pitchFamily="34" charset="-34"/>
                <a:cs typeface="BrowalliaUPC" pitchFamily="34" charset="-34"/>
              </a:rPr>
              <a:t>อัตราการเติบโตของอัลกอริทึม </a:t>
            </a:r>
            <a:r>
              <a:rPr lang="en-US" sz="4000" dirty="0">
                <a:latin typeface="BrowalliaUPC" pitchFamily="34" charset="-34"/>
                <a:cs typeface="BrowalliaUPC" pitchFamily="34" charset="-34"/>
              </a:rPr>
              <a:t>(Algorithm Growth Rates</a:t>
            </a:r>
            <a:r>
              <a:rPr lang="en-US" sz="4000" dirty="0" smtClean="0">
                <a:latin typeface="BrowalliaUPC" pitchFamily="34" charset="-34"/>
                <a:cs typeface="BrowalliaUPC" pitchFamily="34" charset="-34"/>
              </a:rPr>
              <a:t>)</a:t>
            </a:r>
            <a:endParaRPr lang="en-US" sz="40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33400" y="1600200"/>
            <a:ext cx="8458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ตัวอย่างที่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2.6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กำหนดให้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f(n) = 5n</a:t>
            </a:r>
            <a:r>
              <a:rPr kumimoji="0" lang="en-US" sz="2400" b="0" i="0" u="none" strike="noStrike" cap="none" normalizeH="0" baseline="30000" dirty="0" smtClean="0">
                <a:ln>
                  <a:noFill/>
                </a:ln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4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– 37n</a:t>
            </a:r>
            <a:r>
              <a:rPr kumimoji="0" lang="en-US" sz="2400" b="0" i="0" u="none" strike="noStrike" cap="none" normalizeH="0" baseline="30000" dirty="0" smtClean="0">
                <a:ln>
                  <a:noFill/>
                </a:ln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3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+ 13n – 4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 สามารถแสดงการหาค่า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Big-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1752600" y="1981200"/>
            <a:ext cx="24817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 </a:t>
            </a:r>
            <a:r>
              <a:rPr kumimoji="0" lang="th-TH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และค่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คงที่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กับ</a:t>
            </a:r>
            <a:r>
              <a:rPr kumimoji="0" lang="th-TH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m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 ได้ดังนี้</a:t>
            </a:r>
            <a:endParaRPr kumimoji="0" lang="th-T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8" name="วัตถุ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491925"/>
              </p:ext>
            </p:extLst>
          </p:nvPr>
        </p:nvGraphicFramePr>
        <p:xfrm>
          <a:off x="7696200" y="1719113"/>
          <a:ext cx="228600" cy="22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7" name="สมการ" r:id="rId3" imgW="164885" imgH="164885" progId="Equation.3">
                  <p:embed/>
                </p:oleObj>
              </mc:Choice>
              <mc:Fallback>
                <p:oleObj name="สมการ" r:id="rId3" imgW="164885" imgH="164885" progId="Equation.3">
                  <p:embed/>
                  <p:pic>
                    <p:nvPicPr>
                      <p:cNvPr id="0" name="วัตถุ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1719113"/>
                        <a:ext cx="228600" cy="22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42" name="Picture 2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2" y="2438400"/>
            <a:ext cx="9204308" cy="2320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0" name="สี่เหลี่ยมผืนผ้า 9219"/>
          <p:cNvSpPr/>
          <p:nvPr/>
        </p:nvSpPr>
        <p:spPr>
          <a:xfrm>
            <a:off x="609600" y="4754940"/>
            <a:ext cx="8077200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thaiDist"/>
            <a:r>
              <a:rPr lang="en-US" sz="2400" b="1" dirty="0" smtClean="0">
                <a:solidFill>
                  <a:srgbClr val="7030A0"/>
                </a:solidFill>
                <a:latin typeface="BrowalliaUPC" pitchFamily="34" charset="-34"/>
                <a:cs typeface="BrowalliaUPC" pitchFamily="34" charset="-34"/>
              </a:rPr>
              <a:t>Note</a:t>
            </a:r>
          </a:p>
          <a:p>
            <a:pPr algn="thaiDist"/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สรุปแนวคิดการหา 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Big- 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จะ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พิจารณาค่าที่มีผลกระทบน้อยที่สุดเพียงค่าเดียว ซึ่งค่าคงที่ </a:t>
            </a:r>
            <a:r>
              <a:rPr lang="en-US" sz="2400" i="1" dirty="0">
                <a:latin typeface="BrowalliaUPC" pitchFamily="34" charset="-34"/>
                <a:cs typeface="BrowalliaUPC" pitchFamily="34" charset="-34"/>
              </a:rPr>
              <a:t>c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มีผลมากกว่าค่าที่มีผลกระทบน้อยที่สุด ดังนั้น จึงนำค่าที่มีผลกระทบน้อยที่สุดเป็นค่าของตัววัดประสิทธิภาพของ 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Big-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9221" name="วัตถุ 92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950366"/>
              </p:ext>
            </p:extLst>
          </p:nvPr>
        </p:nvGraphicFramePr>
        <p:xfrm>
          <a:off x="2667000" y="5181601"/>
          <a:ext cx="311286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8" name="สมการ" r:id="rId6" imgW="164885" imgH="164885" progId="Equation.3">
                  <p:embed/>
                </p:oleObj>
              </mc:Choice>
              <mc:Fallback>
                <p:oleObj name="สมการ" r:id="rId6" imgW="164885" imgH="164885" progId="Equation.3">
                  <p:embed/>
                  <p:pic>
                    <p:nvPicPr>
                      <p:cNvPr id="0" name="วัตถุ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181601"/>
                        <a:ext cx="311286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วัตถุ 92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605505"/>
              </p:ext>
            </p:extLst>
          </p:nvPr>
        </p:nvGraphicFramePr>
        <p:xfrm>
          <a:off x="2584450" y="5943600"/>
          <a:ext cx="3111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9" name="สมการ" r:id="rId7" imgW="164885" imgH="164885" progId="Equation.3">
                  <p:embed/>
                </p:oleObj>
              </mc:Choice>
              <mc:Fallback>
                <p:oleObj name="สมการ" r:id="rId7" imgW="164885" imgH="164885" progId="Equation.3">
                  <p:embed/>
                  <p:pic>
                    <p:nvPicPr>
                      <p:cNvPr id="0" name="วัตถุ 9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450" y="5943600"/>
                        <a:ext cx="3111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สี่เหลี่ยมผืนผ้า 40"/>
          <p:cNvSpPr/>
          <p:nvPr/>
        </p:nvSpPr>
        <p:spPr>
          <a:xfrm>
            <a:off x="457200" y="1015425"/>
            <a:ext cx="42819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อัตราการเติบโต </a:t>
            </a:r>
            <a:r>
              <a:rPr lang="th-TH" sz="3200" b="1" dirty="0" err="1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Big</a:t>
            </a:r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-</a:t>
            </a:r>
            <a:r>
              <a:rPr lang="th-TH" sz="3200" b="1" dirty="0" err="1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Omega</a:t>
            </a:r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(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    )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42" name="วัตถุ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872741"/>
              </p:ext>
            </p:extLst>
          </p:nvPr>
        </p:nvGraphicFramePr>
        <p:xfrm>
          <a:off x="4135361" y="1094869"/>
          <a:ext cx="360439" cy="35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0" name="สมการ" r:id="rId8" imgW="164885" imgH="164885" progId="Equation.3">
                  <p:embed/>
                </p:oleObj>
              </mc:Choice>
              <mc:Fallback>
                <p:oleObj name="สมการ" r:id="rId8" imgW="164885" imgH="1648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5361" y="1094869"/>
                        <a:ext cx="360439" cy="3529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363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21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4582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000" dirty="0">
                <a:latin typeface="BrowalliaUPC" pitchFamily="34" charset="-34"/>
                <a:cs typeface="BrowalliaUPC" pitchFamily="34" charset="-34"/>
              </a:rPr>
              <a:t>อัตราการเติบโตของอัลกอริทึม </a:t>
            </a:r>
            <a:r>
              <a:rPr lang="en-US" sz="4000" dirty="0">
                <a:latin typeface="BrowalliaUPC" pitchFamily="34" charset="-34"/>
                <a:cs typeface="BrowalliaUPC" pitchFamily="34" charset="-34"/>
              </a:rPr>
              <a:t>(Algorithm Growth Rates</a:t>
            </a:r>
            <a:r>
              <a:rPr lang="en-US" sz="4000" dirty="0" smtClean="0">
                <a:latin typeface="BrowalliaUPC" pitchFamily="34" charset="-34"/>
                <a:cs typeface="BrowalliaUPC" pitchFamily="34" charset="-34"/>
              </a:rPr>
              <a:t>)</a:t>
            </a:r>
            <a:endParaRPr lang="en-US" sz="40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89531" y="1015425"/>
            <a:ext cx="62160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อัตรา</a:t>
            </a:r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การเติบโต </a:t>
            </a:r>
            <a:r>
              <a:rPr lang="th-TH" sz="3200" b="1" dirty="0" err="1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Big</a:t>
            </a:r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-T</a:t>
            </a:r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he</a:t>
            </a:r>
            <a:r>
              <a:rPr lang="th-TH" sz="3200" b="1" dirty="0" err="1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ta</a:t>
            </a:r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( 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  )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วัตถุ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320275"/>
              </p:ext>
            </p:extLst>
          </p:nvPr>
        </p:nvGraphicFramePr>
        <p:xfrm>
          <a:off x="3962400" y="1143000"/>
          <a:ext cx="304800" cy="321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0" name="สมการ" r:id="rId3" imgW="164814" imgH="177492" progId="Equation.3">
                  <p:embed/>
                </p:oleObj>
              </mc:Choice>
              <mc:Fallback>
                <p:oleObj name="สมการ" r:id="rId3" imgW="164814" imgH="177492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143000"/>
                        <a:ext cx="304800" cy="3217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89531" y="1600200"/>
            <a:ext cx="863088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เป็นการวัดประสิทธิภาพเชิงเวลาที่ใช้ในการประมวลผลของอัลกอริทึม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rowalliaUPC" pitchFamily="34" charset="-34"/>
              <a:ea typeface="Times New Roman" pitchFamily="18" charset="0"/>
              <a:cs typeface="BrowalliaUPC" pitchFamily="34" charset="-34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เป็นฟังก์ชันเวลาขอบเขตบนและขอบเขตล่างที่ใช้ในการประมวลผล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(Asymptotic lower bounds) 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สัญลักษณ์เป็นตัว</a:t>
            </a:r>
            <a:r>
              <a:rPr kumimoji="0" lang="th-TH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เทต้า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ใหญ่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(    )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        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หมายถึง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ฟังก์ชันนี้จะใช้เวลาในการประมวลผลระหว่าง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Big-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และ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Big-O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เสมอ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11" name="วัตถุ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009916"/>
              </p:ext>
            </p:extLst>
          </p:nvPr>
        </p:nvGraphicFramePr>
        <p:xfrm>
          <a:off x="3276599" y="2407860"/>
          <a:ext cx="320965" cy="339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1" name="สมการ" r:id="rId5" imgW="164814" imgH="177492" progId="Equation.3">
                  <p:embed/>
                </p:oleObj>
              </mc:Choice>
              <mc:Fallback>
                <p:oleObj name="สมการ" r:id="rId5" imgW="164814" imgH="177492" progId="Equation.3">
                  <p:embed/>
                  <p:pic>
                    <p:nvPicPr>
                      <p:cNvPr id="0" name="วัตถุ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599" y="2407860"/>
                        <a:ext cx="320965" cy="3393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วัตถุ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757386"/>
              </p:ext>
            </p:extLst>
          </p:nvPr>
        </p:nvGraphicFramePr>
        <p:xfrm>
          <a:off x="838200" y="2779883"/>
          <a:ext cx="609600" cy="320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2" name="สมการ" r:id="rId6" imgW="342751" imgH="203112" progId="Equation.3">
                  <p:embed/>
                </p:oleObj>
              </mc:Choice>
              <mc:Fallback>
                <p:oleObj name="สมการ" r:id="rId6" imgW="342751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779883"/>
                        <a:ext cx="609600" cy="3208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513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รูปภาพ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895600"/>
            <a:ext cx="5867400" cy="3810000"/>
          </a:xfrm>
          <a:prstGeom prst="rect">
            <a:avLst/>
          </a:prstGeom>
        </p:spPr>
      </p:pic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4" name="วัตถุ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034710"/>
              </p:ext>
            </p:extLst>
          </p:nvPr>
        </p:nvGraphicFramePr>
        <p:xfrm>
          <a:off x="1828800" y="2047573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7" name="สมการ" r:id="rId4" imgW="164814" imgH="177492" progId="Equation.3">
                  <p:embed/>
                </p:oleObj>
              </mc:Choice>
              <mc:Fallback>
                <p:oleObj name="สมการ" r:id="rId4" imgW="164814" imgH="177492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47573"/>
                        <a:ext cx="304800" cy="304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สี่เหลี่ยมผืนผ้า 5"/>
          <p:cNvSpPr/>
          <p:nvPr/>
        </p:nvSpPr>
        <p:spPr>
          <a:xfrm>
            <a:off x="533400" y="1600200"/>
            <a:ext cx="8458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th-TH" sz="2400" b="1" dirty="0">
                <a:solidFill>
                  <a:srgbClr val="7030A0"/>
                </a:solidFill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นิยาม </a:t>
            </a:r>
            <a:r>
              <a:rPr lang="en-US" sz="2400" b="1" dirty="0">
                <a:solidFill>
                  <a:srgbClr val="7030A0"/>
                </a:solidFill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Big-</a:t>
            </a:r>
            <a:r>
              <a:rPr lang="th-TH" sz="2400" b="1" dirty="0">
                <a:solidFill>
                  <a:srgbClr val="7030A0"/>
                </a:solidFill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 T</a:t>
            </a:r>
            <a:r>
              <a:rPr lang="en-US" sz="2400" b="1" dirty="0">
                <a:solidFill>
                  <a:srgbClr val="7030A0"/>
                </a:solidFill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he</a:t>
            </a:r>
            <a:r>
              <a:rPr lang="th-TH" sz="2400" b="1" dirty="0" err="1">
                <a:solidFill>
                  <a:srgbClr val="7030A0"/>
                </a:solidFill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ta</a:t>
            </a:r>
            <a:endParaRPr lang="en-US" sz="2400" dirty="0">
              <a:solidFill>
                <a:srgbClr val="7030A0"/>
              </a:solidFill>
              <a:latin typeface="BrowalliaUPC" pitchFamily="34" charset="-34"/>
              <a:cs typeface="BrowalliaUPC" pitchFamily="34" charset="-34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sz="2400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ฟังก์ชัน </a:t>
            </a:r>
            <a:r>
              <a:rPr lang="en-US" sz="2400" i="1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f</a:t>
            </a:r>
            <a:r>
              <a:rPr lang="en-US" sz="2400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(</a:t>
            </a:r>
            <a:r>
              <a:rPr lang="en-US" sz="2400" i="1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n</a:t>
            </a:r>
            <a:r>
              <a:rPr lang="en-US" sz="2400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) </a:t>
            </a:r>
            <a:r>
              <a:rPr lang="en-US" sz="2400" dirty="0" smtClean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=   </a:t>
            </a:r>
            <a:r>
              <a:rPr lang="th-TH" sz="2400" dirty="0" smtClean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 </a:t>
            </a:r>
            <a:r>
              <a:rPr lang="en-US" sz="2400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(</a:t>
            </a:r>
            <a:r>
              <a:rPr lang="en-US" sz="2400" i="1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g</a:t>
            </a:r>
            <a:r>
              <a:rPr lang="en-US" sz="2400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(</a:t>
            </a:r>
            <a:r>
              <a:rPr lang="en-US" sz="2400" i="1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n</a:t>
            </a:r>
            <a:r>
              <a:rPr lang="en-US" sz="2400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)) </a:t>
            </a:r>
            <a:r>
              <a:rPr lang="th-TH" sz="2400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ก็ต่อเมื่อมีค่าคงที่ </a:t>
            </a:r>
            <a:r>
              <a:rPr lang="en-US" sz="2400" i="1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c</a:t>
            </a:r>
            <a:r>
              <a:rPr lang="en-US" sz="2400" i="1" baseline="-30000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1</a:t>
            </a:r>
            <a:r>
              <a:rPr lang="en-US" sz="2400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,</a:t>
            </a:r>
            <a:r>
              <a:rPr lang="en-US" sz="2400" i="1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 c</a:t>
            </a:r>
            <a:r>
              <a:rPr lang="en-US" sz="2400" i="1" baseline="-30000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2</a:t>
            </a:r>
            <a:r>
              <a:rPr lang="en-US" sz="2400" i="1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และ </a:t>
            </a:r>
            <a:r>
              <a:rPr lang="en-US" sz="2400" i="1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m</a:t>
            </a:r>
            <a:r>
              <a:rPr lang="th-TH" sz="2400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 ที่ทำให้ </a:t>
            </a:r>
            <a:r>
              <a:rPr lang="en-US" sz="2400" i="1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c</a:t>
            </a:r>
            <a:r>
              <a:rPr lang="en-US" sz="2400" i="1" baseline="-30000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1</a:t>
            </a:r>
            <a:r>
              <a:rPr lang="en-US" sz="2400" i="1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g</a:t>
            </a:r>
            <a:r>
              <a:rPr lang="en-US" sz="2400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(</a:t>
            </a:r>
            <a:r>
              <a:rPr lang="en-US" sz="2400" i="1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n</a:t>
            </a:r>
            <a:r>
              <a:rPr lang="en-US" sz="2400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) </a:t>
            </a:r>
            <a:r>
              <a:rPr lang="en-US" sz="2400" u="sng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&lt;</a:t>
            </a:r>
            <a:r>
              <a:rPr lang="en-US" sz="2400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 </a:t>
            </a:r>
            <a:r>
              <a:rPr lang="en-US" sz="2400" i="1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f</a:t>
            </a:r>
            <a:r>
              <a:rPr lang="en-US" sz="2400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(</a:t>
            </a:r>
            <a:r>
              <a:rPr lang="en-US" sz="2400" i="1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n</a:t>
            </a:r>
            <a:r>
              <a:rPr lang="en-US" sz="2400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) </a:t>
            </a:r>
            <a:r>
              <a:rPr lang="en-US" sz="2400" u="sng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&lt;</a:t>
            </a:r>
            <a:r>
              <a:rPr lang="en-US" sz="2400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 </a:t>
            </a:r>
            <a:r>
              <a:rPr lang="en-US" sz="2400" i="1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c</a:t>
            </a:r>
            <a:r>
              <a:rPr lang="en-US" sz="2400" i="1" baseline="-30000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2</a:t>
            </a:r>
            <a:r>
              <a:rPr lang="en-US" sz="2400" i="1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g</a:t>
            </a:r>
            <a:r>
              <a:rPr lang="en-US" sz="2400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(</a:t>
            </a:r>
            <a:r>
              <a:rPr lang="en-US" sz="2400" i="1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n</a:t>
            </a:r>
            <a:r>
              <a:rPr lang="en-US" sz="2400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) </a:t>
            </a:r>
            <a:r>
              <a:rPr lang="th-TH" sz="2400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เมื่อ </a:t>
            </a:r>
            <a:r>
              <a:rPr lang="en-US" sz="2400" i="1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n </a:t>
            </a:r>
            <a:r>
              <a:rPr lang="en-US" sz="2400" u="sng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&gt;</a:t>
            </a:r>
            <a:r>
              <a:rPr lang="en-US" sz="2400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 </a:t>
            </a:r>
            <a:r>
              <a:rPr lang="en-US" sz="2400" i="1" dirty="0" smtClean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m</a:t>
            </a:r>
          </a:p>
          <a:p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	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โดย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ที่ฟังก์ชัน </a:t>
            </a:r>
            <a:r>
              <a:rPr lang="en-US" sz="2400" i="1" dirty="0">
                <a:latin typeface="BrowalliaUPC" pitchFamily="34" charset="-34"/>
                <a:cs typeface="BrowalliaUPC" pitchFamily="34" charset="-34"/>
              </a:rPr>
              <a:t>c</a:t>
            </a:r>
            <a:r>
              <a:rPr lang="en-US" sz="2400" i="1" baseline="-25000" dirty="0">
                <a:latin typeface="BrowalliaUPC" pitchFamily="34" charset="-34"/>
                <a:cs typeface="BrowalliaUPC" pitchFamily="34" charset="-34"/>
              </a:rPr>
              <a:t>1</a:t>
            </a:r>
            <a:r>
              <a:rPr lang="en-US" sz="2400" i="1" dirty="0">
                <a:latin typeface="BrowalliaUPC" pitchFamily="34" charset="-34"/>
                <a:cs typeface="BrowalliaUPC" pitchFamily="34" charset="-34"/>
              </a:rPr>
              <a:t>g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(</a:t>
            </a:r>
            <a:r>
              <a:rPr lang="en-US" sz="2400" i="1" dirty="0">
                <a:latin typeface="BrowalliaUPC" pitchFamily="34" charset="-34"/>
                <a:cs typeface="BrowalliaUPC" pitchFamily="34" charset="-34"/>
              </a:rPr>
              <a:t>n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)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คือขอบเขต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ด้านล่าง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   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(</a:t>
            </a:r>
            <a:r>
              <a:rPr lang="en-US" sz="2400" i="1" dirty="0">
                <a:latin typeface="BrowalliaUPC" pitchFamily="34" charset="-34"/>
                <a:cs typeface="BrowalliaUPC" pitchFamily="34" charset="-34"/>
              </a:rPr>
              <a:t>g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(</a:t>
            </a:r>
            <a:r>
              <a:rPr lang="en-US" sz="2400" i="1" dirty="0">
                <a:latin typeface="BrowalliaUPC" pitchFamily="34" charset="-34"/>
                <a:cs typeface="BrowalliaUPC" pitchFamily="34" charset="-34"/>
              </a:rPr>
              <a:t>n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))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  <a:p>
            <a:r>
              <a:rPr lang="th-TH" sz="2400" dirty="0">
                <a:latin typeface="BrowalliaUPC" pitchFamily="34" charset="-34"/>
                <a:cs typeface="BrowalliaUPC" pitchFamily="34" charset="-34"/>
              </a:rPr>
              <a:t> 	</a:t>
            </a:r>
            <a:r>
              <a:rPr lang="en-US" sz="2400" i="1" dirty="0" smtClean="0">
                <a:latin typeface="BrowalliaUPC" pitchFamily="34" charset="-34"/>
                <a:cs typeface="BrowalliaUPC" pitchFamily="34" charset="-34"/>
              </a:rPr>
              <a:t>                      </a:t>
            </a:r>
            <a:r>
              <a:rPr lang="en-US" sz="2400" i="1" dirty="0">
                <a:latin typeface="BrowalliaUPC" pitchFamily="34" charset="-34"/>
                <a:cs typeface="BrowalliaUPC" pitchFamily="34" charset="-34"/>
              </a:rPr>
              <a:t>c</a:t>
            </a:r>
            <a:r>
              <a:rPr lang="en-US" sz="2400" i="1" baseline="-25000" dirty="0">
                <a:latin typeface="BrowalliaUPC" pitchFamily="34" charset="-34"/>
                <a:cs typeface="BrowalliaUPC" pitchFamily="34" charset="-34"/>
              </a:rPr>
              <a:t>2</a:t>
            </a:r>
            <a:r>
              <a:rPr lang="en-US" sz="2400" i="1" dirty="0">
                <a:latin typeface="BrowalliaUPC" pitchFamily="34" charset="-34"/>
                <a:cs typeface="BrowalliaUPC" pitchFamily="34" charset="-34"/>
              </a:rPr>
              <a:t>g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(</a:t>
            </a:r>
            <a:r>
              <a:rPr lang="en-US" sz="2400" i="1" dirty="0">
                <a:latin typeface="BrowalliaUPC" pitchFamily="34" charset="-34"/>
                <a:cs typeface="BrowalliaUPC" pitchFamily="34" charset="-34"/>
              </a:rPr>
              <a:t>n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)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คือขอบเขตด้านบน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O(</a:t>
            </a:r>
            <a:r>
              <a:rPr lang="en-US" sz="2400" i="1" dirty="0">
                <a:latin typeface="BrowalliaUPC" pitchFamily="34" charset="-34"/>
                <a:cs typeface="BrowalliaUPC" pitchFamily="34" charset="-34"/>
              </a:rPr>
              <a:t>g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(</a:t>
            </a:r>
            <a:r>
              <a:rPr lang="en-US" sz="2400" i="1" dirty="0">
                <a:latin typeface="BrowalliaUPC" pitchFamily="34" charset="-34"/>
                <a:cs typeface="BrowalliaUPC" pitchFamily="34" charset="-34"/>
              </a:rPr>
              <a:t>n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))</a:t>
            </a:r>
            <a:endParaRPr lang="th-TH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7" name="ชื่อเรื่อง 1"/>
          <p:cNvSpPr txBox="1">
            <a:spLocks/>
          </p:cNvSpPr>
          <p:nvPr/>
        </p:nvSpPr>
        <p:spPr>
          <a:xfrm>
            <a:off x="457200" y="152400"/>
            <a:ext cx="84582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000" dirty="0">
                <a:latin typeface="BrowalliaUPC" pitchFamily="34" charset="-34"/>
                <a:cs typeface="BrowalliaUPC" pitchFamily="34" charset="-34"/>
              </a:rPr>
              <a:t>อัตราการเติบโตของอัลกอริทึม </a:t>
            </a:r>
            <a:r>
              <a:rPr lang="en-US" sz="4000" dirty="0">
                <a:latin typeface="BrowalliaUPC" pitchFamily="34" charset="-34"/>
                <a:cs typeface="BrowalliaUPC" pitchFamily="34" charset="-34"/>
              </a:rPr>
              <a:t>(Algorithm Growth Rates</a:t>
            </a:r>
            <a:r>
              <a:rPr lang="en-US" sz="4000" dirty="0" smtClean="0">
                <a:latin typeface="BrowalliaUPC" pitchFamily="34" charset="-34"/>
                <a:cs typeface="BrowalliaUPC" pitchFamily="34" charset="-34"/>
              </a:rPr>
              <a:t>)</a:t>
            </a:r>
            <a:endParaRPr lang="en-US" sz="40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489531" y="1015425"/>
            <a:ext cx="62160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อัตรา</a:t>
            </a:r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การเติบโต </a:t>
            </a:r>
            <a:r>
              <a:rPr lang="th-TH" sz="3200" b="1" dirty="0" err="1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Big</a:t>
            </a:r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-T</a:t>
            </a:r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he</a:t>
            </a:r>
            <a:r>
              <a:rPr lang="th-TH" sz="3200" b="1" dirty="0" err="1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ta</a:t>
            </a:r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( 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  )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9" name="วัตถุ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66744"/>
              </p:ext>
            </p:extLst>
          </p:nvPr>
        </p:nvGraphicFramePr>
        <p:xfrm>
          <a:off x="3962400" y="1143000"/>
          <a:ext cx="304800" cy="321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8" name="สมการ" r:id="rId6" imgW="164814" imgH="177492" progId="Equation.3">
                  <p:embed/>
                </p:oleObj>
              </mc:Choice>
              <mc:Fallback>
                <p:oleObj name="สมการ" r:id="rId6" imgW="164814" imgH="1774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143000"/>
                        <a:ext cx="304800" cy="3217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วัตถุ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279747"/>
              </p:ext>
            </p:extLst>
          </p:nvPr>
        </p:nvGraphicFramePr>
        <p:xfrm>
          <a:off x="4953000" y="2420937"/>
          <a:ext cx="30480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" name="สมการ" r:id="rId7" imgW="164814" imgH="177492" progId="Equation.3">
                  <p:embed/>
                </p:oleObj>
              </mc:Choice>
              <mc:Fallback>
                <p:oleObj name="สมการ" r:id="rId7" imgW="164814" imgH="177492" progId="Equation.3">
                  <p:embed/>
                  <p:pic>
                    <p:nvPicPr>
                      <p:cNvPr id="0" name="วัตถุ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420937"/>
                        <a:ext cx="304800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877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23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4582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000" dirty="0">
                <a:latin typeface="BrowalliaUPC" pitchFamily="34" charset="-34"/>
                <a:cs typeface="BrowalliaUPC" pitchFamily="34" charset="-34"/>
              </a:rPr>
              <a:t>อัตราการเติบโตของอัลกอริทึม </a:t>
            </a:r>
            <a:r>
              <a:rPr lang="en-US" sz="4000" dirty="0">
                <a:latin typeface="BrowalliaUPC" pitchFamily="34" charset="-34"/>
                <a:cs typeface="BrowalliaUPC" pitchFamily="34" charset="-34"/>
              </a:rPr>
              <a:t>(Algorithm Growth Rates</a:t>
            </a:r>
            <a:r>
              <a:rPr lang="en-US" sz="4000" dirty="0" smtClean="0">
                <a:latin typeface="BrowalliaUPC" pitchFamily="34" charset="-34"/>
                <a:cs typeface="BrowalliaUPC" pitchFamily="34" charset="-34"/>
              </a:rPr>
              <a:t>)</a:t>
            </a:r>
            <a:endParaRPr lang="en-US" sz="40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89531" y="1015425"/>
            <a:ext cx="62160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อัตรา</a:t>
            </a:r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การเติบโต </a:t>
            </a:r>
            <a:r>
              <a:rPr lang="th-TH" sz="3200" b="1" dirty="0" err="1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Big</a:t>
            </a:r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-T</a:t>
            </a:r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he</a:t>
            </a:r>
            <a:r>
              <a:rPr lang="th-TH" sz="3200" b="1" dirty="0" err="1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ta</a:t>
            </a:r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( 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  )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5" name="วัตถุ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363313"/>
              </p:ext>
            </p:extLst>
          </p:nvPr>
        </p:nvGraphicFramePr>
        <p:xfrm>
          <a:off x="3962400" y="1143000"/>
          <a:ext cx="304800" cy="321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0" name="สมการ" r:id="rId3" imgW="164814" imgH="177492" progId="Equation.3">
                  <p:embed/>
                </p:oleObj>
              </mc:Choice>
              <mc:Fallback>
                <p:oleObj name="สมการ" r:id="rId3" imgW="164814" imgH="1774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143000"/>
                        <a:ext cx="304800" cy="3217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สี่เหลี่ยมผืนผ้า 12"/>
          <p:cNvSpPr/>
          <p:nvPr/>
        </p:nvSpPr>
        <p:spPr>
          <a:xfrm>
            <a:off x="609600" y="1614492"/>
            <a:ext cx="807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2.7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กำหนดให้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f(n) = 5n</a:t>
            </a:r>
            <a:r>
              <a:rPr lang="en-US" sz="2400" baseline="30000" dirty="0">
                <a:latin typeface="BrowalliaUPC" pitchFamily="34" charset="-34"/>
                <a:cs typeface="BrowalliaUPC" pitchFamily="34" charset="-34"/>
              </a:rPr>
              <a:t>4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– 37n</a:t>
            </a:r>
            <a:r>
              <a:rPr lang="en-US" sz="2400" baseline="30000" dirty="0">
                <a:latin typeface="BrowalliaUPC" pitchFamily="34" charset="-34"/>
                <a:cs typeface="BrowalliaUPC" pitchFamily="34" charset="-34"/>
              </a:rPr>
              <a:t>3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+ 13n – 4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สามารถแสดงการหาค่า 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Big-    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และ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ค่าคงที่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c</a:t>
            </a:r>
            <a:r>
              <a:rPr lang="en-US" sz="2400" baseline="-25000" dirty="0">
                <a:latin typeface="BrowalliaUPC" pitchFamily="34" charset="-34"/>
                <a:cs typeface="BrowalliaUPC" pitchFamily="34" charset="-34"/>
              </a:rPr>
              <a:t>1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, c</a:t>
            </a:r>
            <a:r>
              <a:rPr lang="en-US" sz="2400" baseline="-25000" dirty="0">
                <a:latin typeface="BrowalliaUPC" pitchFamily="34" charset="-34"/>
                <a:cs typeface="BrowalliaUPC" pitchFamily="34" charset="-34"/>
              </a:rPr>
              <a:t>2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กับ</a:t>
            </a:r>
            <a:r>
              <a:rPr lang="th-TH" sz="2400" i="1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m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ได้ดังนี้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  <a:p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14" name="วัตถุ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876895"/>
              </p:ext>
            </p:extLst>
          </p:nvPr>
        </p:nvGraphicFramePr>
        <p:xfrm>
          <a:off x="7772400" y="1676400"/>
          <a:ext cx="30480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1" name="สมการ" r:id="rId5" imgW="164814" imgH="177492" progId="Equation.3">
                  <p:embed/>
                </p:oleObj>
              </mc:Choice>
              <mc:Fallback>
                <p:oleObj name="สมการ" r:id="rId5" imgW="164814" imgH="177492" progId="Equation.3">
                  <p:embed/>
                  <p:pic>
                    <p:nvPicPr>
                      <p:cNvPr id="0" name="วัตถุ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676400"/>
                        <a:ext cx="304800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22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62200"/>
            <a:ext cx="9369872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สี่เหลี่ยมผืนผ้า 19"/>
          <p:cNvSpPr/>
          <p:nvPr/>
        </p:nvSpPr>
        <p:spPr>
          <a:xfrm>
            <a:off x="762000" y="4766608"/>
            <a:ext cx="7696200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latin typeface="BrowalliaUPC" pitchFamily="34" charset="-34"/>
                <a:cs typeface="BrowalliaUPC" pitchFamily="34" charset="-34"/>
              </a:rPr>
              <a:t>Note</a:t>
            </a:r>
          </a:p>
          <a:p>
            <a:pPr algn="thaiDist"/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สรุปแนวคิดการหา 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Big-</a:t>
            </a:r>
            <a:r>
              <a:rPr lang="en-US" sz="2400" b="1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 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เป็น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การหาผลกระทบที่อยู่ระหว่าง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Big-O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กับ 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Big-   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โดยพิจารณาค่าที่มีผลกระทบน้อยที่สุดเพียงค่าเดียว ซึ่งค่าคงที่ </a:t>
            </a:r>
            <a:r>
              <a:rPr lang="en-US" sz="2400" i="1" dirty="0">
                <a:latin typeface="BrowalliaUPC" pitchFamily="34" charset="-34"/>
                <a:cs typeface="BrowalliaUPC" pitchFamily="34" charset="-34"/>
              </a:rPr>
              <a:t>c</a:t>
            </a:r>
            <a:r>
              <a:rPr lang="en-US" sz="2400" i="1" baseline="-25000" dirty="0">
                <a:latin typeface="BrowalliaUPC" pitchFamily="34" charset="-34"/>
                <a:cs typeface="BrowalliaUPC" pitchFamily="34" charset="-34"/>
              </a:rPr>
              <a:t>1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มีผลมากกว่าค่าที่มีผลกระทบน้อยที่สุด และเมื่อพิจารณาค่าที่มีผลกระทบมากที่สุดเพียงค่าเดียว คือค่าคงที่ </a:t>
            </a:r>
            <a:r>
              <a:rPr lang="en-US" sz="2400" i="1" dirty="0">
                <a:latin typeface="BrowalliaUPC" pitchFamily="34" charset="-34"/>
                <a:cs typeface="BrowalliaUPC" pitchFamily="34" charset="-34"/>
              </a:rPr>
              <a:t>c</a:t>
            </a:r>
            <a:r>
              <a:rPr lang="en-US" sz="2400" i="1" baseline="-25000" dirty="0">
                <a:latin typeface="BrowalliaUPC" pitchFamily="34" charset="-34"/>
                <a:cs typeface="BrowalliaUPC" pitchFamily="34" charset="-34"/>
              </a:rPr>
              <a:t>2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" name="วัตถุ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55686"/>
              </p:ext>
            </p:extLst>
          </p:nvPr>
        </p:nvGraphicFramePr>
        <p:xfrm>
          <a:off x="2819400" y="51816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2" name="สมการ" r:id="rId7" imgW="164814" imgH="177492" progId="Equation.3">
                  <p:embed/>
                </p:oleObj>
              </mc:Choice>
              <mc:Fallback>
                <p:oleObj name="สมการ" r:id="rId7" imgW="164814" imgH="17749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181600"/>
                        <a:ext cx="304800" cy="304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" name="วัตถุ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675174"/>
              </p:ext>
            </p:extLst>
          </p:nvPr>
        </p:nvGraphicFramePr>
        <p:xfrm>
          <a:off x="7696200" y="5181600"/>
          <a:ext cx="342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3" name="สมการ" r:id="rId8" imgW="164885" imgH="164885" progId="Equation.3">
                  <p:embed/>
                </p:oleObj>
              </mc:Choice>
              <mc:Fallback>
                <p:oleObj name="สมการ" r:id="rId8" imgW="164885" imgH="16488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181600"/>
                        <a:ext cx="342900" cy="304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82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24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4582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000" dirty="0">
                <a:latin typeface="BrowalliaUPC" pitchFamily="34" charset="-34"/>
                <a:cs typeface="BrowalliaUPC" pitchFamily="34" charset="-34"/>
              </a:rPr>
              <a:t>อัตราการเติบโตของอัลกอริทึม </a:t>
            </a:r>
            <a:r>
              <a:rPr lang="en-US" sz="4000" dirty="0">
                <a:latin typeface="BrowalliaUPC" pitchFamily="34" charset="-34"/>
                <a:cs typeface="BrowalliaUPC" pitchFamily="34" charset="-34"/>
              </a:rPr>
              <a:t>(Algorithm Growth Rates</a:t>
            </a:r>
            <a:r>
              <a:rPr lang="en-US" sz="4000" dirty="0" smtClean="0">
                <a:latin typeface="BrowalliaUPC" pitchFamily="34" charset="-34"/>
                <a:cs typeface="BrowalliaUPC" pitchFamily="34" charset="-34"/>
              </a:rPr>
              <a:t>)</a:t>
            </a:r>
            <a:endParaRPr lang="en-US" sz="40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89531" y="1015425"/>
            <a:ext cx="33204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อัตราการเติบโต 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Little-o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685800" y="1600200"/>
            <a:ext cx="822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เป็นการวัดประสิทธิภาพเชิงเวลาที่ใช้ในการประมวลผลของอัลกอริทึม </a:t>
            </a:r>
            <a:endParaRPr lang="en-US" sz="2400" dirty="0" smtClean="0">
              <a:latin typeface="BrowalliaUPC" pitchFamily="34" charset="-34"/>
              <a:cs typeface="BrowalliaUPC" pitchFamily="34" charset="-34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มีข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อบเขตการเวลาที่ใช้ประมวลผลคล้ายกับ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Big-O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แต่ไม่แตะขอบเขตบนของฟังก์ชันเวลา </a:t>
            </a:r>
            <a:endParaRPr lang="th-TH" sz="2400" dirty="0" smtClean="0">
              <a:latin typeface="BrowalliaUPC" pitchFamily="34" charset="-34"/>
              <a:cs typeface="BrowalliaUPC" pitchFamily="34" charset="-34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สัญลักษณ์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เป็นตัวโอเล็ก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(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o)</a:t>
            </a:r>
            <a:endParaRPr lang="th-TH" sz="2400" dirty="0" smtClean="0">
              <a:latin typeface="BrowalliaUPC" pitchFamily="34" charset="-34"/>
              <a:cs typeface="BrowalliaUPC" pitchFamily="34" charset="-34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o(n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)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หมายถึง ฟังก์ชันนี้จะใช้เวลาในการประมวลผลน้อยกว่า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n (&lt; n)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เสมอ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423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25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4582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000" dirty="0">
                <a:latin typeface="BrowalliaUPC" pitchFamily="34" charset="-34"/>
                <a:cs typeface="BrowalliaUPC" pitchFamily="34" charset="-34"/>
              </a:rPr>
              <a:t>อัตราการเติบโตของอัลกอริทึม </a:t>
            </a:r>
            <a:r>
              <a:rPr lang="en-US" sz="4000" dirty="0">
                <a:latin typeface="BrowalliaUPC" pitchFamily="34" charset="-34"/>
                <a:cs typeface="BrowalliaUPC" pitchFamily="34" charset="-34"/>
              </a:rPr>
              <a:t>(Algorithm Growth Rates</a:t>
            </a:r>
            <a:r>
              <a:rPr lang="en-US" sz="4000" dirty="0" smtClean="0">
                <a:latin typeface="BrowalliaUPC" pitchFamily="34" charset="-34"/>
                <a:cs typeface="BrowalliaUPC" pitchFamily="34" charset="-34"/>
              </a:rPr>
              <a:t>)</a:t>
            </a:r>
            <a:endParaRPr lang="en-US" sz="40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89531" y="1015425"/>
            <a:ext cx="41967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อัตราการเติบโต 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Little-omega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1500" y="1524000"/>
            <a:ext cx="88011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เป็นการวัดประสิทธิภาพเชิงเวลาที่ใช้ในการประมวลผลของอัลกอริทึม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มีขอบเขตการเวลาที่ใช้ประมวลผลคล้ายกับ </a:t>
            </a:r>
            <a:r>
              <a:rPr kumimoji="0" lang="th-TH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Big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-</a:t>
            </a:r>
            <a:r>
              <a:rPr kumimoji="0" lang="th-TH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Omega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 แต่ไม่แตะขอบเขตล่างของฟังก์ชันเวลา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สัญลักษณ์เป็นตัวโอเมกาเล็ก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(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 )</a:t>
            </a:r>
            <a:endParaRPr lang="en-US" sz="2400" dirty="0">
              <a:latin typeface="BrowalliaUPC" pitchFamily="34" charset="-34"/>
              <a:ea typeface="Times New Roman" pitchFamily="18" charset="0"/>
              <a:cs typeface="BrowalliaUPC" pitchFamily="34" charset="-34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   (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n)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หมายถึง ฟังก์ชันนี้จะใช้เวลาในการประมวลผลมากกว่า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n (&gt; n)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เสมอ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6" name="วัตถุ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769602"/>
              </p:ext>
            </p:extLst>
          </p:nvPr>
        </p:nvGraphicFramePr>
        <p:xfrm>
          <a:off x="3505200" y="2363470"/>
          <a:ext cx="304800" cy="284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4" name="สมการ" r:id="rId3" imgW="152334" imgH="139639" progId="Equation.3">
                  <p:embed/>
                </p:oleObj>
              </mc:Choice>
              <mc:Fallback>
                <p:oleObj name="สมการ" r:id="rId3" imgW="152334" imgH="139639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363470"/>
                        <a:ext cx="304800" cy="2844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วัตถุ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34735"/>
              </p:ext>
            </p:extLst>
          </p:nvPr>
        </p:nvGraphicFramePr>
        <p:xfrm>
          <a:off x="914400" y="2743200"/>
          <a:ext cx="304800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5" name="สมการ" r:id="rId5" imgW="152334" imgH="139639" progId="Equation.3">
                  <p:embed/>
                </p:oleObj>
              </mc:Choice>
              <mc:Fallback>
                <p:oleObj name="สมการ" r:id="rId5" imgW="152334" imgH="139639" progId="Equation.3">
                  <p:embed/>
                  <p:pic>
                    <p:nvPicPr>
                      <p:cNvPr id="0" name="วัตถุ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43200"/>
                        <a:ext cx="304800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644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26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เปรียบเทียบอัตราการเติบโตของ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อัลกอริทึม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16406" name="Picture 2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917518"/>
            <a:ext cx="9753600" cy="2282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รูปภาพ 2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146482"/>
            <a:ext cx="5638800" cy="340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27</a:t>
            </a:fld>
            <a:endParaRPr lang="en-US"/>
          </a:p>
        </p:txBody>
      </p:sp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การนับตัวดำเนินการ 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(Operation Counts)</a:t>
            </a: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89531" y="1015425"/>
            <a:ext cx="62160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นับตัวดำเนินการแบบค่าคงที่ </a:t>
            </a:r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(Constant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)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713481" y="1595735"/>
            <a:ext cx="41633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 </a:t>
            </a:r>
            <a:r>
              <a:rPr lang="en-US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2.8 </a:t>
            </a:r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การนับตัวดำเนินการแบบค่าคงที่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7" name="วัตถุ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034623"/>
              </p:ext>
            </p:extLst>
          </p:nvPr>
        </p:nvGraphicFramePr>
        <p:xfrm>
          <a:off x="-228600" y="2057400"/>
          <a:ext cx="9296400" cy="996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9" name="เอกสาร" r:id="rId4" imgW="5420246" imgH="580486" progId="Word.Document.12">
                  <p:embed/>
                </p:oleObj>
              </mc:Choice>
              <mc:Fallback>
                <p:oleObj name="เอกสาร" r:id="rId4" imgW="5420246" imgH="5804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28600" y="2057400"/>
                        <a:ext cx="9296400" cy="9966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สี่เหลี่ยมผืนผ้า 7"/>
          <p:cNvSpPr/>
          <p:nvPr/>
        </p:nvSpPr>
        <p:spPr>
          <a:xfrm>
            <a:off x="1244704" y="2819400"/>
            <a:ext cx="34034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BrowalliaUPC" pitchFamily="34" charset="-34"/>
                <a:cs typeface="BrowalliaUPC" pitchFamily="34" charset="-34"/>
              </a:rPr>
              <a:t>f(n)</a:t>
            </a:r>
            <a:r>
              <a:rPr lang="en-US" sz="2400" i="1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= 1+1 = 2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จึงได้ว่า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Big-O = O(2)</a:t>
            </a:r>
          </a:p>
        </p:txBody>
      </p:sp>
    </p:spTree>
    <p:extLst>
      <p:ext uri="{BB962C8B-B14F-4D97-AF65-F5344CB8AC3E}">
        <p14:creationId xmlns:p14="http://schemas.microsoft.com/office/powerpoint/2010/main" val="3849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28</a:t>
            </a:fld>
            <a:endParaRPr lang="en-US"/>
          </a:p>
        </p:txBody>
      </p:sp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การนับตัวดำเนินการ 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(Operation Counts)</a:t>
            </a: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89531" y="1015425"/>
            <a:ext cx="62160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นับตัวดำเนินการแบบลูปลำดับ </a:t>
            </a:r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(Linear 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loops)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713480" y="1595735"/>
            <a:ext cx="67541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 </a:t>
            </a:r>
            <a:r>
              <a:rPr lang="en-US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2.9 </a:t>
            </a:r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การนับตัวดำเนินการแบบลูป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ลำดับ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   </a:t>
            </a:r>
            <a:r>
              <a:rPr lang="th-TH" sz="2400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กำหนดให้ </a:t>
            </a:r>
            <a:r>
              <a:rPr lang="en-US" sz="2400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n = </a:t>
            </a:r>
            <a:r>
              <a:rPr lang="en-US" sz="2400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3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7" name="วัตถุ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586769"/>
              </p:ext>
            </p:extLst>
          </p:nvPr>
        </p:nvGraphicFramePr>
        <p:xfrm>
          <a:off x="-685800" y="2057400"/>
          <a:ext cx="914400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2" name="เอกสาร" r:id="rId4" imgW="5419886" imgH="902898" progId="Word.Document.12">
                  <p:embed/>
                </p:oleObj>
              </mc:Choice>
              <mc:Fallback>
                <p:oleObj name="เอกสาร" r:id="rId4" imgW="5419886" imgH="9028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685800" y="2057400"/>
                        <a:ext cx="9144005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วัตถุ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513183"/>
              </p:ext>
            </p:extLst>
          </p:nvPr>
        </p:nvGraphicFramePr>
        <p:xfrm>
          <a:off x="76200" y="3352800"/>
          <a:ext cx="8172450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3" name="เอกสาร" r:id="rId7" imgW="6796016" imgH="2201533" progId="Word.Document.12">
                  <p:embed/>
                </p:oleObj>
              </mc:Choice>
              <mc:Fallback>
                <p:oleObj name="เอกสาร" r:id="rId7" imgW="6796016" imgH="22015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200" y="3352800"/>
                        <a:ext cx="8172450" cy="264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สี่เหลี่ยมผืนผ้า 8"/>
          <p:cNvSpPr/>
          <p:nvPr/>
        </p:nvSpPr>
        <p:spPr>
          <a:xfrm>
            <a:off x="990600" y="5791200"/>
            <a:ext cx="571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BrowalliaUPC" pitchFamily="34" charset="-34"/>
                <a:cs typeface="BrowalliaUPC" pitchFamily="34" charset="-34"/>
              </a:rPr>
              <a:t>f(n)</a:t>
            </a:r>
            <a:r>
              <a:rPr lang="en-US" sz="2400" i="1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= 1 + n + 1 + n = 2n + 2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จึงได้ว่า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Big-O = O(n)</a:t>
            </a:r>
          </a:p>
        </p:txBody>
      </p:sp>
    </p:spTree>
    <p:extLst>
      <p:ext uri="{BB962C8B-B14F-4D97-AF65-F5344CB8AC3E}">
        <p14:creationId xmlns:p14="http://schemas.microsoft.com/office/powerpoint/2010/main" val="1425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29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การนับตัวดำเนินการ 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(Operation Counts)</a:t>
            </a: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89531" y="1015425"/>
            <a:ext cx="62160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นับตัวดำเนินการแบบลูปลำดับ </a:t>
            </a:r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(Linear 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loops)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709190" y="1600200"/>
            <a:ext cx="59202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 </a:t>
            </a:r>
            <a:r>
              <a:rPr lang="en-US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2.10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การนับตัวดำเนินการแบบลูป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ลำดับ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  </a:t>
            </a:r>
            <a:r>
              <a:rPr lang="th-TH" sz="2400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กำหนดให้ </a:t>
            </a:r>
            <a:r>
              <a:rPr lang="en-US" sz="2400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n = 3</a:t>
            </a:r>
            <a:endParaRPr lang="en-US" sz="2400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7" name="วัตถุ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739303"/>
              </p:ext>
            </p:extLst>
          </p:nvPr>
        </p:nvGraphicFramePr>
        <p:xfrm>
          <a:off x="-735216" y="2061865"/>
          <a:ext cx="9117216" cy="1519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9" name="เอกสาร" r:id="rId4" imgW="5419886" imgH="902898" progId="Word.Document.12">
                  <p:embed/>
                </p:oleObj>
              </mc:Choice>
              <mc:Fallback>
                <p:oleObj name="เอกสาร" r:id="rId4" imgW="5419886" imgH="9028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735216" y="2061865"/>
                        <a:ext cx="9117216" cy="1519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วัตถุ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957296"/>
              </p:ext>
            </p:extLst>
          </p:nvPr>
        </p:nvGraphicFramePr>
        <p:xfrm>
          <a:off x="347663" y="3352800"/>
          <a:ext cx="8085137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0" name="เอกสาร" r:id="rId7" imgW="5419886" imgH="1638300" progId="Word.Document.12">
                  <p:embed/>
                </p:oleObj>
              </mc:Choice>
              <mc:Fallback>
                <p:oleObj name="เอกสาร" r:id="rId7" imgW="5419886" imgH="1638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7663" y="3352800"/>
                        <a:ext cx="8085137" cy="243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สี่เหลี่ยมผืนผ้า 9"/>
          <p:cNvSpPr/>
          <p:nvPr/>
        </p:nvSpPr>
        <p:spPr>
          <a:xfrm>
            <a:off x="1066800" y="5562600"/>
            <a:ext cx="609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f(n)</a:t>
            </a:r>
            <a:r>
              <a:rPr lang="en-US" sz="2400" i="1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= 1 + n + n - 1 = 2n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จึงได้ว่า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Big-O = O(n)</a:t>
            </a:r>
          </a:p>
        </p:txBody>
      </p:sp>
    </p:spTree>
    <p:extLst>
      <p:ext uri="{BB962C8B-B14F-4D97-AF65-F5344CB8AC3E}">
        <p14:creationId xmlns:p14="http://schemas.microsoft.com/office/powerpoint/2010/main" val="209730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ชื่อเรื่อง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686800" cy="914400"/>
          </a:xfrm>
        </p:spPr>
        <p:txBody>
          <a:bodyPr/>
          <a:lstStyle/>
          <a:p>
            <a:pPr marL="457200" indent="-457200" algn="l"/>
            <a:r>
              <a:rPr lang="th-TH" sz="3600" dirty="0">
                <a:latin typeface="BrowalliaUPC" pitchFamily="34" charset="-34"/>
                <a:cs typeface="BrowalliaUPC" pitchFamily="34" charset="-34"/>
              </a:rPr>
              <a:t>คณิตศาสตร์พื้นฐานสำหรับการวิเคราะห์ประสิทธิภาพของ</a:t>
            </a:r>
            <a:r>
              <a:rPr lang="th-TH" sz="3600" dirty="0" smtClean="0">
                <a:latin typeface="BrowalliaUPC" pitchFamily="34" charset="-34"/>
                <a:cs typeface="BrowalliaUPC" pitchFamily="34" charset="-34"/>
              </a:rPr>
              <a:t>อัลกอริทึม</a:t>
            </a:r>
            <a:endParaRPr lang="en-US" sz="3600" dirty="0">
              <a:latin typeface="BrowalliaUPC" pitchFamily="34" charset="-34"/>
              <a:cs typeface="BrowalliaUPC" pitchFamily="34" charset="-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5800" y="1683536"/>
                <a:ext cx="7848600" cy="3353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th-TH" sz="2400" dirty="0" smtClean="0">
                    <a:latin typeface="BrowalliaUPC" pitchFamily="34" charset="-34"/>
                    <a:cs typeface="BrowalliaUPC" pitchFamily="34" charset="-34"/>
                  </a:rPr>
                  <a:t>การจัดการข้อมูลในหน่วยความจำหรือในดิสก์ให้</a:t>
                </a:r>
                <a:r>
                  <a:rPr lang="th-TH" sz="2400" dirty="0">
                    <a:latin typeface="BrowalliaUPC" pitchFamily="34" charset="-34"/>
                    <a:cs typeface="BrowalliaUPC" pitchFamily="34" charset="-34"/>
                  </a:rPr>
                  <a:t>มี</a:t>
                </a:r>
                <a:r>
                  <a:rPr lang="th-TH" sz="2400" dirty="0" smtClean="0">
                    <a:latin typeface="BrowalliaUPC" pitchFamily="34" charset="-34"/>
                    <a:cs typeface="BrowalliaUPC" pitchFamily="34" charset="-34"/>
                  </a:rPr>
                  <a:t>ความสัมพันธ์ลอการิทึม</a:t>
                </a:r>
                <a:r>
                  <a:rPr lang="th-TH" sz="2400" dirty="0">
                    <a:latin typeface="BrowalliaUPC" pitchFamily="34" charset="-34"/>
                    <a:cs typeface="BrowalliaUPC" pitchFamily="34" charset="-34"/>
                  </a:rPr>
                  <a:t>ของค่า</a:t>
                </a:r>
                <a:r>
                  <a:rPr lang="th-TH" sz="2400" i="1" dirty="0">
                    <a:latin typeface="BrowalliaUPC" pitchFamily="34" charset="-34"/>
                    <a:cs typeface="BrowalliaUPC" pitchFamily="34" charset="-34"/>
                  </a:rPr>
                  <a:t> </a:t>
                </a:r>
                <a:r>
                  <a:rPr lang="en-US" sz="2400" i="1" dirty="0">
                    <a:latin typeface="BrowalliaUPC" pitchFamily="34" charset="-34"/>
                    <a:cs typeface="BrowalliaUPC" pitchFamily="34" charset="-34"/>
                  </a:rPr>
                  <a:t>y</a:t>
                </a:r>
                <a:r>
                  <a:rPr lang="en-US" sz="2400" dirty="0">
                    <a:latin typeface="BrowalliaUPC" pitchFamily="34" charset="-34"/>
                    <a:cs typeface="BrowalliaUPC" pitchFamily="34" charset="-34"/>
                  </a:rPr>
                  <a:t> </a:t>
                </a:r>
                <a:r>
                  <a:rPr lang="th-TH" sz="2400" dirty="0">
                    <a:latin typeface="BrowalliaUPC" pitchFamily="34" charset="-34"/>
                    <a:cs typeface="BrowalliaUPC" pitchFamily="34" charset="-34"/>
                  </a:rPr>
                  <a:t>ฐาน </a:t>
                </a:r>
                <a:r>
                  <a:rPr lang="en-US" sz="2400" i="1" dirty="0">
                    <a:latin typeface="BrowalliaUPC" pitchFamily="34" charset="-34"/>
                    <a:cs typeface="BrowalliaUPC" pitchFamily="34" charset="-34"/>
                  </a:rPr>
                  <a:t>b</a:t>
                </a:r>
                <a:r>
                  <a:rPr lang="th-TH" sz="2400" dirty="0">
                    <a:latin typeface="BrowalliaUPC" pitchFamily="34" charset="-34"/>
                    <a:cs typeface="BrowalliaUPC" pitchFamily="34" charset="-34"/>
                  </a:rPr>
                  <a:t> จะเขียนอยู่ในรูปลอการิทึมได้ คือ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sz="2400" dirty="0">
                    <a:latin typeface="BrowalliaUPC" pitchFamily="34" charset="-34"/>
                    <a:cs typeface="BrowalliaUPC" pitchFamily="34" charset="-34"/>
                  </a:rPr>
                  <a:t> </a:t>
                </a:r>
              </a:p>
              <a:p>
                <a:r>
                  <a:rPr lang="en-US" sz="2400" dirty="0">
                    <a:latin typeface="BrowalliaUPC" pitchFamily="34" charset="-34"/>
                    <a:cs typeface="BrowalliaUPC" pitchFamily="34" charset="-34"/>
                  </a:rPr>
                  <a:t> </a:t>
                </a:r>
                <a:r>
                  <a:rPr lang="en-US" sz="2400" dirty="0" smtClean="0">
                    <a:latin typeface="BrowalliaUPC" pitchFamily="34" charset="-34"/>
                    <a:cs typeface="BrowalliaUPC" pitchFamily="34" charset="-34"/>
                  </a:rPr>
                  <a:t>         	</a:t>
                </a:r>
                <a:r>
                  <a:rPr lang="th-TH" sz="2400" dirty="0" smtClean="0">
                    <a:latin typeface="BrowalliaUPC" pitchFamily="34" charset="-34"/>
                    <a:cs typeface="BrowalliaUPC" pitchFamily="34" charset="-34"/>
                  </a:rPr>
                  <a:t>ดังนั้น </a:t>
                </a:r>
                <a:r>
                  <a:rPr lang="th-TH" sz="2400" dirty="0">
                    <a:latin typeface="BrowalliaUPC" pitchFamily="34" charset="-34"/>
                    <a:cs typeface="BrowalliaUPC" pitchFamily="34" charset="-34"/>
                  </a:rPr>
                  <a:t>ถ้า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func>
                  </m:oMath>
                </a14:m>
                <a:r>
                  <a:rPr lang="th-TH" sz="2400" dirty="0">
                    <a:latin typeface="BrowalliaUPC" pitchFamily="34" charset="-34"/>
                    <a:cs typeface="BrowalliaUPC" pitchFamily="34" charset="-34"/>
                  </a:rPr>
                  <a:t> แล้ว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𝑦</m:t>
                    </m:r>
                  </m:oMath>
                </a14:m>
                <a:r>
                  <a:rPr lang="en-US" sz="2000" dirty="0">
                    <a:latin typeface="BrowalliaUPC" pitchFamily="34" charset="-34"/>
                    <a:cs typeface="BrowalliaUPC" pitchFamily="34" charset="-34"/>
                  </a:rPr>
                  <a:t> </a:t>
                </a:r>
                <a:r>
                  <a:rPr lang="th-TH" sz="2400" dirty="0">
                    <a:latin typeface="BrowalliaUPC" pitchFamily="34" charset="-34"/>
                    <a:cs typeface="BrowalliaUPC" pitchFamily="34" charset="-34"/>
                  </a:rPr>
                  <a:t>และ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b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b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y</m:t>
                            </m:r>
                          </m:e>
                        </m:func>
                      </m:sup>
                    </m:sSup>
                    <m:r>
                      <a:rPr lang="en-US" sz="20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y</m:t>
                    </m:r>
                  </m:oMath>
                </a14:m>
                <a:r>
                  <a:rPr lang="th-TH" sz="2000" dirty="0">
                    <a:latin typeface="BrowalliaUPC" pitchFamily="34" charset="-34"/>
                    <a:cs typeface="BrowalliaUPC" pitchFamily="34" charset="-34"/>
                  </a:rPr>
                  <a:t> </a:t>
                </a:r>
                <a:endParaRPr lang="en-US" sz="2000" dirty="0">
                  <a:latin typeface="BrowalliaUPC" pitchFamily="34" charset="-34"/>
                  <a:cs typeface="BrowalliaUPC" pitchFamily="34" charset="-34"/>
                </a:endParaRPr>
              </a:p>
              <a:p>
                <a:r>
                  <a:rPr lang="en-US" sz="2400" dirty="0">
                    <a:latin typeface="BrowalliaUPC" pitchFamily="34" charset="-34"/>
                    <a:cs typeface="BrowalliaUPC" pitchFamily="34" charset="-34"/>
                  </a:rPr>
                  <a:t> </a:t>
                </a:r>
                <a:r>
                  <a:rPr lang="en-US" sz="2400" dirty="0" smtClean="0">
                    <a:latin typeface="BrowalliaUPC" pitchFamily="34" charset="-34"/>
                    <a:cs typeface="BrowalliaUPC" pitchFamily="34" charset="-34"/>
                  </a:rPr>
                  <a:t>           	</a:t>
                </a:r>
                <a:r>
                  <a:rPr lang="th-TH" sz="2400" dirty="0" smtClean="0">
                    <a:latin typeface="BrowalliaUPC" pitchFamily="34" charset="-34"/>
                    <a:cs typeface="BrowalliaUPC" pitchFamily="34" charset="-34"/>
                  </a:rPr>
                  <a:t>ตัวอย่างเช่น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latin typeface="Cambria Math"/>
                          </a:rPr>
                          <m:t>1000</m:t>
                        </m:r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latin typeface="Cambria Math"/>
                          </a:rPr>
                          <m:t>10</m:t>
                        </m:r>
                      </m:e>
                    </m:func>
                  </m:oMath>
                </a14:m>
                <a:r>
                  <a:rPr lang="th-TH" sz="2400" dirty="0">
                    <a:latin typeface="BrowalliaUPC" pitchFamily="34" charset="-34"/>
                    <a:cs typeface="BrowalliaUPC" pitchFamily="34" charset="-34"/>
                  </a:rPr>
                  <a:t> หาได้จาก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sz="2400" dirty="0">
                    <a:latin typeface="BrowalliaUPC" pitchFamily="34" charset="-34"/>
                    <a:cs typeface="BrowalliaUPC" pitchFamily="34" charset="-34"/>
                  </a:rPr>
                  <a:t>=1000</a:t>
                </a:r>
              </a:p>
              <a:p>
                <a:pPr lvl="0"/>
                <a:r>
                  <a:rPr lang="en-US" sz="2400" dirty="0" smtClean="0">
                    <a:latin typeface="BrowalliaUPC" pitchFamily="34" charset="-34"/>
                    <a:cs typeface="BrowalliaUPC" pitchFamily="34" charset="-34"/>
                  </a:rPr>
                  <a:t>	</a:t>
                </a:r>
                <a:r>
                  <a:rPr lang="th-TH" sz="2400" dirty="0" smtClean="0">
                    <a:latin typeface="BrowalliaUPC" pitchFamily="34" charset="-34"/>
                    <a:cs typeface="BrowalliaUPC" pitchFamily="34" charset="-34"/>
                  </a:rPr>
                  <a:t>คุณสมบัติ</a:t>
                </a:r>
                <a:r>
                  <a:rPr lang="th-TH" sz="2400" dirty="0">
                    <a:latin typeface="BrowalliaUPC" pitchFamily="34" charset="-34"/>
                    <a:cs typeface="BrowalliaUPC" pitchFamily="34" charset="-34"/>
                  </a:rPr>
                  <a:t>ของลอการิทึมมีดังนี้</a:t>
                </a:r>
                <a:endParaRPr lang="en-US" sz="2400" dirty="0">
                  <a:latin typeface="BrowalliaUPC" pitchFamily="34" charset="-34"/>
                  <a:cs typeface="BrowalliaUPC" pitchFamily="34" charset="-34"/>
                </a:endParaRPr>
              </a:p>
              <a:p>
                <a:pPr marL="1538288" lvl="0" indent="-217488">
                  <a:buFont typeface="+mj-lt"/>
                  <a:buAutoNum type="arabicPeriod"/>
                </a:pPr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𝑛𝑚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𝑚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sz="2000" i="1" dirty="0" smtClean="0"/>
              </a:p>
              <a:p>
                <a:pPr marL="1538288" lvl="0" indent="-203200">
                  <a:buFont typeface="+mj-lt"/>
                  <a:buAutoNum type="arabicPeriod"/>
                </a:pPr>
                <a:r>
                  <a:rPr lang="en-US" sz="2000" dirty="0" smtClean="0"/>
                  <a:t>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𝑚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𝑚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sz="2000" i="1" dirty="0" smtClean="0"/>
              </a:p>
              <a:p>
                <a:pPr marL="1538288" lvl="0" indent="-203200">
                  <a:buFont typeface="+mj-lt"/>
                  <a:buAutoNum type="arabicPeriod"/>
                </a:pPr>
                <a:r>
                  <a:rPr lang="en-US" sz="2000" dirty="0" smtClean="0"/>
                  <a:t>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latin typeface="Cambria Math"/>
                          </a:rPr>
                          <m:t>𝑟</m:t>
                        </m:r>
                        <m:func>
                          <m:func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func>
                  </m:oMath>
                </a14:m>
                <a:endParaRPr lang="en-US" sz="2000" i="1" dirty="0" smtClean="0"/>
              </a:p>
              <a:p>
                <a:pPr marL="1538288" lvl="0" indent="-203200">
                  <a:buFont typeface="+mj-lt"/>
                  <a:buAutoNum type="arabicPeriod"/>
                </a:pPr>
                <a:r>
                  <a:rPr lang="en-US" sz="2000" dirty="0" smtClean="0"/>
                  <a:t>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𝑎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endParaRPr lang="en-US" sz="2000" dirty="0">
                  <a:latin typeface="BrowalliaUPC" pitchFamily="34" charset="-34"/>
                  <a:cs typeface="BrowalliaUPC" pitchFamily="34" charset="-34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83536"/>
                <a:ext cx="7848600" cy="3353034"/>
              </a:xfrm>
              <a:prstGeom prst="rect">
                <a:avLst/>
              </a:prstGeom>
              <a:blipFill rotWithShape="1">
                <a:blip r:embed="rId2"/>
                <a:stretch>
                  <a:fillRect l="-1243" t="-1455" b="-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สี่เหลี่ยมผืนผ้า 6"/>
          <p:cNvSpPr/>
          <p:nvPr/>
        </p:nvSpPr>
        <p:spPr>
          <a:xfrm>
            <a:off x="582705" y="1115467"/>
            <a:ext cx="3151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ลอการิทึม 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(Logarithms)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ตัวแทนหมายเลขภาพนิ่ง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30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การนับตัวดำเนินการ 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(Operation Counts)</a:t>
            </a: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89531" y="1015425"/>
            <a:ext cx="62160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นับตัวดำเนินการแบบลูปลำดับ </a:t>
            </a:r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(Linear 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loops)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709190" y="1600200"/>
            <a:ext cx="603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 </a:t>
            </a:r>
            <a:r>
              <a:rPr lang="en-US" sz="2400" b="1" dirty="0" smtClean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2.11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การนับตัวดำเนินการแบบลูป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ลำดับ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  </a:t>
            </a:r>
            <a:r>
              <a:rPr lang="th-TH" sz="2400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กำหนดให้ </a:t>
            </a:r>
            <a:r>
              <a:rPr lang="en-US" sz="2400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n = 3</a:t>
            </a:r>
            <a:endParaRPr lang="en-US" sz="2400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7" name="วัตถุ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66116"/>
              </p:ext>
            </p:extLst>
          </p:nvPr>
        </p:nvGraphicFramePr>
        <p:xfrm>
          <a:off x="-685800" y="2040094"/>
          <a:ext cx="9220200" cy="1536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9" name="เอกสาร" r:id="rId4" imgW="5419886" imgH="902898" progId="Word.Document.12">
                  <p:embed/>
                </p:oleObj>
              </mc:Choice>
              <mc:Fallback>
                <p:oleObj name="เอกสาร" r:id="rId4" imgW="5419886" imgH="9028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685800" y="2040094"/>
                        <a:ext cx="9220200" cy="15366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วัตถุ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655825"/>
              </p:ext>
            </p:extLst>
          </p:nvPr>
        </p:nvGraphicFramePr>
        <p:xfrm>
          <a:off x="-152400" y="3276600"/>
          <a:ext cx="9334429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0" name="เอกสาร" r:id="rId7" imgW="7975145" imgH="2363638" progId="Word.Document.12">
                  <p:embed/>
                </p:oleObj>
              </mc:Choice>
              <mc:Fallback>
                <p:oleObj name="เอกสาร" r:id="rId7" imgW="7975145" imgH="23636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-152400" y="3276600"/>
                        <a:ext cx="9334429" cy="312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สี่เหลี่ยมผืนผ้า 9"/>
          <p:cNvSpPr/>
          <p:nvPr/>
        </p:nvSpPr>
        <p:spPr>
          <a:xfrm>
            <a:off x="1066800" y="6019800"/>
            <a:ext cx="6172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BrowalliaUPC" pitchFamily="34" charset="-34"/>
                <a:cs typeface="BrowalliaUPC" pitchFamily="34" charset="-34"/>
              </a:rPr>
              <a:t>f(n)</a:t>
            </a:r>
            <a:r>
              <a:rPr lang="en-US" sz="2400" i="1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= 1 + n + 2 + n + 1 = 2n</a:t>
            </a:r>
            <a:r>
              <a:rPr lang="en-US" sz="2400" i="1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+ 4 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จึงได้ว่า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Big-O = O(n)</a:t>
            </a:r>
          </a:p>
        </p:txBody>
      </p:sp>
    </p:spTree>
    <p:extLst>
      <p:ext uri="{BB962C8B-B14F-4D97-AF65-F5344CB8AC3E}">
        <p14:creationId xmlns:p14="http://schemas.microsoft.com/office/powerpoint/2010/main" val="138108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31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การนับตัวดำเนินการ 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(Operation Counts)</a:t>
            </a: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89531" y="1015425"/>
            <a:ext cx="62160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นับตัวดำเนินการแบบลูปลำดับ </a:t>
            </a:r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(Linear 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loops)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709190" y="1600200"/>
            <a:ext cx="603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 </a:t>
            </a:r>
            <a:r>
              <a:rPr lang="en-US" sz="2400" b="1" dirty="0" smtClean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2.12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การนับตัวดำเนินการแบบลูป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ลำดับ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  </a:t>
            </a:r>
            <a:r>
              <a:rPr lang="th-TH" sz="2400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กำหนดให้ </a:t>
            </a:r>
            <a:r>
              <a:rPr lang="en-US" sz="2400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n = 4</a:t>
            </a:r>
            <a:endParaRPr lang="en-US" sz="2400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7" name="วัตถุ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808345"/>
              </p:ext>
            </p:extLst>
          </p:nvPr>
        </p:nvGraphicFramePr>
        <p:xfrm>
          <a:off x="-520411" y="2047352"/>
          <a:ext cx="9131011" cy="2067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3" name="เอกสาร" r:id="rId4" imgW="5419886" imgH="1227467" progId="Word.Document.12">
                  <p:embed/>
                </p:oleObj>
              </mc:Choice>
              <mc:Fallback>
                <p:oleObj name="เอกสาร" r:id="rId4" imgW="5419886" imgH="12274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520411" y="2047352"/>
                        <a:ext cx="9131011" cy="20674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วัตถุ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45739"/>
              </p:ext>
            </p:extLst>
          </p:nvPr>
        </p:nvGraphicFramePr>
        <p:xfrm>
          <a:off x="769938" y="3889375"/>
          <a:ext cx="4411662" cy="297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4" name="เอกสาร" r:id="rId7" imgW="4707604" imgH="3217057" progId="Word.Document.12">
                  <p:embed/>
                </p:oleObj>
              </mc:Choice>
              <mc:Fallback>
                <p:oleObj name="เอกสาร" r:id="rId7" imgW="4707604" imgH="32170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9938" y="3889375"/>
                        <a:ext cx="4411662" cy="2976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สี่เหลี่ยมผืนผ้า 9"/>
              <p:cNvSpPr/>
              <p:nvPr/>
            </p:nvSpPr>
            <p:spPr>
              <a:xfrm>
                <a:off x="5181600" y="4267200"/>
                <a:ext cx="3352800" cy="10768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f(</a:t>
                </a:r>
                <a:r>
                  <a:rPr lang="en-US" sz="2400" i="1" dirty="0" smtClean="0"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n</a:t>
                </a:r>
                <a:r>
                  <a:rPr lang="en-US" sz="2400" dirty="0" smtClean="0"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)</a:t>
                </a:r>
                <a:r>
                  <a:rPr lang="en-US" sz="2400" i="1" dirty="0" smtClean="0"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 </a:t>
                </a:r>
                <a:r>
                  <a:rPr lang="en-US" sz="2400" dirty="0"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= 1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effectLst/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CC"/>
                            </a:solidFill>
                            <a:effectLst/>
                            <a:latin typeface="Cambria Math"/>
                            <a:ea typeface="Times New Roman"/>
                            <a:cs typeface="BrowalliaUPC"/>
                          </a:rPr>
                          <m:t>𝑛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/>
                            <a:ea typeface="Times New Roman"/>
                            <a:cs typeface="BrowalliaUPC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 +1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effectLst/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CC"/>
                            </a:solidFill>
                            <a:effectLst/>
                            <a:latin typeface="Cambria Math"/>
                            <a:ea typeface="Times New Roman"/>
                            <a:cs typeface="BrowalliaUPC"/>
                          </a:rPr>
                          <m:t>𝑛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/>
                            <a:ea typeface="Times New Roman"/>
                            <a:cs typeface="BrowalliaUPC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effectLst/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CC"/>
                            </a:solidFill>
                            <a:effectLst/>
                            <a:latin typeface="Cambria Math"/>
                            <a:ea typeface="Times New Roman"/>
                            <a:cs typeface="BrowalliaUPC"/>
                          </a:rPr>
                          <m:t>𝑛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/>
                            <a:ea typeface="Times New Roman"/>
                            <a:cs typeface="BrowalliaUPC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 = 3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effectLst/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CC"/>
                            </a:solidFill>
                            <a:effectLst/>
                            <a:latin typeface="Cambria Math"/>
                            <a:ea typeface="Times New Roman"/>
                            <a:cs typeface="BrowalliaUPC"/>
                          </a:rPr>
                          <m:t>𝑛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/>
                            <a:ea typeface="Times New Roman"/>
                            <a:cs typeface="BrowalliaUPC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 + 2  </a:t>
                </a:r>
                <a:endParaRPr lang="en-US" sz="2400" dirty="0" smtClean="0">
                  <a:effectLst/>
                  <a:latin typeface="BrowalliaUPC" pitchFamily="34" charset="-34"/>
                  <a:ea typeface="Times New Roman"/>
                  <a:cs typeface="BrowalliaUPC" pitchFamily="34" charset="-34"/>
                </a:endParaRPr>
              </a:p>
              <a:p>
                <a:r>
                  <a:rPr lang="th-TH" sz="2400" dirty="0" smtClean="0"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จึง</a:t>
                </a:r>
                <a:r>
                  <a:rPr lang="th-TH" sz="2400" dirty="0"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ได้ว่า</a:t>
                </a:r>
                <a:r>
                  <a:rPr lang="en-US" sz="2400" dirty="0"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 Big-O = O(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effectLst/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CC"/>
                            </a:solidFill>
                            <a:effectLst/>
                            <a:latin typeface="Cambria Math"/>
                            <a:ea typeface="Times New Roman"/>
                            <a:cs typeface="BrowalliaUPC"/>
                          </a:rPr>
                          <m:t>𝑛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/>
                            <a:ea typeface="Times New Roman"/>
                            <a:cs typeface="BrowalliaUPC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)</a:t>
                </a:r>
                <a:endParaRPr lang="en-US" sz="2400" dirty="0">
                  <a:latin typeface="BrowalliaUPC" pitchFamily="34" charset="-34"/>
                  <a:cs typeface="BrowalliaUPC" pitchFamily="34" charset="-34"/>
                </a:endParaRPr>
              </a:p>
            </p:txBody>
          </p:sp>
        </mc:Choice>
        <mc:Fallback xmlns="">
          <p:sp>
            <p:nvSpPr>
              <p:cNvPr id="10" name="สี่เหลี่ยมผืนผ้า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4267200"/>
                <a:ext cx="3352800" cy="1076833"/>
              </a:xfrm>
              <a:prstGeom prst="rect">
                <a:avLst/>
              </a:prstGeom>
              <a:blipFill rotWithShape="1">
                <a:blip r:embed="rId9"/>
                <a:stretch>
                  <a:fillRect l="-2727" r="-2182" b="-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464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32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การนับตัวดำเนินการ 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(Operation Counts)</a:t>
            </a: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89531" y="1015425"/>
            <a:ext cx="73590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นับตัวดำเนินการแบบลูปลอการิทึม</a:t>
            </a:r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 (Logarithmic 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loops)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701933" y="2281535"/>
            <a:ext cx="47981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 </a:t>
            </a:r>
            <a:r>
              <a:rPr lang="en-US" sz="2400" b="1" dirty="0" smtClean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2.13 </a:t>
            </a:r>
            <a:r>
              <a:rPr lang="th-TH" sz="2400" dirty="0"/>
              <a:t>การนับตัวดำเนินการแบบลูปลอการิทึม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 </a:t>
            </a:r>
            <a:endParaRPr lang="en-US" sz="2400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778133" y="1524000"/>
            <a:ext cx="76038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/>
              <a:t>ค่าตัวแปรที่ทำหน้าที่เป็นเงื่อนไขของลูปจะมีการเพิ่มขึ้นหรือลดลงด้วยการคูณหรือการหารเป็นอัตราเท่าตัว </a:t>
            </a:r>
            <a:endParaRPr lang="en-US" sz="2400" dirty="0"/>
          </a:p>
        </p:txBody>
      </p:sp>
      <p:graphicFrame>
        <p:nvGraphicFramePr>
          <p:cNvPr id="9" name="วัตถุ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258291"/>
              </p:ext>
            </p:extLst>
          </p:nvPr>
        </p:nvGraphicFramePr>
        <p:xfrm>
          <a:off x="333375" y="2743200"/>
          <a:ext cx="6600825" cy="1650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7" name="เอกสาร" r:id="rId4" imgW="4067404" imgH="1010777" progId="Word.Document.12">
                  <p:embed/>
                </p:oleObj>
              </mc:Choice>
              <mc:Fallback>
                <p:oleObj name="เอกสาร" r:id="rId4" imgW="4067404" imgH="10107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3375" y="2743200"/>
                        <a:ext cx="6600825" cy="1650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วัตถุ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236055"/>
              </p:ext>
            </p:extLst>
          </p:nvPr>
        </p:nvGraphicFramePr>
        <p:xfrm>
          <a:off x="0" y="4194175"/>
          <a:ext cx="5356225" cy="235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8" name="เอกสาร" r:id="rId7" imgW="5419886" imgH="2375858" progId="Word.Document.12">
                  <p:embed/>
                </p:oleObj>
              </mc:Choice>
              <mc:Fallback>
                <p:oleObj name="เอกสาร" r:id="rId7" imgW="5419886" imgH="23758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0" y="4194175"/>
                        <a:ext cx="5356225" cy="2351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สี่เหลี่ยมผืนผ้า 11"/>
          <p:cNvSpPr/>
          <p:nvPr/>
        </p:nvSpPr>
        <p:spPr>
          <a:xfrm>
            <a:off x="4343400" y="4314148"/>
            <a:ext cx="411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sz="2400" dirty="0" smtClean="0">
                <a:latin typeface="BrowalliaUPC" pitchFamily="34" charset="-34"/>
                <a:ea typeface="Calibri"/>
                <a:cs typeface="BrowalliaUPC" pitchFamily="34" charset="-34"/>
              </a:rPr>
              <a:t>f(</a:t>
            </a:r>
            <a:r>
              <a:rPr lang="en-US" sz="2400" dirty="0" smtClean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n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)</a:t>
            </a:r>
            <a:r>
              <a:rPr lang="en-US" sz="2400" i="1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= 1 + log</a:t>
            </a:r>
            <a:r>
              <a:rPr lang="en-US" sz="2400" baseline="-25000" dirty="0">
                <a:latin typeface="BrowalliaUPC" pitchFamily="34" charset="-34"/>
                <a:ea typeface="Calibri"/>
                <a:cs typeface="BrowalliaUPC" pitchFamily="34" charset="-34"/>
              </a:rPr>
              <a:t>2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n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 + 1 + log</a:t>
            </a:r>
            <a:r>
              <a:rPr lang="en-US" sz="2400" baseline="-25000" dirty="0">
                <a:latin typeface="BrowalliaUPC" pitchFamily="34" charset="-34"/>
                <a:ea typeface="Calibri"/>
                <a:cs typeface="BrowalliaUPC" pitchFamily="34" charset="-34"/>
              </a:rPr>
              <a:t>2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n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 + log</a:t>
            </a:r>
            <a:r>
              <a:rPr lang="en-US" sz="2400" baseline="-25000" dirty="0">
                <a:latin typeface="BrowalliaUPC" pitchFamily="34" charset="-34"/>
                <a:ea typeface="Calibri"/>
                <a:cs typeface="BrowalliaUPC" pitchFamily="34" charset="-34"/>
              </a:rPr>
              <a:t>2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n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endParaRPr lang="en-US" sz="2400" dirty="0" smtClean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indent="457200"/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en-US" sz="2400" dirty="0" smtClean="0">
                <a:latin typeface="BrowalliaUPC" pitchFamily="34" charset="-34"/>
                <a:ea typeface="Calibri"/>
                <a:cs typeface="BrowalliaUPC" pitchFamily="34" charset="-34"/>
              </a:rPr>
              <a:t>    =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3 log</a:t>
            </a:r>
            <a:r>
              <a:rPr lang="en-US" sz="2400" baseline="-25000" dirty="0">
                <a:latin typeface="BrowalliaUPC" pitchFamily="34" charset="-34"/>
                <a:ea typeface="Calibri"/>
                <a:cs typeface="BrowalliaUPC" pitchFamily="34" charset="-34"/>
              </a:rPr>
              <a:t>2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n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 + 2  </a:t>
            </a:r>
            <a:endParaRPr lang="en-US" sz="2400" dirty="0" smtClean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indent="457200"/>
            <a:r>
              <a:rPr lang="th-TH" sz="2400" dirty="0" smtClean="0">
                <a:latin typeface="BrowalliaUPC" pitchFamily="34" charset="-34"/>
                <a:ea typeface="Calibri"/>
                <a:cs typeface="BrowalliaUPC" pitchFamily="34" charset="-34"/>
              </a:rPr>
              <a:t>จึง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ได้ว่า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 Big-O = O(log</a:t>
            </a:r>
            <a:r>
              <a:rPr lang="en-US" sz="2400" baseline="-25000" dirty="0">
                <a:latin typeface="BrowalliaUPC" pitchFamily="34" charset="-34"/>
                <a:ea typeface="Calibri"/>
                <a:cs typeface="BrowalliaUPC" pitchFamily="34" charset="-34"/>
              </a:rPr>
              <a:t>2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n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) </a:t>
            </a:r>
            <a:endParaRPr lang="en-US" sz="2400" dirty="0">
              <a:effectLst/>
              <a:latin typeface="BrowalliaUPC" pitchFamily="34" charset="-34"/>
              <a:ea typeface="Calibri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4488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33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การนับตัวดำเนินการ 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(Operation Counts)</a:t>
            </a: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89531" y="1015425"/>
            <a:ext cx="73590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นับตัวดำเนินการแบบลูปลอการิทึม</a:t>
            </a:r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 (Logarithmic 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loops)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701933" y="1524000"/>
            <a:ext cx="47981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 </a:t>
            </a:r>
            <a:r>
              <a:rPr lang="en-US" sz="2400" b="1" dirty="0" smtClean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2.14 </a:t>
            </a:r>
            <a:r>
              <a:rPr lang="th-TH" sz="2400" dirty="0"/>
              <a:t>การนับตัวดำเนินการแบบลูปลอการิทึม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 </a:t>
            </a:r>
            <a:endParaRPr lang="en-US" sz="2400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7" name="วัตถุ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593625"/>
              </p:ext>
            </p:extLst>
          </p:nvPr>
        </p:nvGraphicFramePr>
        <p:xfrm>
          <a:off x="87313" y="1989138"/>
          <a:ext cx="6502400" cy="163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3" name="เอกสาร" r:id="rId4" imgW="3981231" imgH="1010777" progId="Word.Document.12">
                  <p:embed/>
                </p:oleObj>
              </mc:Choice>
              <mc:Fallback>
                <p:oleObj name="เอกสาร" r:id="rId4" imgW="3981231" imgH="10107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313" y="1989138"/>
                        <a:ext cx="6502400" cy="1639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วัตถุ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711955"/>
              </p:ext>
            </p:extLst>
          </p:nvPr>
        </p:nvGraphicFramePr>
        <p:xfrm>
          <a:off x="228600" y="3429000"/>
          <a:ext cx="5384800" cy="235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4" name="เอกสาร" r:id="rId7" imgW="5451939" imgH="2375858" progId="Word.Document.12">
                  <p:embed/>
                </p:oleObj>
              </mc:Choice>
              <mc:Fallback>
                <p:oleObj name="เอกสาร" r:id="rId7" imgW="5451939" imgH="23758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8600" y="3429000"/>
                        <a:ext cx="5384800" cy="2351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สี่เหลี่ยมผืนผ้า 8"/>
          <p:cNvSpPr/>
          <p:nvPr/>
        </p:nvSpPr>
        <p:spPr>
          <a:xfrm>
            <a:off x="4343400" y="38862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algn="thaiDist"/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f(</a:t>
            </a:r>
            <a:r>
              <a:rPr lang="en-US" sz="24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n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)</a:t>
            </a:r>
            <a:r>
              <a:rPr lang="en-US" sz="2400" i="1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= 1 + log</a:t>
            </a:r>
            <a:r>
              <a:rPr lang="en-US" sz="2400" baseline="-25000" dirty="0">
                <a:latin typeface="BrowalliaUPC" pitchFamily="34" charset="-34"/>
                <a:ea typeface="Calibri"/>
                <a:cs typeface="BrowalliaUPC" pitchFamily="34" charset="-34"/>
              </a:rPr>
              <a:t>2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n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 + 1 + log</a:t>
            </a:r>
            <a:r>
              <a:rPr lang="en-US" sz="2400" baseline="-25000" dirty="0">
                <a:latin typeface="BrowalliaUPC" pitchFamily="34" charset="-34"/>
                <a:ea typeface="Calibri"/>
                <a:cs typeface="BrowalliaUPC" pitchFamily="34" charset="-34"/>
              </a:rPr>
              <a:t>2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n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 + log</a:t>
            </a:r>
            <a:r>
              <a:rPr lang="en-US" sz="2400" baseline="-25000" dirty="0">
                <a:latin typeface="BrowalliaUPC" pitchFamily="34" charset="-34"/>
                <a:ea typeface="Calibri"/>
                <a:cs typeface="BrowalliaUPC" pitchFamily="34" charset="-34"/>
              </a:rPr>
              <a:t>2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n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endParaRPr lang="en-US" sz="2400" dirty="0" smtClean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indent="457200" algn="thaiDist"/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en-US" sz="2400" dirty="0" smtClean="0">
                <a:latin typeface="BrowalliaUPC" pitchFamily="34" charset="-34"/>
                <a:ea typeface="Calibri"/>
                <a:cs typeface="BrowalliaUPC" pitchFamily="34" charset="-34"/>
              </a:rPr>
              <a:t>    =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3 log</a:t>
            </a:r>
            <a:r>
              <a:rPr lang="en-US" sz="2400" baseline="-25000" dirty="0">
                <a:latin typeface="BrowalliaUPC" pitchFamily="34" charset="-34"/>
                <a:ea typeface="Calibri"/>
                <a:cs typeface="BrowalliaUPC" pitchFamily="34" charset="-34"/>
              </a:rPr>
              <a:t>2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n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 + 2  </a:t>
            </a:r>
            <a:endParaRPr lang="en-US" sz="2400" dirty="0" smtClean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indent="457200" algn="thaiDist"/>
            <a:r>
              <a:rPr lang="th-TH" sz="2400" dirty="0" smtClean="0">
                <a:latin typeface="BrowalliaUPC" pitchFamily="34" charset="-34"/>
                <a:ea typeface="Calibri"/>
                <a:cs typeface="BrowalliaUPC" pitchFamily="34" charset="-34"/>
              </a:rPr>
              <a:t>จึง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ได้ว่า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 Big-O = O(log</a:t>
            </a:r>
            <a:r>
              <a:rPr lang="en-US" sz="2400" baseline="-25000" dirty="0">
                <a:latin typeface="BrowalliaUPC" pitchFamily="34" charset="-34"/>
                <a:ea typeface="Calibri"/>
                <a:cs typeface="BrowalliaUPC" pitchFamily="34" charset="-34"/>
              </a:rPr>
              <a:t>2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n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) </a:t>
            </a:r>
            <a:endParaRPr lang="en-US" sz="2400" dirty="0">
              <a:effectLst/>
              <a:latin typeface="BrowalliaUPC" pitchFamily="34" charset="-34"/>
              <a:ea typeface="Calibri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2757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34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การนับตัวดำเนินการ 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(Operation Counts)</a:t>
            </a: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89531" y="762000"/>
            <a:ext cx="73590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นับตัวดำเนินการแบบลูปซ้อน</a:t>
            </a:r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 (Nested 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loops)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519112" y="1118175"/>
            <a:ext cx="2209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Quadratic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521604" y="1575375"/>
            <a:ext cx="72539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 </a:t>
            </a:r>
            <a:r>
              <a:rPr lang="en-US" sz="2400" b="1" dirty="0" smtClean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2.15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การนับตัวดำเนินการของลูปซ้อนแบบ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Quadratic 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   </a:t>
            </a:r>
            <a:r>
              <a:rPr lang="th-TH" sz="2400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กำหนดให้ </a:t>
            </a:r>
            <a:r>
              <a:rPr lang="en-US" sz="2400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n = 2</a:t>
            </a:r>
            <a:endParaRPr lang="en-US" sz="2400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8" name="วัตถุ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615255"/>
              </p:ext>
            </p:extLst>
          </p:nvPr>
        </p:nvGraphicFramePr>
        <p:xfrm>
          <a:off x="76201" y="1981200"/>
          <a:ext cx="8610600" cy="2010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6" name="เอกสาร" r:id="rId4" imgW="5419886" imgH="1264129" progId="Word.Document.12">
                  <p:embed/>
                </p:oleObj>
              </mc:Choice>
              <mc:Fallback>
                <p:oleObj name="เอกสาร" r:id="rId4" imgW="5419886" imgH="12641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1" y="1981200"/>
                        <a:ext cx="8610600" cy="2010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วัตถุ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042250"/>
              </p:ext>
            </p:extLst>
          </p:nvPr>
        </p:nvGraphicFramePr>
        <p:xfrm>
          <a:off x="363538" y="3733800"/>
          <a:ext cx="5354637" cy="258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7" name="เอกสาร" r:id="rId7" imgW="5451939" imgH="2540839" progId="Word.Document.12">
                  <p:embed/>
                </p:oleObj>
              </mc:Choice>
              <mc:Fallback>
                <p:oleObj name="เอกสาร" r:id="rId7" imgW="5451939" imgH="25408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3538" y="3733800"/>
                        <a:ext cx="5354637" cy="2582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สี่เหลี่ยมผืนผ้า 9"/>
          <p:cNvSpPr/>
          <p:nvPr/>
        </p:nvSpPr>
        <p:spPr>
          <a:xfrm>
            <a:off x="5624512" y="4191000"/>
            <a:ext cx="350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BrowalliaUPC" pitchFamily="34" charset="-34"/>
                <a:cs typeface="BrowalliaUPC" pitchFamily="34" charset="-34"/>
              </a:rPr>
              <a:t>f(n)</a:t>
            </a:r>
            <a:r>
              <a:rPr lang="en-US" sz="2400" i="1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= 1 + n + 1 + n(n+1) + n2 + n2 </a:t>
            </a:r>
            <a:endParaRPr lang="en-US" sz="2400" dirty="0" smtClean="0">
              <a:latin typeface="BrowalliaUPC" pitchFamily="34" charset="-34"/>
              <a:cs typeface="BrowalliaUPC" pitchFamily="34" charset="-34"/>
            </a:endParaRPr>
          </a:p>
          <a:p>
            <a:r>
              <a:rPr lang="en-US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    =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3n</a:t>
            </a:r>
            <a:r>
              <a:rPr lang="en-US" sz="2400" baseline="30000" dirty="0">
                <a:latin typeface="BrowalliaUPC" pitchFamily="34" charset="-34"/>
                <a:cs typeface="BrowalliaUPC" pitchFamily="34" charset="-34"/>
              </a:rPr>
              <a:t>2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+ 2n + 2 </a:t>
            </a:r>
            <a:endParaRPr lang="en-US" sz="2400" dirty="0" smtClean="0">
              <a:latin typeface="BrowalliaUPC" pitchFamily="34" charset="-34"/>
              <a:cs typeface="BrowalliaUPC" pitchFamily="34" charset="-34"/>
            </a:endParaRPr>
          </a:p>
          <a:p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จึง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ได้ว่า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Big-O = O(n</a:t>
            </a:r>
            <a:r>
              <a:rPr lang="en-US" sz="2400" baseline="30000" dirty="0">
                <a:latin typeface="BrowalliaUPC" pitchFamily="34" charset="-34"/>
                <a:cs typeface="BrowalliaUPC" pitchFamily="34" charset="-34"/>
              </a:rPr>
              <a:t>2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795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35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การนับตัวดำเนินการ 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(Operation Counts)</a:t>
            </a: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519112" y="1118175"/>
            <a:ext cx="5957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Linear </a:t>
            </a:r>
            <a:r>
              <a:rPr lang="en-US" sz="3200" dirty="0" err="1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Logarithmicc</a:t>
            </a:r>
            <a:endParaRPr lang="en-US" sz="3200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521604" y="1575375"/>
            <a:ext cx="80506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 </a:t>
            </a:r>
            <a:r>
              <a:rPr lang="en-US" sz="2400" b="1" dirty="0" smtClean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2.16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การนับตัวดำเนินการของลูปซ้อนแบบ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Linear 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Logarithmic    </a:t>
            </a:r>
            <a:r>
              <a:rPr lang="th-TH" sz="2400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กำหนดให้ </a:t>
            </a:r>
            <a:r>
              <a:rPr lang="en-US" sz="2400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n = 2</a:t>
            </a:r>
            <a:endParaRPr lang="en-US" sz="2400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489531" y="762000"/>
            <a:ext cx="73590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นับตัวดำเนินการแบบลูปซ้อน</a:t>
            </a:r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 (Nested 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loops)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8" name="วัตถุ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720070"/>
              </p:ext>
            </p:extLst>
          </p:nvPr>
        </p:nvGraphicFramePr>
        <p:xfrm>
          <a:off x="228600" y="2051554"/>
          <a:ext cx="7926642" cy="1910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7" name="เอกสาร" r:id="rId4" imgW="5419886" imgH="1306542" progId="Word.Document.12">
                  <p:embed/>
                </p:oleObj>
              </mc:Choice>
              <mc:Fallback>
                <p:oleObj name="เอกสาร" r:id="rId4" imgW="5419886" imgH="13065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" y="2051554"/>
                        <a:ext cx="7926642" cy="1910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วัตถุ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496438"/>
              </p:ext>
            </p:extLst>
          </p:nvPr>
        </p:nvGraphicFramePr>
        <p:xfrm>
          <a:off x="228600" y="3581400"/>
          <a:ext cx="5645150" cy="242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8" name="เอกสาร" r:id="rId7" imgW="5748342" imgH="2442713" progId="Word.Document.12">
                  <p:embed/>
                </p:oleObj>
              </mc:Choice>
              <mc:Fallback>
                <p:oleObj name="เอกสาร" r:id="rId7" imgW="5748342" imgH="24427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8600" y="3581400"/>
                        <a:ext cx="5645150" cy="242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สี่เหลี่ยมผืนผ้า 10"/>
              <p:cNvSpPr/>
              <p:nvPr/>
            </p:nvSpPr>
            <p:spPr>
              <a:xfrm>
                <a:off x="892464" y="5715000"/>
                <a:ext cx="718473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latin typeface="BrowalliaUPC" pitchFamily="34" charset="-34"/>
                    <a:ea typeface="Times New Roman"/>
                    <a:cs typeface="BrowalliaUPC" pitchFamily="34" charset="-34"/>
                  </a:rPr>
                  <a:t>f(</a:t>
                </a:r>
                <a:r>
                  <a:rPr lang="en-US" sz="2400" dirty="0">
                    <a:solidFill>
                      <a:srgbClr val="0000CC"/>
                    </a:solidFill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n</a:t>
                </a:r>
                <a:r>
                  <a:rPr lang="en-US" sz="2400" i="1" dirty="0"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) </a:t>
                </a:r>
                <a:r>
                  <a:rPr lang="en-US" sz="2400" dirty="0"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= 1 + </a:t>
                </a:r>
                <a:r>
                  <a:rPr lang="en-US" sz="2400" i="1" dirty="0"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n </a:t>
                </a:r>
                <a:r>
                  <a:rPr lang="en-US" sz="2400" dirty="0"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+ 1 + </a:t>
                </a:r>
                <a:r>
                  <a:rPr lang="en-US" sz="2400" dirty="0">
                    <a:solidFill>
                      <a:srgbClr val="0000CC"/>
                    </a:solidFill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n</a:t>
                </a:r>
                <a:r>
                  <a:rPr lang="en-US" sz="2400" dirty="0"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effectLst/>
                            <a:latin typeface="Cambria Math"/>
                            <a:cs typeface="Consolas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/>
                                <a:cs typeface="Consolas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effectLst/>
                                <a:latin typeface="Cambria Math"/>
                                <a:ea typeface="Times New Roman"/>
                                <a:cs typeface="Consolas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effectLst/>
                                <a:latin typeface="Cambria Math"/>
                                <a:ea typeface="Times New Roman"/>
                                <a:cs typeface="Consolas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CC"/>
                            </a:solidFill>
                            <a:effectLst/>
                            <a:latin typeface="Cambria Math"/>
                            <a:ea typeface="Times New Roman"/>
                            <a:cs typeface="Consolas"/>
                          </a:rPr>
                          <m:t>n</m:t>
                        </m:r>
                      </m:e>
                    </m:func>
                  </m:oMath>
                </a14:m>
                <a:r>
                  <a:rPr lang="en-US" sz="2400" dirty="0"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+1) </a:t>
                </a:r>
                <a:r>
                  <a:rPr lang="en-US" sz="2400" dirty="0" smtClean="0"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+</a:t>
                </a:r>
                <a:r>
                  <a:rPr lang="en-US" sz="2400" dirty="0" smtClean="0">
                    <a:solidFill>
                      <a:srgbClr val="0000CC"/>
                    </a:solidFill>
                    <a:latin typeface="BrowalliaUPC" pitchFamily="34" charset="-34"/>
                    <a:ea typeface="Times New Roman"/>
                    <a:cs typeface="BrowalliaUPC" pitchFamily="34" charset="-34"/>
                  </a:rPr>
                  <a:t> </a:t>
                </a:r>
                <a:r>
                  <a:rPr lang="en-US" sz="2400" dirty="0" smtClean="0">
                    <a:solidFill>
                      <a:srgbClr val="0000CC"/>
                    </a:solidFill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n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effectLst/>
                            <a:latin typeface="Cambria Math"/>
                            <a:cs typeface="Consolas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/>
                                <a:cs typeface="Consolas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effectLst/>
                                <a:latin typeface="Cambria Math"/>
                                <a:ea typeface="Times New Roman"/>
                                <a:cs typeface="Consolas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effectLst/>
                                <a:latin typeface="Cambria Math"/>
                                <a:ea typeface="Times New Roman"/>
                                <a:cs typeface="Consolas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CC"/>
                            </a:solidFill>
                            <a:effectLst/>
                            <a:latin typeface="Cambria Math"/>
                            <a:ea typeface="Times New Roman"/>
                            <a:cs typeface="Consolas"/>
                          </a:rPr>
                          <m:t>n</m:t>
                        </m:r>
                      </m:e>
                    </m:func>
                  </m:oMath>
                </a14:m>
                <a:r>
                  <a:rPr lang="en-US" dirty="0"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 </a:t>
                </a:r>
                <a:r>
                  <a:rPr lang="en-US" sz="2400" dirty="0"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+ </a:t>
                </a:r>
                <a:r>
                  <a:rPr lang="en-US" sz="2400" dirty="0">
                    <a:solidFill>
                      <a:srgbClr val="0000CC"/>
                    </a:solidFill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n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effectLst/>
                            <a:latin typeface="Cambria Math"/>
                            <a:cs typeface="Consolas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/>
                                <a:cs typeface="Consolas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effectLst/>
                                <a:latin typeface="Cambria Math"/>
                                <a:ea typeface="Times New Roman"/>
                                <a:cs typeface="Consolas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effectLst/>
                                <a:latin typeface="Cambria Math"/>
                                <a:ea typeface="Times New Roman"/>
                                <a:cs typeface="Consolas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CC"/>
                            </a:solidFill>
                            <a:effectLst/>
                            <a:latin typeface="Cambria Math"/>
                            <a:ea typeface="Times New Roman"/>
                            <a:cs typeface="Consolas"/>
                          </a:rPr>
                          <m:t>n</m:t>
                        </m:r>
                      </m:e>
                    </m:func>
                    <m:r>
                      <a:rPr lang="en-US" b="0" i="0" smtClean="0">
                        <a:solidFill>
                          <a:srgbClr val="0000CC"/>
                        </a:solidFill>
                        <a:effectLst/>
                        <a:latin typeface="Cambria Math"/>
                        <a:ea typeface="Times New Roman"/>
                        <a:cs typeface="Consolas"/>
                      </a:rPr>
                      <m:t>  </m:t>
                    </m:r>
                  </m:oMath>
                </a14:m>
                <a:r>
                  <a:rPr lang="en-US" sz="2400" dirty="0" smtClean="0"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= </a:t>
                </a:r>
                <a:r>
                  <a:rPr lang="en-US" sz="2400" dirty="0"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3</a:t>
                </a:r>
                <a:r>
                  <a:rPr lang="en-US" sz="2400" dirty="0">
                    <a:solidFill>
                      <a:srgbClr val="0000CC"/>
                    </a:solidFill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n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effectLst/>
                            <a:latin typeface="Cambria Math"/>
                            <a:cs typeface="Consolas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/>
                                <a:cs typeface="Consolas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effectLst/>
                                <a:latin typeface="Cambria Math"/>
                                <a:ea typeface="Times New Roman"/>
                                <a:cs typeface="Consolas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effectLst/>
                                <a:latin typeface="Cambria Math"/>
                                <a:ea typeface="Times New Roman"/>
                                <a:cs typeface="Consolas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CC"/>
                            </a:solidFill>
                            <a:effectLst/>
                            <a:latin typeface="Cambria Math"/>
                            <a:ea typeface="Times New Roman"/>
                            <a:cs typeface="Consolas"/>
                          </a:rPr>
                          <m:t>n</m:t>
                        </m:r>
                      </m:e>
                    </m:func>
                  </m:oMath>
                </a14:m>
                <a:r>
                  <a:rPr lang="en-US" sz="2400" dirty="0"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+</a:t>
                </a:r>
                <a:r>
                  <a:rPr lang="en-US" sz="2400" dirty="0">
                    <a:solidFill>
                      <a:srgbClr val="0000CC"/>
                    </a:solidFill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n</a:t>
                </a:r>
                <a:r>
                  <a:rPr lang="en-US" sz="2400" dirty="0"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+2 </a:t>
                </a:r>
                <a:endParaRPr lang="en-US" sz="2400" dirty="0" smtClean="0">
                  <a:effectLst/>
                  <a:latin typeface="BrowalliaUPC" pitchFamily="34" charset="-34"/>
                  <a:ea typeface="Times New Roman"/>
                  <a:cs typeface="BrowalliaUPC" pitchFamily="34" charset="-34"/>
                </a:endParaRPr>
              </a:p>
              <a:p>
                <a:r>
                  <a:rPr lang="th-TH" sz="2400" dirty="0" smtClean="0"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จึง</a:t>
                </a:r>
                <a:r>
                  <a:rPr lang="th-TH" sz="2400" dirty="0"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ได้ว่า</a:t>
                </a:r>
                <a:r>
                  <a:rPr lang="en-US" sz="2400" dirty="0"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 Big-O = O(</a:t>
                </a:r>
                <a:r>
                  <a:rPr lang="en-US" sz="2400" dirty="0">
                    <a:solidFill>
                      <a:srgbClr val="0000CC"/>
                    </a:solidFill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n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effectLst/>
                            <a:latin typeface="Cambria Math"/>
                            <a:cs typeface="Consolas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/>
                                <a:cs typeface="Consolas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effectLst/>
                                <a:latin typeface="Cambria Math"/>
                                <a:ea typeface="Times New Roman"/>
                                <a:cs typeface="Consolas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effectLst/>
                                <a:latin typeface="Cambria Math"/>
                                <a:ea typeface="Times New Roman"/>
                                <a:cs typeface="Consolas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CC"/>
                            </a:solidFill>
                            <a:effectLst/>
                            <a:latin typeface="Cambria Math"/>
                            <a:ea typeface="Times New Roman"/>
                            <a:cs typeface="Consolas"/>
                          </a:rPr>
                          <m:t>n</m:t>
                        </m:r>
                      </m:e>
                    </m:func>
                  </m:oMath>
                </a14:m>
                <a:r>
                  <a:rPr lang="en-US" sz="2400" dirty="0"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)</a:t>
                </a:r>
                <a:endParaRPr lang="en-US" sz="2400" dirty="0">
                  <a:latin typeface="BrowalliaUPC" pitchFamily="34" charset="-34"/>
                  <a:cs typeface="BrowalliaUPC" pitchFamily="34" charset="-34"/>
                </a:endParaRPr>
              </a:p>
            </p:txBody>
          </p:sp>
        </mc:Choice>
        <mc:Fallback xmlns="">
          <p:sp>
            <p:nvSpPr>
              <p:cNvPr id="11" name="สี่เหลี่ยมผืนผ้า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64" y="5715000"/>
                <a:ext cx="7184736" cy="830997"/>
              </a:xfrm>
              <a:prstGeom prst="rect">
                <a:avLst/>
              </a:prstGeom>
              <a:blipFill rotWithShape="1">
                <a:blip r:embed="rId9"/>
                <a:stretch>
                  <a:fillRect l="-1272" t="-5882" b="-15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25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36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การนับตัวดำเนินการ 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(Operation Counts)</a:t>
            </a: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519112" y="1118175"/>
            <a:ext cx="5957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Dependent </a:t>
            </a:r>
            <a:r>
              <a:rPr lang="en-US" sz="3200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Quadratic</a:t>
            </a:r>
            <a:endParaRPr lang="en-US" sz="3200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521604" y="1575375"/>
            <a:ext cx="83086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 </a:t>
            </a:r>
            <a:r>
              <a:rPr lang="en-US" sz="2400" b="1" dirty="0" smtClean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2.17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การนับตัวดำเนินการของลูปซ้อนแบบ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Dependent Quadratic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    </a:t>
            </a:r>
            <a:r>
              <a:rPr lang="th-TH" sz="2400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กำหนดให้ </a:t>
            </a:r>
            <a:r>
              <a:rPr lang="en-US" sz="2400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n = 2</a:t>
            </a:r>
            <a:endParaRPr lang="en-US" sz="2400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489531" y="762000"/>
            <a:ext cx="73590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นับตัวดำเนินการแบบลูปซ้อน</a:t>
            </a:r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 (Nested 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loops)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8" name="วัตถุ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634050"/>
              </p:ext>
            </p:extLst>
          </p:nvPr>
        </p:nvGraphicFramePr>
        <p:xfrm>
          <a:off x="0" y="1981200"/>
          <a:ext cx="8534400" cy="2219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5" name="เอกสาร" r:id="rId4" imgW="5419886" imgH="1410059" progId="Word.Document.12">
                  <p:embed/>
                </p:oleObj>
              </mc:Choice>
              <mc:Fallback>
                <p:oleObj name="เอกสาร" r:id="rId4" imgW="5419886" imgH="14100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1981200"/>
                        <a:ext cx="8534400" cy="22198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วัตถุ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684147"/>
              </p:ext>
            </p:extLst>
          </p:nvPr>
        </p:nvGraphicFramePr>
        <p:xfrm>
          <a:off x="228600" y="3886200"/>
          <a:ext cx="5848350" cy="307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6" name="เอกสาร" r:id="rId7" imgW="5953627" imgH="3101556" progId="Word.Document.12">
                  <p:embed/>
                </p:oleObj>
              </mc:Choice>
              <mc:Fallback>
                <p:oleObj name="เอกสาร" r:id="rId7" imgW="5953627" imgH="31015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8600" y="3886200"/>
                        <a:ext cx="5848350" cy="307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สี่เหลี่ยมผืนผ้า 10"/>
              <p:cNvSpPr/>
              <p:nvPr/>
            </p:nvSpPr>
            <p:spPr>
              <a:xfrm>
                <a:off x="5410200" y="4041644"/>
                <a:ext cx="3505200" cy="18257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0215"/>
                <a:r>
                  <a:rPr lang="en-US" sz="2400" dirty="0" smtClean="0">
                    <a:latin typeface="BrowalliaUPC" pitchFamily="34" charset="-34"/>
                    <a:ea typeface="Times New Roman"/>
                    <a:cs typeface="BrowalliaUPC" pitchFamily="34" charset="-34"/>
                  </a:rPr>
                  <a:t>f(</a:t>
                </a:r>
                <a:r>
                  <a:rPr lang="en-US" sz="2400" dirty="0">
                    <a:solidFill>
                      <a:srgbClr val="0000CC"/>
                    </a:solidFill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n</a:t>
                </a:r>
                <a:r>
                  <a:rPr lang="en-US" sz="2400" dirty="0"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)</a:t>
                </a:r>
                <a:r>
                  <a:rPr lang="en-US" sz="2400" i="1" dirty="0"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 </a:t>
                </a:r>
                <a:r>
                  <a:rPr lang="en-US" sz="2400" dirty="0"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= 1+ </a:t>
                </a:r>
                <a:r>
                  <a:rPr lang="en-US" sz="2400" dirty="0">
                    <a:solidFill>
                      <a:srgbClr val="0000CC"/>
                    </a:solidFill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n</a:t>
                </a:r>
                <a:r>
                  <a:rPr lang="en-US" sz="2400" i="1" dirty="0"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 </a:t>
                </a:r>
                <a:r>
                  <a:rPr lang="en-US" sz="2400" dirty="0"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+ 1 +</a:t>
                </a:r>
                <a14:m>
                  <m:oMath xmlns:m="http://schemas.openxmlformats.org/officeDocument/2006/math">
                    <m:r>
                      <a:rPr lang="en-US">
                        <a:effectLst/>
                        <a:latin typeface="Cambria Math"/>
                        <a:ea typeface="Times New Roman"/>
                        <a:cs typeface="Consolas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00CC"/>
                        </a:solidFill>
                        <a:effectLst/>
                        <a:latin typeface="Cambria Math"/>
                        <a:ea typeface="Times New Roman"/>
                        <a:cs typeface="Consolas"/>
                      </a:rPr>
                      <m:t>n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/>
                            <a:ea typeface="Times New Roman"/>
                            <a:cs typeface="Consolas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effectLst/>
                                <a:latin typeface="Cambria Math"/>
                                <a:ea typeface="Times New Roman"/>
                                <a:cs typeface="Consolas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00CC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Consolas"/>
                              </a:rPr>
                              <m:t>n</m:t>
                            </m:r>
                            <m:r>
                              <a:rPr lang="en-US">
                                <a:effectLst/>
                                <a:latin typeface="Cambria Math"/>
                                <a:ea typeface="Times New Roman"/>
                                <a:cs typeface="Consolas"/>
                              </a:rPr>
                              <m:t>+</m:t>
                            </m:r>
                            <m:r>
                              <a:rPr lang="en-US">
                                <a:effectLst/>
                                <a:latin typeface="Cambria Math"/>
                                <a:ea typeface="Times New Roman"/>
                                <a:cs typeface="Consolas"/>
                              </a:rPr>
                              <m:t>1</m:t>
                            </m:r>
                          </m:num>
                          <m:den>
                            <m:r>
                              <a:rPr lang="en-US">
                                <a:effectLst/>
                                <a:latin typeface="Cambria Math"/>
                                <a:ea typeface="Times New Roman"/>
                                <a:cs typeface="Consolas"/>
                              </a:rPr>
                              <m:t>2</m:t>
                            </m:r>
                          </m:den>
                        </m:f>
                        <m:r>
                          <a:rPr lang="en-US">
                            <a:effectLst/>
                            <a:latin typeface="Cambria Math"/>
                            <a:ea typeface="Times New Roman"/>
                            <a:cs typeface="Consolas"/>
                          </a:rPr>
                          <m:t>+</m:t>
                        </m:r>
                        <m:r>
                          <a:rPr lang="en-US">
                            <a:effectLst/>
                            <a:latin typeface="Cambria Math"/>
                            <a:ea typeface="Times New Roman"/>
                            <a:cs typeface="Consolas"/>
                          </a:rPr>
                          <m:t>1</m:t>
                        </m:r>
                      </m:e>
                    </m:d>
                    <m:r>
                      <a:rPr lang="en-US">
                        <a:effectLst/>
                        <a:latin typeface="Cambria Math"/>
                        <a:ea typeface="Times New Roman"/>
                        <a:cs typeface="Consolas"/>
                      </a:rPr>
                      <m:t> </m:t>
                    </m:r>
                  </m:oMath>
                </a14:m>
                <a:r>
                  <a:rPr lang="en-US" sz="2400" dirty="0"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+</a:t>
                </a:r>
                <a:endParaRPr lang="en-US" dirty="0" smtClean="0">
                  <a:solidFill>
                    <a:srgbClr val="0000CC"/>
                  </a:solidFill>
                  <a:effectLst/>
                  <a:latin typeface="Cambria Math"/>
                  <a:ea typeface="Times New Roman"/>
                  <a:cs typeface="Consolas"/>
                </a:endParaRPr>
              </a:p>
              <a:p>
                <a:pPr indent="450215"/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CC"/>
                        </a:solidFill>
                        <a:effectLst/>
                        <a:latin typeface="Cambria Math"/>
                        <a:ea typeface="Times New Roman"/>
                        <a:cs typeface="Consolas"/>
                      </a:rPr>
                      <m:t>          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00CC"/>
                        </a:solidFill>
                        <a:effectLst/>
                        <a:latin typeface="Cambria Math"/>
                        <a:ea typeface="Times New Roman"/>
                        <a:cs typeface="Consolas"/>
                      </a:rPr>
                      <m:t>n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/>
                            <a:ea typeface="Times New Roman"/>
                            <a:cs typeface="Consolas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effectLst/>
                                <a:latin typeface="Cambria Math"/>
                                <a:ea typeface="Times New Roman"/>
                                <a:cs typeface="Consolas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00CC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Consolas"/>
                              </a:rPr>
                              <m:t>n</m:t>
                            </m:r>
                            <m:r>
                              <a:rPr lang="en-US">
                                <a:effectLst/>
                                <a:latin typeface="Cambria Math"/>
                                <a:ea typeface="Times New Roman"/>
                                <a:cs typeface="Consolas"/>
                              </a:rPr>
                              <m:t>+</m:t>
                            </m:r>
                            <m:r>
                              <a:rPr lang="en-US">
                                <a:effectLst/>
                                <a:latin typeface="Cambria Math"/>
                                <a:ea typeface="Times New Roman"/>
                                <a:cs typeface="Consolas"/>
                              </a:rPr>
                              <m:t>1</m:t>
                            </m:r>
                          </m:num>
                          <m:den>
                            <m:r>
                              <a:rPr lang="en-US">
                                <a:effectLst/>
                                <a:latin typeface="Cambria Math"/>
                                <a:ea typeface="Times New Roman"/>
                                <a:cs typeface="Consolas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>
                        <a:effectLst/>
                        <a:latin typeface="Cambria Math"/>
                        <a:ea typeface="Times New Roman"/>
                        <a:cs typeface="Consolas"/>
                      </a:rPr>
                      <m:t> </m:t>
                    </m:r>
                  </m:oMath>
                </a14:m>
                <a:r>
                  <a:rPr lang="en-US" sz="2400" dirty="0"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+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CC"/>
                        </a:solidFill>
                        <a:effectLst/>
                        <a:latin typeface="Cambria Math"/>
                        <a:ea typeface="Times New Roman"/>
                        <a:cs typeface="Consolas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00CC"/>
                        </a:solidFill>
                        <a:effectLst/>
                        <a:latin typeface="Cambria Math"/>
                        <a:ea typeface="Times New Roman"/>
                        <a:cs typeface="Consolas"/>
                      </a:rPr>
                      <m:t>n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/>
                            <a:ea typeface="Times New Roman"/>
                            <a:cs typeface="Consolas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effectLst/>
                                <a:latin typeface="Cambria Math"/>
                                <a:ea typeface="Times New Roman"/>
                                <a:cs typeface="Consolas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00CC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Consolas"/>
                              </a:rPr>
                              <m:t>n</m:t>
                            </m:r>
                            <m:r>
                              <a:rPr lang="en-US">
                                <a:effectLst/>
                                <a:latin typeface="Cambria Math"/>
                                <a:ea typeface="Times New Roman"/>
                                <a:cs typeface="Consolas"/>
                              </a:rPr>
                              <m:t>+</m:t>
                            </m:r>
                            <m:r>
                              <a:rPr lang="en-US">
                                <a:effectLst/>
                                <a:latin typeface="Cambria Math"/>
                                <a:ea typeface="Times New Roman"/>
                                <a:cs typeface="Consolas"/>
                              </a:rPr>
                              <m:t>1</m:t>
                            </m:r>
                          </m:num>
                          <m:den>
                            <m:r>
                              <a:rPr lang="en-US">
                                <a:effectLst/>
                                <a:latin typeface="Cambria Math"/>
                                <a:ea typeface="Times New Roman"/>
                                <a:cs typeface="Consolas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>
                  <a:effectLst/>
                  <a:latin typeface="BrowalliaUPC" pitchFamily="34" charset="-34"/>
                  <a:ea typeface="Times New Roman"/>
                  <a:cs typeface="Consolas"/>
                </a:endParaRPr>
              </a:p>
              <a:p>
                <a:pPr indent="450215"/>
                <a:r>
                  <a:rPr lang="en-US" sz="2400" dirty="0" smtClean="0"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     = </a:t>
                </a:r>
                <a14:m>
                  <m:oMath xmlns:m="http://schemas.openxmlformats.org/officeDocument/2006/math">
                    <m:r>
                      <a:rPr lang="en-US">
                        <a:effectLst/>
                        <a:latin typeface="Cambria Math"/>
                        <a:ea typeface="Times New Roman"/>
                        <a:cs typeface="Consolas"/>
                      </a:rPr>
                      <m:t>3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00CC"/>
                        </a:solidFill>
                        <a:effectLst/>
                        <a:latin typeface="Cambria Math"/>
                        <a:ea typeface="Times New Roman"/>
                        <a:cs typeface="Consolas"/>
                      </a:rPr>
                      <m:t>n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/>
                            <a:ea typeface="Times New Roman"/>
                            <a:cs typeface="Consolas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effectLst/>
                                <a:latin typeface="Cambria Math"/>
                                <a:ea typeface="Times New Roman"/>
                                <a:cs typeface="Consolas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00CC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Consolas"/>
                              </a:rPr>
                              <m:t>n</m:t>
                            </m:r>
                            <m:r>
                              <a:rPr lang="en-US">
                                <a:effectLst/>
                                <a:latin typeface="Cambria Math"/>
                                <a:ea typeface="Times New Roman"/>
                                <a:cs typeface="Consolas"/>
                              </a:rPr>
                              <m:t>+</m:t>
                            </m:r>
                            <m:r>
                              <a:rPr lang="en-US">
                                <a:effectLst/>
                                <a:latin typeface="Cambria Math"/>
                                <a:ea typeface="Times New Roman"/>
                                <a:cs typeface="Consolas"/>
                              </a:rPr>
                              <m:t>1</m:t>
                            </m:r>
                          </m:num>
                          <m:den>
                            <m:r>
                              <a:rPr lang="en-US">
                                <a:effectLst/>
                                <a:latin typeface="Cambria Math"/>
                                <a:ea typeface="Times New Roman"/>
                                <a:cs typeface="Consolas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 + 2</a:t>
                </a:r>
                <a:r>
                  <a:rPr lang="en-US" sz="2400" dirty="0">
                    <a:solidFill>
                      <a:srgbClr val="0000CC"/>
                    </a:solidFill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n</a:t>
                </a:r>
                <a:r>
                  <a:rPr lang="en-US" sz="2400" dirty="0"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 + 2 </a:t>
                </a:r>
                <a:endParaRPr lang="en-US" sz="2400" dirty="0" smtClean="0">
                  <a:effectLst/>
                  <a:latin typeface="BrowalliaUPC" pitchFamily="34" charset="-34"/>
                  <a:ea typeface="Times New Roman"/>
                  <a:cs typeface="BrowalliaUPC" pitchFamily="34" charset="-34"/>
                </a:endParaRPr>
              </a:p>
              <a:p>
                <a:pPr indent="450215"/>
                <a:r>
                  <a:rPr lang="th-TH" sz="2400" dirty="0" smtClean="0"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จึง</a:t>
                </a:r>
                <a:r>
                  <a:rPr lang="th-TH" sz="2400" dirty="0"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ได้ว่า</a:t>
                </a:r>
                <a:r>
                  <a:rPr lang="en-US" sz="2400" dirty="0"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 Big-O = O</a:t>
                </a:r>
                <a14:m>
                  <m:oMath xmlns:m="http://schemas.openxmlformats.org/officeDocument/2006/math">
                    <m:r>
                      <a:rPr lang="en-US">
                        <a:effectLst/>
                        <a:latin typeface="Cambria Math"/>
                        <a:ea typeface="Times New Roman"/>
                        <a:cs typeface="Consolas"/>
                      </a:rPr>
                      <m:t> 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/>
                            <a:ea typeface="Times New Roman"/>
                            <a:cs typeface="Consola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CC"/>
                            </a:solidFill>
                            <a:effectLst/>
                            <a:latin typeface="Cambria Math"/>
                            <a:ea typeface="Times New Roman"/>
                            <a:cs typeface="Consolas"/>
                          </a:rPr>
                          <m:t>n</m:t>
                        </m:r>
                        <m:d>
                          <m:dPr>
                            <m:ctrlPr>
                              <a:rPr lang="en-US" i="1">
                                <a:effectLst/>
                                <a:latin typeface="Cambria Math"/>
                                <a:ea typeface="Times New Roman"/>
                                <a:cs typeface="Consolas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effectLst/>
                                    <a:latin typeface="Cambria Math"/>
                                    <a:ea typeface="Times New Roman"/>
                                    <a:cs typeface="Consolas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Consolas"/>
                                  </a:rPr>
                                  <m:t>n</m:t>
                                </m:r>
                                <m:r>
                                  <a:rPr lang="en-US">
                                    <a:effectLst/>
                                    <a:latin typeface="Cambria Math"/>
                                    <a:ea typeface="Times New Roman"/>
                                    <a:cs typeface="Consolas"/>
                                  </a:rPr>
                                  <m:t>+</m:t>
                                </m:r>
                                <m:r>
                                  <a:rPr lang="en-US">
                                    <a:effectLst/>
                                    <a:latin typeface="Cambria Math"/>
                                    <a:ea typeface="Times New Roman"/>
                                    <a:cs typeface="Consolas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>
                                    <a:effectLst/>
                                    <a:latin typeface="Cambria Math"/>
                                    <a:ea typeface="Times New Roman"/>
                                    <a:cs typeface="Consolas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dirty="0">
                  <a:effectLst/>
                  <a:latin typeface="BrowalliaUPC" pitchFamily="34" charset="-34"/>
                  <a:ea typeface="Times New Roman"/>
                  <a:cs typeface="BrowalliaUPC" pitchFamily="34" charset="-34"/>
                </a:endParaRPr>
              </a:p>
            </p:txBody>
          </p:sp>
        </mc:Choice>
        <mc:Fallback xmlns="">
          <p:sp>
            <p:nvSpPr>
              <p:cNvPr id="11" name="สี่เหลี่ยมผืนผ้า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041644"/>
                <a:ext cx="3505200" cy="1825756"/>
              </a:xfrm>
              <a:prstGeom prst="rect">
                <a:avLst/>
              </a:prstGeom>
              <a:blipFill rotWithShape="1">
                <a:blip r:embed="rId9"/>
                <a:stretch>
                  <a:fillRect t="-667" r="-870" b="-3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2407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37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3600" dirty="0">
                <a:latin typeface="BrowalliaUPC" pitchFamily="34" charset="-34"/>
                <a:cs typeface="BrowalliaUPC" pitchFamily="34" charset="-34"/>
              </a:rPr>
              <a:t>ฟังก์ชันอัตราการเติบโตตามการวัดประสิทธิภาพของ</a:t>
            </a:r>
            <a:r>
              <a:rPr lang="th-TH" sz="3600" dirty="0" smtClean="0">
                <a:latin typeface="BrowalliaUPC" pitchFamily="34" charset="-34"/>
                <a:cs typeface="BrowalliaUPC" pitchFamily="34" charset="-34"/>
              </a:rPr>
              <a:t>อัลกอริทึม</a:t>
            </a:r>
            <a:endParaRPr lang="en-US" sz="3600" dirty="0"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4" name="วัตถุ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056732"/>
              </p:ext>
            </p:extLst>
          </p:nvPr>
        </p:nvGraphicFramePr>
        <p:xfrm>
          <a:off x="609600" y="1074738"/>
          <a:ext cx="7997825" cy="465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4" name="เอกสาร" r:id="rId3" imgW="5404409" imgH="3160554" progId="Word.Document.12">
                  <p:embed/>
                </p:oleObj>
              </mc:Choice>
              <mc:Fallback>
                <p:oleObj name="เอกสาร" r:id="rId3" imgW="5404409" imgH="31605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1074738"/>
                        <a:ext cx="7997825" cy="465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53325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38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3600" dirty="0">
                <a:latin typeface="BrowalliaUPC" pitchFamily="34" charset="-34"/>
                <a:cs typeface="BrowalliaUPC" pitchFamily="34" charset="-34"/>
              </a:rPr>
              <a:t>ฟังก์ชันอัตราการเติบโตตามการวัดประสิทธิภาพของ</a:t>
            </a:r>
            <a:r>
              <a:rPr lang="th-TH" sz="3600" dirty="0" smtClean="0">
                <a:latin typeface="BrowalliaUPC" pitchFamily="34" charset="-34"/>
                <a:cs typeface="BrowalliaUPC" pitchFamily="34" charset="-34"/>
              </a:rPr>
              <a:t>อัลกอริทึม</a:t>
            </a:r>
            <a:endParaRPr lang="en-US" sz="36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4" name="รูปภาพ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90600"/>
            <a:ext cx="7772400" cy="528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048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39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5344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000" dirty="0">
                <a:latin typeface="BrowalliaUPC" pitchFamily="34" charset="-34"/>
                <a:cs typeface="BrowalliaUPC" pitchFamily="34" charset="-34"/>
              </a:rPr>
              <a:t>การวิเคราะห์ </a:t>
            </a:r>
            <a:r>
              <a:rPr lang="en-US" sz="4000" dirty="0">
                <a:latin typeface="BrowalliaUPC" pitchFamily="34" charset="-34"/>
                <a:cs typeface="BrowalliaUPC" pitchFamily="34" charset="-34"/>
              </a:rPr>
              <a:t>Best-case, Worst-case </a:t>
            </a:r>
            <a:r>
              <a:rPr lang="th-TH" sz="4000" dirty="0">
                <a:latin typeface="BrowalliaUPC" pitchFamily="34" charset="-34"/>
                <a:cs typeface="BrowalliaUPC" pitchFamily="34" charset="-34"/>
              </a:rPr>
              <a:t>และ </a:t>
            </a:r>
            <a:r>
              <a:rPr lang="en-US" sz="4000" dirty="0" smtClean="0">
                <a:latin typeface="BrowalliaUPC" pitchFamily="34" charset="-34"/>
                <a:cs typeface="BrowalliaUPC" pitchFamily="34" charset="-34"/>
              </a:rPr>
              <a:t>Average-case</a:t>
            </a:r>
            <a:endParaRPr lang="en-US" sz="40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939225"/>
            <a:ext cx="73590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Base-case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685800" y="1531203"/>
            <a:ext cx="7848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2400" dirty="0"/>
              <a:t>การวิเคราะห์หาประสิทธิภาพที่ดีที่สุดในการประมวลผลของอัลกอริทึม เช่น การค้นหาข้อมูลในอาร์เรย์ แล้วเจอข้อมูลในการตรวจสอบครั้งแรก</a:t>
            </a:r>
            <a:endParaRPr lang="en-US" sz="2400" dirty="0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489857" y="2362200"/>
            <a:ext cx="16882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Worst case </a:t>
            </a: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685800" y="2895600"/>
            <a:ext cx="78159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2400" dirty="0"/>
              <a:t>การวิเคราะห์หาประสิทธิภาพที่แย่ที่สุดในการประมวลผลของอัลกอริทึม เช่น การค้นหาข้อมูลในอาร์เรย์ แล้วเจอข้อมูลในการตรวจสอบครั้งสุดท้าย เป็นต้น แสดงว่ากรณีนี้เป็นกรณีที่แย่ที่สุดเพราะต้องตรวจสอบข้อมูลจนถึงครั้งสุดท้ายจึงจะพบข้อมูลที่ต้องการ</a:t>
            </a:r>
            <a:endParaRPr lang="en-US" sz="2400" dirty="0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457200" y="4191000"/>
            <a:ext cx="20024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Average-case</a:t>
            </a:r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 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703943" y="4754395"/>
            <a:ext cx="4780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dirty="0"/>
              <a:t>การหาค่าเฉลี่ยของเวลาที่ใช้ประมวลผลของอัลกอริทึม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889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หมายเลขภาพนิ่ง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4</a:t>
            </a:fld>
            <a:endParaRPr lang="en-US"/>
          </a:p>
        </p:txBody>
      </p:sp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686800" cy="914400"/>
          </a:xfrm>
        </p:spPr>
        <p:txBody>
          <a:bodyPr/>
          <a:lstStyle/>
          <a:p>
            <a:pPr marL="457200" indent="-457200" algn="l"/>
            <a:r>
              <a:rPr lang="th-TH" sz="3600" dirty="0">
                <a:latin typeface="BrowalliaUPC" pitchFamily="34" charset="-34"/>
                <a:cs typeface="BrowalliaUPC" pitchFamily="34" charset="-34"/>
              </a:rPr>
              <a:t>คณิตศาสตร์พื้นฐานสำหรับการวิเคราะห์ประสิทธิภาพของ</a:t>
            </a:r>
            <a:r>
              <a:rPr lang="th-TH" sz="3600" dirty="0" smtClean="0">
                <a:latin typeface="BrowalliaUPC" pitchFamily="34" charset="-34"/>
                <a:cs typeface="BrowalliaUPC" pitchFamily="34" charset="-34"/>
              </a:rPr>
              <a:t>อัลกอริทึม</a:t>
            </a:r>
            <a:endParaRPr lang="en-US" sz="3600" dirty="0">
              <a:latin typeface="BrowalliaUPC" pitchFamily="34" charset="-34"/>
              <a:cs typeface="BrowalliaUPC" pitchFamily="34" charset="-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5800" y="1683536"/>
                <a:ext cx="7467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th-TH" sz="2400" dirty="0">
                    <a:latin typeface="BrowalliaUPC" pitchFamily="34" charset="-34"/>
                    <a:cs typeface="BrowalliaUPC" pitchFamily="34" charset="-34"/>
                  </a:rPr>
                  <a:t>การบวกตัวเลขที่อยู่ในช่วงของกลุ่มข้อมูลโดยใช้สัญลักษณ์ ซิกมา </a:t>
                </a:r>
                <a:r>
                  <a:rPr lang="en-US" sz="2000" dirty="0">
                    <a:latin typeface="BrowalliaUPC" pitchFamily="34" charset="-34"/>
                    <a:cs typeface="BrowalliaUPC" pitchFamily="34" charset="-34"/>
                  </a:rPr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>
                            <a:latin typeface="Cambria Math"/>
                          </a:rPr>
                          <m:t>: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Sigma</m:t>
                        </m:r>
                      </m:e>
                    </m:nary>
                  </m:oMath>
                </a14:m>
                <a:r>
                  <a:rPr lang="en-US" sz="2400" dirty="0">
                    <a:latin typeface="BrowalliaUPC" pitchFamily="34" charset="-34"/>
                    <a:cs typeface="BrowalliaUPC" pitchFamily="34" charset="-34"/>
                  </a:rPr>
                  <a:t>) </a:t>
                </a:r>
                <a:r>
                  <a:rPr lang="en-US" sz="2400" dirty="0" smtClean="0">
                    <a:latin typeface="BrowalliaUPC" pitchFamily="34" charset="-34"/>
                    <a:cs typeface="BrowalliaUPC" pitchFamily="34" charset="-34"/>
                  </a:rPr>
                  <a:t>  </a:t>
                </a:r>
              </a:p>
              <a:p>
                <a:pPr lvl="0"/>
                <a:r>
                  <a:rPr lang="en-US" sz="2400" dirty="0">
                    <a:latin typeface="BrowalliaUPC" pitchFamily="34" charset="-34"/>
                    <a:cs typeface="BrowalliaUPC" pitchFamily="34" charset="-34"/>
                  </a:rPr>
                  <a:t> </a:t>
                </a:r>
                <a:r>
                  <a:rPr lang="en-US" sz="2400" dirty="0" smtClean="0">
                    <a:latin typeface="BrowalliaUPC" pitchFamily="34" charset="-34"/>
                    <a:cs typeface="BrowalliaUPC" pitchFamily="34" charset="-34"/>
                  </a:rPr>
                  <a:t>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+…+</m:t>
                        </m:r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latin typeface="BrowalliaUPC" pitchFamily="34" charset="-34"/>
                  <a:cs typeface="BrowalliaUPC" pitchFamily="34" charset="-34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83536"/>
                <a:ext cx="7467600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1306" t="-57353" b="-83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สี่เหลี่ยมผืนผ้า 5"/>
          <p:cNvSpPr/>
          <p:nvPr/>
        </p:nvSpPr>
        <p:spPr>
          <a:xfrm>
            <a:off x="582705" y="1115467"/>
            <a:ext cx="27815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ผลรวม 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(Summation)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055203"/>
            <a:ext cx="746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การบวกเลขยกกำลัง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  <a:p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      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    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n</a:t>
            </a:r>
            <a:r>
              <a:rPr lang="en-US" sz="2400" baseline="30000" dirty="0">
                <a:latin typeface="BrowalliaUPC" pitchFamily="34" charset="-34"/>
                <a:cs typeface="BrowalliaUPC" pitchFamily="34" charset="-34"/>
              </a:rPr>
              <a:t>2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+3n+n</a:t>
            </a:r>
            <a:r>
              <a:rPr lang="en-US" sz="2400" baseline="30000" dirty="0">
                <a:latin typeface="BrowalliaUPC" pitchFamily="34" charset="-34"/>
                <a:cs typeface="BrowalliaUPC" pitchFamily="34" charset="-34"/>
              </a:rPr>
              <a:t>2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+n+1 = (n</a:t>
            </a:r>
            <a:r>
              <a:rPr lang="en-US" sz="2400" baseline="30000" dirty="0">
                <a:latin typeface="BrowalliaUPC" pitchFamily="34" charset="-34"/>
                <a:cs typeface="BrowalliaUPC" pitchFamily="34" charset="-34"/>
              </a:rPr>
              <a:t>2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+n</a:t>
            </a:r>
            <a:r>
              <a:rPr lang="en-US" sz="2400" baseline="30000" dirty="0">
                <a:latin typeface="BrowalliaUPC" pitchFamily="34" charset="-34"/>
                <a:cs typeface="BrowalliaUPC" pitchFamily="34" charset="-34"/>
              </a:rPr>
              <a:t>2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)+(3n+n)+1 = 2n</a:t>
            </a:r>
            <a:r>
              <a:rPr lang="en-US" sz="2400" baseline="30000" dirty="0">
                <a:latin typeface="BrowalliaUPC" pitchFamily="34" charset="-34"/>
                <a:cs typeface="BrowalliaUPC" pitchFamily="34" charset="-34"/>
              </a:rPr>
              <a:t>2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+4n+1 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การคูณเลขยกกำลัง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  <a:p>
            <a:r>
              <a:rPr lang="en-US" sz="2400" dirty="0">
                <a:latin typeface="BrowalliaUPC" pitchFamily="34" charset="-34"/>
                <a:cs typeface="BrowalliaUPC" pitchFamily="34" charset="-34"/>
              </a:rPr>
              <a:t>   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      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n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*(n+1) = n</a:t>
            </a:r>
            <a:r>
              <a:rPr lang="en-US" sz="2400" baseline="30000" dirty="0">
                <a:latin typeface="BrowalliaUPC" pitchFamily="34" charset="-34"/>
                <a:cs typeface="BrowalliaUPC" pitchFamily="34" charset="-34"/>
              </a:rPr>
              <a:t>2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+n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	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582705" y="2487134"/>
            <a:ext cx="32383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เลขยกกำลัง 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(Logarithm)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27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40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5344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สรุปเนื้อหาบทที่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2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685800" y="1066800"/>
            <a:ext cx="7696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การวิเคราะห์ประสิทธิภาพคือการวิเคราะห์กรณีโอกาสที่แย่ที่สุดในการทำงานของโปรแกรมที่พัฒนา เพื่อเป็นการรับประกันได้ว่าการทำงานของโปรแกรมจะไม่เกิดโอกาสที่แย่ไปกว่านี้ โดยใช้อัตราการเติบโต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Big-O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เป็นการวัดประสิทธิภาพเชิงเวลาที่ใช้ในการประมวลผลของ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อัลกอริทึม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ประสิทธิภาพ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ของอัลกอริทึมจะพิจารณาได้จากตัวบ่งชี้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3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ตัว คือ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Best-case, 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     Worst-case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และ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Average-case</a:t>
            </a:r>
          </a:p>
        </p:txBody>
      </p:sp>
    </p:spTree>
    <p:extLst>
      <p:ext uri="{BB962C8B-B14F-4D97-AF65-F5344CB8AC3E}">
        <p14:creationId xmlns:p14="http://schemas.microsoft.com/office/powerpoint/2010/main" val="281300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หมายเลขภาพนิ่ง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5</a:t>
            </a:fld>
            <a:endParaRPr lang="en-US"/>
          </a:p>
        </p:txBody>
      </p:sp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การวัดประสิทธิภาพอัลกอริทึม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1457" y="19050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สิ่งที่ต้อง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พิจารณาหลังพัฒนาโปรแกรม</a:t>
            </a:r>
          </a:p>
          <a:p>
            <a:r>
              <a:rPr lang="th-TH" sz="2400" dirty="0">
                <a:latin typeface="BrowalliaUPC" pitchFamily="34" charset="-34"/>
                <a:cs typeface="BrowalliaUPC" pitchFamily="34" charset="-34"/>
              </a:rPr>
              <a:t>	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-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 ใช้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เวลาในการประมวลผลนานเกินไปหรือไม่ </a:t>
            </a:r>
            <a:endParaRPr lang="en-US" sz="2400" dirty="0" smtClean="0">
              <a:latin typeface="BrowalliaUPC" pitchFamily="34" charset="-34"/>
              <a:cs typeface="BrowalliaUPC" pitchFamily="34" charset="-34"/>
            </a:endParaRPr>
          </a:p>
          <a:p>
            <a:r>
              <a:rPr lang="en-US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       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	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-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ใช้หน่วยความจำมาก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เกินความจำเป็นหรือไม่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609601" y="1143000"/>
            <a:ext cx="8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วัตถุประสงค์แรกในการพัฒนาโปรแกรม </a:t>
            </a:r>
            <a:endParaRPr lang="th-TH" sz="2400" dirty="0" smtClean="0">
              <a:latin typeface="BrowalliaUPC" pitchFamily="34" charset="-34"/>
              <a:cs typeface="BrowalliaUPC" pitchFamily="34" charset="-34"/>
            </a:endParaRPr>
          </a:p>
          <a:p>
            <a:r>
              <a:rPr lang="th-TH" sz="2400" dirty="0">
                <a:latin typeface="BrowalliaUPC" pitchFamily="34" charset="-34"/>
                <a:cs typeface="BrowalliaUPC" pitchFamily="34" charset="-34"/>
              </a:rPr>
              <a:t>	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-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พัฒนาขึ้น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มาต้อง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ทำงานถูกต้อง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และได้ผลลัพธ์ตามต้องการ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591457" y="2971800"/>
            <a:ext cx="4549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เครื่องมือที่ใช้ในการวัดประสิทธิภาพอัลกอริทึม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1524000" y="3352800"/>
            <a:ext cx="7391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-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การ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วิเคราะห์หน่วยความจำที่ใช้ในการประมวลผล 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(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Space Complexity Analysis)</a:t>
            </a:r>
          </a:p>
          <a:p>
            <a:pPr lvl="0"/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-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การ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วิเคราะห์เวลาที่ใช้ในการประมวลผล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(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Time Complexity Analysis)</a:t>
            </a:r>
          </a:p>
        </p:txBody>
      </p:sp>
    </p:spTree>
    <p:extLst>
      <p:ext uri="{BB962C8B-B14F-4D97-AF65-F5344CB8AC3E}">
        <p14:creationId xmlns:p14="http://schemas.microsoft.com/office/powerpoint/2010/main" val="275236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หมายเลขภาพนิ่ง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6</a:t>
            </a:fld>
            <a:endParaRPr lang="en-US"/>
          </a:p>
        </p:txBody>
      </p:sp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การวัดประสิทธิภาพอัลกอริทึม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546145" y="1066800"/>
            <a:ext cx="676905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การวิเคราะห์หน่วยความจำที่ใช้ในการประมวลผล 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(</a:t>
            </a:r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Space Complexity 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Analysis)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665766" y="2192684"/>
            <a:ext cx="80210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การวิเคราะห์หน่วยความจำทั้งหมดที่โปรแกรมใช้ในการประมวลผลของอัลกอริทึม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665766" y="2639613"/>
            <a:ext cx="77924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พื่อให้ทราบถึงขนาดข้อมูลที่สามารถป้อนหรือส่งข้อมูลเข้ามาให้อัลกอริทึมประมวลผลแล้วไม่เกิดข้อผิดพลาด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1829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หมายเลขภาพนิ่ง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7</a:t>
            </a:fld>
            <a:endParaRPr lang="en-US"/>
          </a:p>
        </p:txBody>
      </p:sp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การวัดประสิทธิภาพอัลกอริทึม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57200" y="1115466"/>
            <a:ext cx="63546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การวิเคราะห์หน่วยความจำที่ใช้ในการประมวลผล </a:t>
            </a:r>
            <a:endParaRPr lang="th-TH" sz="3200" b="1" dirty="0" smtClean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  <a:p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(</a:t>
            </a:r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Space 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Complexity Analysis)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665766" y="2133600"/>
            <a:ext cx="6401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th-TH" sz="24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องค์ประกอบของการวิเคราะห์หน่วยความจำที่ใช้ในการประมวล</a:t>
            </a:r>
            <a:endParaRPr lang="en-US" sz="24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1066800" y="2534483"/>
            <a:ext cx="7162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Instruction Space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คือ ขนาดหน่วยความจำที่จำเป็นต้องใช้ขณะคอมไพเลอร์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(Compiler)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โปรแกรม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1066800" y="3365480"/>
            <a:ext cx="7162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thaiDist">
              <a:buFont typeface="Arial" pitchFamily="34" charset="0"/>
              <a:buChar char="•"/>
            </a:pP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Data Space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คือ</a:t>
            </a:r>
            <a:r>
              <a:rPr lang="th-TH" sz="2400" b="1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ขนาดหน่วยความจำที่จำเป็นต้องใช้สำหรับเก็บข้อมูลค่าคงที่ และตัวแปรที่ใช้ในขณะประมวลผลโปรแกรม ซึ่งแยกออกได้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2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ประเภท คือ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  <a:p>
            <a:pPr marL="739775" lvl="0" indent="-392113" algn="thaiDist">
              <a:buFont typeface="Courier New" pitchFamily="49" charset="0"/>
              <a:buChar char="o"/>
            </a:pPr>
            <a:r>
              <a:rPr lang="en-US" sz="2400" b="1" dirty="0" smtClean="0">
                <a:latin typeface="BrowalliaUPC" pitchFamily="34" charset="-34"/>
                <a:cs typeface="BrowalliaUPC" pitchFamily="34" charset="-34"/>
              </a:rPr>
              <a:t>Static </a:t>
            </a: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memory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ขนาด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หน่วยความจำที่ต้องใช้ในการประมวลผลอย่างแน่นอน เช่น หน่วยความจำที่ใช้เก็บค่าคงที่ หรือตัวแปรชนิด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อาร์เรย์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  <a:p>
            <a:pPr marL="739775" lvl="0" indent="-392113" algn="thaiDist">
              <a:buFont typeface="Courier New" pitchFamily="49" charset="0"/>
              <a:buChar char="o"/>
            </a:pPr>
            <a:r>
              <a:rPr lang="en-US" sz="2400" b="1" dirty="0" smtClean="0">
                <a:latin typeface="BrowalliaUPC" pitchFamily="34" charset="-34"/>
                <a:cs typeface="BrowalliaUPC" pitchFamily="34" charset="-34"/>
              </a:rPr>
              <a:t>Dynamic memory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ขนาดหน่วยความจำที่ต้องใช้ในการประมวลผลที่ไม่แน่นอน คือ จะรู้ว่าต้องใช้หน่วยความจำเท่าไรก็ต่อเมื่อโปรแกรมต้องใช้งานนั้นเอง เช่น การประกาศตัวแปร</a:t>
            </a:r>
            <a:r>
              <a:rPr lang="th-TH" sz="2400" dirty="0" err="1" smtClean="0">
                <a:latin typeface="BrowalliaUPC" pitchFamily="34" charset="-34"/>
                <a:cs typeface="BrowalliaUPC" pitchFamily="34" charset="-34"/>
              </a:rPr>
              <a:t>พอยเตอร์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(Pointer)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ในภาษา 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C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หรือการเก็บข้อมูลในรูปแบบลิงค์ลิสต์ที่สามารถเพิ่มหรือลดขนาดการเก็บข้อมูลได้แบบอัตโนมัติโดยไม่ต้องจองพื้นที่หน่วยความจำไว้ก่อนใช้งาน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1563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หมายเลขภาพนิ่ง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8</a:t>
            </a:fld>
            <a:endParaRPr lang="en-US"/>
          </a:p>
        </p:txBody>
      </p:sp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การวัดประสิทธิภาพอัลกอริทึม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57200" y="1115466"/>
            <a:ext cx="63546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การวิเคราะห์หน่วยความจำที่ใช้ในการประมวลผล </a:t>
            </a:r>
            <a:endParaRPr lang="th-TH" sz="3200" b="1" dirty="0" smtClean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  <a:p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(</a:t>
            </a:r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Space 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Complexity</a:t>
            </a:r>
            <a:r>
              <a:rPr lang="th-TH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Analysis)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665766" y="2129135"/>
            <a:ext cx="6401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th-TH" sz="24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องค์ประกอบของการวิเคราะห์หน่วยความจำที่ใช้ในการประมวล</a:t>
            </a:r>
            <a:endParaRPr lang="en-US" sz="24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1066800" y="2534483"/>
            <a:ext cx="7162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thaiDist">
              <a:buFont typeface="Arial" pitchFamily="34" charset="0"/>
              <a:buChar char="•"/>
            </a:pP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Environment Stack Space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คือ</a:t>
            </a:r>
            <a:r>
              <a:rPr lang="th-TH" sz="2400" b="1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หน่วยความจำที่ใช้สำหรับเก็บข้อมูลผลลัพธ์ที่ได้จากการประมวลผล เพื่อรอเวลาที่จะนำกลับไปใช้ใหม่ในโปรแกรม ซึ่งหน่วยความจำประเภทนี้จะเกิดขึ้นเมื่อมีการใช้งานเท่านั้น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9933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หมายเลขภาพนิ่ง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9</a:t>
            </a:fld>
            <a:endParaRPr lang="en-US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132366" y="2281535"/>
            <a:ext cx="75638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fontAlgn="base">
              <a:spcBef>
                <a:spcPct val="0"/>
              </a:spcBef>
              <a:spcAft>
                <a:spcPct val="0"/>
              </a:spcAft>
            </a:pPr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ตัวอย่างที่ </a:t>
            </a:r>
            <a:r>
              <a:rPr lang="en-US" sz="2400" b="1" dirty="0">
                <a:solidFill>
                  <a:srgbClr val="002060"/>
                </a:solidFill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2.1</a:t>
            </a:r>
            <a:r>
              <a:rPr lang="en-US" sz="2400" b="1" dirty="0">
                <a:solidFill>
                  <a:srgbClr val="FF0000"/>
                </a:solidFill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วิเคราะห์หน่วยความจำที่ใช้ในการประมวลผลของโค้ดต่อไปนี้</a:t>
            </a:r>
            <a:endParaRPr lang="en-US" sz="2400" dirty="0">
              <a:latin typeface="BrowalliaUPC" pitchFamily="34" charset="-34"/>
              <a:ea typeface="Times New Roman" pitchFamily="18" charset="0"/>
              <a:cs typeface="BrowalliaUPC" pitchFamily="34" charset="-34"/>
            </a:endParaRPr>
          </a:p>
        </p:txBody>
      </p:sp>
      <p:graphicFrame>
        <p:nvGraphicFramePr>
          <p:cNvPr id="5" name="วัตถุ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089886"/>
              </p:ext>
            </p:extLst>
          </p:nvPr>
        </p:nvGraphicFramePr>
        <p:xfrm>
          <a:off x="787400" y="2743200"/>
          <a:ext cx="69088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เอกสาร" r:id="rId4" imgW="6135503" imgH="1180741" progId="Word.Document.12">
                  <p:embed/>
                </p:oleObj>
              </mc:Choice>
              <mc:Fallback>
                <p:oleObj name="เอกสาร" r:id="rId4" imgW="6135503" imgH="11807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7400" y="2743200"/>
                        <a:ext cx="6908800" cy="132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สี่เหลี่ยมผืนผ้า 5"/>
          <p:cNvSpPr/>
          <p:nvPr/>
        </p:nvSpPr>
        <p:spPr>
          <a:xfrm>
            <a:off x="676388" y="4110335"/>
            <a:ext cx="81628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ทั้งสามตัวแปรมีชนิด</a:t>
            </a:r>
            <a:r>
              <a:rPr lang="th-TH" sz="2400" dirty="0" smtClean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ข้อมูล </a:t>
            </a:r>
            <a:r>
              <a:rPr lang="th-TH" sz="2400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คือ </a:t>
            </a:r>
            <a:r>
              <a:rPr lang="en-US" sz="2400" dirty="0" smtClean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integer  (</a:t>
            </a:r>
            <a:r>
              <a:rPr lang="th-TH" sz="2400" dirty="0" smtClean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ภาษา </a:t>
            </a:r>
            <a:r>
              <a:rPr lang="en-US" sz="2400" dirty="0" smtClean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Java </a:t>
            </a:r>
            <a:r>
              <a:rPr lang="th-TH" sz="2400" dirty="0" smtClean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ขนาด </a:t>
            </a:r>
            <a:r>
              <a:rPr lang="en-US" sz="2400" dirty="0" smtClean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4 </a:t>
            </a:r>
            <a:r>
              <a:rPr lang="th-TH" sz="2400" dirty="0" smtClean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ไบต์</a:t>
            </a:r>
            <a:r>
              <a:rPr lang="en-US" sz="2400" dirty="0" smtClean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, </a:t>
            </a:r>
            <a:r>
              <a:rPr lang="th-TH" sz="2400" dirty="0" smtClean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ภาษา </a:t>
            </a:r>
            <a:r>
              <a:rPr lang="en-US" sz="2400" dirty="0" smtClean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C </a:t>
            </a:r>
            <a:r>
              <a:rPr lang="th-TH" sz="2400" dirty="0" smtClean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ขนาด </a:t>
            </a:r>
            <a:r>
              <a:rPr lang="en-US" sz="2400" dirty="0" smtClean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2 </a:t>
            </a:r>
            <a:r>
              <a:rPr lang="th-TH" sz="2400" dirty="0" smtClean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ไบต์)</a:t>
            </a:r>
            <a:endParaRPr lang="en-US" sz="2400" dirty="0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700314" y="4491335"/>
            <a:ext cx="75292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ใช้พื้นที่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หน่วยความจำ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3*4 = 12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ไบต์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(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ภาษา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C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ใช้หน่วยความจำ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3*2 = 6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ไบต์)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8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การวัดประสิทธิภาพอัลกอริทึม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457200" y="1115466"/>
            <a:ext cx="63546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การวิเคราะห์หน่วยความจำที่ใช้ในการประมวลผล </a:t>
            </a:r>
            <a:endParaRPr lang="th-TH" sz="3200" b="1" dirty="0" smtClean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  <a:p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(</a:t>
            </a:r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Space 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Complexity Analysis)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685800" y="3729335"/>
            <a:ext cx="5782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ประกาศตัวแปรทั้งหมด </a:t>
            </a:r>
            <a:r>
              <a:rPr lang="en-US" sz="2400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3 </a:t>
            </a:r>
            <a:r>
              <a:rPr lang="th-TH" sz="2400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ตัวแปร คือ </a:t>
            </a:r>
            <a:r>
              <a:rPr lang="en-US" sz="2400" dirty="0">
                <a:solidFill>
                  <a:srgbClr val="0000CC"/>
                </a:solidFill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data1</a:t>
            </a:r>
            <a:r>
              <a:rPr lang="en-US" sz="2400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, </a:t>
            </a:r>
            <a:r>
              <a:rPr lang="en-US" sz="2400" dirty="0">
                <a:solidFill>
                  <a:srgbClr val="0000CC"/>
                </a:solidFill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data2</a:t>
            </a:r>
            <a:r>
              <a:rPr lang="en-US" sz="2400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และ </a:t>
            </a:r>
            <a:r>
              <a:rPr lang="en-US" sz="2400" dirty="0">
                <a:solidFill>
                  <a:srgbClr val="0000CC"/>
                </a:solidFill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temp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88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wrap="square">
        <a:spAutoFit/>
      </a:bodyPr>
      <a:lstStyle>
        <a:defPPr>
          <a:defRPr sz="2100" dirty="0">
            <a:solidFill>
              <a:srgbClr val="0070C0"/>
            </a:solidFill>
            <a:latin typeface="BrowalliaUPC" pitchFamily="34" charset="-34"/>
            <a:cs typeface="BrowalliaUPC" pitchFamily="34" charset="-34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457</TotalTime>
  <Words>2804</Words>
  <Application>Microsoft Office PowerPoint</Application>
  <PresentationFormat>On-screen Show (4:3)</PresentationFormat>
  <Paragraphs>296</Paragraphs>
  <Slides>40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Executive</vt:lpstr>
      <vt:lpstr>เอกสาร</vt:lpstr>
      <vt:lpstr>สมการ</vt:lpstr>
      <vt:lpstr>เอกสาร Microsoft Word</vt:lpstr>
      <vt:lpstr>บทที่ 2 การวิเคราะห์ ประสิทธิภาพของอัลกอริทึม (Performance Analysis)</vt:lpstr>
      <vt:lpstr>บทที่ 2 การวิเคราะห์ ประสิทธิภาพของอัลกอริทึม</vt:lpstr>
      <vt:lpstr>คณิตศาสตร์พื้นฐานสำหรับการวิเคราะห์ประสิทธิภาพของอัลกอริทึม</vt:lpstr>
      <vt:lpstr>คณิตศาสตร์พื้นฐานสำหรับการวิเคราะห์ประสิทธิภาพของอัลกอริทึม</vt:lpstr>
      <vt:lpstr>การวัดประสิทธิภาพอัลกอริทึม</vt:lpstr>
      <vt:lpstr>การวัดประสิทธิภาพอัลกอริทึม</vt:lpstr>
      <vt:lpstr>การวัดประสิทธิภาพอัลกอริทึม</vt:lpstr>
      <vt:lpstr>การวัดประสิทธิภาพอัลกอริทึม</vt:lpstr>
      <vt:lpstr>การวัดประสิทธิภาพอัลกอริทึม</vt:lpstr>
      <vt:lpstr>การวัดประสิทธิภาพอัลกอริทึม</vt:lpstr>
      <vt:lpstr>การวัดประสิทธิภาพอัลกอริทึม</vt:lpstr>
      <vt:lpstr>การวัดประสิทธิภาพอัลกอริทึม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บทที่ 1 รู้จักกับโครงสร้าง           ข้อมูลและอัลกอริทึม</dc:title>
  <dc:creator>visanu</dc:creator>
  <cp:lastModifiedBy>NEVER-DIE</cp:lastModifiedBy>
  <cp:revision>83</cp:revision>
  <dcterms:created xsi:type="dcterms:W3CDTF">2013-06-26T21:55:03Z</dcterms:created>
  <dcterms:modified xsi:type="dcterms:W3CDTF">2013-07-08T07:26:01Z</dcterms:modified>
</cp:coreProperties>
</file>