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6CDD6-B795-4CE4-909F-BF003AC4542A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50DC0-88A5-402F-9B14-5F06DF69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00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1B07-E0AC-4B47-A203-7209B9814A27}" type="datetime1">
              <a:rPr lang="en-US" smtClean="0"/>
              <a:t>7/5/2013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8A10-500E-41A2-BC3E-93A3F6124232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5476-7404-4BB2-8C51-E8C45322A891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EBE3-8731-4781-A859-15A1D85B8C6A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F290-1250-409C-A5C2-8A9B2DB03516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A4FD-5179-4D4B-92E9-EF0AA6DD390C}" type="datetime1">
              <a:rPr lang="en-US" smtClean="0"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442D-FB93-491E-80B8-D445CCFFC9C8}" type="datetime1">
              <a:rPr lang="en-US" smtClean="0"/>
              <a:t>7/5/2013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25A-BA2B-4B02-B80C-E35023CE1595}" type="datetime1">
              <a:rPr lang="en-US" smtClean="0"/>
              <a:t>7/5/2013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97F5-5CC8-47A0-9A14-46C01F7DDD7F}" type="datetime1">
              <a:rPr lang="en-US" smtClean="0"/>
              <a:t>7/5/2013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99CB-03C9-437F-95F5-1AE408F6ED3E}" type="datetime1">
              <a:rPr lang="en-US" smtClean="0"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F4B7-A532-4DE1-8451-5E26BA2898CA}" type="datetime1">
              <a:rPr lang="en-US" smtClean="0"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6CA38D5-F2FC-46E6-8416-687312201C5C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Microsoft_Word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Microsoft_Word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package" Target="../embeddings/_______Microsoft_Word1.docx"/><Relationship Id="rId7" Type="http://schemas.openxmlformats.org/officeDocument/2006/relationships/package" Target="../embeddings/_______Microsoft_Word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_______Microsoft_Word2.docx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Microsoft_Word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Microsoft_Word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5029200"/>
          </a:xfrm>
        </p:spPr>
        <p:txBody>
          <a:bodyPr anchor="ctr"/>
          <a:lstStyle/>
          <a:p>
            <a:r>
              <a:rPr lang="th-TH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บทที่ </a:t>
            </a:r>
            <a:r>
              <a:rPr lang="en-US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3</a:t>
            </a:r>
            <a:r>
              <a:rPr lang="th-TH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 อาร์เรย์ </a:t>
            </a:r>
            <a:r>
              <a:rPr lang="en-US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(Array</a:t>
            </a:r>
            <a:r>
              <a:rPr lang="en-US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)</a:t>
            </a:r>
            <a:endParaRPr lang="en-US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10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อาร์เรย์หลาย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มิติ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3400" y="986135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การประกาศอาร์เรย์ </a:t>
            </a:r>
            <a:r>
              <a:rPr lang="en-US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2 </a:t>
            </a:r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มิติแบบกำหนดขนาดอาร์เรย์ </a:t>
            </a:r>
            <a:endParaRPr lang="en-US" sz="24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6" name="วัตถุ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862717"/>
              </p:ext>
            </p:extLst>
          </p:nvPr>
        </p:nvGraphicFramePr>
        <p:xfrm>
          <a:off x="160338" y="1450975"/>
          <a:ext cx="8206901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เอกสาร" r:id="rId3" imgW="7266731" imgH="1196556" progId="Word.Document.12">
                  <p:embed/>
                </p:oleObj>
              </mc:Choice>
              <mc:Fallback>
                <p:oleObj name="เอกสาร" r:id="rId3" imgW="7266731" imgH="11965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338" y="1450975"/>
                        <a:ext cx="8206901" cy="136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สี่เหลี่ยมผืนผ้า 6"/>
          <p:cNvSpPr/>
          <p:nvPr/>
        </p:nvSpPr>
        <p:spPr>
          <a:xfrm>
            <a:off x="762000" y="2514600"/>
            <a:ext cx="708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โดยที่ 	</a:t>
            </a:r>
            <a:r>
              <a:rPr lang="en-US" sz="2400" b="1" dirty="0" err="1">
                <a:solidFill>
                  <a:srgbClr val="7F0055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dataType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		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ชนิดข้อมูลพื้นฐาน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(integer, float, double,…)</a:t>
            </a:r>
          </a:p>
          <a:p>
            <a:pPr algn="thaiDist"/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	</a:t>
            </a:r>
            <a:r>
              <a:rPr lang="en-US" sz="2400" b="1" dirty="0" err="1" smtClean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arrayName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	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ชื่อของอาร์เรย์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	</a:t>
            </a:r>
          </a:p>
          <a:p>
            <a:pPr algn="thaiDist"/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	</a:t>
            </a:r>
            <a:r>
              <a:rPr lang="en-US" sz="2400" b="1" dirty="0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sizeDimension1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	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ขนาดอาร์เรย์มิติที่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1</a:t>
            </a:r>
          </a:p>
          <a:p>
            <a:pPr algn="thaiDist"/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	</a:t>
            </a:r>
            <a:r>
              <a:rPr lang="en-US" sz="2400" b="1" dirty="0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sizeDimension2</a:t>
            </a:r>
            <a:r>
              <a:rPr lang="en-US" sz="2400" b="1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	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ขนาดอาร์เรย์มิติที่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2</a:t>
            </a:r>
            <a:endParaRPr lang="en-US" sz="2400" dirty="0">
              <a:effectLst/>
              <a:latin typeface="BrowalliaUPC" pitchFamily="34" charset="-34"/>
              <a:ea typeface="Calibri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3680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11</a:t>
            </a:fld>
            <a:endParaRPr lang="en-US"/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อาร์เรย์หลาย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มิติ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09600" y="909935"/>
            <a:ext cx="4562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3.3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การประกาศและใช้งานอาร์เรย์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2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มิติ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7" name="ตาราง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249621"/>
              </p:ext>
            </p:extLst>
          </p:nvPr>
        </p:nvGraphicFramePr>
        <p:xfrm>
          <a:off x="762000" y="1371600"/>
          <a:ext cx="7010400" cy="3739176"/>
        </p:xfrm>
        <a:graphic>
          <a:graphicData uri="http://schemas.openxmlformats.org/drawingml/2006/table">
            <a:tbl>
              <a:tblPr firstRow="1" firstCol="1" bandRow="1"/>
              <a:tblGrid>
                <a:gridCol w="381000"/>
                <a:gridCol w="6629400"/>
              </a:tblGrid>
              <a:tr h="2689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 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Browallia New"/>
                          <a:ea typeface="Times New Roman"/>
                          <a:cs typeface="BrowalliaUPC"/>
                        </a:rPr>
                        <a:t>Java</a:t>
                      </a:r>
                      <a:endParaRPr lang="en-US" sz="18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34648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4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5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6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7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8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9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10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11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12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13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14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15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16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17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18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19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20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 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 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public static void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main</a:t>
                      </a:r>
                      <a:r>
                        <a:rPr lang="en-US" sz="1200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String</a:t>
                      </a:r>
                      <a:r>
                        <a:rPr lang="en-US" sz="1200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[]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args</a:t>
                      </a:r>
                      <a:r>
                        <a:rPr lang="en-US" sz="1200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throws</a:t>
                      </a:r>
                      <a:r>
                        <a:rPr lang="en-US" sz="1200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IOException</a:t>
                      </a:r>
                      <a:r>
                        <a:rPr lang="en-US" sz="1200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BufferedReader</a:t>
                      </a:r>
                      <a:r>
                        <a:rPr lang="en-US" sz="1200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Stdin</a:t>
                      </a:r>
                      <a:r>
                        <a:rPr lang="en-US" sz="1200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=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new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BufferedReader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(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new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InputStreamReader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System</a:t>
                      </a:r>
                      <a:r>
                        <a:rPr lang="en-US" sz="1200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));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[][] =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new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[4][2];	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(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=0;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&lt;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array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length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++) 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(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j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=0;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j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[i].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length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j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++){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System.out.print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("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array[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"+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+","+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j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+"]=");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j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 =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Integer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parseInt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Stdin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readLine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());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 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total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0;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(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=0;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&lt;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array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length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++) 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(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j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=0;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j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].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length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j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++){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total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+=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j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System.out.println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("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total =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" +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total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);</a:t>
                      </a:r>
                      <a:r>
                        <a:rPr lang="en-US" sz="1200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}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72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12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อาร์เรย์หลาย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มิติ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09600" y="909935"/>
            <a:ext cx="5019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3.3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(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ต่อ) การ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ประกาศและใช้งานอาร์เรย์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2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มิติ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6" name="รูปภาพ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953000"/>
            <a:ext cx="4724400" cy="1676400"/>
          </a:xfrm>
          <a:prstGeom prst="rect">
            <a:avLst/>
          </a:prstGeom>
        </p:spPr>
      </p:pic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96773"/>
              </p:ext>
            </p:extLst>
          </p:nvPr>
        </p:nvGraphicFramePr>
        <p:xfrm>
          <a:off x="762000" y="1371600"/>
          <a:ext cx="7315200" cy="3671381"/>
        </p:xfrm>
        <a:graphic>
          <a:graphicData uri="http://schemas.openxmlformats.org/drawingml/2006/table">
            <a:tbl>
              <a:tblPr firstRow="1" firstCol="1" bandRow="1"/>
              <a:tblGrid>
                <a:gridCol w="315161"/>
                <a:gridCol w="7000039"/>
              </a:tblGrid>
              <a:tr h="2605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SimSun"/>
                          <a:cs typeface="Cordia New"/>
                        </a:rPr>
                        <a:t> 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Browallia New"/>
                          <a:ea typeface="Times New Roman"/>
                          <a:cs typeface="BrowalliaUPC"/>
                        </a:rPr>
                        <a:t>C</a:t>
                      </a:r>
                      <a:endParaRPr lang="en-US" sz="18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33970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4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5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6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7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8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9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10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11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12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13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14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15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16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17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18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19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20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#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define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row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#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define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col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void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main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 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row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col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(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=0;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row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++) 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f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o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 (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j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=0;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j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col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j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++){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printf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("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array[%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d,%d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]=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",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j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scanf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("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%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",&amp;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j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]);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} 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 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total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0;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(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=0;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row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++) 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(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j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=0;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j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col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j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++){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total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+=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j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printf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("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total = %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",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total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4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13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การอ้างอิงข้อมูลใน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หน่วยความจำ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3400" y="1021140"/>
            <a:ext cx="807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ภาษา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Java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จะใช้ตัวแปรที่มีชนิดเดียวกับออบเจ็กต์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(Object)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ในการอ้างอิงตำแหน่งแอดเดรสใน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หน่วยความจำ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อ้างอิงข้อมูลในหน่วยความจำในภาษา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C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จะใช้ 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พอร์ต</a:t>
            </a:r>
            <a:r>
              <a:rPr lang="th-TH" sz="2400" b="1" dirty="0" err="1">
                <a:latin typeface="BrowalliaUPC" pitchFamily="34" charset="-34"/>
                <a:cs typeface="BrowalliaUPC" pitchFamily="34" charset="-34"/>
              </a:rPr>
              <a:t>เตอร์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(Pointer)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ในการอ้างอิงตำแหน่งแอดเดรสที่เก็บข้อมูลในหน่วยความจำ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015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14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การอ้างอิงข้อมูลใน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หน่วยความจำ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3400" y="986135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การอ้างอิงข้อมูลในหน่วยความจำในภาษา </a:t>
            </a:r>
            <a:r>
              <a:rPr lang="en-US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Java 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09600" y="1433064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ใช้หลักการที่เรียกว่าการนำออบเจ็กต์ที่สร้างเสร็จแล้วหรือทำงานสมบูรณ์แล้วกลับมาใช้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ใหม่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ใช้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ตัวดำเนินการ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new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ในการสร้างออบเจ็กต์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ใหม่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ตัว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ดำเนินการ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new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จะสร้างออบเจ็กต์ใหม่ขึ้นมาที่มีโครงสร้างและความสามารถเหมือนกับออบเจ็กต์ต้นแบบทุกประกาศ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ออบเจ็กต์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ที่สร้างขึ้นใหม่นี้จะถูกจัดเก็บไว้ภายในหน่วยความจำ และจะอ้างอิงตำแหน่งแอดเดรสออบเจ็กต์ที่สร้างขึ้นใหม่นี้ด้วยตัวแปร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936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15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870857" y="1458428"/>
            <a:ext cx="4713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3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.4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การสร้างออบเจ็กต์ใหม่ในภาษา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Java </a:t>
            </a:r>
          </a:p>
        </p:txBody>
      </p:sp>
      <p:graphicFrame>
        <p:nvGraphicFramePr>
          <p:cNvPr id="4" name="วัตถุ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599506"/>
              </p:ext>
            </p:extLst>
          </p:nvPr>
        </p:nvGraphicFramePr>
        <p:xfrm>
          <a:off x="899886" y="1912836"/>
          <a:ext cx="8229600" cy="901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เอกสาร" r:id="rId3" imgW="5419886" imgH="593425" progId="Word.Document.12">
                  <p:embed/>
                </p:oleObj>
              </mc:Choice>
              <mc:Fallback>
                <p:oleObj name="เอกสาร" r:id="rId3" imgW="5419886" imgH="5934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886" y="1912836"/>
                        <a:ext cx="8229600" cy="901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รูปภาพ 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86" y="2514600"/>
            <a:ext cx="4967514" cy="2206760"/>
          </a:xfrm>
          <a:prstGeom prst="rect">
            <a:avLst/>
          </a:prstGeom>
        </p:spPr>
      </p:pic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การอ้างอิงข้อมูลใน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หน่วยความจำ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533400" y="986135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การอ้างอิงข้อมูลในหน่วยความจำในภาษา </a:t>
            </a:r>
            <a:r>
              <a:rPr lang="en-US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Java </a:t>
            </a:r>
          </a:p>
        </p:txBody>
      </p:sp>
    </p:spTree>
    <p:extLst>
      <p:ext uri="{BB962C8B-B14F-4D97-AF65-F5344CB8AC3E}">
        <p14:creationId xmlns:p14="http://schemas.microsoft.com/office/powerpoint/2010/main" val="27111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16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การอ้างอิงข้อมูลใน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หน่วยความจำ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3400" y="986135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การอ้างอิงข้อมูลในหน่วยความจำในภาษา </a:t>
            </a:r>
            <a:r>
              <a:rPr lang="en-US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Java 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33400" y="1447800"/>
            <a:ext cx="662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3.5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การสร้างออบเจ็กต์และการอ้างอิงออบเจ็กต์ในภาษา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Java</a:t>
            </a: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75" y="1932072"/>
            <a:ext cx="4328590" cy="3401927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4114800" cy="333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3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17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การอ้างอิงข้อมูลใน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หน่วยความจำ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3400" y="986135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การอ้างอิงข้อมูลในหน่วยความจำในภาษา </a:t>
            </a:r>
            <a:r>
              <a:rPr lang="en-US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sz="24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endParaRPr lang="en-US" sz="24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09600" y="1447800"/>
            <a:ext cx="807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รูปแบบการเก็บข้อมูลตัวแปรที่ประกาศใช้งานในภาษา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C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มีอยู่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2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รูปแบบคือ ตัวแปรที่ใช้อ้างอิงแอดเดรส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(Address)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และตัวแปรเก็บข้อมูล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(Value)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ตัวอย่างเช่น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marL="800100" lvl="1" indent="-342900">
              <a:buFont typeface="Courier New" pitchFamily="49" charset="0"/>
              <a:buChar char="o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ตัวแปร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i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มีชนิดข้อมูลเป็น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Integer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มีหน้าที่เก็บข้อมูล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marL="800100" lvl="1" indent="-342900">
              <a:buFont typeface="Courier New" pitchFamily="49" charset="0"/>
              <a:buChar char="o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ตัว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แปร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*</a:t>
            </a:r>
            <a:r>
              <a:rPr lang="en-US" sz="2400" dirty="0" err="1">
                <a:latin typeface="BrowalliaUPC" pitchFamily="34" charset="-34"/>
                <a:cs typeface="BrowalliaUPC" pitchFamily="34" charset="-34"/>
              </a:rPr>
              <a:t>ai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เป็นตัวแปรแบบพอร์ต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เตอร์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(Pointer)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ใช้ในการอ้างอิงแอดเดรสภายในหน่วยความจำ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4478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18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การอ้างอิงข้อมูลใน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หน่วยความจำ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3400" y="986135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การอ้างอิงข้อมูลในหน่วยความจำในภาษา </a:t>
            </a:r>
            <a:r>
              <a:rPr lang="en-US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sz="24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endParaRPr lang="en-US" sz="24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66056" y="1447800"/>
            <a:ext cx="7968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3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.6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การใช้งานตัวแปรเก็บข้อมูล และแบบพอร์ต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เตอร์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ของภาษา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C </a:t>
            </a:r>
          </a:p>
        </p:txBody>
      </p:sp>
      <p:pic>
        <p:nvPicPr>
          <p:cNvPr id="8" name="รูปภาพ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00400"/>
            <a:ext cx="7010400" cy="2716668"/>
          </a:xfrm>
          <a:prstGeom prst="rect">
            <a:avLst/>
          </a:prstGeom>
        </p:spPr>
      </p:pic>
      <p:sp>
        <p:nvSpPr>
          <p:cNvPr id="9" name="สี่เหลี่ยมผืนผ้า 8"/>
          <p:cNvSpPr/>
          <p:nvPr/>
        </p:nvSpPr>
        <p:spPr>
          <a:xfrm>
            <a:off x="1447800" y="5988803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แสดง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การอ้างอิงหน่วยความจำด้วยตัวแปรแบบพอร์ต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เตอร์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ในภาษา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C</a:t>
            </a:r>
          </a:p>
        </p:txBody>
      </p:sp>
      <p:graphicFrame>
        <p:nvGraphicFramePr>
          <p:cNvPr id="6" name="ตาราง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44610"/>
              </p:ext>
            </p:extLst>
          </p:nvPr>
        </p:nvGraphicFramePr>
        <p:xfrm>
          <a:off x="685800" y="1909465"/>
          <a:ext cx="5715000" cy="1280160"/>
        </p:xfrm>
        <a:graphic>
          <a:graphicData uri="http://schemas.openxmlformats.org/drawingml/2006/table">
            <a:tbl>
              <a:tblPr firstRow="1" firstCol="1" bandRow="1"/>
              <a:tblGrid>
                <a:gridCol w="270510"/>
                <a:gridCol w="5444490"/>
              </a:tblGrid>
              <a:tr h="3594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4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5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6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7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main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(){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*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ia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10;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ia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&amp;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*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ia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50;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7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19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สรุปเนื้อหาบทที่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3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3400" y="1066800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cap="small" dirty="0">
                <a:latin typeface="BrowalliaUPC" pitchFamily="34" charset="-34"/>
                <a:cs typeface="BrowalliaUPC" pitchFamily="34" charset="-34"/>
              </a:rPr>
              <a:t>อาร์เรย์เป็นเครื่องมือพื้นฐานที่ใช้ในการพัฒนาการเก็บข้อมูลแบบโครงสร้างที่ต้องจองพื้นใช้งานก่อนใช้งานเสมอ และไม่สามารถเพิ่มหรือลดขนาดอาร์เรย์ได้</a:t>
            </a:r>
            <a:r>
              <a:rPr lang="th-TH" sz="2400" cap="small" dirty="0" smtClean="0">
                <a:latin typeface="BrowalliaUPC" pitchFamily="34" charset="-34"/>
                <a:cs typeface="BrowalliaUPC" pitchFamily="34" charset="-34"/>
              </a:rPr>
              <a:t>อัตโนมัติ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้างอิงข้อมูลในหน่วยความจำเป็นส่วนที่สำคัญเพื่อใช้ในการเข้าถึงข้อมูลที่ถูกเก็บไว้ในหน่วยความจำ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352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บทที่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3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 อาร์เรย์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(Array)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09162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BrowalliaUPC" pitchFamily="34" charset="-34"/>
                <a:cs typeface="BrowalliaUPC" pitchFamily="34" charset="-34"/>
              </a:rPr>
              <a:t>รู้จักกับอาร์เรย์ 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(Array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54882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BrowalliaUPC" pitchFamily="34" charset="-34"/>
                <a:cs typeface="BrowalliaUPC" pitchFamily="34" charset="-34"/>
              </a:rPr>
              <a:t>อาร์เรย์ 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1 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มิติ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082224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BrowalliaUPC" pitchFamily="34" charset="-34"/>
                <a:cs typeface="BrowalliaUPC" pitchFamily="34" charset="-34"/>
              </a:rPr>
              <a:t>อาร์เรย์หลาย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มิติ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38200" y="2590800"/>
            <a:ext cx="4392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/>
              <a:t>การอ้างอิงข้อมูลใน</a:t>
            </a:r>
            <a:r>
              <a:rPr lang="th-TH" sz="3200" dirty="0" smtClean="0"/>
              <a:t>หน่วยความจำ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838200" y="3092862"/>
            <a:ext cx="2752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BrowalliaUPC" pitchFamily="34" charset="-34"/>
                <a:cs typeface="BrowalliaUPC" pitchFamily="34" charset="-34"/>
              </a:rPr>
              <a:t>สรุปเนื้อหาบทที่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3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0" name="ตัวแทนหมายเลขภาพนิ่ง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รู้จักกับอาร์เรย์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(Array)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8" name="ตัวแทนหมายเลขภาพนิ่ง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</a:t>
            </a:fld>
            <a:endParaRPr lang="en-US"/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838200" y="1219200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อาร์เรย์ เป็น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โครงสร้างข้อมูลที่นำเซลล์ข้อมูล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(Data cell)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มาเรียงต่อกันเป็นกลุ่ม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ข้อมูล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ข้อมูล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แต่ละเซลล์ในอาร์เรย์จะมีชนิดข้อมูลพื้นฐาน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(integer, float, double,…)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เป็นชนิดข้อมูลเดียวกันทั้งกลุ่ม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กำหนด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ขนาดของอาร์เรย์หรือจำนวนเซลล์ข้อมูลที่จะจัดเก็บก่อนที่จะนำไปใช้งาน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เข้าถึงตำแหน่งเซลล์ข้อมูลในอาร์เรย์จะใช้ตัวแปรที่ทำหน้าเป็นตัวชี้ตำแหน่งข้อมูล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(Index)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ในอาร์เรย์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9" name="รูปภาพ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8153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4</a:t>
            </a:fld>
            <a:endParaRPr lang="en-US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735105" y="1143000"/>
            <a:ext cx="30315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</a:rPr>
              <a:t>เข้าถึง</a:t>
            </a:r>
            <a:r>
              <a:rPr lang="th-TH" sz="3200" b="1" dirty="0" smtClean="0">
                <a:solidFill>
                  <a:srgbClr val="FF0000"/>
                </a:solidFill>
              </a:rPr>
              <a:t>ข้อมูลในอาร์เรย์</a:t>
            </a:r>
            <a:endParaRPr lang="en-US" sz="3200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ตัวแทนหมายเลขภาพนิ่ง 7"/>
          <p:cNvSpPr txBox="1">
            <a:spLocks/>
          </p:cNvSpPr>
          <p:nvPr/>
        </p:nvSpPr>
        <p:spPr>
          <a:xfrm>
            <a:off x="8695678" y="65087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41315A-6ED1-4235-9AD7-7C2F29C5488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รู้จักกับอาร์เรย์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(Array)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304800" y="2438400"/>
            <a:ext cx="7399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โดยที่ </a:t>
            </a:r>
            <a:r>
              <a:rPr lang="en-US" sz="2400" b="1" dirty="0" err="1" smtClean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arrayName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	เป็นชื่อของอาร์เรย์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	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  </a:t>
            </a:r>
            <a:r>
              <a:rPr lang="en-US" sz="2400" dirty="0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Index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	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 	เป็น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ตำแหน่งที่ต้องการเข้าถึงข้อมูลของอาร์เรย์</a:t>
            </a:r>
            <a:endParaRPr lang="en-US" sz="24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838200" y="344787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การเข้าถึงข้อมูลในอาร์เรย์ของภาษา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C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และภาษา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Java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เก็บข้อมูลตำแหน่งที่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0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เป็นตำแหน่งเริ่มต้นในการเก็บข้อมูลในอาร์เรย์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(Lower bound)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และตำแหน่งที่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n-1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เป็นตำแหน่งสุดท้ายในเก็บข้อมูลอาร์เรย์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(Upper bound)</a:t>
            </a:r>
          </a:p>
        </p:txBody>
      </p:sp>
      <p:graphicFrame>
        <p:nvGraphicFramePr>
          <p:cNvPr id="3" name="ตาราง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730104"/>
              </p:ext>
            </p:extLst>
          </p:nvPr>
        </p:nvGraphicFramePr>
        <p:xfrm>
          <a:off x="838200" y="1706880"/>
          <a:ext cx="5220970" cy="611018"/>
        </p:xfrm>
        <a:graphic>
          <a:graphicData uri="http://schemas.openxmlformats.org/drawingml/2006/table">
            <a:tbl>
              <a:tblPr firstRow="1" firstCol="1" bandRow="1"/>
              <a:tblGrid>
                <a:gridCol w="5220970"/>
              </a:tblGrid>
              <a:tr h="2424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BrowalliaUPC"/>
                          <a:ea typeface="Calibri"/>
                          <a:cs typeface="Angsana New"/>
                        </a:rPr>
                        <a:t>Java &amp;</a:t>
                      </a:r>
                      <a:r>
                        <a:rPr lang="th-TH" sz="1800" b="1" dirty="0">
                          <a:effectLst/>
                          <a:latin typeface="BrowalliaUPC"/>
                          <a:ea typeface="Calibri"/>
                          <a:cs typeface="Angsana New"/>
                        </a:rPr>
                        <a:t> </a:t>
                      </a:r>
                      <a:r>
                        <a:rPr lang="en-US" sz="1800" b="1" dirty="0">
                          <a:effectLst/>
                          <a:latin typeface="BrowalliaUPC"/>
                          <a:ea typeface="Calibri"/>
                          <a:cs typeface="Angsana New"/>
                        </a:rPr>
                        <a:t>C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336698"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C0"/>
                          </a:solidFill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arrayName</a:t>
                      </a:r>
                      <a:r>
                        <a:rPr lang="en-US" sz="20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[</a:t>
                      </a: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Index</a:t>
                      </a:r>
                      <a:r>
                        <a:rPr lang="en-US" sz="20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72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5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อาร์เรย์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1 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มิติ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3400" y="986135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ประกาศอาร์เรย์</a:t>
            </a:r>
            <a:r>
              <a:rPr lang="en-US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1 </a:t>
            </a:r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มิติ แบบมีขนาดเท่าจำนวนข้อมูลที่ต้องการจัดเก็บ </a:t>
            </a:r>
            <a:endParaRPr lang="en-US" sz="24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228600" y="2076271"/>
            <a:ext cx="739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thaiDist"/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โดยที่ </a:t>
            </a:r>
            <a:r>
              <a:rPr lang="en-US" sz="2400" b="1" dirty="0" err="1" smtClean="0">
                <a:solidFill>
                  <a:srgbClr val="7F0055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dataType</a:t>
            </a:r>
            <a:r>
              <a:rPr lang="en-US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	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เป็นชนิดข้อมูลพื้นฐาน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(integer, float, double,…)</a:t>
            </a:r>
          </a:p>
          <a:p>
            <a:pPr indent="457200" algn="thaiDist"/>
            <a:r>
              <a:rPr lang="en-US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	</a:t>
            </a:r>
            <a:r>
              <a:rPr lang="th-TH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  </a:t>
            </a:r>
            <a:r>
              <a:rPr lang="en-US" sz="2400" b="1" dirty="0" err="1" smtClean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arrayName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	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เป็นชื่อของอาร์เรย์</a:t>
            </a:r>
            <a:endParaRPr lang="en-US" sz="24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indent="457200" algn="thaiDist"/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	</a:t>
            </a:r>
            <a:r>
              <a:rPr lang="th-TH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  </a:t>
            </a:r>
            <a:r>
              <a:rPr lang="en-US" sz="2400" dirty="0" smtClean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value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		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เป็นข้อมูลที่ต้องการจัดเก็บในอาร์เรย์</a:t>
            </a:r>
            <a:endParaRPr lang="en-US" sz="2400" dirty="0">
              <a:effectLst/>
              <a:latin typeface="BrowalliaUPC" pitchFamily="34" charset="-34"/>
              <a:ea typeface="Calibri"/>
              <a:cs typeface="BrowalliaUPC" pitchFamily="34" charset="-34"/>
            </a:endParaRPr>
          </a:p>
        </p:txBody>
      </p:sp>
      <p:graphicFrame>
        <p:nvGraphicFramePr>
          <p:cNvPr id="8" name="ตาราง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286543"/>
              </p:ext>
            </p:extLst>
          </p:nvPr>
        </p:nvGraphicFramePr>
        <p:xfrm>
          <a:off x="685800" y="1444170"/>
          <a:ext cx="6705600" cy="613230"/>
        </p:xfrm>
        <a:graphic>
          <a:graphicData uri="http://schemas.openxmlformats.org/drawingml/2006/table">
            <a:tbl>
              <a:tblPr firstRow="1" firstCol="1" bandRow="1"/>
              <a:tblGrid>
                <a:gridCol w="6705600"/>
              </a:tblGrid>
              <a:tr h="2322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BrowalliaUPC"/>
                          <a:ea typeface="Calibri"/>
                          <a:cs typeface="Angsana New"/>
                        </a:rPr>
                        <a:t>Java &amp;</a:t>
                      </a:r>
                      <a:r>
                        <a:rPr lang="th-TH" sz="1800" b="1" dirty="0">
                          <a:effectLst/>
                          <a:latin typeface="BrowalliaUPC"/>
                          <a:ea typeface="Calibri"/>
                          <a:cs typeface="Angsana New"/>
                        </a:rPr>
                        <a:t> </a:t>
                      </a:r>
                      <a:r>
                        <a:rPr lang="en-US" sz="1800" b="1" dirty="0">
                          <a:effectLst/>
                          <a:latin typeface="BrowalliaUPC"/>
                          <a:ea typeface="Calibri"/>
                          <a:cs typeface="Angsana New"/>
                        </a:rPr>
                        <a:t>C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338910"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7F0055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dataType</a:t>
                      </a:r>
                      <a:r>
                        <a:rPr lang="th-TH" sz="20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0000C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arrayName</a:t>
                      </a:r>
                      <a:r>
                        <a:rPr lang="en-US" sz="20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[ ] = {</a:t>
                      </a: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value</a:t>
                      </a:r>
                      <a:r>
                        <a:rPr lang="en-US" sz="2000" baseline="-25000" dirty="0">
                          <a:solidFill>
                            <a:srgbClr val="00B05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value</a:t>
                      </a:r>
                      <a:r>
                        <a:rPr lang="en-US" sz="2000" baseline="-25000" dirty="0">
                          <a:solidFill>
                            <a:srgbClr val="00B05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1</a:t>
                      </a:r>
                      <a:r>
                        <a:rPr lang="en-US" sz="20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, . . . , </a:t>
                      </a:r>
                      <a:r>
                        <a:rPr lang="en-US" sz="2000" dirty="0" err="1">
                          <a:solidFill>
                            <a:srgbClr val="00B05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value</a:t>
                      </a:r>
                      <a:r>
                        <a:rPr lang="en-US" sz="2000" baseline="-25000" dirty="0" err="1">
                          <a:solidFill>
                            <a:srgbClr val="00B05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n</a:t>
                      </a:r>
                      <a:r>
                        <a:rPr lang="en-US" sz="20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18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6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อาร์เรย์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1 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มิติ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3400" y="986135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ประกาศอาร์เรย์</a:t>
            </a:r>
            <a:r>
              <a:rPr lang="en-US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1 </a:t>
            </a:r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มิติ แบบมีขนาดเท่าจำนวนข้อมูลที่ต้องการจัดเก็บ </a:t>
            </a:r>
            <a:endParaRPr lang="en-US" sz="24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33400" y="1371600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3.1</a:t>
            </a:r>
            <a:r>
              <a:rPr lang="en-US" sz="2400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อาร์เรย์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1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มิติแบบกำหนดจำนวนข้อมูลในอาร์เรย์ไว้ก่อน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6" name="วัตถุ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933912"/>
              </p:ext>
            </p:extLst>
          </p:nvPr>
        </p:nvGraphicFramePr>
        <p:xfrm>
          <a:off x="688975" y="1752600"/>
          <a:ext cx="7780338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เอกสาร" r:id="rId3" imgW="5616888" imgH="1273475" progId="Word.Document.12">
                  <p:embed/>
                </p:oleObj>
              </mc:Choice>
              <mc:Fallback>
                <p:oleObj name="เอกสาร" r:id="rId3" imgW="5616888" imgH="12734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975" y="1752600"/>
                        <a:ext cx="7780338" cy="175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วัตถุ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357053"/>
              </p:ext>
            </p:extLst>
          </p:nvPr>
        </p:nvGraphicFramePr>
        <p:xfrm>
          <a:off x="841375" y="3281363"/>
          <a:ext cx="7504113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เอกสาร" r:id="rId5" imgW="5419886" imgH="1273475" progId="Word.Document.12">
                  <p:embed/>
                </p:oleObj>
              </mc:Choice>
              <mc:Fallback>
                <p:oleObj name="เอกสาร" r:id="rId5" imgW="5419886" imgH="12734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1375" y="3281363"/>
                        <a:ext cx="7504113" cy="175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สี่เหลี่ยมผืนผ้า 11"/>
          <p:cNvSpPr/>
          <p:nvPr/>
        </p:nvSpPr>
        <p:spPr>
          <a:xfrm>
            <a:off x="838200" y="4800600"/>
            <a:ext cx="2720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ผลการทำงานของโปรแกรม</a:t>
            </a:r>
            <a:endParaRPr lang="en-US" sz="2400" dirty="0">
              <a:solidFill>
                <a:srgbClr val="7030A0"/>
              </a:solidFill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13" name="วัตถุ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851502"/>
              </p:ext>
            </p:extLst>
          </p:nvPr>
        </p:nvGraphicFramePr>
        <p:xfrm>
          <a:off x="842963" y="5238750"/>
          <a:ext cx="7297737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เอกสาร" r:id="rId7" imgW="7498928" imgH="1705392" progId="Word.Document.12">
                  <p:embed/>
                </p:oleObj>
              </mc:Choice>
              <mc:Fallback>
                <p:oleObj name="เอกสาร" r:id="rId7" imgW="7498928" imgH="17053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2963" y="5238750"/>
                        <a:ext cx="7297737" cy="165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1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7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อาร์เรย์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1 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มิติ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3400" y="986135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ประกาศอาร์เรย์ </a:t>
            </a:r>
            <a:r>
              <a:rPr lang="en-US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1 </a:t>
            </a:r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มิติแบบกำหนดขนาดอาร์เรย์</a:t>
            </a:r>
            <a:endParaRPr lang="en-US" sz="24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685800" y="2670488"/>
            <a:ext cx="769620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8738" algn="thaiDist">
              <a:lnSpc>
                <a:spcPct val="115000"/>
              </a:lnSpc>
            </a:pPr>
            <a:r>
              <a:rPr lang="th-TH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 โดย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ที่ 	</a:t>
            </a:r>
            <a:r>
              <a:rPr lang="en-US" sz="2400" b="1" dirty="0" err="1">
                <a:solidFill>
                  <a:srgbClr val="7F0055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dataType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	</a:t>
            </a:r>
            <a:r>
              <a:rPr lang="th-TH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	เป็น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ชนิดข้อมูลพื้นฐาน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(integer, float, double,…)</a:t>
            </a:r>
          </a:p>
          <a:p>
            <a:pPr indent="457200" algn="thaiDist"/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	</a:t>
            </a:r>
            <a:r>
              <a:rPr lang="en-US" sz="2400" b="1" dirty="0" err="1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arrayName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	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เป็นชื่อของอาร์เรย์</a:t>
            </a:r>
            <a:endParaRPr lang="en-US" sz="24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indent="457200" algn="thaiDist"/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	</a:t>
            </a:r>
            <a:r>
              <a:rPr lang="en-US" sz="2400" b="1" dirty="0" err="1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sizeofArray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	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เป็นขนาดของอาร์เรย์ที่ต้องการจองพื้นที่ไว้ก่อน</a:t>
            </a:r>
            <a:endParaRPr lang="en-US" sz="2400" dirty="0">
              <a:effectLst/>
              <a:latin typeface="BrowalliaUPC" pitchFamily="34" charset="-34"/>
              <a:ea typeface="Calibri"/>
              <a:cs typeface="BrowalliaUPC" pitchFamily="34" charset="-34"/>
            </a:endParaRPr>
          </a:p>
        </p:txBody>
      </p:sp>
      <p:graphicFrame>
        <p:nvGraphicFramePr>
          <p:cNvPr id="7" name="ตาราง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33988"/>
              </p:ext>
            </p:extLst>
          </p:nvPr>
        </p:nvGraphicFramePr>
        <p:xfrm>
          <a:off x="914400" y="1447800"/>
          <a:ext cx="5220970" cy="1165860"/>
        </p:xfrm>
        <a:graphic>
          <a:graphicData uri="http://schemas.openxmlformats.org/drawingml/2006/table">
            <a:tbl>
              <a:tblPr firstRow="1" firstCol="1" bandRow="1"/>
              <a:tblGrid>
                <a:gridCol w="522097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BrowalliaUPC"/>
                          <a:ea typeface="Calibri"/>
                          <a:cs typeface="Angsana New"/>
                        </a:rPr>
                        <a:t>Java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7F0055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dataType</a:t>
                      </a:r>
                      <a:r>
                        <a:rPr lang="th-TH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0000C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arrayName</a:t>
                      </a:r>
                      <a:r>
                        <a:rPr lang="en-US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[ ] =</a:t>
                      </a:r>
                      <a:r>
                        <a:rPr lang="en-US" sz="2000" b="1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7F0055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new</a:t>
                      </a:r>
                      <a:r>
                        <a:rPr lang="en-US" sz="2000" b="1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7F0055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dataType</a:t>
                      </a:r>
                      <a:r>
                        <a:rPr lang="en-US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[</a:t>
                      </a:r>
                      <a:r>
                        <a:rPr lang="en-US" sz="2000" b="1" dirty="0" err="1">
                          <a:solidFill>
                            <a:srgbClr val="00B05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sizeofArray</a:t>
                      </a:r>
                      <a:r>
                        <a:rPr lang="en-US" sz="2000" dirty="0"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]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BrowalliaUPC"/>
                          <a:ea typeface="Calibri"/>
                          <a:cs typeface="Angsana New"/>
                        </a:rPr>
                        <a:t>C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400" dirty="0">
                          <a:effectLst/>
                          <a:latin typeface="Times New Roman"/>
                          <a:ea typeface="Calibri"/>
                          <a:cs typeface="BrowalliaUPC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7F0055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dataType</a:t>
                      </a:r>
                      <a:r>
                        <a:rPr lang="th-TH" sz="20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0000C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arrayName</a:t>
                      </a:r>
                      <a:r>
                        <a:rPr lang="en-US" sz="20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[</a:t>
                      </a:r>
                      <a:r>
                        <a:rPr lang="en-US" sz="2000" b="1" dirty="0" err="1">
                          <a:solidFill>
                            <a:srgbClr val="00B05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sizeofArray</a:t>
                      </a:r>
                      <a:r>
                        <a:rPr lang="en-US" sz="1400" dirty="0">
                          <a:effectLst/>
                          <a:latin typeface="BrowalliaUPC"/>
                          <a:ea typeface="Calibri"/>
                          <a:cs typeface="Angsana New"/>
                        </a:rPr>
                        <a:t>] 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69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8</a:t>
            </a:fld>
            <a:endParaRPr lang="en-US"/>
          </a:p>
        </p:txBody>
      </p:sp>
      <p:sp>
        <p:nvSpPr>
          <p:cNvPr id="5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อาร์เรย์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1 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มิติ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33400" y="986135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ประกาศอาร์เรย์ </a:t>
            </a:r>
            <a:r>
              <a:rPr lang="en-US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1 </a:t>
            </a:r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มิติแบบกำหนดขนาดอาร์เรย์</a:t>
            </a:r>
            <a:endParaRPr lang="en-US" sz="24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604191" y="1447800"/>
            <a:ext cx="49584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3.2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อาร์เรย์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1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มิติแบบกำหนดขนาดอาร์เรย์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8" name="วัตถุ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096480"/>
              </p:ext>
            </p:extLst>
          </p:nvPr>
        </p:nvGraphicFramePr>
        <p:xfrm>
          <a:off x="769938" y="1916113"/>
          <a:ext cx="8069262" cy="486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เอกสาร" r:id="rId3" imgW="8422450" imgH="5066581" progId="Word.Document.12">
                  <p:embed/>
                </p:oleObj>
              </mc:Choice>
              <mc:Fallback>
                <p:oleObj name="เอกสาร" r:id="rId3" imgW="8422450" imgH="50665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9938" y="1916113"/>
                        <a:ext cx="8069262" cy="486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669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9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อาร์เรย์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1 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มิติ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3400" y="986135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ประกาศอาร์เรย์ </a:t>
            </a:r>
            <a:r>
              <a:rPr lang="en-US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1 </a:t>
            </a:r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มิติแบบกำหนดขนาดอาร์เรย์</a:t>
            </a:r>
            <a:endParaRPr lang="en-US" sz="24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04191" y="1447800"/>
            <a:ext cx="5253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3.2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ต่อ) อาร์เรย์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1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มิติแบบกำหนดขนาดอาร์เรย์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6" name="วัตถุ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206277"/>
              </p:ext>
            </p:extLst>
          </p:nvPr>
        </p:nvGraphicFramePr>
        <p:xfrm>
          <a:off x="769938" y="1916113"/>
          <a:ext cx="7096125" cy="477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เอกสาร" r:id="rId3" imgW="5419886" imgH="3718344" progId="Word.Document.12">
                  <p:embed/>
                </p:oleObj>
              </mc:Choice>
              <mc:Fallback>
                <p:oleObj name="เอกสาร" r:id="rId3" imgW="5419886" imgH="37183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9938" y="1916113"/>
                        <a:ext cx="7096125" cy="477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96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wrap="square">
        <a:spAutoFit/>
      </a:bodyPr>
      <a:lstStyle>
        <a:defPPr>
          <a:defRPr sz="2100" dirty="0">
            <a:solidFill>
              <a:srgbClr val="0070C0"/>
            </a:solidFill>
            <a:latin typeface="BrowalliaUPC" pitchFamily="34" charset="-34"/>
            <a:cs typeface="BrowalliaUPC" pitchFamily="34" charset="-34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601</TotalTime>
  <Words>854</Words>
  <Application>Microsoft Office PowerPoint</Application>
  <PresentationFormat>นำเสนอทางหน้าจอ (4:3)</PresentationFormat>
  <Paragraphs>200</Paragraphs>
  <Slides>19</Slides>
  <Notes>0</Notes>
  <HiddenSlides>0</HiddenSlides>
  <MMClips>0</MMClips>
  <ScaleCrop>false</ScaleCrop>
  <HeadingPairs>
    <vt:vector size="6" baseType="variant">
      <vt:variant>
        <vt:lpstr>ชุดรูปแบบ</vt:lpstr>
      </vt:variant>
      <vt:variant>
        <vt:i4>1</vt:i4>
      </vt:variant>
      <vt:variant>
        <vt:lpstr>เซิร์ฟเวอร์ OLE ฝังตัว</vt:lpstr>
      </vt:variant>
      <vt:variant>
        <vt:i4>2</vt:i4>
      </vt:variant>
      <vt:variant>
        <vt:lpstr>ชื่อเรื่องภาพนิ่ง</vt:lpstr>
      </vt:variant>
      <vt:variant>
        <vt:i4>19</vt:i4>
      </vt:variant>
    </vt:vector>
  </HeadingPairs>
  <TitlesOfParts>
    <vt:vector size="22" baseType="lpstr">
      <vt:lpstr>Executive</vt:lpstr>
      <vt:lpstr>เอกสาร</vt:lpstr>
      <vt:lpstr>เอกสาร Microsoft Word</vt:lpstr>
      <vt:lpstr>บทที่ 3 อาร์เรย์ (Array)</vt:lpstr>
      <vt:lpstr>บทที่ 3 อาร์เรย์ (Array)</vt:lpstr>
      <vt:lpstr>รู้จักกับอาร์เรย์ (Array)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1 รู้จักกับโครงสร้าง           ข้อมูลและอัลกอริทึม</dc:title>
  <dc:creator>visanu</dc:creator>
  <cp:lastModifiedBy>visanu</cp:lastModifiedBy>
  <cp:revision>55</cp:revision>
  <dcterms:created xsi:type="dcterms:W3CDTF">2013-06-26T21:55:03Z</dcterms:created>
  <dcterms:modified xsi:type="dcterms:W3CDTF">2013-07-05T15:05:36Z</dcterms:modified>
</cp:coreProperties>
</file>