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6" r:id="rId41"/>
    <p:sldId id="294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6CDD6-B795-4CE4-909F-BF003AC4542A}" type="datetimeFigureOut">
              <a:rPr lang="en-US" smtClean="0"/>
              <a:t>7/5/2013</a:t>
            </a:fld>
            <a:endParaRPr lang="en-US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50DC0-88A5-402F-9B14-5F06DF69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00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50DC0-88A5-402F-9B14-5F06DF697C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83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1B07-E0AC-4B47-A203-7209B9814A27}" type="datetime1">
              <a:rPr lang="en-US" smtClean="0"/>
              <a:t>7/5/2013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8A10-500E-41A2-BC3E-93A3F6124232}" type="datetime1">
              <a:rPr lang="en-US" smtClean="0"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5476-7404-4BB2-8C51-E8C45322A891}" type="datetime1">
              <a:rPr lang="en-US" smtClean="0"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EBE3-8731-4781-A859-15A1D85B8C6A}" type="datetime1">
              <a:rPr lang="en-US" smtClean="0"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F290-1250-409C-A5C2-8A9B2DB03516}" type="datetime1">
              <a:rPr lang="en-US" smtClean="0"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A4FD-5179-4D4B-92E9-EF0AA6DD390C}" type="datetime1">
              <a:rPr lang="en-US" smtClean="0"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442D-FB93-491E-80B8-D445CCFFC9C8}" type="datetime1">
              <a:rPr lang="en-US" smtClean="0"/>
              <a:t>7/5/2013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A25A-BA2B-4B02-B80C-E35023CE1595}" type="datetime1">
              <a:rPr lang="en-US" smtClean="0"/>
              <a:t>7/5/2013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97F5-5CC8-47A0-9A14-46C01F7DDD7F}" type="datetime1">
              <a:rPr lang="en-US" smtClean="0"/>
              <a:t>7/5/2013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99CB-03C9-437F-95F5-1AE408F6ED3E}" type="datetime1">
              <a:rPr lang="en-US" smtClean="0"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F4B7-A532-4DE1-8451-5E26BA2898CA}" type="datetime1">
              <a:rPr lang="en-US" smtClean="0"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6CA38D5-F2FC-46E6-8416-687312201C5C}" type="datetime1">
              <a:rPr lang="en-US" smtClean="0"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Microsoft_Word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Microsoft_Word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Microsoft_Word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Microsoft_Word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Microsoft_Word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png"/><Relationship Id="rId5" Type="http://schemas.openxmlformats.org/officeDocument/2006/relationships/image" Target="../media/image22.emf"/><Relationship Id="rId4" Type="http://schemas.openxmlformats.org/officeDocument/2006/relationships/package" Target="../embeddings/_______Microsoft_Word10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Microsoft_Word1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5.png"/><Relationship Id="rId4" Type="http://schemas.openxmlformats.org/officeDocument/2006/relationships/image" Target="../media/image2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Microsoft_Word1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7.png"/><Relationship Id="rId4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Microsoft_Word1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9.png"/><Relationship Id="rId4" Type="http://schemas.openxmlformats.org/officeDocument/2006/relationships/image" Target="../media/image2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Microsoft_Word1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0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Microsoft_Word1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8.emf"/><Relationship Id="rId5" Type="http://schemas.openxmlformats.org/officeDocument/2006/relationships/package" Target="../embeddings/_______Microsoft_Word16.docx"/><Relationship Id="rId4" Type="http://schemas.openxmlformats.org/officeDocument/2006/relationships/image" Target="../media/image37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Microsoft_Word17.docx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44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Microsoft_Word18.docx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8.emf"/><Relationship Id="rId5" Type="http://schemas.openxmlformats.org/officeDocument/2006/relationships/package" Target="../embeddings/_______Microsoft_Word19.docx"/><Relationship Id="rId4" Type="http://schemas.openxmlformats.org/officeDocument/2006/relationships/image" Target="../media/image4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Microsoft_Word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package" Target="../embeddings/_______Microsoft_Word2.docx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Microsoft_Word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Microsoft_Word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953000"/>
          </a:xfrm>
        </p:spPr>
        <p:txBody>
          <a:bodyPr anchor="ctr"/>
          <a:lstStyle/>
          <a:p>
            <a:r>
              <a:rPr lang="th-TH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บทที่ </a:t>
            </a:r>
            <a:r>
              <a:rPr lang="en-US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4 </a:t>
            </a:r>
            <a:r>
              <a:rPr lang="th-TH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ลิงค์ลิสต์</a:t>
            </a:r>
            <a:r>
              <a:rPr lang="en-US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(Link-list)</a:t>
            </a:r>
            <a:endParaRPr lang="en-US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9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10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การจัดการลิงค์ลิสต์ทิศทาง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เดียว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911225"/>
            <a:ext cx="53174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การสร้างส่วนหัวของลิงค์ลิสต์ทิศทาง</a:t>
            </a:r>
            <a:r>
              <a:rPr lang="th-TH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เดียว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33400" y="1447800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4.5 </a:t>
            </a:r>
            <a:r>
              <a:rPr lang="en-US" sz="2400" b="1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(</a:t>
            </a:r>
            <a:r>
              <a:rPr lang="th-TH" sz="2400" b="1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ต่อ)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ขั้นตอน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วิธีการสร้างส่วนหัวและการเพิ่ม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ในลิงค์ลิสต์ทิศทางเดียว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9465"/>
            <a:ext cx="716280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8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11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การจัดการลิงค์ลิสต์ทิศทาง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เดียว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911225"/>
            <a:ext cx="80682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การค้นหาตำแหน่ง</a:t>
            </a:r>
            <a:r>
              <a:rPr lang="th-TH" sz="2800" b="1" dirty="0" err="1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8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ที่ต้องลบหรือแทรก</a:t>
            </a:r>
            <a:r>
              <a:rPr lang="th-TH" sz="2800" b="1" dirty="0" err="1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8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ในลิงค์</a:t>
            </a:r>
            <a:r>
              <a:rPr lang="th-TH" sz="28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ลิสต์ทิศทาง</a:t>
            </a:r>
            <a:r>
              <a:rPr lang="th-TH" sz="28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เดียว</a:t>
            </a:r>
            <a:endParaRPr lang="en-US" sz="28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73269" y="2515451"/>
            <a:ext cx="5036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4.6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อัลกอริทึมค้นหาตำแหน่ง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ในลิงค์ลิสต์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7" name="วัตถุ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216147"/>
              </p:ext>
            </p:extLst>
          </p:nvPr>
        </p:nvGraphicFramePr>
        <p:xfrm>
          <a:off x="741363" y="2896451"/>
          <a:ext cx="5354637" cy="275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9" name="เอกสาร" r:id="rId3" imgW="5420246" imgH="2783097" progId="Word.Document.12">
                  <p:embed/>
                </p:oleObj>
              </mc:Choice>
              <mc:Fallback>
                <p:oleObj name="เอกสาร" r:id="rId3" imgW="5420246" imgH="27830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1363" y="2896451"/>
                        <a:ext cx="5354637" cy="2757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สี่เหลี่ยมผืนผ้า 7"/>
          <p:cNvSpPr/>
          <p:nvPr/>
        </p:nvSpPr>
        <p:spPr>
          <a:xfrm>
            <a:off x="601844" y="1371600"/>
            <a:ext cx="80849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ตัวแปรที่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เกี่ยวข้องการค้นหาตำแหน่ง</a:t>
            </a:r>
            <a:r>
              <a:rPr lang="th-TH" sz="2400" dirty="0" err="1" smtClean="0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มีอยู่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2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ตัว </a:t>
            </a:r>
            <a:endParaRPr lang="th-TH" sz="2400" dirty="0" smtClean="0">
              <a:latin typeface="BrowalliaUPC" pitchFamily="34" charset="-34"/>
              <a:cs typeface="BrowalliaUPC" pitchFamily="34" charset="-34"/>
            </a:endParaRPr>
          </a:p>
          <a:p>
            <a:pPr marL="800100" lvl="1" indent="-342900">
              <a:buFont typeface="Courier New" pitchFamily="49" charset="0"/>
              <a:buChar char="o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ตัว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แปร </a:t>
            </a:r>
            <a:r>
              <a:rPr lang="en-US" sz="2400" dirty="0" err="1">
                <a:latin typeface="BrowalliaUPC" pitchFamily="34" charset="-34"/>
                <a:cs typeface="BrowalliaUPC" pitchFamily="34" charset="-34"/>
              </a:rPr>
              <a:t>curr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ทำหน้าที่ค้นหาตำแหน่ง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ที่ต้องการลบหรือแทรก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ตัว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แปร </a:t>
            </a:r>
            <a:r>
              <a:rPr lang="en-US" sz="2400" dirty="0" err="1">
                <a:latin typeface="BrowalliaUPC" pitchFamily="34" charset="-34"/>
                <a:cs typeface="BrowalliaUPC" pitchFamily="34" charset="-34"/>
              </a:rPr>
              <a:t>prev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ทำหน้าที่อ้างอิงตำแหน่ง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ก่อนหน้าที่ต้องการลบหรือแทรก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1844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12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การจัดการลิงค์ลิสต์ทิศทาง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เดียว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911225"/>
            <a:ext cx="80682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การค้นหาตำแหน่ง</a:t>
            </a:r>
            <a:r>
              <a:rPr lang="th-TH" sz="2800" b="1" dirty="0" err="1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8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ที่ต้องลบหรือแทรก</a:t>
            </a:r>
            <a:r>
              <a:rPr lang="th-TH" sz="2800" b="1" dirty="0" err="1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8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ในลิงค์</a:t>
            </a:r>
            <a:r>
              <a:rPr lang="th-TH" sz="28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ลิสต์ทิศทาง</a:t>
            </a:r>
            <a:r>
              <a:rPr lang="th-TH" sz="28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เดียว</a:t>
            </a:r>
            <a:endParaRPr lang="en-US" sz="28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601844" y="1371600"/>
            <a:ext cx="5516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4.6</a:t>
            </a:r>
            <a:r>
              <a:rPr lang="th-TH" sz="2400" b="1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(</a:t>
            </a:r>
            <a:r>
              <a:rPr lang="th-TH" sz="2400" b="1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ต่อ)</a:t>
            </a:r>
            <a:r>
              <a:rPr lang="en-US" sz="2400" b="1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อัลกอริทึมค้นหาตำแหน่ง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ในลิงค์ลิสต์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7" name="วัตถุ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667941"/>
              </p:ext>
            </p:extLst>
          </p:nvPr>
        </p:nvGraphicFramePr>
        <p:xfrm>
          <a:off x="696913" y="1835845"/>
          <a:ext cx="5356225" cy="275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5" name="เอกสาร" r:id="rId3" imgW="5420246" imgH="2783097" progId="Word.Document.12">
                  <p:embed/>
                </p:oleObj>
              </mc:Choice>
              <mc:Fallback>
                <p:oleObj name="เอกสาร" r:id="rId3" imgW="5420246" imgH="27830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6913" y="1835845"/>
                        <a:ext cx="5356225" cy="2757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65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13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การจัดการลิงค์ลิสต์ทิศทาง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เดียว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838200"/>
            <a:ext cx="822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การค้นหาตำแหน่ง</a:t>
            </a:r>
            <a:r>
              <a:rPr lang="th-TH" sz="2800" b="1" dirty="0" err="1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8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ที่ต้องลบหรือแทรก</a:t>
            </a:r>
            <a:r>
              <a:rPr lang="th-TH" sz="2800" b="1" dirty="0" err="1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8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ในลิงค์</a:t>
            </a:r>
            <a:r>
              <a:rPr lang="th-TH" sz="28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ลิสต์ทิศทาง</a:t>
            </a:r>
            <a:r>
              <a:rPr lang="th-TH" sz="28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เดียว</a:t>
            </a:r>
            <a:endParaRPr lang="en-US" sz="28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601844" y="1295400"/>
            <a:ext cx="6859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</a:t>
            </a:r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ที่ </a:t>
            </a:r>
            <a:r>
              <a:rPr lang="en-US" sz="2400" b="1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4.7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แสดงการค้นหาตำแหน่ง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ที่มีค่าข้อมูลเท่ากับ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6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ในลิงค์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ลิสต์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93" y="1680865"/>
            <a:ext cx="5576207" cy="500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8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14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การจัดการลิงค์ลิสต์ทิศทาง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เดียว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911225"/>
            <a:ext cx="4852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</a:rPr>
              <a:t>การลบ</a:t>
            </a:r>
            <a:r>
              <a:rPr lang="th-TH" sz="3200" b="1" dirty="0" err="1">
                <a:solidFill>
                  <a:srgbClr val="FF0000"/>
                </a:solidFill>
              </a:rPr>
              <a:t>โหนด</a:t>
            </a:r>
            <a:r>
              <a:rPr lang="th-TH" sz="3200" b="1" dirty="0">
                <a:solidFill>
                  <a:srgbClr val="FF0000"/>
                </a:solidFill>
              </a:rPr>
              <a:t>ในลิงค์ลิสต์ทิศทาง</a:t>
            </a:r>
            <a:r>
              <a:rPr lang="th-TH" sz="3200" b="1" dirty="0" smtClean="0">
                <a:solidFill>
                  <a:srgbClr val="FF0000"/>
                </a:solidFill>
              </a:rPr>
              <a:t>เดียว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97504" y="1487906"/>
            <a:ext cx="80892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ก่อนที่จะลบ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ในลิงค์ลิสต์ได้ต้องค้นหา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ที่ต้องการลบเสียก่อน โดยที่ตัวแปร </a:t>
            </a:r>
            <a:r>
              <a:rPr lang="en-US" sz="2400" dirty="0" err="1">
                <a:latin typeface="BrowalliaUPC" pitchFamily="34" charset="-34"/>
                <a:cs typeface="BrowalliaUPC" pitchFamily="34" charset="-34"/>
              </a:rPr>
              <a:t>curr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และ </a:t>
            </a:r>
            <a:r>
              <a:rPr lang="en-US" sz="2400" dirty="0" err="1">
                <a:latin typeface="BrowalliaUPC" pitchFamily="34" charset="-34"/>
                <a:cs typeface="BrowalliaUPC" pitchFamily="34" charset="-34"/>
              </a:rPr>
              <a:t>prev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จะทำหน้าที่อ้างอิงตำแหน่ง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ในลิงค์ลิสต์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597504" y="2357735"/>
            <a:ext cx="5755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th-TH" sz="2400" b="1" dirty="0">
                <a:solidFill>
                  <a:srgbClr val="7030A0"/>
                </a:solidFill>
              </a:rPr>
              <a:t>การลบ</a:t>
            </a:r>
            <a:r>
              <a:rPr lang="th-TH" sz="2400" b="1" dirty="0" err="1">
                <a:solidFill>
                  <a:srgbClr val="7030A0"/>
                </a:solidFill>
              </a:rPr>
              <a:t>โหนด</a:t>
            </a:r>
            <a:r>
              <a:rPr lang="th-TH" sz="2400" b="1" dirty="0">
                <a:solidFill>
                  <a:srgbClr val="7030A0"/>
                </a:solidFill>
              </a:rPr>
              <a:t>ระหว่างข้อมูลที่มีอยู่ในลิงค์ลิสต์ทิศทางเดียว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990600" y="2750403"/>
            <a:ext cx="510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err="1">
                <a:latin typeface="BrowalliaUPC" pitchFamily="34" charset="-34"/>
                <a:cs typeface="BrowalliaUPC" pitchFamily="34" charset="-34"/>
              </a:rPr>
              <a:t>curr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	อ้างอิงตำแหน่ง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ที่ต้องการลบ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  <a:p>
            <a:pPr lvl="0"/>
            <a:r>
              <a:rPr lang="en-US" sz="2400" b="1" dirty="0" err="1">
                <a:latin typeface="BrowalliaUPC" pitchFamily="34" charset="-34"/>
                <a:cs typeface="BrowalliaUPC" pitchFamily="34" charset="-34"/>
              </a:rPr>
              <a:t>prev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	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อ้างอิงตำแหน่ง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ก่อนหน้าที่ต้องการลบ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8" name="วัตถุ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393352"/>
              </p:ext>
            </p:extLst>
          </p:nvPr>
        </p:nvGraphicFramePr>
        <p:xfrm>
          <a:off x="841375" y="3694112"/>
          <a:ext cx="7290116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4" name="เอกสาร" r:id="rId3" imgW="6089764" imgH="745825" progId="Word.Document.12">
                  <p:embed/>
                </p:oleObj>
              </mc:Choice>
              <mc:Fallback>
                <p:oleObj name="เอกสาร" r:id="rId3" imgW="6089764" imgH="7458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1375" y="3694112"/>
                        <a:ext cx="7290116" cy="877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รูปภาพ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428" y="4495800"/>
            <a:ext cx="4443971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2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15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การจัดการลิงค์ลิสต์ทิศทาง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เดียว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911225"/>
            <a:ext cx="4852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</a:rPr>
              <a:t>การลบ</a:t>
            </a:r>
            <a:r>
              <a:rPr lang="th-TH" sz="3200" b="1" dirty="0" err="1">
                <a:solidFill>
                  <a:srgbClr val="FF0000"/>
                </a:solidFill>
              </a:rPr>
              <a:t>โหนด</a:t>
            </a:r>
            <a:r>
              <a:rPr lang="th-TH" sz="3200" b="1" dirty="0">
                <a:solidFill>
                  <a:srgbClr val="FF0000"/>
                </a:solidFill>
              </a:rPr>
              <a:t>ในลิงค์ลิสต์ทิศทาง</a:t>
            </a:r>
            <a:r>
              <a:rPr lang="th-TH" sz="3200" b="1" dirty="0" smtClean="0">
                <a:solidFill>
                  <a:srgbClr val="FF0000"/>
                </a:solidFill>
              </a:rPr>
              <a:t>เดียว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990600" y="1931236"/>
            <a:ext cx="80251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เพื่อให้เข้าใจมากขึ้นในขั้นตอนในการลบ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ในลิงค์ลิสต์ ได้แสดงการนำตัวแปร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buff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มาทำหน้าที่อ้างอิงในตำแหน่ง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ก่อนหน้าที่ต้องการลบ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493298" y="1447800"/>
            <a:ext cx="5755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th-TH" sz="2400" b="1" dirty="0">
                <a:solidFill>
                  <a:srgbClr val="7030A0"/>
                </a:solidFill>
              </a:rPr>
              <a:t>การลบ</a:t>
            </a:r>
            <a:r>
              <a:rPr lang="th-TH" sz="2400" b="1" dirty="0" err="1">
                <a:solidFill>
                  <a:srgbClr val="7030A0"/>
                </a:solidFill>
              </a:rPr>
              <a:t>โหนด</a:t>
            </a:r>
            <a:r>
              <a:rPr lang="th-TH" sz="2400" b="1" dirty="0">
                <a:solidFill>
                  <a:srgbClr val="7030A0"/>
                </a:solidFill>
              </a:rPr>
              <a:t>ระหว่างข้อมูลที่มีอยู่ในลิงค์ลิสต์ทิศทางเดียว</a:t>
            </a:r>
            <a:endParaRPr lang="en-US" sz="2400" b="1" dirty="0">
              <a:solidFill>
                <a:srgbClr val="7030A0"/>
              </a:solidFill>
            </a:endParaRPr>
          </a:p>
        </p:txBody>
      </p:sp>
      <p:graphicFrame>
        <p:nvGraphicFramePr>
          <p:cNvPr id="7" name="วัตถุ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886788"/>
              </p:ext>
            </p:extLst>
          </p:nvPr>
        </p:nvGraphicFramePr>
        <p:xfrm>
          <a:off x="1146175" y="2757488"/>
          <a:ext cx="535622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7" name="เอกสาร" r:id="rId3" imgW="5419886" imgH="1004977" progId="Word.Document.12">
                  <p:embed/>
                </p:oleObj>
              </mc:Choice>
              <mc:Fallback>
                <p:oleObj name="เอกสาร" r:id="rId3" imgW="5419886" imgH="10049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6175" y="2757488"/>
                        <a:ext cx="5356225" cy="106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รูปภาพ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581400"/>
            <a:ext cx="498862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9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16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การจัดการลิงค์ลิสต์ทิศทาง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เดียว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911225"/>
            <a:ext cx="4852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</a:rPr>
              <a:t>การลบ</a:t>
            </a:r>
            <a:r>
              <a:rPr lang="th-TH" sz="3200" b="1" dirty="0" err="1">
                <a:solidFill>
                  <a:srgbClr val="FF0000"/>
                </a:solidFill>
              </a:rPr>
              <a:t>โหนด</a:t>
            </a:r>
            <a:r>
              <a:rPr lang="th-TH" sz="3200" b="1" dirty="0">
                <a:solidFill>
                  <a:srgbClr val="FF0000"/>
                </a:solidFill>
              </a:rPr>
              <a:t>ในลิงค์ลิสต์ทิศทาง</a:t>
            </a:r>
            <a:r>
              <a:rPr lang="th-TH" sz="3200" b="1" dirty="0" smtClean="0">
                <a:solidFill>
                  <a:srgbClr val="FF0000"/>
                </a:solidFill>
              </a:rPr>
              <a:t>เดียว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57200" y="1447800"/>
            <a:ext cx="5118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th-TH" sz="2400" b="1" dirty="0">
                <a:solidFill>
                  <a:srgbClr val="7030A0"/>
                </a:solidFill>
              </a:rPr>
              <a:t>การลบ</a:t>
            </a:r>
            <a:r>
              <a:rPr lang="th-TH" sz="2400" b="1" dirty="0" err="1">
                <a:solidFill>
                  <a:srgbClr val="7030A0"/>
                </a:solidFill>
              </a:rPr>
              <a:t>โหนด</a:t>
            </a:r>
            <a:r>
              <a:rPr lang="th-TH" sz="2400" b="1" dirty="0">
                <a:solidFill>
                  <a:srgbClr val="7030A0"/>
                </a:solidFill>
              </a:rPr>
              <a:t>ที่เป็นส่วนหัวในลิงค์ลิสต์ทิศทาง</a:t>
            </a:r>
            <a:r>
              <a:rPr lang="th-TH" sz="2400" b="1" dirty="0" smtClean="0">
                <a:solidFill>
                  <a:srgbClr val="7030A0"/>
                </a:solidFill>
              </a:rPr>
              <a:t>เดียว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914400" y="190946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400" b="1" dirty="0" err="1">
                <a:latin typeface="BrowalliaUPC" pitchFamily="34" charset="-34"/>
                <a:cs typeface="BrowalliaUPC" pitchFamily="34" charset="-34"/>
              </a:rPr>
              <a:t>curr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อ้างอิงตำแหน่ง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ที่ต้องการลบ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  <a:p>
            <a:pPr lvl="0"/>
            <a:r>
              <a:rPr lang="en-US" sz="2400" b="1" dirty="0" err="1" smtClean="0">
                <a:latin typeface="BrowalliaUPC" pitchFamily="34" charset="-34"/>
                <a:cs typeface="BrowalliaUPC" pitchFamily="34" charset="-34"/>
              </a:rPr>
              <a:t>prev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มีค่าเท่ากับ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null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คือไม่อ้างอิง</a:t>
            </a:r>
            <a:r>
              <a:rPr lang="th-TH" sz="2400" dirty="0" err="1" smtClean="0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ใดๆ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8" name="วัตถุ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126726"/>
              </p:ext>
            </p:extLst>
          </p:nvPr>
        </p:nvGraphicFramePr>
        <p:xfrm>
          <a:off x="465138" y="2816225"/>
          <a:ext cx="5354637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7" name="เอกสาร" r:id="rId3" imgW="5419886" imgH="794708" progId="Word.Document.12">
                  <p:embed/>
                </p:oleObj>
              </mc:Choice>
              <mc:Fallback>
                <p:oleObj name="เอกสาร" r:id="rId3" imgW="5419886" imgH="7947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138" y="2816225"/>
                        <a:ext cx="5354637" cy="782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รูปภาพ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28999"/>
            <a:ext cx="3429000" cy="144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2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17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การจัดการลิงค์ลิสต์ทิศทาง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เดียว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911225"/>
            <a:ext cx="4852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</a:rPr>
              <a:t>การลบ</a:t>
            </a:r>
            <a:r>
              <a:rPr lang="th-TH" sz="3200" b="1" dirty="0" err="1">
                <a:solidFill>
                  <a:srgbClr val="FF0000"/>
                </a:solidFill>
              </a:rPr>
              <a:t>โหนด</a:t>
            </a:r>
            <a:r>
              <a:rPr lang="th-TH" sz="3200" b="1" dirty="0">
                <a:solidFill>
                  <a:srgbClr val="FF0000"/>
                </a:solidFill>
              </a:rPr>
              <a:t>ในลิงค์ลิสต์ทิศทาง</a:t>
            </a:r>
            <a:r>
              <a:rPr lang="th-TH" sz="3200" b="1" dirty="0" smtClean="0">
                <a:solidFill>
                  <a:srgbClr val="FF0000"/>
                </a:solidFill>
              </a:rPr>
              <a:t>เดียว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57200" y="1447800"/>
            <a:ext cx="5524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th-TH" sz="2400" b="1" dirty="0">
                <a:solidFill>
                  <a:srgbClr val="7030A0"/>
                </a:solidFill>
              </a:rPr>
              <a:t>การลบ</a:t>
            </a:r>
            <a:r>
              <a:rPr lang="th-TH" sz="2400" b="1" dirty="0" err="1">
                <a:solidFill>
                  <a:srgbClr val="7030A0"/>
                </a:solidFill>
              </a:rPr>
              <a:t>โหนด</a:t>
            </a:r>
            <a:r>
              <a:rPr lang="th-TH" sz="2400" b="1" dirty="0">
                <a:solidFill>
                  <a:srgbClr val="7030A0"/>
                </a:solidFill>
              </a:rPr>
              <a:t>ตำแหน่งสุดท้ายของลิงค์ลิสต์ทิศทาง</a:t>
            </a:r>
            <a:r>
              <a:rPr lang="th-TH" sz="2400" b="1" dirty="0" smtClean="0">
                <a:solidFill>
                  <a:srgbClr val="7030A0"/>
                </a:solidFill>
              </a:rPr>
              <a:t>เดียว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774096" y="1893501"/>
            <a:ext cx="73031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err="1">
                <a:latin typeface="BrowalliaUPC" pitchFamily="34" charset="-34"/>
                <a:cs typeface="BrowalliaUPC" pitchFamily="34" charset="-34"/>
              </a:rPr>
              <a:t>curr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อ้างอิงตำแหน่ง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ที่ต้องการลบและเป็นตำแหน่ง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สุดท้ายในลิงค์ลิสต์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  <a:p>
            <a:pPr lvl="0"/>
            <a:r>
              <a:rPr lang="en-US" sz="2400" b="1" dirty="0" err="1" smtClean="0">
                <a:latin typeface="BrowalliaUPC" pitchFamily="34" charset="-34"/>
                <a:cs typeface="BrowalliaUPC" pitchFamily="34" charset="-34"/>
              </a:rPr>
              <a:t>prev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อ้างอิงตำแหน่ง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ก่อนหน้าที่ต้องการ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ลบ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8" name="วัตถุ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022971"/>
              </p:ext>
            </p:extLst>
          </p:nvPr>
        </p:nvGraphicFramePr>
        <p:xfrm>
          <a:off x="290513" y="2728913"/>
          <a:ext cx="5356225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3" name="เอกสาร" r:id="rId4" imgW="5419886" imgH="1148392" progId="Word.Document.12">
                  <p:embed/>
                </p:oleObj>
              </mc:Choice>
              <mc:Fallback>
                <p:oleObj name="เอกสาร" r:id="rId4" imgW="5419886" imgH="11483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513" y="2728913"/>
                        <a:ext cx="5356225" cy="1131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รูปภาพ 8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464" y="3830954"/>
            <a:ext cx="2059335" cy="112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2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18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การจัดการลิงค์ลิสต์ทิศทาง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เดียว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911225"/>
            <a:ext cx="48125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</a:rPr>
              <a:t>การเพิ่ม</a:t>
            </a:r>
            <a:r>
              <a:rPr lang="th-TH" sz="3200" b="1" dirty="0" err="1">
                <a:solidFill>
                  <a:srgbClr val="FF0000"/>
                </a:solidFill>
              </a:rPr>
              <a:t>โหนด</a:t>
            </a:r>
            <a:r>
              <a:rPr lang="th-TH" sz="3200" b="1" dirty="0">
                <a:solidFill>
                  <a:srgbClr val="FF0000"/>
                </a:solidFill>
              </a:rPr>
              <a:t>ในลิงค์ลิสต์ทิศทาง</a:t>
            </a:r>
            <a:r>
              <a:rPr lang="th-TH" sz="3200" b="1" dirty="0" smtClean="0">
                <a:solidFill>
                  <a:srgbClr val="FF0000"/>
                </a:solidFill>
              </a:rPr>
              <a:t>เดียว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57200" y="1447800"/>
            <a:ext cx="5848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th-TH" sz="2400" b="1" dirty="0">
                <a:solidFill>
                  <a:srgbClr val="7030A0"/>
                </a:solidFill>
              </a:rPr>
              <a:t>การเพิ่ม</a:t>
            </a:r>
            <a:r>
              <a:rPr lang="th-TH" sz="2400" b="1" dirty="0" err="1">
                <a:solidFill>
                  <a:srgbClr val="7030A0"/>
                </a:solidFill>
              </a:rPr>
              <a:t>โหนด</a:t>
            </a:r>
            <a:r>
              <a:rPr lang="th-TH" sz="2400" b="1" dirty="0">
                <a:solidFill>
                  <a:srgbClr val="7030A0"/>
                </a:solidFill>
              </a:rPr>
              <a:t>ระหว่างข้อมูลที่มีอยู่ในลิงค์ลิสต์ทิศทาง</a:t>
            </a:r>
            <a:r>
              <a:rPr lang="th-TH" sz="2400" b="1" dirty="0" smtClean="0">
                <a:solidFill>
                  <a:srgbClr val="7030A0"/>
                </a:solidFill>
              </a:rPr>
              <a:t>เดียว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838200" y="183600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400" b="1" dirty="0" err="1">
                <a:latin typeface="BrowalliaUPC" pitchFamily="34" charset="-34"/>
                <a:cs typeface="BrowalliaUPC" pitchFamily="34" charset="-34"/>
              </a:rPr>
              <a:t>curr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อ้างอิงตำแหน่ง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ก่อนหน้า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ที่จะแทรก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  <a:p>
            <a:pPr lvl="0"/>
            <a:r>
              <a:rPr lang="en-US" sz="2400" b="1" dirty="0" err="1">
                <a:latin typeface="BrowalliaUPC" pitchFamily="34" charset="-34"/>
                <a:cs typeface="BrowalliaUPC" pitchFamily="34" charset="-34"/>
              </a:rPr>
              <a:t>prev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อ้างอิงตำแหน่ง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หลัง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ที่จะแทรก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7" name="วัตถุ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948072"/>
              </p:ext>
            </p:extLst>
          </p:nvPr>
        </p:nvGraphicFramePr>
        <p:xfrm>
          <a:off x="871538" y="2590800"/>
          <a:ext cx="5354637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7" name="เอกสาร" r:id="rId3" imgW="5420246" imgH="1251190" progId="Word.Document.12">
                  <p:embed/>
                </p:oleObj>
              </mc:Choice>
              <mc:Fallback>
                <p:oleObj name="เอกสาร" r:id="rId3" imgW="5420246" imgH="12511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1538" y="2590800"/>
                        <a:ext cx="5354637" cy="116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รูปภาพ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78" y="3581400"/>
            <a:ext cx="469761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19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การจัดการลิงค์ลิสต์ทิศทาง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เดียว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911225"/>
            <a:ext cx="48125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</a:rPr>
              <a:t>การเพิ่ม</a:t>
            </a:r>
            <a:r>
              <a:rPr lang="th-TH" sz="3200" b="1" dirty="0" err="1">
                <a:solidFill>
                  <a:srgbClr val="FF0000"/>
                </a:solidFill>
              </a:rPr>
              <a:t>โหนด</a:t>
            </a:r>
            <a:r>
              <a:rPr lang="th-TH" sz="3200" b="1" dirty="0">
                <a:solidFill>
                  <a:srgbClr val="FF0000"/>
                </a:solidFill>
              </a:rPr>
              <a:t>ในลิงค์ลิสต์ทิศทาง</a:t>
            </a:r>
            <a:r>
              <a:rPr lang="th-TH" sz="3200" b="1" dirty="0" smtClean="0">
                <a:solidFill>
                  <a:srgbClr val="FF0000"/>
                </a:solidFill>
              </a:rPr>
              <a:t>เดียว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57200" y="1447800"/>
            <a:ext cx="60147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th-TH" sz="2400" b="1" dirty="0">
                <a:solidFill>
                  <a:srgbClr val="7030A0"/>
                </a:solidFill>
              </a:rPr>
              <a:t>การเพิ่ม</a:t>
            </a:r>
            <a:r>
              <a:rPr lang="th-TH" sz="2400" b="1" dirty="0" err="1">
                <a:solidFill>
                  <a:srgbClr val="7030A0"/>
                </a:solidFill>
              </a:rPr>
              <a:t>โหนด</a:t>
            </a:r>
            <a:r>
              <a:rPr lang="th-TH" sz="2400" b="1" dirty="0">
                <a:solidFill>
                  <a:srgbClr val="7030A0"/>
                </a:solidFill>
              </a:rPr>
              <a:t>ในตำแหน่งที่เป็นส่วนหัวลิงค์ลิสต์ทิศทาง</a:t>
            </a:r>
            <a:r>
              <a:rPr lang="th-TH" sz="2400" b="1" dirty="0" smtClean="0">
                <a:solidFill>
                  <a:srgbClr val="7030A0"/>
                </a:solidFill>
              </a:rPr>
              <a:t>เดียว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943754" y="1828800"/>
            <a:ext cx="77430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err="1">
                <a:latin typeface="BrowalliaUPC" pitchFamily="34" charset="-34"/>
                <a:cs typeface="BrowalliaUPC" pitchFamily="34" charset="-34"/>
              </a:rPr>
              <a:t>curr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อ้างอิงตำแหน่ง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ที่ต้องการแทรกและเป็นตำแหน่ง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ที่เป็นส่วนหัว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  <a:p>
            <a:pPr lvl="0"/>
            <a:r>
              <a:rPr lang="en-US" sz="2400" b="1" dirty="0" err="1">
                <a:latin typeface="BrowalliaUPC" pitchFamily="34" charset="-34"/>
                <a:cs typeface="BrowalliaUPC" pitchFamily="34" charset="-34"/>
              </a:rPr>
              <a:t>prev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ไม่อ้างอิงตำแหน่ง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ใดๆ โดยมีค่าเท่ากับ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null </a:t>
            </a:r>
          </a:p>
        </p:txBody>
      </p:sp>
      <p:graphicFrame>
        <p:nvGraphicFramePr>
          <p:cNvPr id="8" name="วัตถุ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985201"/>
              </p:ext>
            </p:extLst>
          </p:nvPr>
        </p:nvGraphicFramePr>
        <p:xfrm>
          <a:off x="1146175" y="2655888"/>
          <a:ext cx="6024563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8" name="เอกสาร" r:id="rId3" imgW="6089764" imgH="1180022" progId="Word.Document.12">
                  <p:embed/>
                </p:oleObj>
              </mc:Choice>
              <mc:Fallback>
                <p:oleObj name="เอกสาร" r:id="rId3" imgW="6089764" imgH="11800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6175" y="2655888"/>
                        <a:ext cx="6024563" cy="116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รูปภาพ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74" y="3810000"/>
            <a:ext cx="4674726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0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บทที่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4 </a:t>
            </a:r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ลิงค์ลิสต์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 (Link-list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091625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BrowalliaUPC" pitchFamily="34" charset="-34"/>
                <a:cs typeface="BrowalliaUPC" pitchFamily="34" charset="-34"/>
              </a:rPr>
              <a:t>ลิงค์ลิสต์ทิศทางเดียว </a:t>
            </a:r>
            <a:r>
              <a:rPr lang="en-US" sz="3200" dirty="0">
                <a:latin typeface="BrowalliaUPC" pitchFamily="34" charset="-34"/>
                <a:cs typeface="BrowalliaUPC" pitchFamily="34" charset="-34"/>
              </a:rPr>
              <a:t>(Singly Link 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List)</a:t>
            </a:r>
            <a:endParaRPr lang="en-US" sz="32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548825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/>
              <a:t>การจัดการลิงค์ลิสต์ทิศทาง</a:t>
            </a:r>
            <a:r>
              <a:rPr lang="th-TH" sz="3200" dirty="0" smtClean="0"/>
              <a:t>เดียว</a:t>
            </a:r>
            <a:endParaRPr lang="en-US" sz="32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082224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/>
              <a:t>การนำข้อมูลในลิงค์ลิสต์ทิศทางเดียวออกมาแสดงผล</a:t>
            </a:r>
            <a:endParaRPr lang="en-US" sz="32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838200" y="2590800"/>
            <a:ext cx="53655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/>
              <a:t>การเปลี่ยนโครงสร้างลิงค์ลิสต์ทิศทาง</a:t>
            </a:r>
            <a:r>
              <a:rPr lang="th-TH" sz="3200" dirty="0" smtClean="0"/>
              <a:t>เดียว</a:t>
            </a:r>
            <a:endParaRPr lang="en-US" sz="32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838200" y="3092862"/>
            <a:ext cx="59137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BrowalliaUPC" pitchFamily="34" charset="-34"/>
                <a:cs typeface="BrowalliaUPC" pitchFamily="34" charset="-34"/>
              </a:rPr>
              <a:t>ลิงค์ลิสต์แบบสองทิศทาง </a:t>
            </a:r>
            <a:r>
              <a:rPr lang="en-US" sz="3200" dirty="0">
                <a:latin typeface="BrowalliaUPC" pitchFamily="34" charset="-34"/>
                <a:cs typeface="BrowalliaUPC" pitchFamily="34" charset="-34"/>
              </a:rPr>
              <a:t>(Doubly Linked List)</a:t>
            </a:r>
          </a:p>
        </p:txBody>
      </p:sp>
      <p:sp>
        <p:nvSpPr>
          <p:cNvPr id="10" name="ตัวแทนหมายเลขภาพนิ่ง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</a:t>
            </a:fld>
            <a:endParaRPr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838200" y="3606225"/>
            <a:ext cx="46346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/>
              <a:t>การจัดการลิงค์ลิสต์แบบสองทิศทาง</a:t>
            </a:r>
            <a:endParaRPr lang="en-US" sz="3200" dirty="0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838200" y="4184134"/>
            <a:ext cx="34163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BrowalliaUPC" pitchFamily="34" charset="-34"/>
                <a:cs typeface="BrowalliaUPC" pitchFamily="34" charset="-34"/>
              </a:rPr>
              <a:t>การนำลิงค์ลิสต์ไปใช้งาน</a:t>
            </a:r>
            <a:endParaRPr lang="en-US" sz="32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838200" y="4768909"/>
            <a:ext cx="26965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BrowalliaUPC" pitchFamily="34" charset="-34"/>
                <a:cs typeface="BrowalliaUPC" pitchFamily="34" charset="-34"/>
              </a:rPr>
              <a:t>สรุปเนื้อหาบทที่ </a:t>
            </a:r>
            <a:r>
              <a:rPr lang="en-US" sz="3200" dirty="0">
                <a:latin typeface="BrowalliaUPC" pitchFamily="34" charset="-34"/>
                <a:cs typeface="BrowalliaUPC" pitchFamily="34" charset="-34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6834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20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การจัดการลิงค์ลิสต์ทิศทาง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เดียว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911225"/>
            <a:ext cx="48125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</a:rPr>
              <a:t>การเพิ่ม</a:t>
            </a:r>
            <a:r>
              <a:rPr lang="th-TH" sz="3200" b="1" dirty="0" err="1">
                <a:solidFill>
                  <a:srgbClr val="FF0000"/>
                </a:solidFill>
              </a:rPr>
              <a:t>โหนด</a:t>
            </a:r>
            <a:r>
              <a:rPr lang="th-TH" sz="3200" b="1" dirty="0">
                <a:solidFill>
                  <a:srgbClr val="FF0000"/>
                </a:solidFill>
              </a:rPr>
              <a:t>ในลิงค์ลิสต์ทิศทาง</a:t>
            </a:r>
            <a:r>
              <a:rPr lang="th-TH" sz="3200" b="1" dirty="0" smtClean="0">
                <a:solidFill>
                  <a:srgbClr val="FF0000"/>
                </a:solidFill>
              </a:rPr>
              <a:t>เดียว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57200" y="1447800"/>
            <a:ext cx="5864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th-TH" sz="2400" b="1" dirty="0">
                <a:solidFill>
                  <a:srgbClr val="7030A0"/>
                </a:solidFill>
              </a:rPr>
              <a:t>การเพิ่ม</a:t>
            </a:r>
            <a:r>
              <a:rPr lang="th-TH" sz="2400" b="1" dirty="0" err="1">
                <a:solidFill>
                  <a:srgbClr val="7030A0"/>
                </a:solidFill>
              </a:rPr>
              <a:t>โหนด</a:t>
            </a:r>
            <a:r>
              <a:rPr lang="th-TH" sz="2400" b="1" dirty="0">
                <a:solidFill>
                  <a:srgbClr val="7030A0"/>
                </a:solidFill>
              </a:rPr>
              <a:t>ในตำแหน่งสุดท้ายของลิงค์ลิสต์ทิศทาง</a:t>
            </a:r>
            <a:r>
              <a:rPr lang="th-TH" sz="2400" b="1" dirty="0" smtClean="0">
                <a:solidFill>
                  <a:srgbClr val="7030A0"/>
                </a:solidFill>
              </a:rPr>
              <a:t>เดียว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914400" y="1909243"/>
            <a:ext cx="533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err="1">
                <a:latin typeface="BrowalliaUPC" pitchFamily="34" charset="-34"/>
                <a:cs typeface="BrowalliaUPC" pitchFamily="34" charset="-34"/>
              </a:rPr>
              <a:t>curr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ไม่อ้างอิงตำแหน่ง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ใดๆ โดยมีค่าเท่ากับ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null</a:t>
            </a:r>
          </a:p>
          <a:p>
            <a:pPr lvl="0"/>
            <a:r>
              <a:rPr lang="en-US" sz="2400" b="1" dirty="0" err="1">
                <a:latin typeface="BrowalliaUPC" pitchFamily="34" charset="-34"/>
                <a:cs typeface="BrowalliaUPC" pitchFamily="34" charset="-34"/>
              </a:rPr>
              <a:t>prev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อ้างอิงตำแหน่ง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สุดท้ายในลิงค์ลิสต์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9" name="วัตถุ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020325"/>
              </p:ext>
            </p:extLst>
          </p:nvPr>
        </p:nvGraphicFramePr>
        <p:xfrm>
          <a:off x="465138" y="2743200"/>
          <a:ext cx="577532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1" name="เอกสาร" r:id="rId3" imgW="5880157" imgH="906852" progId="Word.Document.12">
                  <p:embed/>
                </p:oleObj>
              </mc:Choice>
              <mc:Fallback>
                <p:oleObj name="เอกสาร" r:id="rId3" imgW="5880157" imgH="9068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138" y="2743200"/>
                        <a:ext cx="5775325" cy="900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รูปภาพ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505200"/>
            <a:ext cx="5638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21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400" dirty="0">
                <a:latin typeface="BrowalliaUPC" pitchFamily="34" charset="-34"/>
                <a:cs typeface="BrowalliaUPC" pitchFamily="34" charset="-34"/>
              </a:rPr>
              <a:t>การนำข้อมูลในลิงค์ลิสต์ทิศทางเดียวออกมา</a:t>
            </a:r>
            <a:r>
              <a:rPr lang="th-TH" sz="4400" dirty="0" smtClean="0">
                <a:latin typeface="BrowalliaUPC" pitchFamily="34" charset="-34"/>
                <a:cs typeface="BrowalliaUPC" pitchFamily="34" charset="-34"/>
              </a:rPr>
              <a:t>แสดงผล</a:t>
            </a:r>
            <a:endParaRPr lang="en-US" sz="4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609600" y="1066800"/>
            <a:ext cx="8077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การนำข้อมูลในลิงค์ลิสต์ออกมาแสดงผลหรือเรียกว่าการท่องเข้าไปในลิงค์ลิสต์ </a:t>
            </a:r>
            <a:endParaRPr lang="en-US" sz="2400" dirty="0" smtClean="0">
              <a:latin typeface="BrowalliaUPC" pitchFamily="34" charset="-34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การท่อง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ในลิงค์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ลิสต์จะเข้า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ไปที่ละ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ตั้งแต่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แรกสุดที่อ้างอิงด้วยตัวแปร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head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จนถึง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สุดท้ายของลิงค์ลิสต์ </a:t>
            </a:r>
            <a:endParaRPr lang="th-TH" sz="2400" dirty="0" smtClean="0">
              <a:latin typeface="BrowalliaUPC" pitchFamily="34" charset="-34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ตำแหน่ง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สุดท้ายของลิงค์ลิสต์คือการเชื่องโยง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ถัดไป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ตัวแปร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next)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จะมีค่าเท่ากับ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null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609600" y="2967335"/>
            <a:ext cx="769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 4.8</a:t>
            </a:r>
            <a:r>
              <a:rPr lang="en-US" sz="2400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อัลกอริทึมนำข้อมูลในลิงค์ลิสต์ทิศทางเดียวออกมาแสดงผล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7" name="วัตถุ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086822"/>
              </p:ext>
            </p:extLst>
          </p:nvPr>
        </p:nvGraphicFramePr>
        <p:xfrm>
          <a:off x="769938" y="3425825"/>
          <a:ext cx="6791325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3" name="เอกสาร" r:id="rId3" imgW="6868406" imgH="1565335" progId="Word.Document.12">
                  <p:embed/>
                </p:oleObj>
              </mc:Choice>
              <mc:Fallback>
                <p:oleObj name="เอกสาร" r:id="rId3" imgW="6868406" imgH="15653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9938" y="3425825"/>
                        <a:ext cx="6791325" cy="1538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499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22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การเปลี่ยนโครงสร้างลิงค์ลิสต์ทิศทางเดียว 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914400"/>
            <a:ext cx="47884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การอ้างอิงส่วนท้าย 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(Tail References)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65444" y="1467469"/>
            <a:ext cx="81213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เป็นการเพิ่มตัวแปรที่ทำหน้าที่พิเศษในการอ้างอิงตำแหน่งสุดท้ายในลิงค์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ลิสต์</a:t>
            </a: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การ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อ้างอิงส่วนท้ายสามารถนำมาเพิ่มประสิทธิภาพในการท่องเข้าไปในลิงค์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ลิสต์</a:t>
            </a:r>
          </a:p>
          <a:p>
            <a:pPr marL="800100" lvl="1" indent="-342900" algn="thaiDist">
              <a:buFont typeface="Courier New" pitchFamily="49" charset="0"/>
              <a:buChar char="o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ให้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ทราบว่าในการท่องเข้าไปในลิงค์ลิสต์นั้นเป็นตำแหน่งสิ้นสุดของลิงค์ลิสต์แล้ว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หรือไม่</a:t>
            </a:r>
          </a:p>
          <a:p>
            <a:pPr marL="800100" lvl="1" indent="-342900" algn="thaiDist">
              <a:buFont typeface="Courier New" pitchFamily="49" charset="0"/>
              <a:buChar char="o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มื่อ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ต้องการเพิ่มหรือลบข้อมูลของลิงค์ลิสต์ในตำแหน่ง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สุดท้ายก็สามารถทำได้ทันที โดยไม่ต้องท่องเข้าไปในลิงค์ลิสต์ทีละ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จาก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แรก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6" name="รูปภาพ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429000"/>
            <a:ext cx="32004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4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23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การเปลี่ยนโครงสร้างลิงค์ลิสต์ทิศทางเดียว 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914400"/>
            <a:ext cx="35509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 err="1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ดัม</a:t>
            </a:r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มี</a:t>
            </a:r>
            <a:r>
              <a:rPr lang="th-TH" sz="3200" b="1" dirty="0" err="1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Dummy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Node)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33400" y="1518882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บางครั้งการใช้งานลิงค์ลิสต์ต้องบอกถึงที่มาในการสร้างลิงค์ลิสต์ หรือบอกถึงรูปแบบโครงสร้างของลิงค์ลิสต์ว่าเป็นอย่างไร เพื่อให้ผู้ที่นำลิงค์ลิสต์ไปใช้งานเข้าใจถึงข้อมูลภายในลิงค์ลิสต์ได้ดีขึ้น โดยการเพิ่ม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ที่ทำหน้าที่บอกรายละเอียดและโครงสร้างของลิงค์ลิสต์ ซึ่งเรียก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ที่ทำหน้าที่นี้ว่า</a:t>
            </a:r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b="1" dirty="0" err="1">
                <a:latin typeface="BrowalliaUPC" pitchFamily="34" charset="-34"/>
                <a:cs typeface="BrowalliaUPC" pitchFamily="34" charset="-34"/>
              </a:rPr>
              <a:t>ดัม</a:t>
            </a:r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มี</a:t>
            </a:r>
            <a:r>
              <a:rPr lang="th-TH" sz="2400" b="1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(Dummy Node</a:t>
            </a:r>
            <a:r>
              <a:rPr lang="en-US" sz="2400" b="1" dirty="0" smtClean="0">
                <a:latin typeface="BrowalliaUPC" pitchFamily="34" charset="-34"/>
                <a:cs typeface="BrowalliaUPC" pitchFamily="34" charset="-34"/>
              </a:rPr>
              <a:t>)</a:t>
            </a:r>
            <a:endParaRPr lang="th-TH" sz="2400" b="1" dirty="0" smtClean="0">
              <a:latin typeface="BrowalliaUPC" pitchFamily="34" charset="-34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ดัม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มี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(Dummy Node)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เป็น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ที่อยู่ในตำแหน่งหัวของลิงค์ลิสต์ โดยลักษณะของการเก็บข้อมูล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ในดัม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มี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จะมีลักษณะไม่เหมือนกับการเก็บข้อมูลใน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อื่นๆ ของลิงค์ลิสต์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7" name="รูปภาพ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827206"/>
            <a:ext cx="4419600" cy="104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0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24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การเปลี่ยนโครงสร้างลิงค์ลิสต์ทิศทางเดียว 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914400"/>
            <a:ext cx="54633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ลิงค์ลิสต์แบบวงกลม 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(Circular Linked List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)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609600" y="1499175"/>
            <a:ext cx="8077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เมื่อท่องเข้าไปจนถึงตำแหน่งสุดท้ายของลิงค์ลิสต์แล้วต้องการกลับไปยัง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เริ่มต้น ต้องกลับไปที่ตำแหน่งของจุดเริ่มต้นของลิงค์ลิสต์ใหม่คือตำแหน่ง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head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แล้วจึงท่องเข้าไปในลิงค์ลิสต์ได้อีก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ครั้ง จาก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ปัญหานี้สามารถแก้ไขได้ด้วยการเปลี่ยนรูปแบบการเชื่อมโยงของ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ให้เป็นรูปแบบโครงสร้างลิงค์ลิสต์แบบวงกลม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6" name="รูปภาพ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828" y="3068835"/>
            <a:ext cx="3688172" cy="96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7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25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การเปลี่ยนโครงสร้างลิงค์ลิสต์ทิศทางเดียว 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914400"/>
            <a:ext cx="54633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ลิงค์ลิสต์แบบวงกลม 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(Circular Linked List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)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33400" y="1447800"/>
            <a:ext cx="46810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4.9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สร้างลิงค์ลิสต์ทิศทางเดียวแบบวงกลม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91" y="1894951"/>
            <a:ext cx="5805509" cy="482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3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26</a:t>
            </a:fld>
            <a:endParaRPr lang="en-US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457200" y="914400"/>
            <a:ext cx="54633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ลิงค์ลิสต์แบบวงกลม 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(Circular Linked List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)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533400" y="1447800"/>
            <a:ext cx="5160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4.9 (</a:t>
            </a:r>
            <a:r>
              <a:rPr lang="th-TH" sz="2400" b="1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ต่อ)</a:t>
            </a:r>
            <a:r>
              <a:rPr lang="en-US" sz="2400" b="1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สร้างลิงค์ลิสต์ทิศทางเดียวแบบวงกลม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การเปลี่ยนโครงสร้างลิงค์ลิสต์ทิศทางเดียว 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909465"/>
            <a:ext cx="6172199" cy="312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0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27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ลิงค์ลิสต์แบบสองทิศทาง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(Doubly Linked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List)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1009471"/>
            <a:ext cx="822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การอ้างอิง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ในลิงค์ลิสต์แบบทิศทางเดียว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(Singly Linked List)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สามารถท่องเข้าไปในลิงค์ลิสต์ได้จาก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เริ่มต้นไปจนถึง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สุดท้ายของลิงค์ลิสต์  ไม่สามารถย้อนกลับจาก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สุดท้ายกลับไปหา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แรกได้ จากปัญหาการท่องกลับในลิงค์ลิสต์จึงมีการพัฒนาโครงสร้างการเชื่อมโยงภายในลิงค์ลิสต์ให้มีการเชื่อมโยงแบบย้อนกลับ ซึ่งเป็นลักษณะโครงสร้างของ</a:t>
            </a:r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ลิงค์ลิสต์แบบสองทิศทาง 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(Doubly Linked List)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5" name="รูปภาพ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944834"/>
            <a:ext cx="2286000" cy="865166"/>
          </a:xfrm>
          <a:prstGeom prst="rect">
            <a:avLst/>
          </a:prstGeom>
        </p:spPr>
      </p:pic>
      <p:sp>
        <p:nvSpPr>
          <p:cNvPr id="7" name="สี่เหลี่ยมผืนผ้า 6"/>
          <p:cNvSpPr/>
          <p:nvPr/>
        </p:nvSpPr>
        <p:spPr>
          <a:xfrm>
            <a:off x="762000" y="3962400"/>
            <a:ext cx="6629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โดยที่    </a:t>
            </a:r>
            <a:r>
              <a:rPr lang="en-US" sz="2400" b="1" dirty="0" smtClean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item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	</a:t>
            </a: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     เป็น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ตัวแปรเก็บข้อมูลของ</a:t>
            </a:r>
            <a:r>
              <a:rPr lang="th-TH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endParaRPr lang="en-US" sz="24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         </a:t>
            </a: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  </a:t>
            </a:r>
            <a:r>
              <a:rPr lang="en-US" sz="2400" b="1" dirty="0" smtClean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next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	</a:t>
            </a: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     ทำ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หน้าที่อ้างอิงไปยัง</a:t>
            </a:r>
            <a:r>
              <a:rPr lang="th-TH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ถัดไป</a:t>
            </a:r>
            <a:endParaRPr lang="en-US" sz="24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         </a:t>
            </a: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  </a:t>
            </a:r>
            <a:r>
              <a:rPr lang="en-US" sz="2400" b="1" dirty="0" smtClean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precede</a:t>
            </a:r>
            <a:r>
              <a:rPr lang="th-TH" sz="2400" b="1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400" b="1" dirty="0" smtClean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   </a:t>
            </a: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ทำ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หน้าที่อ้างอิงไปยัง</a:t>
            </a:r>
            <a:r>
              <a:rPr lang="th-TH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ก่อนหน้า</a:t>
            </a:r>
            <a:endParaRPr lang="en-US" sz="2400" dirty="0">
              <a:effectLst/>
              <a:latin typeface="BrowalliaUPC" pitchFamily="34" charset="-34"/>
              <a:ea typeface="Times New Roman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1654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28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ลิงค์ลิสต์แบบสองทิศทาง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(Doubly Linked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List)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5" name="วัตถุ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229930"/>
              </p:ext>
            </p:extLst>
          </p:nvPr>
        </p:nvGraphicFramePr>
        <p:xfrm>
          <a:off x="225425" y="1074738"/>
          <a:ext cx="6327775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7" name="เอกสาร" r:id="rId3" imgW="6134782" imgH="1799326" progId="Word.Document.12">
                  <p:embed/>
                </p:oleObj>
              </mc:Choice>
              <mc:Fallback>
                <p:oleObj name="เอกสาร" r:id="rId3" imgW="6134782" imgH="17993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5425" y="1074738"/>
                        <a:ext cx="6327775" cy="178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วัตถุ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39511"/>
              </p:ext>
            </p:extLst>
          </p:nvPr>
        </p:nvGraphicFramePr>
        <p:xfrm>
          <a:off x="682625" y="2511425"/>
          <a:ext cx="5514975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8" name="เอกสาร" r:id="rId5" imgW="5698244" imgH="1466653" progId="Word.Document.12">
                  <p:embed/>
                </p:oleObj>
              </mc:Choice>
              <mc:Fallback>
                <p:oleObj name="เอกสาร" r:id="rId5" imgW="5698244" imgH="14666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2625" y="2511425"/>
                        <a:ext cx="5514975" cy="1408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024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29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ลิงค์ลิสต์แบบสองทิศทาง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(Doubly Linked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List)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533400" y="786825"/>
            <a:ext cx="53976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โครงสร้างลิงค์ลิสต์แบบสองทิศภาษา 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Java </a:t>
            </a: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6400800" cy="5288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สี่เหลี่ยมผืนผ้า 6"/>
          <p:cNvSpPr/>
          <p:nvPr/>
        </p:nvSpPr>
        <p:spPr>
          <a:xfrm>
            <a:off x="685800" y="1219200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4.10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คลาส </a:t>
            </a:r>
            <a:r>
              <a:rPr lang="en-US" sz="2400" dirty="0" err="1">
                <a:latin typeface="BrowalliaUPC" pitchFamily="34" charset="-34"/>
                <a:cs typeface="BrowalliaUPC" pitchFamily="34" charset="-34"/>
              </a:rPr>
              <a:t>DoubleLink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โครงสร้างลิงค์ลิสต์แบบสองทิศทางภาษา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Java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7778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ลิงค์ลิสต์ทิศทางเดียว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(Singly Link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List)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8" name="ตัวแทนหมายเลขภาพนิ่ง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3</a:t>
            </a:fld>
            <a:endParaRPr lang="en-US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533400" y="1219200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ลิงค์ลิสต์เป็นชนิดข้อมูลที่สามารถเพิ่มและลดขนาดในการเก็บข้อมูลได้แบบอัตโนมัติ ทำให้ไม่ต้องจองพื้นที่ในหน่วยความจำก่อนใช้งาน </a:t>
            </a:r>
            <a:endParaRPr lang="th-TH" sz="2400" dirty="0" smtClean="0">
              <a:latin typeface="BrowalliaUPC" pitchFamily="34" charset="-34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โครงสร้าง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แบบลิงค์ลิสต์ที่ใช้สำหรับเก็บข้อมูลเรียกว่า </a:t>
            </a:r>
            <a:r>
              <a:rPr lang="th-TH" sz="2400" b="1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(Node)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ภายใน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มีส่วนประกอบอย่างน้อยสองส่วนคือ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  <a:p>
            <a:pPr marL="800100" lvl="1" indent="-342900">
              <a:buFont typeface="Courier New" pitchFamily="49" charset="0"/>
              <a:buChar char="o"/>
            </a:pPr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ส่วนเก็บข้อมูล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 (item)</a:t>
            </a:r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ทำหน้าที่เก็บข้อมูลภายใน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th-TH" sz="2400" b="1" dirty="0" smtClean="0">
                <a:latin typeface="BrowalliaUPC" pitchFamily="34" charset="-34"/>
                <a:cs typeface="BrowalliaUPC" pitchFamily="34" charset="-34"/>
              </a:rPr>
              <a:t>ส่วน</a:t>
            </a:r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เชื่อมโยง 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(next)</a:t>
            </a:r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ทำหน้าที่เชื่องโยง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ภายในลิงค์ลิสต์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7" name="รูปภาพ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54" y="3529202"/>
            <a:ext cx="1295446" cy="737998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618252" y="4495800"/>
            <a:ext cx="4907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โครงสร้างของลิงค์ลิสต์ ในภาษา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Java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และภาษา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C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9" name="ตาราง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869146"/>
              </p:ext>
            </p:extLst>
          </p:nvPr>
        </p:nvGraphicFramePr>
        <p:xfrm>
          <a:off x="1143000" y="4957465"/>
          <a:ext cx="3352800" cy="1063752"/>
        </p:xfrm>
        <a:graphic>
          <a:graphicData uri="http://schemas.openxmlformats.org/drawingml/2006/table">
            <a:tbl>
              <a:tblPr firstRow="1" firstCol="1" bandRow="1"/>
              <a:tblGrid>
                <a:gridCol w="297180"/>
                <a:gridCol w="3055620"/>
              </a:tblGrid>
              <a:tr h="0">
                <a:tc>
                  <a:txBody>
                    <a:bodyPr/>
                    <a:lstStyle/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rowallia New"/>
                          <a:ea typeface="Times New Roman"/>
                          <a:cs typeface="BrowalliaUPC"/>
                        </a:rPr>
                        <a:t> </a:t>
                      </a:r>
                      <a:endParaRPr lang="en-US" sz="14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Browallia New"/>
                          <a:ea typeface="Times New Roman"/>
                          <a:cs typeface="BrowalliaUPC"/>
                        </a:rPr>
                        <a:t>Java</a:t>
                      </a:r>
                      <a:endParaRPr lang="en-US" sz="18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56769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</a:t>
                      </a:r>
                      <a:endParaRPr lang="en-US" sz="14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2</a:t>
                      </a:r>
                      <a:endParaRPr lang="en-US" sz="14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3</a:t>
                      </a:r>
                      <a:endParaRPr lang="en-US" sz="14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4</a:t>
                      </a:r>
                      <a:endParaRPr lang="en-US" sz="14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public class</a:t>
                      </a:r>
                      <a:r>
                        <a:rPr lang="en-US" sz="1400" b="1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Node</a:t>
                      </a:r>
                      <a:r>
                        <a:rPr lang="en-US" sz="14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{</a:t>
                      </a:r>
                      <a:endParaRPr lang="en-US" sz="14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4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private Object</a:t>
                      </a:r>
                      <a:r>
                        <a:rPr lang="en-US" sz="1400" b="1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item</a:t>
                      </a:r>
                      <a:r>
                        <a:rPr lang="en-US" sz="14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endParaRPr lang="en-US" sz="14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4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private</a:t>
                      </a:r>
                      <a:r>
                        <a:rPr lang="en-US" sz="1400" b="1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Node</a:t>
                      </a:r>
                      <a:r>
                        <a:rPr lang="en-US" sz="14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next</a:t>
                      </a:r>
                      <a:r>
                        <a:rPr lang="en-US" sz="14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endParaRPr lang="en-US" sz="14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}</a:t>
                      </a:r>
                      <a:endParaRPr lang="en-US" sz="14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ตาราง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895183"/>
              </p:ext>
            </p:extLst>
          </p:nvPr>
        </p:nvGraphicFramePr>
        <p:xfrm>
          <a:off x="4724400" y="4957465"/>
          <a:ext cx="3810000" cy="1069086"/>
        </p:xfrm>
        <a:graphic>
          <a:graphicData uri="http://schemas.openxmlformats.org/drawingml/2006/table">
            <a:tbl>
              <a:tblPr firstRow="1" firstCol="1" bandRow="1"/>
              <a:tblGrid>
                <a:gridCol w="297180"/>
                <a:gridCol w="3512820"/>
              </a:tblGrid>
              <a:tr h="0">
                <a:tc>
                  <a:txBody>
                    <a:bodyPr/>
                    <a:lstStyle/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rowallia New"/>
                          <a:ea typeface="Times New Roman"/>
                          <a:cs typeface="BrowalliaUPC"/>
                        </a:rPr>
                        <a:t> </a:t>
                      </a:r>
                      <a:endParaRPr lang="en-US" sz="14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Browallia New"/>
                          <a:ea typeface="Times New Roman"/>
                          <a:cs typeface="BrowalliaUPC"/>
                        </a:rPr>
                        <a:t>C</a:t>
                      </a:r>
                      <a:endParaRPr lang="en-US" sz="18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</a:t>
                      </a:r>
                      <a:endParaRPr lang="en-US" sz="14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2</a:t>
                      </a:r>
                      <a:endParaRPr lang="en-US" sz="14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3</a:t>
                      </a:r>
                      <a:endParaRPr lang="en-US" sz="14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4</a:t>
                      </a:r>
                      <a:endParaRPr lang="en-US" sz="14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</a:t>
                      </a:r>
                      <a:r>
                        <a:rPr lang="en-US" sz="14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truct</a:t>
                      </a:r>
                      <a:r>
                        <a:rPr lang="en-US" sz="1400" b="1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Node</a:t>
                      </a:r>
                      <a:r>
                        <a:rPr lang="en-US" sz="14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{</a:t>
                      </a:r>
                      <a:endParaRPr lang="en-US" sz="14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4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400" b="1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item</a:t>
                      </a:r>
                      <a:r>
                        <a:rPr lang="en-US" sz="14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endParaRPr lang="en-US" sz="14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4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struct</a:t>
                      </a:r>
                      <a:r>
                        <a:rPr lang="en-US" sz="1400" b="1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Node</a:t>
                      </a:r>
                      <a:r>
                        <a:rPr lang="en-US" sz="14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*</a:t>
                      </a:r>
                      <a:r>
                        <a:rPr lang="en-US" sz="14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next</a:t>
                      </a:r>
                      <a:r>
                        <a:rPr lang="en-US" sz="14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endParaRPr lang="en-US" sz="14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}</a:t>
                      </a:r>
                      <a:endParaRPr lang="en-US" sz="14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4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30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ลิงค์ลิสต์แบบสองทิศทาง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(Doubly Linked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List)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533400" y="786825"/>
            <a:ext cx="53976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โครงสร้างลิงค์ลิสต์แบบสองทิศภาษา 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Java 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685800" y="1219200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4.11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การเรียกใช้งานคลาส </a:t>
            </a:r>
            <a:r>
              <a:rPr lang="en-US" sz="2400" dirty="0" err="1">
                <a:latin typeface="BrowalliaUPC" pitchFamily="34" charset="-34"/>
                <a:cs typeface="BrowalliaUPC" pitchFamily="34" charset="-34"/>
              </a:rPr>
              <a:t>DoubleLink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ในภาษา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Java</a:t>
            </a:r>
            <a:r>
              <a:rPr lang="en-US" sz="2400" dirty="0"/>
              <a:t>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9" name="รูปภาพ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601" y="3424535"/>
            <a:ext cx="990600" cy="968829"/>
          </a:xfrm>
          <a:prstGeom prst="rect">
            <a:avLst/>
          </a:prstGeom>
        </p:spPr>
      </p:pic>
      <p:pic>
        <p:nvPicPr>
          <p:cNvPr id="10" name="รูปภาพ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429815"/>
            <a:ext cx="2057400" cy="989783"/>
          </a:xfrm>
          <a:prstGeom prst="rect">
            <a:avLst/>
          </a:prstGeom>
        </p:spPr>
      </p:pic>
      <p:pic>
        <p:nvPicPr>
          <p:cNvPr id="11" name="รูปภาพ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19" y="5181600"/>
            <a:ext cx="1930581" cy="1000579"/>
          </a:xfrm>
          <a:prstGeom prst="rect">
            <a:avLst/>
          </a:prstGeom>
        </p:spPr>
      </p:pic>
      <p:sp>
        <p:nvSpPr>
          <p:cNvPr id="8" name="สี่เหลี่ยมผืนผ้า 7"/>
          <p:cNvSpPr/>
          <p:nvPr/>
        </p:nvSpPr>
        <p:spPr>
          <a:xfrm>
            <a:off x="1219200" y="4415135"/>
            <a:ext cx="2619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สร้าง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ใหม่อ้างอิงด้วย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n </a:t>
            </a: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3813629" y="4521092"/>
            <a:ext cx="35015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สร้าง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ใหม่อ้างอิงด้วย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first </a:t>
            </a:r>
            <a:endParaRPr lang="en-US" sz="2400" dirty="0" smtClean="0">
              <a:latin typeface="BrowalliaUPC" pitchFamily="34" charset="-34"/>
              <a:cs typeface="BrowalliaUPC" pitchFamily="34" charset="-34"/>
            </a:endParaRPr>
          </a:p>
          <a:p>
            <a:pPr algn="ctr"/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และ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เชื่อมโยง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n</a:t>
            </a:r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เป็น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ถัดไป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762000" y="6138760"/>
            <a:ext cx="4443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กำหนดให้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n</a:t>
            </a:r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อ้างอิงย้อนกลับไปยัง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first</a:t>
            </a:r>
          </a:p>
        </p:txBody>
      </p:sp>
      <p:graphicFrame>
        <p:nvGraphicFramePr>
          <p:cNvPr id="6" name="ตาราง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809926"/>
              </p:ext>
            </p:extLst>
          </p:nvPr>
        </p:nvGraphicFramePr>
        <p:xfrm>
          <a:off x="864870" y="1680865"/>
          <a:ext cx="5840730" cy="1463040"/>
        </p:xfrm>
        <a:graphic>
          <a:graphicData uri="http://schemas.openxmlformats.org/drawingml/2006/table">
            <a:tbl>
              <a:tblPr firstRow="1" firstCol="1" bandRow="1"/>
              <a:tblGrid>
                <a:gridCol w="297180"/>
                <a:gridCol w="5543550"/>
              </a:tblGrid>
              <a:tr h="3594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3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4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5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6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7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8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package</a:t>
                      </a:r>
                      <a:r>
                        <a:rPr lang="en-US" sz="1200" b="1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LinkedList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public class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UseDoubleLink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public static void</a:t>
                      </a:r>
                      <a:r>
                        <a:rPr lang="en-US" sz="1200" b="1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main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String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[]</a:t>
                      </a:r>
                      <a:r>
                        <a:rPr lang="th-TH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args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DoubleLink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new</a:t>
                      </a:r>
                      <a:r>
                        <a:rPr lang="th-TH" sz="1200" b="1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DoubleLink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(6);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	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DoubleLink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first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new</a:t>
                      </a:r>
                      <a:r>
                        <a:rPr lang="th-TH" sz="1200" b="1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DoubleLink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(9,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n,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null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);    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setPrecede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first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35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31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ลิงค์ลิสต์แบบสองทิศทาง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(Doubly Linked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List)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533400" y="786825"/>
            <a:ext cx="4921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โครงสร้างลิงค์ลิสต์แบบสองทิศภาษา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C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609600" y="129540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4.12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อัลกอริทึมการประกาศและกำหนดค่าให้กับลิงค์ลิสต์แบบสองทิศทางภาษา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C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33265"/>
            <a:ext cx="7338738" cy="3348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175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32</a:t>
            </a:fld>
            <a:endParaRPr lang="en-US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609600" y="1356864"/>
            <a:ext cx="5562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4.13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การเรียกใช้ฟังก์ชัน </a:t>
            </a:r>
            <a:r>
              <a:rPr lang="en-US" sz="2400" dirty="0" err="1">
                <a:latin typeface="BrowalliaUPC" pitchFamily="34" charset="-34"/>
                <a:cs typeface="BrowalliaUPC" pitchFamily="34" charset="-34"/>
              </a:rPr>
              <a:t>DoubleLink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ในภาษา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C </a:t>
            </a:r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ลิงค์ลิสต์แบบสองทิศทาง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(Doubly Linked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List)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33400" y="786825"/>
            <a:ext cx="4921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โครงสร้างลิงค์ลิสต์แบบสองทิศภาษา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C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7" name="วัตถุ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704102"/>
              </p:ext>
            </p:extLst>
          </p:nvPr>
        </p:nvGraphicFramePr>
        <p:xfrm>
          <a:off x="533400" y="1752600"/>
          <a:ext cx="632777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0" name="เอกสาร" r:id="rId3" imgW="6352673" imgH="1838505" progId="Word.Document.12">
                  <p:embed/>
                </p:oleObj>
              </mc:Choice>
              <mc:Fallback>
                <p:oleObj name="เอกสาร" r:id="rId3" imgW="6352673" imgH="18385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1752600"/>
                        <a:ext cx="6327775" cy="180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รูปภาพ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601" y="3200400"/>
            <a:ext cx="990600" cy="968829"/>
          </a:xfrm>
          <a:prstGeom prst="rect">
            <a:avLst/>
          </a:prstGeom>
        </p:spPr>
      </p:pic>
      <p:pic>
        <p:nvPicPr>
          <p:cNvPr id="9" name="รูปภาพ 8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205680"/>
            <a:ext cx="2057400" cy="989783"/>
          </a:xfrm>
          <a:prstGeom prst="rect">
            <a:avLst/>
          </a:prstGeom>
        </p:spPr>
      </p:pic>
      <p:pic>
        <p:nvPicPr>
          <p:cNvPr id="10" name="รูปภาพ 9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19" y="4957465"/>
            <a:ext cx="1930581" cy="1000579"/>
          </a:xfrm>
          <a:prstGeom prst="rect">
            <a:avLst/>
          </a:prstGeom>
        </p:spPr>
      </p:pic>
      <p:sp>
        <p:nvSpPr>
          <p:cNvPr id="11" name="สี่เหลี่ยมผืนผ้า 10"/>
          <p:cNvSpPr/>
          <p:nvPr/>
        </p:nvSpPr>
        <p:spPr>
          <a:xfrm>
            <a:off x="1219200" y="4191000"/>
            <a:ext cx="2619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สร้าง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ใหม่อ้างอิงด้วย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n </a:t>
            </a: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3813629" y="4296957"/>
            <a:ext cx="35015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สร้าง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ใหม่อ้างอิงด้วย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first </a:t>
            </a:r>
            <a:endParaRPr lang="en-US" sz="2400" dirty="0" smtClean="0">
              <a:latin typeface="BrowalliaUPC" pitchFamily="34" charset="-34"/>
              <a:cs typeface="BrowalliaUPC" pitchFamily="34" charset="-34"/>
            </a:endParaRPr>
          </a:p>
          <a:p>
            <a:pPr algn="ctr"/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และ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เชื่อมโยง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n</a:t>
            </a:r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เป็น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ถัดไป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762000" y="5914625"/>
            <a:ext cx="4443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กำหนดให้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n</a:t>
            </a:r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อ้างอิงย้อนกลับไปยัง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366530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33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การจัดการลิงค์ลิสต์แบบ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สองทิศทาง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914400"/>
            <a:ext cx="65694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</a:rPr>
              <a:t>การค้นหาตำแหน่ง</a:t>
            </a:r>
            <a:r>
              <a:rPr lang="th-TH" sz="3200" b="1" dirty="0" err="1">
                <a:solidFill>
                  <a:srgbClr val="FF0000"/>
                </a:solidFill>
              </a:rPr>
              <a:t>โหนด</a:t>
            </a:r>
            <a:r>
              <a:rPr lang="th-TH" sz="3200" b="1" dirty="0">
                <a:solidFill>
                  <a:srgbClr val="FF0000"/>
                </a:solidFill>
              </a:rPr>
              <a:t>ในลิงค์ลิสต์แบบ</a:t>
            </a:r>
            <a:r>
              <a:rPr lang="th-TH" sz="3200" b="1" dirty="0" smtClean="0">
                <a:solidFill>
                  <a:srgbClr val="FF0000"/>
                </a:solidFill>
              </a:rPr>
              <a:t>สองทิศทาง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762000" y="1491081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prev1</a:t>
            </a:r>
            <a:r>
              <a:rPr lang="en-US" sz="2400" b="1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ทำหน้าที่อ้างอิง</a:t>
            </a:r>
            <a:r>
              <a:rPr lang="th-TH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ก่อนหน้าที่ต้องการค้นหา </a:t>
            </a:r>
            <a:endParaRPr lang="en-US" sz="24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prev2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ทำหน้าที่อ้างอิง</a:t>
            </a:r>
            <a:r>
              <a:rPr lang="th-TH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ถัดไปที่ต้องการ</a:t>
            </a: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ค้นหา</a:t>
            </a:r>
            <a:endParaRPr lang="en-US" sz="2400" dirty="0" smtClean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2400" dirty="0" err="1" smtClean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curr</a:t>
            </a:r>
            <a:r>
              <a:rPr lang="en-US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ทำหน้าอ้างอิงข้อมูลในลิงค์ลิสต์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1479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34</a:t>
            </a:fld>
            <a:endParaRPr lang="en-US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533400" y="1371600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4.14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อัลกอริทึมค้นหาตำแหน่ง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ในลิงค์ลิสต์แบบสองทิศทาง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การจัดการลิงค์ลิสต์แบบ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สองทิศทาง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57200" y="914400"/>
            <a:ext cx="65694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</a:rPr>
              <a:t>การค้นหาตำแหน่ง</a:t>
            </a:r>
            <a:r>
              <a:rPr lang="th-TH" sz="3200" b="1" dirty="0" err="1">
                <a:solidFill>
                  <a:srgbClr val="FF0000"/>
                </a:solidFill>
              </a:rPr>
              <a:t>โหนด</a:t>
            </a:r>
            <a:r>
              <a:rPr lang="th-TH" sz="3200" b="1" dirty="0">
                <a:solidFill>
                  <a:srgbClr val="FF0000"/>
                </a:solidFill>
              </a:rPr>
              <a:t>ในลิงค์ลิสต์แบบ</a:t>
            </a:r>
            <a:r>
              <a:rPr lang="th-TH" sz="3200" b="1" dirty="0" smtClean="0">
                <a:solidFill>
                  <a:srgbClr val="FF0000"/>
                </a:solidFill>
              </a:rPr>
              <a:t>สองทิศทาง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51408"/>
            <a:ext cx="6629400" cy="3482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940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35</a:t>
            </a:fld>
            <a:endParaRPr lang="en-US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533400" y="1371600"/>
            <a:ext cx="769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4.14 (</a:t>
            </a:r>
            <a:r>
              <a:rPr lang="th-TH" sz="2400" b="1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ต่อ)</a:t>
            </a:r>
            <a:r>
              <a:rPr lang="en-US" sz="2400" b="1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อัลกอริทึมค้นหาตำแหน่ง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ในลิงค์ลิสต์แบบสองทิศทาง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การจัดการลิงค์ลิสต์แบบ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สองทิศทาง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57200" y="914400"/>
            <a:ext cx="65694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</a:rPr>
              <a:t>การค้นหาตำแหน่ง</a:t>
            </a:r>
            <a:r>
              <a:rPr lang="th-TH" sz="3200" b="1" dirty="0" err="1">
                <a:solidFill>
                  <a:srgbClr val="FF0000"/>
                </a:solidFill>
              </a:rPr>
              <a:t>โหนด</a:t>
            </a:r>
            <a:r>
              <a:rPr lang="th-TH" sz="3200" b="1" dirty="0">
                <a:solidFill>
                  <a:srgbClr val="FF0000"/>
                </a:solidFill>
              </a:rPr>
              <a:t>ในลิงค์ลิสต์แบบ</a:t>
            </a:r>
            <a:r>
              <a:rPr lang="th-TH" sz="3200" b="1" dirty="0" smtClean="0">
                <a:solidFill>
                  <a:srgbClr val="FF0000"/>
                </a:solidFill>
              </a:rPr>
              <a:t>สองทิศทาง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55035"/>
            <a:ext cx="6858000" cy="340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249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36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การจัดการลิงค์ลิสต์แบบ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สองทิศทาง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914400"/>
            <a:ext cx="52774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</a:rPr>
              <a:t>การลบ</a:t>
            </a:r>
            <a:r>
              <a:rPr lang="th-TH" sz="3200" b="1" dirty="0" err="1">
                <a:solidFill>
                  <a:srgbClr val="FF0000"/>
                </a:solidFill>
              </a:rPr>
              <a:t>โหนด</a:t>
            </a:r>
            <a:r>
              <a:rPr lang="th-TH" sz="3200" b="1" dirty="0">
                <a:solidFill>
                  <a:srgbClr val="FF0000"/>
                </a:solidFill>
              </a:rPr>
              <a:t>ในลิงค์ลิสต์แบบ</a:t>
            </a:r>
            <a:r>
              <a:rPr lang="th-TH" sz="3200" b="1" dirty="0" smtClean="0">
                <a:solidFill>
                  <a:srgbClr val="FF0000"/>
                </a:solidFill>
              </a:rPr>
              <a:t>สองทิศทาง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93298" y="1447800"/>
            <a:ext cx="5755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th-TH" sz="2400" b="1" dirty="0">
                <a:solidFill>
                  <a:srgbClr val="7030A0"/>
                </a:solidFill>
              </a:rPr>
              <a:t>การลบ</a:t>
            </a:r>
            <a:r>
              <a:rPr lang="th-TH" sz="2400" b="1" dirty="0" err="1">
                <a:solidFill>
                  <a:srgbClr val="7030A0"/>
                </a:solidFill>
              </a:rPr>
              <a:t>โหนด</a:t>
            </a:r>
            <a:r>
              <a:rPr lang="th-TH" sz="2400" b="1" dirty="0">
                <a:solidFill>
                  <a:srgbClr val="7030A0"/>
                </a:solidFill>
              </a:rPr>
              <a:t>ระหว่างข้อมูลที่มีอยู่ในลิงค์ลิสต์ทิศทางเดียว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838200" y="1783140"/>
            <a:ext cx="518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2400" dirty="0" err="1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curr</a:t>
            </a:r>
            <a:r>
              <a:rPr lang="en-US" sz="2400" b="1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400" i="1" dirty="0">
                <a:latin typeface="BrowalliaUPC" pitchFamily="34" charset="-34"/>
                <a:ea typeface="Times New Roman"/>
                <a:cs typeface="BrowalliaUPC" pitchFamily="34" charset="-34"/>
              </a:rPr>
              <a:t>	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อ้างอิงตำแหน่ง</a:t>
            </a:r>
            <a:r>
              <a:rPr lang="th-TH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ที่ต้องการลบข้อมูล</a:t>
            </a:r>
            <a:endParaRPr lang="en-US" sz="24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prev1</a:t>
            </a:r>
            <a:r>
              <a:rPr lang="en-US" sz="2400" i="1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400" i="1" dirty="0">
                <a:latin typeface="BrowalliaUPC" pitchFamily="34" charset="-34"/>
                <a:ea typeface="Times New Roman"/>
                <a:cs typeface="BrowalliaUPC" pitchFamily="34" charset="-34"/>
              </a:rPr>
              <a:t>	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อ้างอิง</a:t>
            </a:r>
            <a:r>
              <a:rPr lang="th-TH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ก่อนหน้าที่จะทำการลบข้อมูล</a:t>
            </a:r>
            <a:endParaRPr lang="en-US" sz="24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prev2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	อ้างอิง</a:t>
            </a:r>
            <a:r>
              <a:rPr lang="th-TH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ถัดไปของ</a:t>
            </a:r>
            <a:r>
              <a:rPr lang="th-TH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ที่จะทำการลบ</a:t>
            </a:r>
            <a:endParaRPr lang="en-US" sz="2400" dirty="0">
              <a:effectLst/>
              <a:latin typeface="BrowalliaUPC" pitchFamily="34" charset="-34"/>
              <a:ea typeface="Times New Roman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117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37</a:t>
            </a:fld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00062" y="1524000"/>
            <a:ext cx="784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thaiDist">
              <a:buFont typeface="+mj-lt"/>
              <a:buAutoNum type="arabicPeriod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เปลี่ยนการอ้างอิง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next</a:t>
            </a:r>
            <a:r>
              <a:rPr lang="en-US" sz="2400" i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ของ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ที่อ้างอิงด้วยตัวแปร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prev1</a:t>
            </a:r>
            <a:r>
              <a:rPr lang="en-US" sz="2400" i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ให้มีค่าเท่ากับการอ้างอิง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next</a:t>
            </a:r>
            <a:r>
              <a:rPr lang="en-US" sz="2400" i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ของตัวแปร </a:t>
            </a:r>
            <a:r>
              <a:rPr lang="en-US" sz="2400" dirty="0" err="1">
                <a:latin typeface="BrowalliaUPC" pitchFamily="34" charset="-34"/>
                <a:cs typeface="BrowalliaUPC" pitchFamily="34" charset="-34"/>
              </a:rPr>
              <a:t>curr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โดยแสดงการกำหนดการทำงานได้ดังนี้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6" name="วัตถุ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353541"/>
              </p:ext>
            </p:extLst>
          </p:nvPr>
        </p:nvGraphicFramePr>
        <p:xfrm>
          <a:off x="395287" y="2358469"/>
          <a:ext cx="5354638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0" name="เอกสาร" r:id="rId3" imgW="5419886" imgH="763797" progId="Word.Document.12">
                  <p:embed/>
                </p:oleObj>
              </mc:Choice>
              <mc:Fallback>
                <p:oleObj name="เอกสาร" r:id="rId3" imgW="5419886" imgH="7637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287" y="2358469"/>
                        <a:ext cx="5354638" cy="75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สี่เหลี่ยมผืนผ้า 6"/>
          <p:cNvSpPr/>
          <p:nvPr/>
        </p:nvSpPr>
        <p:spPr>
          <a:xfrm>
            <a:off x="590682" y="3036331"/>
            <a:ext cx="77579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 startAt="2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เปลี่ยนการอ้างอิง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precede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ของ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ที่อ้างอิงด้วยตัวแปร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prev2</a:t>
            </a:r>
            <a:r>
              <a:rPr lang="en-US" sz="2400" i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ให้มีค่าเท่ากับการอ้างอิง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precede</a:t>
            </a:r>
            <a:r>
              <a:rPr lang="en-US" sz="2400" i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ของตัวแปร </a:t>
            </a:r>
            <a:r>
              <a:rPr lang="en-US" sz="2400" dirty="0" err="1">
                <a:latin typeface="BrowalliaUPC" pitchFamily="34" charset="-34"/>
                <a:cs typeface="BrowalliaUPC" pitchFamily="34" charset="-34"/>
              </a:rPr>
              <a:t>curr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โดยแสดงการกำหนดการทำงานและรูปการกำหนดการทำงานได้ดังนี้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8" name="วัตถุ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284997"/>
              </p:ext>
            </p:extLst>
          </p:nvPr>
        </p:nvGraphicFramePr>
        <p:xfrm>
          <a:off x="381000" y="4171394"/>
          <a:ext cx="78073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1" name="เอกสาร" r:id="rId5" imgW="7946333" imgH="763797" progId="Word.Document.12">
                  <p:embed/>
                </p:oleObj>
              </mc:Choice>
              <mc:Fallback>
                <p:oleObj name="เอกสาร" r:id="rId5" imgW="7946333" imgH="7637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4171394"/>
                        <a:ext cx="7807325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รูปภาพ 8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24" y="4800600"/>
            <a:ext cx="3470276" cy="1828800"/>
          </a:xfrm>
          <a:prstGeom prst="rect">
            <a:avLst/>
          </a:prstGeom>
        </p:spPr>
      </p:pic>
      <p:sp>
        <p:nvSpPr>
          <p:cNvPr id="10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การจัดการลิงค์ลิสต์แบบ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สองทิศทาง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457200" y="757535"/>
            <a:ext cx="52774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</a:rPr>
              <a:t>การลบ</a:t>
            </a:r>
            <a:r>
              <a:rPr lang="th-TH" sz="3200" b="1" dirty="0" err="1">
                <a:solidFill>
                  <a:srgbClr val="FF0000"/>
                </a:solidFill>
              </a:rPr>
              <a:t>โหนด</a:t>
            </a:r>
            <a:r>
              <a:rPr lang="th-TH" sz="3200" b="1" dirty="0">
                <a:solidFill>
                  <a:srgbClr val="FF0000"/>
                </a:solidFill>
              </a:rPr>
              <a:t>ในลิงค์ลิสต์แบบ</a:t>
            </a:r>
            <a:r>
              <a:rPr lang="th-TH" sz="3200" b="1" dirty="0" smtClean="0">
                <a:solidFill>
                  <a:srgbClr val="FF0000"/>
                </a:solidFill>
              </a:rPr>
              <a:t>สองทิศทาง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493298" y="1143000"/>
            <a:ext cx="5755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th-TH" sz="2400" b="1" dirty="0">
                <a:solidFill>
                  <a:srgbClr val="7030A0"/>
                </a:solidFill>
              </a:rPr>
              <a:t>การลบ</a:t>
            </a:r>
            <a:r>
              <a:rPr lang="th-TH" sz="2400" b="1" dirty="0" err="1">
                <a:solidFill>
                  <a:srgbClr val="7030A0"/>
                </a:solidFill>
              </a:rPr>
              <a:t>โหนด</a:t>
            </a:r>
            <a:r>
              <a:rPr lang="th-TH" sz="2400" b="1" dirty="0">
                <a:solidFill>
                  <a:srgbClr val="7030A0"/>
                </a:solidFill>
              </a:rPr>
              <a:t>ระหว่างข้อมูลที่มีอยู่ในลิงค์ลิสต์ทิศทางเดียว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38</a:t>
            </a:fld>
            <a:endParaRPr lang="en-US"/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การจัดการลิงค์ลิสต์แบบ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สองทิศทาง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457200" y="838200"/>
            <a:ext cx="52774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</a:rPr>
              <a:t>การลบ</a:t>
            </a:r>
            <a:r>
              <a:rPr lang="th-TH" sz="3200" b="1" dirty="0" err="1">
                <a:solidFill>
                  <a:srgbClr val="FF0000"/>
                </a:solidFill>
              </a:rPr>
              <a:t>โหนด</a:t>
            </a:r>
            <a:r>
              <a:rPr lang="th-TH" sz="3200" b="1" dirty="0">
                <a:solidFill>
                  <a:srgbClr val="FF0000"/>
                </a:solidFill>
              </a:rPr>
              <a:t>ในลิงค์ลิสต์แบบ</a:t>
            </a:r>
            <a:r>
              <a:rPr lang="th-TH" sz="3200" b="1" dirty="0" smtClean="0">
                <a:solidFill>
                  <a:srgbClr val="FF0000"/>
                </a:solidFill>
              </a:rPr>
              <a:t>สองทิศทาง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493298" y="1336674"/>
            <a:ext cx="55755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th-TH" sz="2400" b="1" dirty="0">
                <a:solidFill>
                  <a:srgbClr val="7030A0"/>
                </a:solidFill>
              </a:rPr>
              <a:t>การลบ</a:t>
            </a:r>
            <a:r>
              <a:rPr lang="th-TH" sz="2400" b="1" dirty="0" err="1">
                <a:solidFill>
                  <a:srgbClr val="7030A0"/>
                </a:solidFill>
              </a:rPr>
              <a:t>โหนด</a:t>
            </a:r>
            <a:r>
              <a:rPr lang="th-TH" sz="2400" b="1" dirty="0">
                <a:solidFill>
                  <a:srgbClr val="7030A0"/>
                </a:solidFill>
              </a:rPr>
              <a:t>ที่เป็นส่วนหัวในลิงค์ลิสต์แบบ</a:t>
            </a:r>
            <a:r>
              <a:rPr lang="th-TH" sz="2400" b="1" dirty="0" smtClean="0">
                <a:solidFill>
                  <a:srgbClr val="7030A0"/>
                </a:solidFill>
              </a:rPr>
              <a:t>สองทิศทาง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809902" y="1828800"/>
            <a:ext cx="58194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prev1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ไม่อ้างอิง</a:t>
            </a:r>
            <a:r>
              <a:rPr lang="th-TH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ใดๆ โดยมีค่าเท่ากับ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null </a:t>
            </a:r>
          </a:p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2400" dirty="0" err="1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curr</a:t>
            </a:r>
            <a:r>
              <a:rPr lang="en-US" sz="2400" b="1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อ้างอิงตำแหน่ง</a:t>
            </a:r>
            <a:r>
              <a:rPr lang="th-TH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ที่ต้องการลบ </a:t>
            </a:r>
            <a:endParaRPr lang="en-US" sz="24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prev2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อ้างอิงตำแหน่ง</a:t>
            </a:r>
            <a:r>
              <a:rPr lang="th-TH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ก่อนหน้าที่ต้องการลบ </a:t>
            </a:r>
            <a:endParaRPr lang="en-US" sz="2400" dirty="0">
              <a:effectLst/>
              <a:latin typeface="BrowalliaUPC" pitchFamily="34" charset="-34"/>
              <a:ea typeface="Times New Roman"/>
              <a:cs typeface="BrowalliaUPC" pitchFamily="34" charset="-34"/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35" y="3119735"/>
            <a:ext cx="8109065" cy="1254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รูปภาพ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114800"/>
            <a:ext cx="38862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9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39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การจัดการลิงค์ลิสต์แบบ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สองทิศทาง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838200"/>
            <a:ext cx="52774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</a:rPr>
              <a:t>การลบ</a:t>
            </a:r>
            <a:r>
              <a:rPr lang="th-TH" sz="3200" b="1" dirty="0" err="1">
                <a:solidFill>
                  <a:srgbClr val="FF0000"/>
                </a:solidFill>
              </a:rPr>
              <a:t>โหนด</a:t>
            </a:r>
            <a:r>
              <a:rPr lang="th-TH" sz="3200" b="1" dirty="0">
                <a:solidFill>
                  <a:srgbClr val="FF0000"/>
                </a:solidFill>
              </a:rPr>
              <a:t>ในลิงค์ลิสต์แบบ</a:t>
            </a:r>
            <a:r>
              <a:rPr lang="th-TH" sz="3200" b="1" dirty="0" smtClean="0">
                <a:solidFill>
                  <a:srgbClr val="FF0000"/>
                </a:solidFill>
              </a:rPr>
              <a:t>สองทิศทาง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93298" y="1336674"/>
            <a:ext cx="6075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th-TH" sz="2400" b="1" dirty="0">
                <a:solidFill>
                  <a:srgbClr val="7030A0"/>
                </a:solidFill>
              </a:rPr>
              <a:t>การลบ</a:t>
            </a:r>
            <a:r>
              <a:rPr lang="th-TH" sz="2400" b="1" dirty="0" err="1">
                <a:solidFill>
                  <a:srgbClr val="7030A0"/>
                </a:solidFill>
              </a:rPr>
              <a:t>โหนด</a:t>
            </a:r>
            <a:r>
              <a:rPr lang="th-TH" sz="2400" b="1" dirty="0">
                <a:solidFill>
                  <a:srgbClr val="7030A0"/>
                </a:solidFill>
              </a:rPr>
              <a:t>ตำแหน่งสุดท้ายของลิงค์ลิสต์แบบ</a:t>
            </a:r>
            <a:r>
              <a:rPr lang="th-TH" sz="2400" b="1" dirty="0" smtClean="0">
                <a:solidFill>
                  <a:srgbClr val="7030A0"/>
                </a:solidFill>
              </a:rPr>
              <a:t>สองทิศทาง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838200" y="1798339"/>
            <a:ext cx="752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2400" dirty="0" err="1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curr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 	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อ้างอิงตำแหน่ง</a:t>
            </a:r>
            <a:r>
              <a:rPr lang="th-TH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สุดท้าย </a:t>
            </a:r>
            <a:endParaRPr lang="en-US" sz="24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prev1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 	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อ้างอิงตำแหน่ง</a:t>
            </a:r>
            <a:r>
              <a:rPr lang="th-TH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ก่อนหน้า</a:t>
            </a:r>
            <a:r>
              <a:rPr lang="th-TH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สุดท้าย</a:t>
            </a:r>
            <a:endParaRPr lang="en-US" sz="24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Font typeface="Symbol"/>
              <a:buChar char=""/>
              <a:tabLst>
                <a:tab pos="914400" algn="l"/>
              </a:tabLst>
            </a:pPr>
            <a:r>
              <a:rPr lang="en-US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prev2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 	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มีค่าเท่ากับ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null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เนื่องจากตำแหน่งถัดไปของตัวแปร </a:t>
            </a:r>
            <a:r>
              <a:rPr lang="en-US" sz="2400" dirty="0" err="1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cur</a:t>
            </a:r>
            <a:r>
              <a:rPr lang="en-US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r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มีค่าเท่ากับ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null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endParaRPr lang="en-US" sz="2400" dirty="0">
              <a:effectLst/>
              <a:latin typeface="BrowalliaUPC" pitchFamily="34" charset="-34"/>
              <a:ea typeface="Times New Roman"/>
              <a:cs typeface="BrowalliaUPC" pitchFamily="34" charset="-34"/>
            </a:endParaRPr>
          </a:p>
        </p:txBody>
      </p:sp>
      <p:pic>
        <p:nvPicPr>
          <p:cNvPr id="5324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15" y="2998668"/>
            <a:ext cx="8015785" cy="126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รูปภาพ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52" y="3977005"/>
            <a:ext cx="4497148" cy="166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0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4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ลิงค์ลิสต์ทิศทางเดียว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(Singly Link List)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911225"/>
            <a:ext cx="69749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การสร้างและใช้งานลิงค์ลิสต์ทิศทางเดียวในภาษา 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Java 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57200" y="1503648"/>
            <a:ext cx="5594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4.1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คลาส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Node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เป็นโครงสร้างลิงค์ลิสต์ทิศทางเดียว</a:t>
            </a:r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7" name="วัตถุ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383820"/>
              </p:ext>
            </p:extLst>
          </p:nvPr>
        </p:nvGraphicFramePr>
        <p:xfrm>
          <a:off x="815975" y="1901825"/>
          <a:ext cx="5356225" cy="480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1" name="เอกสาร" r:id="rId3" imgW="5419886" imgH="4853077" progId="Word.Document.12">
                  <p:embed/>
                </p:oleObj>
              </mc:Choice>
              <mc:Fallback>
                <p:oleObj name="เอกสาร" r:id="rId3" imgW="5419886" imgH="48530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5975" y="1901825"/>
                        <a:ext cx="5356225" cy="4803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512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40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การจัดการลิงค์ลิสต์แบบ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สองทิศทาง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838200"/>
            <a:ext cx="5400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</a:rPr>
              <a:t>การเพิ่ม</a:t>
            </a:r>
            <a:r>
              <a:rPr lang="th-TH" sz="3200" b="1" dirty="0" err="1">
                <a:solidFill>
                  <a:srgbClr val="FF0000"/>
                </a:solidFill>
              </a:rPr>
              <a:t>โหนด</a:t>
            </a:r>
            <a:r>
              <a:rPr lang="th-TH" sz="3200" b="1" dirty="0">
                <a:solidFill>
                  <a:srgbClr val="FF0000"/>
                </a:solidFill>
              </a:rPr>
              <a:t>ในลิงค์ลิสต์แบบ</a:t>
            </a:r>
            <a:r>
              <a:rPr lang="th-TH" sz="3200" b="1" dirty="0" smtClean="0">
                <a:solidFill>
                  <a:srgbClr val="FF0000"/>
                </a:solidFill>
              </a:rPr>
              <a:t>สองทิศทาง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762000" y="1390471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en-US" sz="2400" dirty="0" err="1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newNode</a:t>
            </a:r>
            <a:r>
              <a:rPr lang="en-US" sz="2400" i="1" dirty="0">
                <a:latin typeface="BrowalliaUPC" pitchFamily="34" charset="-34"/>
                <a:ea typeface="Times New Roman"/>
                <a:cs typeface="BrowalliaUPC" pitchFamily="34" charset="-34"/>
              </a:rPr>
              <a:t> 	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อ้างอิง</a:t>
            </a:r>
            <a:r>
              <a:rPr lang="th-TH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ใหม่ที่ต้องการเพิ่มเข้าไปในลิงค์ลิสต์แบบ</a:t>
            </a: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สองทิศทาง</a:t>
            </a:r>
          </a:p>
          <a:p>
            <a:pPr marL="342900" indent="-342900" algn="thaiDist"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curr</a:t>
            </a:r>
            <a:r>
              <a:rPr lang="en-US" sz="2400" i="1" dirty="0">
                <a:latin typeface="BrowalliaUPC" pitchFamily="34" charset="-34"/>
                <a:ea typeface="Times New Roman"/>
                <a:cs typeface="BrowalliaUPC" pitchFamily="34" charset="-34"/>
              </a:rPr>
              <a:t>		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อ้างอิง</a:t>
            </a:r>
            <a:r>
              <a:rPr lang="th-TH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ถัดไปที่ต้องการเพิ่ม</a:t>
            </a:r>
            <a:r>
              <a:rPr lang="th-TH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ในลิงค์</a:t>
            </a: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ลิสต์</a:t>
            </a:r>
          </a:p>
          <a:p>
            <a:pPr marL="342900" indent="-342900" algn="thaiDi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prev1</a:t>
            </a: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		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อ้างอิง</a:t>
            </a:r>
            <a:r>
              <a:rPr lang="th-TH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ก่อนหน้าที่ต้องการเพิ่ม</a:t>
            </a:r>
            <a:r>
              <a:rPr lang="th-TH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ในลิงค์ลิสต์ </a:t>
            </a:r>
            <a:endParaRPr lang="en-US" sz="2400" dirty="0">
              <a:effectLst/>
              <a:latin typeface="BrowalliaUPC" pitchFamily="34" charset="-34"/>
              <a:ea typeface="Times New Roman"/>
              <a:cs typeface="BrowalliaUPC" pitchFamily="34" charset="-34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533089" y="2667000"/>
            <a:ext cx="6401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th-TH" sz="2400" b="1" dirty="0">
                <a:solidFill>
                  <a:srgbClr val="7030A0"/>
                </a:solidFill>
              </a:rPr>
              <a:t>การเพิ่มโหนดรระหว่างข้อมูลที่มีอยู่ในลิงค์ลิสต์แบบ</a:t>
            </a:r>
            <a:r>
              <a:rPr lang="th-TH" sz="2400" b="1" dirty="0" smtClean="0">
                <a:solidFill>
                  <a:srgbClr val="7030A0"/>
                </a:solidFill>
              </a:rPr>
              <a:t>สองทิศทาง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947818" y="3048000"/>
            <a:ext cx="57577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2400" dirty="0" err="1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curr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	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อ้างอิง</a:t>
            </a:r>
            <a:r>
              <a:rPr lang="th-TH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ที่ต้องการเพิ่ม</a:t>
            </a:r>
            <a:r>
              <a:rPr lang="th-TH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endParaRPr lang="en-US" sz="24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prev1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	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อ้างอิง</a:t>
            </a:r>
            <a:r>
              <a:rPr lang="th-TH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ด้านหลัง</a:t>
            </a:r>
            <a:r>
              <a:rPr lang="th-TH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ที่ต้องการเพิ่ม</a:t>
            </a:r>
            <a:r>
              <a:rPr lang="th-TH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endParaRPr lang="en-US" sz="2400" dirty="0">
              <a:effectLst/>
              <a:latin typeface="BrowalliaUPC" pitchFamily="34" charset="-34"/>
              <a:ea typeface="Times New Roman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352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รูปภาพ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454" y="4724400"/>
            <a:ext cx="3120546" cy="1981200"/>
          </a:xfrm>
          <a:prstGeom prst="rect">
            <a:avLst/>
          </a:prstGeom>
        </p:spPr>
      </p:pic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41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การจัดการลิงค์ลิสต์แบบ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สองทิศทาง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838200"/>
            <a:ext cx="5400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</a:rPr>
              <a:t>การเพิ่ม</a:t>
            </a:r>
            <a:r>
              <a:rPr lang="th-TH" sz="3200" b="1" dirty="0" err="1">
                <a:solidFill>
                  <a:srgbClr val="FF0000"/>
                </a:solidFill>
              </a:rPr>
              <a:t>โหนด</a:t>
            </a:r>
            <a:r>
              <a:rPr lang="th-TH" sz="3200" b="1" dirty="0">
                <a:solidFill>
                  <a:srgbClr val="FF0000"/>
                </a:solidFill>
              </a:rPr>
              <a:t>ในลิงค์ลิสต์แบบ</a:t>
            </a:r>
            <a:r>
              <a:rPr lang="th-TH" sz="3200" b="1" dirty="0" smtClean="0">
                <a:solidFill>
                  <a:srgbClr val="FF0000"/>
                </a:solidFill>
              </a:rPr>
              <a:t>สองทิศทาง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685489" y="1295400"/>
            <a:ext cx="6401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th-TH" sz="2400" b="1" dirty="0">
                <a:solidFill>
                  <a:srgbClr val="7030A0"/>
                </a:solidFill>
              </a:rPr>
              <a:t>การเพิ่มโหนดรระหว่างข้อมูลที่มีอยู่ในลิงค์ลิสต์แบบ</a:t>
            </a:r>
            <a:r>
              <a:rPr lang="th-TH" sz="2400" b="1" dirty="0" smtClean="0">
                <a:solidFill>
                  <a:srgbClr val="7030A0"/>
                </a:solidFill>
              </a:rPr>
              <a:t>สองทิศทาง</a:t>
            </a:r>
            <a:endParaRPr lang="en-US" sz="2400" b="1" dirty="0">
              <a:solidFill>
                <a:srgbClr val="7030A0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31886"/>
            <a:ext cx="6798727" cy="1041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สี่เหลี่ยมผืนผ้า 9"/>
          <p:cNvSpPr/>
          <p:nvPr/>
        </p:nvSpPr>
        <p:spPr>
          <a:xfrm>
            <a:off x="993080" y="1600200"/>
            <a:ext cx="75413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  <a:tabLst>
                <a:tab pos="630555" algn="l"/>
                <a:tab pos="952500" algn="l"/>
              </a:tabLst>
            </a:pP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กำหนดการเชื่อมโยง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ถัดไป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(</a:t>
            </a:r>
            <a:r>
              <a:rPr lang="en-US" sz="20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next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)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กำหนดให้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การอ้างอิง </a:t>
            </a:r>
            <a:r>
              <a:rPr lang="en-US" sz="20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next</a:t>
            </a:r>
            <a:r>
              <a:rPr lang="en-US" sz="2000" i="1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ของ </a:t>
            </a:r>
            <a:r>
              <a:rPr lang="en-US" sz="2000" dirty="0" err="1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newNode</a:t>
            </a:r>
            <a:r>
              <a:rPr lang="en-US" sz="2000" i="1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มีค่าการอ้างอิงเท่ากับการอ้างอิง</a:t>
            </a:r>
            <a:r>
              <a:rPr lang="th-TH" sz="2000" b="1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next</a:t>
            </a:r>
            <a:r>
              <a:rPr lang="en-US" sz="2000" i="1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ของตัวแปร </a:t>
            </a:r>
            <a:r>
              <a:rPr lang="en-US" sz="20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prev1</a:t>
            </a:r>
            <a:r>
              <a:rPr lang="en-US" sz="2000" i="1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และกำหนดการอ้างอิง</a:t>
            </a:r>
            <a:r>
              <a:rPr lang="th-TH" sz="2000" b="1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next</a:t>
            </a:r>
            <a:r>
              <a:rPr lang="en-US" sz="2000" i="1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ของ </a:t>
            </a:r>
            <a:r>
              <a:rPr lang="en-US" sz="20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prev1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เท่ากับ </a:t>
            </a:r>
            <a:r>
              <a:rPr lang="en-US" sz="2000" dirty="0" err="1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newNode</a:t>
            </a:r>
            <a:r>
              <a:rPr lang="en-US" sz="2000" i="1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endParaRPr lang="en-US" sz="2000" dirty="0">
              <a:effectLst/>
              <a:latin typeface="BrowalliaUPC" pitchFamily="34" charset="-34"/>
              <a:ea typeface="Times New Roman"/>
              <a:cs typeface="BrowalliaUPC" pitchFamily="34" charset="-34"/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1027647" y="2971800"/>
            <a:ext cx="75067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 startAt="2"/>
              <a:tabLst>
                <a:tab pos="630555" algn="l"/>
                <a:tab pos="952500" algn="l"/>
              </a:tabLst>
            </a:pP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กำหนดการอ้างอิงย้อนกลับ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 (</a:t>
            </a:r>
            <a:r>
              <a:rPr lang="en-US" sz="20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precede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)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โดยกำหนดให้การอ้างอิง </a:t>
            </a:r>
            <a:r>
              <a:rPr lang="en-US" sz="20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precede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ของ </a:t>
            </a:r>
            <a:r>
              <a:rPr lang="en-US" sz="2000" dirty="0" err="1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newNode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มีค่าการอ้างอิงเท่ากับการอ้างอิง </a:t>
            </a:r>
            <a:r>
              <a:rPr lang="en-US" sz="20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precede</a:t>
            </a:r>
            <a:r>
              <a:rPr lang="en-US" sz="2000" i="1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ของตัวแปร </a:t>
            </a:r>
            <a:r>
              <a:rPr lang="en-US" sz="20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prev2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และกำหนดการอ้างอิง</a:t>
            </a:r>
            <a:r>
              <a:rPr lang="th-TH" sz="2000" i="1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precede</a:t>
            </a:r>
            <a:r>
              <a:rPr lang="en-US" sz="2000" i="1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ของ </a:t>
            </a:r>
            <a:r>
              <a:rPr lang="en-US" sz="20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prev2</a:t>
            </a:r>
            <a:r>
              <a:rPr lang="en-US" sz="2000" b="1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เท่ากับ </a:t>
            </a:r>
            <a:r>
              <a:rPr lang="en-US" sz="2000" dirty="0" err="1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newNode</a:t>
            </a:r>
            <a:r>
              <a:rPr lang="en-US" sz="2000" i="1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ดังแสดงการกำหนดการทำงานและรูปการทำงานดังนี้</a:t>
            </a:r>
            <a:endParaRPr lang="en-US" sz="2000" dirty="0">
              <a:effectLst/>
              <a:latin typeface="BrowalliaUPC" pitchFamily="34" charset="-34"/>
              <a:ea typeface="Times New Roman"/>
              <a:cs typeface="BrowalliaUPC" pitchFamily="34" charset="-34"/>
            </a:endParaRPr>
          </a:p>
        </p:txBody>
      </p:sp>
      <p:pic>
        <p:nvPicPr>
          <p:cNvPr id="55297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80" y="3962400"/>
            <a:ext cx="6796247" cy="1035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649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42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การจัดการลิงค์ลิสต์แบบ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สองทิศทาง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838200"/>
            <a:ext cx="5400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</a:rPr>
              <a:t>การเพิ่ม</a:t>
            </a:r>
            <a:r>
              <a:rPr lang="th-TH" sz="3200" b="1" dirty="0" err="1">
                <a:solidFill>
                  <a:srgbClr val="FF0000"/>
                </a:solidFill>
              </a:rPr>
              <a:t>โหนด</a:t>
            </a:r>
            <a:r>
              <a:rPr lang="th-TH" sz="3200" b="1" dirty="0">
                <a:solidFill>
                  <a:srgbClr val="FF0000"/>
                </a:solidFill>
              </a:rPr>
              <a:t>ในลิงค์ลิสต์แบบ</a:t>
            </a:r>
            <a:r>
              <a:rPr lang="th-TH" sz="3200" b="1" dirty="0" smtClean="0">
                <a:solidFill>
                  <a:srgbClr val="FF0000"/>
                </a:solidFill>
              </a:rPr>
              <a:t>สองทิศทาง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685489" y="1295400"/>
            <a:ext cx="5505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th-TH" sz="2400" b="1" dirty="0">
                <a:solidFill>
                  <a:srgbClr val="7030A0"/>
                </a:solidFill>
              </a:rPr>
              <a:t>การเพิ่ม</a:t>
            </a:r>
            <a:r>
              <a:rPr lang="th-TH" sz="2400" b="1" dirty="0" err="1">
                <a:solidFill>
                  <a:srgbClr val="7030A0"/>
                </a:solidFill>
              </a:rPr>
              <a:t>โหนด</a:t>
            </a:r>
            <a:r>
              <a:rPr lang="th-TH" sz="2400" b="1" dirty="0">
                <a:solidFill>
                  <a:srgbClr val="7030A0"/>
                </a:solidFill>
              </a:rPr>
              <a:t>ในส่วนหัวของลิงค์ลิสต์แบบ</a:t>
            </a:r>
            <a:r>
              <a:rPr lang="th-TH" sz="2400" b="1" dirty="0" smtClean="0">
                <a:solidFill>
                  <a:srgbClr val="7030A0"/>
                </a:solidFill>
              </a:rPr>
              <a:t>สองทิศทาง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1075805" y="1607403"/>
            <a:ext cx="70013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2400" dirty="0" err="1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curr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	อ้างอิง</a:t>
            </a:r>
            <a:r>
              <a:rPr lang="th-TH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ที่ต้องการเพิ่ม</a:t>
            </a:r>
            <a:r>
              <a:rPr lang="th-TH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endParaRPr lang="en-US" sz="24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prev1</a:t>
            </a:r>
            <a:r>
              <a:rPr lang="en-US" sz="2400" b="1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มีค่าเท่ากับ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null</a:t>
            </a:r>
            <a:r>
              <a:rPr lang="th-TH" sz="2400" b="1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เนื่องจากเจอข้อมูลในตำแหน่งแรกจึงไม่อ้างอิง</a:t>
            </a:r>
            <a:r>
              <a:rPr lang="th-TH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ใด </a:t>
            </a:r>
            <a:endParaRPr lang="en-US" sz="2400" dirty="0">
              <a:effectLst/>
              <a:latin typeface="BrowalliaUPC" pitchFamily="34" charset="-34"/>
              <a:ea typeface="Times New Roman"/>
              <a:cs typeface="BrowalliaUPC" pitchFamily="34" charset="-34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7442273" cy="1135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รูปภาพ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407228"/>
            <a:ext cx="3980722" cy="192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7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43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การจัดการลิงค์ลิสต์แบบ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สองทิศทาง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838200"/>
            <a:ext cx="5400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</a:rPr>
              <a:t>การเพิ่ม</a:t>
            </a:r>
            <a:r>
              <a:rPr lang="th-TH" sz="3200" b="1" dirty="0" err="1">
                <a:solidFill>
                  <a:srgbClr val="FF0000"/>
                </a:solidFill>
              </a:rPr>
              <a:t>โหนด</a:t>
            </a:r>
            <a:r>
              <a:rPr lang="th-TH" sz="3200" b="1" dirty="0">
                <a:solidFill>
                  <a:srgbClr val="FF0000"/>
                </a:solidFill>
              </a:rPr>
              <a:t>ในลิงค์ลิสต์แบบ</a:t>
            </a:r>
            <a:r>
              <a:rPr lang="th-TH" sz="3200" b="1" dirty="0" smtClean="0">
                <a:solidFill>
                  <a:srgbClr val="FF0000"/>
                </a:solidFill>
              </a:rPr>
              <a:t>สองทิศทาง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685489" y="1295400"/>
            <a:ext cx="63033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th-TH" sz="2400" b="1" dirty="0" smtClean="0">
                <a:solidFill>
                  <a:srgbClr val="7030A0"/>
                </a:solidFill>
              </a:rPr>
              <a:t>การ</a:t>
            </a:r>
            <a:r>
              <a:rPr lang="th-TH" sz="2400" b="1" dirty="0">
                <a:solidFill>
                  <a:srgbClr val="7030A0"/>
                </a:solidFill>
              </a:rPr>
              <a:t>เพิ่ม</a:t>
            </a:r>
            <a:r>
              <a:rPr lang="th-TH" sz="2400" b="1" dirty="0" err="1">
                <a:solidFill>
                  <a:srgbClr val="7030A0"/>
                </a:solidFill>
              </a:rPr>
              <a:t>โหนด</a:t>
            </a:r>
            <a:r>
              <a:rPr lang="th-TH" sz="2400" b="1" dirty="0">
                <a:solidFill>
                  <a:srgbClr val="7030A0"/>
                </a:solidFill>
              </a:rPr>
              <a:t>ในตำแหน่งสุดท้ายของลิงค์ลิสต์แบบ</a:t>
            </a:r>
            <a:r>
              <a:rPr lang="th-TH" sz="2400" b="1" dirty="0" smtClean="0">
                <a:solidFill>
                  <a:srgbClr val="7030A0"/>
                </a:solidFill>
              </a:rPr>
              <a:t>สองทิศทาง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1066800" y="1742329"/>
            <a:ext cx="708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2400" dirty="0" err="1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curr</a:t>
            </a:r>
            <a:r>
              <a:rPr lang="th-TH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 	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มีค่าเท่ากับ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null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เนื่องจากค้นหาข้อมูลไม่เจอในลิงค์ลิสต์</a:t>
            </a:r>
            <a:endParaRPr lang="en-US" sz="24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prev1</a:t>
            </a:r>
            <a:r>
              <a:rPr lang="th-TH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อ้างอิง</a:t>
            </a:r>
            <a:r>
              <a:rPr lang="th-TH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สุดท้ายในลิงค์ลิสต์ </a:t>
            </a:r>
            <a:endParaRPr lang="en-US" sz="2400" dirty="0">
              <a:effectLst/>
              <a:latin typeface="BrowalliaUPC" pitchFamily="34" charset="-34"/>
              <a:ea typeface="Times New Roman"/>
              <a:cs typeface="BrowalliaUPC" pitchFamily="34" charset="-34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52" y="2580582"/>
            <a:ext cx="8185448" cy="1047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รูปภาพ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404370"/>
            <a:ext cx="4267200" cy="162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3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44</a:t>
            </a:fld>
            <a:endParaRPr lang="en-US"/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การจัดการลิงค์ลิสต์แบบ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สองทิศทาง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57200" y="838200"/>
            <a:ext cx="65309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</a:rPr>
              <a:t>การเปลี่ยนแปลงโครงสร้างที่ในลิงค์ลิสต์แบบ</a:t>
            </a:r>
            <a:r>
              <a:rPr lang="th-TH" sz="3200" b="1" dirty="0" smtClean="0">
                <a:solidFill>
                  <a:srgbClr val="FF0000"/>
                </a:solidFill>
              </a:rPr>
              <a:t>ทิศทาง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533400" y="1408239"/>
            <a:ext cx="7696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สามารถนำรูปแบบการเปลี่ยนแปลงโครงสร้างที่ในลิงค์ลิสต์แบบทิศทางเดียว นำมาเพิ่มประสิทธิภาพให้กับลิงค์ลิสต์แบบสองทิศทางได้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7" name="รูปภาพ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239236"/>
            <a:ext cx="3657600" cy="157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45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การนำลิงค์ลิสต์ไปใช้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งาน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609600" y="986135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นำลิงค์ลิสต์ไปใช้ในการจัดเก็บข้อมูลการยืมแผ่นซีดีภาพยนตร์ในร้านเช่าแผ่นภาพยนตร์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635000" y="1379815"/>
            <a:ext cx="7747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ประกอบด้วยโครงสร้างลิงค์ลิสต์ที่ทำหน้าที่เก็บข้อมูลแผ่นซีดีภาพยนตร์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(Inventory)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ซึ่งมีโครงสร้างลิงค์ลิสต์เก็บข้อมูลแผ่นซีดีภาพยนตร์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1066800" y="2210812"/>
            <a:ext cx="7772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Font typeface="Symbol"/>
              <a:buChar char=""/>
              <a:tabLst>
                <a:tab pos="1485900" algn="l"/>
              </a:tabLst>
            </a:pPr>
            <a:r>
              <a:rPr lang="en-US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title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 	ทำหน้าที่เก็บข้อมูลเกี่ยวกับแผ่นซีดีภาพยนตร์</a:t>
            </a:r>
            <a:endParaRPr lang="en-US" sz="24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Font typeface="Symbol"/>
              <a:buChar char=""/>
              <a:tabLst>
                <a:tab pos="1485900" algn="l"/>
              </a:tabLst>
            </a:pPr>
            <a:r>
              <a:rPr lang="en-US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have</a:t>
            </a:r>
            <a:r>
              <a:rPr lang="en-US" sz="2400" i="1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400" i="1" dirty="0">
                <a:latin typeface="BrowalliaUPC" pitchFamily="34" charset="-34"/>
                <a:ea typeface="Times New Roman"/>
                <a:cs typeface="BrowalliaUPC" pitchFamily="34" charset="-34"/>
              </a:rPr>
              <a:t>	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ทำหน้าที่เก็บจำนวนแผ่นซีดีภาพยนตร์เรื่องนี้ว่าภายในร้านมีจำนวน</a:t>
            </a: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กี่</a:t>
            </a:r>
          </a:p>
          <a:p>
            <a:pPr marR="0" lvl="0" algn="thaiDist">
              <a:spcBef>
                <a:spcPts val="0"/>
              </a:spcBef>
              <a:spcAft>
                <a:spcPts val="0"/>
              </a:spcAft>
              <a:tabLst>
                <a:tab pos="1485900" algn="l"/>
              </a:tabLst>
            </a:pP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                    แผ่น</a:t>
            </a:r>
            <a:endParaRPr lang="en-US" sz="24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Font typeface="Symbol"/>
              <a:buChar char=""/>
              <a:tabLst>
                <a:tab pos="628650" algn="l"/>
                <a:tab pos="1485900" algn="l"/>
              </a:tabLst>
            </a:pPr>
            <a:r>
              <a:rPr lang="en-US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want</a:t>
            </a:r>
            <a:r>
              <a:rPr lang="th-TH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 	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ทำหน้าที่เก็บจำนวนความต้องการในการเช่าแผ่นซีดีภาพยนตร์เรื่องนี้</a:t>
            </a: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ใน</a:t>
            </a:r>
          </a:p>
          <a:p>
            <a:pPr marR="0" lvl="0" algn="thaiDist">
              <a:spcBef>
                <a:spcPts val="0"/>
              </a:spcBef>
              <a:spcAft>
                <a:spcPts val="0"/>
              </a:spcAft>
              <a:tabLst>
                <a:tab pos="628650" algn="l"/>
                <a:tab pos="1485900" algn="l"/>
              </a:tabLst>
            </a:pP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                     กรณี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ที่ไม่มีแผ่นภาพยนตร์เรื่องนี้อยู่ในร้าน</a:t>
            </a:r>
            <a:endParaRPr lang="en-US" sz="24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Font typeface="Symbol"/>
              <a:buChar char=""/>
              <a:tabLst>
                <a:tab pos="628650" algn="l"/>
                <a:tab pos="1485900" algn="l"/>
              </a:tabLst>
            </a:pPr>
            <a:r>
              <a:rPr lang="en-US" sz="2400" dirty="0" err="1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waitingList</a:t>
            </a:r>
            <a:r>
              <a:rPr lang="en-US" sz="2400" i="1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400" i="1" dirty="0">
                <a:latin typeface="BrowalliaUPC" pitchFamily="34" charset="-34"/>
                <a:ea typeface="Times New Roman"/>
                <a:cs typeface="BrowalliaUPC" pitchFamily="34" charset="-34"/>
              </a:rPr>
              <a:t>	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ทำหน้าที่เก็บการเชื่อมโยง</a:t>
            </a:r>
            <a:r>
              <a:rPr lang="th-TH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ข้อมูลลูกค้าที่รอการยืมแผ่น</a:t>
            </a: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ซีดี</a:t>
            </a:r>
          </a:p>
          <a:p>
            <a:pPr marR="0" lvl="0" algn="thaiDist">
              <a:spcBef>
                <a:spcPts val="0"/>
              </a:spcBef>
              <a:spcAft>
                <a:spcPts val="0"/>
              </a:spcAft>
              <a:tabLst>
                <a:tab pos="628650" algn="l"/>
                <a:tab pos="1485900" algn="l"/>
              </a:tabLst>
            </a:pP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                    ภาพยนตร์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เรื่องนี้ </a:t>
            </a:r>
            <a:endParaRPr lang="en-US" sz="24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Font typeface="Symbol"/>
              <a:buChar char=""/>
              <a:tabLst>
                <a:tab pos="628650" algn="l"/>
                <a:tab pos="1485900" algn="l"/>
              </a:tabLst>
            </a:pPr>
            <a:r>
              <a:rPr lang="en-US" sz="2400" dirty="0" smtClean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next</a:t>
            </a: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	ทำหน้าที่เชื่อมไปยัง</a:t>
            </a:r>
            <a:r>
              <a:rPr lang="th-TH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ภาพยนตร์เรื่องถัดไป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 </a:t>
            </a:r>
            <a:endParaRPr lang="en-US" sz="2400" dirty="0">
              <a:effectLst/>
              <a:latin typeface="BrowalliaUPC" pitchFamily="34" charset="-34"/>
              <a:ea typeface="Times New Roman"/>
              <a:cs typeface="BrowalliaUPC" pitchFamily="34" charset="-34"/>
            </a:endParaRPr>
          </a:p>
        </p:txBody>
      </p:sp>
      <p:pic>
        <p:nvPicPr>
          <p:cNvPr id="8" name="รูปภาพ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194935"/>
            <a:ext cx="4038600" cy="16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3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46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การนำลิงค์ลิสต์ไปใช้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งาน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609600" y="986135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/>
              <a:t>ลิงค์ลิสต์เก็บข้อมูลลูกค้าที่รอการยืมแผ่นซีดี โดยโครงสร้างลิงค์ลิสต์เก็บข้อมูลลูกค้าที่รอการยืมแผ่น</a:t>
            </a:r>
            <a:r>
              <a:rPr lang="th-TH" sz="2400" dirty="0" smtClean="0"/>
              <a:t>ซีดี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990600" y="1817132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item</a:t>
            </a:r>
            <a:r>
              <a:rPr lang="en-US" sz="2400" i="1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400" i="1" dirty="0">
                <a:latin typeface="BrowalliaUPC" pitchFamily="34" charset="-34"/>
                <a:ea typeface="Times New Roman"/>
                <a:cs typeface="BrowalliaUPC" pitchFamily="34" charset="-34"/>
              </a:rPr>
              <a:t>	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ทำหน้าที่เก็บข้อมูลรายละเอียดเกี่ยวกับลูกค้าที่รอการยืมแผ่นซีดี เช่น ชื่อ </a:t>
            </a: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  </a:t>
            </a:r>
          </a:p>
          <a:p>
            <a:pPr marR="0" lvl="0" algn="thaiDist">
              <a:spcBef>
                <a:spcPts val="0"/>
              </a:spcBef>
              <a:spcAft>
                <a:spcPts val="0"/>
              </a:spcAft>
            </a:pP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             โทรศัพท์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เป็นต้น</a:t>
            </a:r>
            <a:endParaRPr lang="en-US" sz="24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next</a:t>
            </a:r>
            <a:r>
              <a:rPr lang="th-TH" sz="24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 	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ทำหน้าที่เชื่อมไปยัง</a:t>
            </a:r>
            <a:r>
              <a:rPr lang="th-TH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ถัดไปของลูกค้าที่รอการยืมแผนซีดีหนังเรื่องนี้</a:t>
            </a:r>
            <a:endParaRPr lang="en-US" sz="2400" dirty="0">
              <a:effectLst/>
              <a:latin typeface="BrowalliaUPC" pitchFamily="34" charset="-34"/>
              <a:ea typeface="Times New Roman"/>
              <a:cs typeface="BrowalliaUPC" pitchFamily="34" charset="-34"/>
            </a:endParaRPr>
          </a:p>
        </p:txBody>
      </p:sp>
      <p:pic>
        <p:nvPicPr>
          <p:cNvPr id="6" name="รูปภาพ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064632"/>
            <a:ext cx="2438400" cy="188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6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47</a:t>
            </a:fld>
            <a:endParaRPr lang="en-US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609600" y="1032808"/>
            <a:ext cx="8077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จะได้รูปแบบการเก็บข้อมูลแผ่นซีดีภาพยนตร์โครงสร้างลิงค์ลิสต์ดังนี้</a:t>
            </a:r>
            <a:endParaRPr lang="en-US" sz="24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  <a:tabLst>
                <a:tab pos="630555" algn="l"/>
              </a:tabLst>
            </a:pPr>
            <a:r>
              <a:rPr lang="th-TH" sz="2400" b="1" dirty="0">
                <a:latin typeface="BrowalliaUPC" pitchFamily="34" charset="-34"/>
                <a:ea typeface="Times New Roman"/>
                <a:cs typeface="BrowalliaUPC" pitchFamily="34" charset="-34"/>
              </a:rPr>
              <a:t>รายการเก็บข้อมูลภาพยนตร์ </a:t>
            </a:r>
            <a:r>
              <a:rPr lang="en-US" sz="2400" b="1" dirty="0">
                <a:latin typeface="BrowalliaUPC" pitchFamily="34" charset="-34"/>
                <a:ea typeface="Times New Roman"/>
                <a:cs typeface="BrowalliaUPC" pitchFamily="34" charset="-34"/>
              </a:rPr>
              <a:t>(Inventory List)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 เป็นกลุ่มลิงค์ลิสต์เก็บข้อมูลแผ่นซีดีภาพยนตร์</a:t>
            </a:r>
            <a:endParaRPr lang="en-US" sz="24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  <a:tabLst>
                <a:tab pos="630555" algn="l"/>
              </a:tabLst>
            </a:pPr>
            <a:r>
              <a:rPr lang="th-TH" sz="2400" b="1" dirty="0">
                <a:latin typeface="BrowalliaUPC" pitchFamily="34" charset="-34"/>
                <a:ea typeface="Times New Roman"/>
                <a:cs typeface="BrowalliaUPC" pitchFamily="34" charset="-34"/>
              </a:rPr>
              <a:t>รายการเก็บข้อมูลบุคคลที่รอการยืมแผ่นซีดี </a:t>
            </a:r>
            <a:r>
              <a:rPr lang="en-US" sz="2400" b="1" dirty="0">
                <a:latin typeface="BrowalliaUPC" pitchFamily="34" charset="-34"/>
                <a:ea typeface="Times New Roman"/>
                <a:cs typeface="BrowalliaUPC" pitchFamily="34" charset="-34"/>
              </a:rPr>
              <a:t>(Wait List)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เป็นกลุ่มลิงค์ลิสต์เก็บข้อมูลลูกค้าที่รอการยืมแผ่นซีดี               </a:t>
            </a:r>
            <a:endParaRPr lang="en-US" sz="2400" dirty="0">
              <a:effectLst/>
              <a:latin typeface="BrowalliaUPC" pitchFamily="34" charset="-34"/>
              <a:ea typeface="Times New Roman"/>
              <a:cs typeface="BrowalliaUPC" pitchFamily="34" charset="-34"/>
            </a:endParaRPr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การนำลิงค์ลิสต์ไปใช้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งาน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5" name="รูปภาพ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971800"/>
            <a:ext cx="6477000" cy="309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3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48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สรุปเนื้อหาบทที่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4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82600" y="1066800"/>
            <a:ext cx="7975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400" cap="small" dirty="0">
                <a:latin typeface="BrowalliaUPC" pitchFamily="34" charset="-34"/>
                <a:ea typeface="Calibri"/>
                <a:cs typeface="BrowalliaUPC" pitchFamily="34" charset="-34"/>
              </a:rPr>
              <a:t>ลิงค์ลิสต์เป็นรูปแบบการเก็บข้อมูลที่สามารถเพิ่มและลดขนาดการเก็บข้อมูลได้อัตโนมัติตามความต้องการของผู้ใช้ ส่งผลทำให้การใช้งานหน่วยความมีประสิทธิภาพ </a:t>
            </a:r>
            <a:endParaRPr lang="th-TH" sz="2400" cap="small" dirty="0" smtClean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400" cap="small" dirty="0" smtClean="0">
                <a:latin typeface="BrowalliaUPC" pitchFamily="34" charset="-34"/>
                <a:ea typeface="Calibri"/>
                <a:cs typeface="BrowalliaUPC" pitchFamily="34" charset="-34"/>
              </a:rPr>
              <a:t>ลิงค์</a:t>
            </a:r>
            <a:r>
              <a:rPr lang="th-TH" sz="2400" cap="small" dirty="0">
                <a:latin typeface="BrowalliaUPC" pitchFamily="34" charset="-34"/>
                <a:ea typeface="Calibri"/>
                <a:cs typeface="BrowalliaUPC" pitchFamily="34" charset="-34"/>
              </a:rPr>
              <a:t>ลิสต์มี </a:t>
            </a:r>
            <a:r>
              <a:rPr lang="en-US" sz="2400" cap="small" dirty="0">
                <a:latin typeface="BrowalliaUPC" pitchFamily="34" charset="-34"/>
                <a:ea typeface="Calibri"/>
                <a:cs typeface="BrowalliaUPC" pitchFamily="34" charset="-34"/>
              </a:rPr>
              <a:t>2 </a:t>
            </a:r>
            <a:r>
              <a:rPr lang="th-TH" sz="2400" cap="small" dirty="0">
                <a:latin typeface="BrowalliaUPC" pitchFamily="34" charset="-34"/>
                <a:ea typeface="Calibri"/>
                <a:cs typeface="BrowalliaUPC" pitchFamily="34" charset="-34"/>
              </a:rPr>
              <a:t>แบบ แยกตามรูปแบบการเชื่อมโยง</a:t>
            </a:r>
            <a:r>
              <a:rPr lang="th-TH" sz="2400" cap="small" dirty="0" err="1">
                <a:latin typeface="BrowalliaUPC" pitchFamily="34" charset="-34"/>
                <a:ea typeface="Calibri"/>
                <a:cs typeface="BrowalliaUPC" pitchFamily="34" charset="-34"/>
              </a:rPr>
              <a:t>โหนด</a:t>
            </a:r>
            <a:r>
              <a:rPr lang="th-TH" sz="2400" cap="small" dirty="0">
                <a:latin typeface="BrowalliaUPC" pitchFamily="34" charset="-34"/>
                <a:ea typeface="Calibri"/>
                <a:cs typeface="BrowalliaUPC" pitchFamily="34" charset="-34"/>
              </a:rPr>
              <a:t>ในลิงค์ลิสต์ คือ</a:t>
            </a:r>
            <a:endParaRPr lang="en-US" sz="24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marL="742950" marR="0" lvl="1" indent="-285750" algn="thaiDist">
              <a:spcBef>
                <a:spcPts val="0"/>
              </a:spcBef>
              <a:spcAft>
                <a:spcPts val="0"/>
              </a:spcAft>
              <a:buFont typeface="Courier New"/>
              <a:buChar char="o"/>
            </a:pP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ลิงค์ลิสต์ทิศทางเดียวประกอบด้วยอย่างน้อย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2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ส่วนคือ </a:t>
            </a:r>
            <a:r>
              <a:rPr lang="th-TH" sz="2400" b="1" dirty="0">
                <a:latin typeface="BrowalliaUPC" pitchFamily="34" charset="-34"/>
                <a:ea typeface="Calibri"/>
                <a:cs typeface="BrowalliaUPC" pitchFamily="34" charset="-34"/>
              </a:rPr>
              <a:t>ส่วนเก็บข้อมูล </a:t>
            </a:r>
            <a:r>
              <a:rPr lang="en-US" sz="2400" b="1" dirty="0">
                <a:latin typeface="BrowalliaUPC" pitchFamily="34" charset="-34"/>
                <a:ea typeface="Calibri"/>
                <a:cs typeface="BrowalliaUPC" pitchFamily="34" charset="-34"/>
              </a:rPr>
              <a:t>(item)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และ</a:t>
            </a:r>
            <a:r>
              <a:rPr lang="th-TH" sz="2400" b="1" dirty="0">
                <a:latin typeface="BrowalliaUPC" pitchFamily="34" charset="-34"/>
                <a:ea typeface="Calibri"/>
                <a:cs typeface="BrowalliaUPC" pitchFamily="34" charset="-34"/>
              </a:rPr>
              <a:t>ส่วนเชื่อมโยง </a:t>
            </a:r>
            <a:r>
              <a:rPr lang="en-US" sz="2400" b="1" dirty="0">
                <a:latin typeface="BrowalliaUPC" pitchFamily="34" charset="-34"/>
                <a:ea typeface="Calibri"/>
                <a:cs typeface="BrowalliaUPC" pitchFamily="34" charset="-34"/>
              </a:rPr>
              <a:t>(next)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เรียกทั้งสองส่วนมารวมกันว่า </a:t>
            </a:r>
            <a:r>
              <a:rPr lang="th-TH" sz="2400" b="1" dirty="0" err="1">
                <a:latin typeface="BrowalliaUPC" pitchFamily="34" charset="-34"/>
                <a:ea typeface="Calibri"/>
                <a:cs typeface="BrowalliaUPC" pitchFamily="34" charset="-34"/>
              </a:rPr>
              <a:t>โหนด</a:t>
            </a:r>
            <a:r>
              <a:rPr lang="th-TH" sz="2400" b="1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US" sz="2400" b="1" dirty="0">
                <a:latin typeface="BrowalliaUPC" pitchFamily="34" charset="-34"/>
                <a:ea typeface="Calibri"/>
                <a:cs typeface="BrowalliaUPC" pitchFamily="34" charset="-34"/>
              </a:rPr>
              <a:t>(Node)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และลิงค์ลิสต์ต้องมีตัวแปรทำหน้าที่อ้างอิงตำแหน่งเริ่มต้นของลิงค์ลิสต์ เพื่อใช้เป็นตำแหน่งเริ่มต้นในการท่องเข้าไปในลิงค์ลิสต์คือ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head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endParaRPr lang="en-US" sz="24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marL="742950" marR="0" lvl="1" indent="-285750" algn="thaiDist">
              <a:spcBef>
                <a:spcPts val="0"/>
              </a:spcBef>
              <a:spcAft>
                <a:spcPts val="0"/>
              </a:spcAft>
              <a:buFont typeface="Courier New"/>
              <a:buChar char="o"/>
            </a:pP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ลิงค์ลิสต์แบบสองทิศทางเป็นรูปแบบลิงค์ลิสต์ที่สามารถท่องไปและท่องกลับภายในลิงค์ลิสต์ได้ โดยลิงค์ลิสต์แบบสองทิศทางมีส่วนประกอบอย่างน้อย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 3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ส่วนคือ</a:t>
            </a:r>
            <a:r>
              <a:rPr lang="th-TH" sz="2400" b="1" dirty="0">
                <a:latin typeface="BrowalliaUPC" pitchFamily="34" charset="-34"/>
                <a:ea typeface="Calibri"/>
                <a:cs typeface="BrowalliaUPC" pitchFamily="34" charset="-34"/>
              </a:rPr>
              <a:t> ส่วนเก็บข้อมูล </a:t>
            </a:r>
            <a:r>
              <a:rPr lang="en-US" sz="2400" b="1" dirty="0">
                <a:latin typeface="BrowalliaUPC" pitchFamily="34" charset="-34"/>
                <a:ea typeface="Calibri"/>
                <a:cs typeface="BrowalliaUPC" pitchFamily="34" charset="-34"/>
              </a:rPr>
              <a:t>(item) </a:t>
            </a:r>
            <a:r>
              <a:rPr lang="th-TH" sz="2400" b="1" dirty="0">
                <a:latin typeface="BrowalliaUPC" pitchFamily="34" charset="-34"/>
                <a:ea typeface="Calibri"/>
                <a:cs typeface="BrowalliaUPC" pitchFamily="34" charset="-34"/>
              </a:rPr>
              <a:t>ส่วนเชื่อมโยง</a:t>
            </a:r>
            <a:r>
              <a:rPr lang="th-TH" sz="2400" b="1" dirty="0" err="1">
                <a:latin typeface="BrowalliaUPC" pitchFamily="34" charset="-34"/>
                <a:ea typeface="Calibri"/>
                <a:cs typeface="BrowalliaUPC" pitchFamily="34" charset="-34"/>
              </a:rPr>
              <a:t>โหนด</a:t>
            </a:r>
            <a:r>
              <a:rPr lang="th-TH" sz="2400" b="1" dirty="0">
                <a:latin typeface="BrowalliaUPC" pitchFamily="34" charset="-34"/>
                <a:ea typeface="Calibri"/>
                <a:cs typeface="BrowalliaUPC" pitchFamily="34" charset="-34"/>
              </a:rPr>
              <a:t>ไปข้างหน้า </a:t>
            </a:r>
            <a:r>
              <a:rPr lang="en-US" sz="2400" b="1" dirty="0">
                <a:latin typeface="BrowalliaUPC" pitchFamily="34" charset="-34"/>
                <a:ea typeface="Calibri"/>
                <a:cs typeface="BrowalliaUPC" pitchFamily="34" charset="-34"/>
              </a:rPr>
              <a:t>(next)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และ</a:t>
            </a:r>
            <a:r>
              <a:rPr lang="th-TH" sz="2400" b="1" dirty="0">
                <a:latin typeface="BrowalliaUPC" pitchFamily="34" charset="-34"/>
                <a:ea typeface="Calibri"/>
                <a:cs typeface="BrowalliaUPC" pitchFamily="34" charset="-34"/>
              </a:rPr>
              <a:t>ส่วนเชื่อมโยงข้างหลังเพื่อใช้ในการย้อนกลับ </a:t>
            </a:r>
            <a:r>
              <a:rPr lang="en-US" sz="2400" b="1" dirty="0">
                <a:latin typeface="BrowalliaUPC" pitchFamily="34" charset="-34"/>
                <a:ea typeface="Calibri"/>
                <a:cs typeface="BrowalliaUPC" pitchFamily="34" charset="-34"/>
              </a:rPr>
              <a:t>(precede)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endParaRPr lang="en-US" sz="2400" dirty="0">
              <a:effectLst/>
              <a:latin typeface="BrowalliaUPC" pitchFamily="34" charset="-34"/>
              <a:ea typeface="Calibri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998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5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ลิงค์ลิสต์ทิศทางเดียว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(Singly Link List)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911225"/>
            <a:ext cx="69749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การสร้างและใช้งานลิงค์ลิสต์ทิศทางเดียวในภาษา 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Java 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57200" y="1503648"/>
            <a:ext cx="52709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4.2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การเรียกใช้งานคลาส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Node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ในภาษา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Java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7" name="วัตถุ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99946"/>
              </p:ext>
            </p:extLst>
          </p:nvPr>
        </p:nvGraphicFramePr>
        <p:xfrm>
          <a:off x="536575" y="1981200"/>
          <a:ext cx="58928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7" name="เอกสาร" r:id="rId3" imgW="6132261" imgH="1687902" progId="Word.Document.12">
                  <p:embed/>
                </p:oleObj>
              </mc:Choice>
              <mc:Fallback>
                <p:oleObj name="เอกสาร" r:id="rId3" imgW="6132261" imgH="16879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575" y="1981200"/>
                        <a:ext cx="5892800" cy="162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รูปภาพ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85" y="3886200"/>
            <a:ext cx="1669415" cy="713105"/>
          </a:xfrm>
          <a:prstGeom prst="rect">
            <a:avLst/>
          </a:prstGeom>
        </p:spPr>
      </p:pic>
      <p:pic>
        <p:nvPicPr>
          <p:cNvPr id="9" name="รูปภาพ 8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429000"/>
            <a:ext cx="2667000" cy="1176655"/>
          </a:xfrm>
          <a:prstGeom prst="rect">
            <a:avLst/>
          </a:prstGeom>
        </p:spPr>
      </p:pic>
      <p:sp>
        <p:nvSpPr>
          <p:cNvPr id="10" name="สี่เหลี่ยมผืนผ้า 9"/>
          <p:cNvSpPr/>
          <p:nvPr/>
        </p:nvSpPr>
        <p:spPr>
          <a:xfrm>
            <a:off x="713406" y="4569760"/>
            <a:ext cx="2619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สร้าง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ใหม่อ้างอิงด้วย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n </a:t>
            </a: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3850561" y="4572000"/>
            <a:ext cx="31598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สร้าง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ใหม่อ้างอิงด้วย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first</a:t>
            </a:r>
            <a:r>
              <a:rPr lang="en-US" sz="2400" i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และ</a:t>
            </a:r>
            <a:endParaRPr lang="en-US" sz="2400" dirty="0" smtClean="0">
              <a:latin typeface="BrowalliaUPC" pitchFamily="34" charset="-34"/>
              <a:cs typeface="BrowalliaUPC" pitchFamily="34" charset="-34"/>
            </a:endParaRPr>
          </a:p>
          <a:p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เชื่อมโยง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ไปยัง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n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อ้างอิง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09600" y="5451901"/>
            <a:ext cx="7848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สัญลักษณ์</a:t>
            </a:r>
            <a:r>
              <a:rPr kumimoji="0" lang="th-TH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โหนด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สุดท้ายของลิงค์ลิสต์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(</a:t>
            </a:r>
            <a:r>
              <a:rPr kumimoji="0" lang="th-TH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โหนด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ที่ไม่การเชื่อมไปยัง</a:t>
            </a:r>
            <a:r>
              <a:rPr kumimoji="0" lang="th-TH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โหนด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ถัดไป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)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 </a:t>
            </a:r>
            <a:r>
              <a:rPr lang="en-US" sz="2400" dirty="0" smtClean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    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จะสัญลักษณ์  </a:t>
            </a:r>
            <a:endParaRPr kumimoji="0" lang="th-T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19458" name="รูปภาพ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33" y="5911979"/>
            <a:ext cx="374067" cy="26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 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รูปภาพ 14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120" y="6172200"/>
            <a:ext cx="1033145" cy="38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6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ลิงค์ลิสต์ทิศทางเดียว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(Singly Link List)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911225"/>
            <a:ext cx="65726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การสร้างและใช้งานลิงค์ลิสต์ทิศทางเดียวในภาษา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C 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609600" y="1496000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ภาษา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C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จะใช้พอร์ต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เตอร์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ทำหน้าที่อ้างอิงไปยังโหนถัดไป </a:t>
            </a:r>
            <a:endParaRPr lang="en-US" sz="2400" dirty="0" smtClean="0">
              <a:latin typeface="BrowalliaUPC" pitchFamily="34" charset="-34"/>
              <a:cs typeface="BrowalliaUPC" pitchFamily="34" charset="-34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ใช้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ฟังก์ชัน </a:t>
            </a:r>
            <a:r>
              <a:rPr lang="en-US" sz="2400" b="1" dirty="0" err="1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malloc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 )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เป็นฟังก์ชันในการจัดการบล็อกหน่วยความจำ </a:t>
            </a:r>
            <a:endParaRPr lang="en-US" sz="2400" dirty="0" smtClean="0">
              <a:latin typeface="BrowalliaUPC" pitchFamily="34" charset="-34"/>
              <a:cs typeface="BrowalliaUPC" pitchFamily="34" charset="-34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ใช้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ตัวแปรแบบพอร์ต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เตอร์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อ้างอิงบล็อกหน่วยความจำใหม่ที่สร้างขึ้น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6960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7</a:t>
            </a:fld>
            <a:endParaRPr lang="en-US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457200" y="1524806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4.3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ฟังก์ชัน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Node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โครงสร้างลิงค์ลิสต์ทิศทางเดียวของภาษา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C </a:t>
            </a:r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ลิงค์ลิสต์ทิศทางเดียว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(Singly Link List)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57200" y="911225"/>
            <a:ext cx="65726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การสร้างและใช้งานลิงค์ลิสต์ทิศทางเดียวในภาษา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C 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6" name="วัตถุ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685722"/>
              </p:ext>
            </p:extLst>
          </p:nvPr>
        </p:nvGraphicFramePr>
        <p:xfrm>
          <a:off x="609600" y="1989138"/>
          <a:ext cx="5356225" cy="262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name="เอกสาร" r:id="rId3" imgW="5419886" imgH="2657655" progId="Word.Document.12">
                  <p:embed/>
                </p:oleObj>
              </mc:Choice>
              <mc:Fallback>
                <p:oleObj name="เอกสาร" r:id="rId3" imgW="5419886" imgH="26576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989138"/>
                        <a:ext cx="5356225" cy="262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396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8</a:t>
            </a:fld>
            <a:endParaRPr lang="en-US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457200" y="1524806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4.4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ฟังก์ชันเรียกฟังก์ชัน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Node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มาใช้งานในภาษา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C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ลิงค์ลิสต์ทิศทางเดียว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(Singly Link List)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57200" y="911225"/>
            <a:ext cx="65726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การสร้างและใช้งานลิงค์ลิสต์ทิศทางเดียวในภาษา 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C 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6" name="วัตถุ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993276"/>
              </p:ext>
            </p:extLst>
          </p:nvPr>
        </p:nvGraphicFramePr>
        <p:xfrm>
          <a:off x="609600" y="1989138"/>
          <a:ext cx="6299200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name="เอกสาร" r:id="rId3" imgW="6221939" imgH="2003844" progId="Word.Document.12">
                  <p:embed/>
                </p:oleObj>
              </mc:Choice>
              <mc:Fallback>
                <p:oleObj name="เอกสาร" r:id="rId3" imgW="6221939" imgH="20038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989138"/>
                        <a:ext cx="6299200" cy="198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รูปภาพ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85" y="3664803"/>
            <a:ext cx="1669415" cy="713105"/>
          </a:xfrm>
          <a:prstGeom prst="rect">
            <a:avLst/>
          </a:prstGeom>
        </p:spPr>
      </p:pic>
      <p:pic>
        <p:nvPicPr>
          <p:cNvPr id="8" name="รูปภาพ 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207603"/>
            <a:ext cx="2667000" cy="1176655"/>
          </a:xfrm>
          <a:prstGeom prst="rect">
            <a:avLst/>
          </a:prstGeom>
        </p:spPr>
      </p:pic>
      <p:sp>
        <p:nvSpPr>
          <p:cNvPr id="9" name="สี่เหลี่ยมผืนผ้า 8"/>
          <p:cNvSpPr/>
          <p:nvPr/>
        </p:nvSpPr>
        <p:spPr>
          <a:xfrm>
            <a:off x="713406" y="4348363"/>
            <a:ext cx="2619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สร้าง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ใหม่อ้างอิงด้วย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n </a:t>
            </a: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3850561" y="4350603"/>
            <a:ext cx="31598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สร้าง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ใหม่อ้างอิงด้วย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first</a:t>
            </a:r>
            <a:r>
              <a:rPr lang="en-US" sz="2400" i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และ</a:t>
            </a:r>
            <a:endParaRPr lang="en-US" sz="2400" dirty="0" smtClean="0">
              <a:latin typeface="BrowalliaUPC" pitchFamily="34" charset="-34"/>
              <a:cs typeface="BrowalliaUPC" pitchFamily="34" charset="-34"/>
            </a:endParaRPr>
          </a:p>
          <a:p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เชื่อมโยง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ไปยัง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n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อ้างอิง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4974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9</a:t>
            </a:fld>
            <a:endParaRPr lang="en-US"/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การจัดการลิงค์ลิสต์ทิศทาง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เดียว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57200" y="911225"/>
            <a:ext cx="53174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การสร้างส่วนหัวของลิงค์ลิสต์ทิศทาง</a:t>
            </a:r>
            <a:r>
              <a:rPr lang="th-TH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เดียว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533400" y="1496000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จุดเริ่มต้นในการเข้าถึงข้อมูลในลิงค์ลิสต์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จะ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ถูกเรียกว่า </a:t>
            </a:r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ส่วนหัว 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(head)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533400" y="1957665"/>
            <a:ext cx="739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4.5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ขั้นตอนวิธีการสร้างส่วนหัวและการเพิ่ม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ในลิงค์ลิสต์ทิศทางเดียว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11" name="รูปภาพ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9" y="2408444"/>
            <a:ext cx="7260771" cy="378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5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wrap="square">
        <a:spAutoFit/>
      </a:bodyPr>
      <a:lstStyle>
        <a:defPPr>
          <a:defRPr sz="2100" dirty="0">
            <a:solidFill>
              <a:srgbClr val="0070C0"/>
            </a:solidFill>
            <a:latin typeface="BrowalliaUPC" pitchFamily="34" charset="-34"/>
            <a:cs typeface="BrowalliaUPC" pitchFamily="34" charset="-34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817</TotalTime>
  <Words>2678</Words>
  <Application>Microsoft Office PowerPoint</Application>
  <PresentationFormat>นำเสนอทางหน้าจอ (4:3)</PresentationFormat>
  <Paragraphs>316</Paragraphs>
  <Slides>48</Slides>
  <Notes>1</Notes>
  <HiddenSlides>0</HiddenSlides>
  <MMClips>0</MMClips>
  <ScaleCrop>false</ScaleCrop>
  <HeadingPairs>
    <vt:vector size="6" baseType="variant">
      <vt:variant>
        <vt:lpstr>ชุดรูปแบบ</vt:lpstr>
      </vt:variant>
      <vt:variant>
        <vt:i4>1</vt:i4>
      </vt:variant>
      <vt:variant>
        <vt:lpstr>เซิร์ฟเวอร์ OLE ฝังตัว</vt:lpstr>
      </vt:variant>
      <vt:variant>
        <vt:i4>1</vt:i4>
      </vt:variant>
      <vt:variant>
        <vt:lpstr>ชื่อเรื่องภาพนิ่ง</vt:lpstr>
      </vt:variant>
      <vt:variant>
        <vt:i4>48</vt:i4>
      </vt:variant>
    </vt:vector>
  </HeadingPairs>
  <TitlesOfParts>
    <vt:vector size="50" baseType="lpstr">
      <vt:lpstr>Executive</vt:lpstr>
      <vt:lpstr>เอกสาร</vt:lpstr>
      <vt:lpstr>บทที่ 4 ลิงค์ลิสต์ (Link-list)</vt:lpstr>
      <vt:lpstr>บทที่ 4 ลิงค์ลิสต์ (Link-list)</vt:lpstr>
      <vt:lpstr>ลิงค์ลิสต์ทิศทางเดียว (Singly Link List)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1 รู้จักกับโครงสร้าง           ข้อมูลและอัลกอริทึม</dc:title>
  <dc:creator>visanu</dc:creator>
  <cp:lastModifiedBy>visanu</cp:lastModifiedBy>
  <cp:revision>105</cp:revision>
  <dcterms:created xsi:type="dcterms:W3CDTF">2013-06-26T21:55:03Z</dcterms:created>
  <dcterms:modified xsi:type="dcterms:W3CDTF">2013-07-05T15:12:44Z</dcterms:modified>
</cp:coreProperties>
</file>