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724400"/>
          </a:xfrm>
        </p:spPr>
        <p:txBody>
          <a:bodyPr anchor="ctr"/>
          <a:lstStyle/>
          <a:p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5 </a:t>
            </a:r>
            <a:r>
              <a:rPr lang="th-TH" sz="7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(Stack</a:t>
            </a: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)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7535" y="762000"/>
            <a:ext cx="6482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โครงสร้างอาร์เรย์ในภาษา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0" y="12192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5.3 </a:t>
            </a:r>
            <a:r>
              <a:rPr lang="th-TH" sz="2400" dirty="0"/>
              <a:t>อัลกอริทึมเรียกใช้งานส่วนจัดการข้อมูล</a:t>
            </a:r>
            <a:r>
              <a:rPr lang="th-TH" sz="2400" dirty="0" err="1" smtClean="0"/>
              <a:t>ภายในส</a:t>
            </a:r>
            <a:r>
              <a:rPr lang="th-TH" sz="2400" dirty="0" smtClean="0"/>
              <a:t>แตก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24400"/>
            <a:ext cx="7162800" cy="1066800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636822" y="4343400"/>
            <a:ext cx="355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โครงสร้างส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แตกที่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ใช้ในการเก็บข้อมูล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4675"/>
              </p:ext>
            </p:extLst>
          </p:nvPr>
        </p:nvGraphicFramePr>
        <p:xfrm>
          <a:off x="696686" y="1680865"/>
          <a:ext cx="6313714" cy="2514600"/>
        </p:xfrm>
        <a:graphic>
          <a:graphicData uri="http://schemas.openxmlformats.org/drawingml/2006/table">
            <a:tbl>
              <a:tblPr firstRow="1" firstCol="1" bandRow="1"/>
              <a:tblGrid>
                <a:gridCol w="455202"/>
                <a:gridCol w="5858512"/>
              </a:tblGrid>
              <a:tr h="1974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class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StackTest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static final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15;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static 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(String[]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args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StackArrayBased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StackArrayBased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]);                 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System.out.println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}     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27535" y="762000"/>
            <a:ext cx="6080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โครงสร้างอาร์เรย์ในภาษา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219200"/>
            <a:ext cx="82296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3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3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5.4 </a:t>
            </a:r>
            <a:r>
              <a:rPr lang="th-TH" sz="2300" dirty="0">
                <a:latin typeface="BrowalliaUPC" pitchFamily="34" charset="-34"/>
                <a:cs typeface="BrowalliaUPC" pitchFamily="34" charset="-34"/>
              </a:rPr>
              <a:t>อัลกอริทึมใช้อาร์เรย์เป็นเครื่องมือในการ</a:t>
            </a:r>
            <a:r>
              <a:rPr lang="th-TH" sz="23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3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2300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th-TH" sz="23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300" dirty="0" err="1" smtClean="0">
                <a:latin typeface="BrowalliaUPC" pitchFamily="34" charset="-34"/>
                <a:cs typeface="BrowalliaUPC" pitchFamily="34" charset="-34"/>
              </a:rPr>
              <a:t>เรียกใช้ส</a:t>
            </a:r>
            <a:r>
              <a:rPr lang="th-TH" sz="2300" dirty="0" smtClean="0">
                <a:latin typeface="BrowalliaUPC" pitchFamily="34" charset="-34"/>
                <a:cs typeface="BrowalliaUPC" pitchFamily="34" charset="-34"/>
              </a:rPr>
              <a:t>แตกใน</a:t>
            </a:r>
            <a:r>
              <a:rPr lang="th-TH" sz="2300" dirty="0">
                <a:latin typeface="BrowalliaUPC" pitchFamily="34" charset="-34"/>
                <a:cs typeface="BrowalliaUPC" pitchFamily="34" charset="-34"/>
              </a:rPr>
              <a:t>ภาษา </a:t>
            </a:r>
            <a:r>
              <a:rPr lang="en-US" sz="2300" dirty="0" smtClean="0">
                <a:latin typeface="BrowalliaUPC" pitchFamily="34" charset="-34"/>
                <a:cs typeface="BrowalliaUPC" pitchFamily="34" charset="-34"/>
              </a:rPr>
              <a:t>C</a:t>
            </a:r>
            <a:endParaRPr lang="en-US" sz="23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16" name="ตาราง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57777"/>
              </p:ext>
            </p:extLst>
          </p:nvPr>
        </p:nvGraphicFramePr>
        <p:xfrm>
          <a:off x="762000" y="1669105"/>
          <a:ext cx="2920366" cy="4133088"/>
        </p:xfrm>
        <a:graphic>
          <a:graphicData uri="http://schemas.openxmlformats.org/drawingml/2006/table">
            <a:tbl>
              <a:tblPr firstRow="1" firstCol="1" bandRow="1"/>
              <a:tblGrid>
                <a:gridCol w="325890"/>
                <a:gridCol w="2594476"/>
              </a:tblGrid>
              <a:tr h="28511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define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MAX_STACK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typedef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MAX_STACK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0)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else 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!=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 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[++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 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popAll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ตาราง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02751"/>
              </p:ext>
            </p:extLst>
          </p:nvPr>
        </p:nvGraphicFramePr>
        <p:xfrm>
          <a:off x="3962400" y="1700784"/>
          <a:ext cx="3886200" cy="3785616"/>
        </p:xfrm>
        <a:graphic>
          <a:graphicData uri="http://schemas.openxmlformats.org/drawingml/2006/table">
            <a:tbl>
              <a:tblPr firstRow="1" firstCol="1" bandRow="1"/>
              <a:tblGrid>
                <a:gridCol w="390475"/>
                <a:gridCol w="3495725"/>
              </a:tblGrid>
              <a:tr h="23380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--];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 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peek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15]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("%d\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",pop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2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โครงสร้างลิงค์ลิสต์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914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โครงสร้างลิงค์ลิสต์ไม่จำเป็นต้องตรวจสอบ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ว่าส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แตกเต็ม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หรือไม่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ตรวจสอบ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เพียง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ว่าส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แตกว่าง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เปล่า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หรือไม่ ในการสร้าง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โครงสร้างลิงค์ลิสต์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57200" y="1745397"/>
            <a:ext cx="6482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โครงสร้างอาร์เรย์ในภาษา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09600" y="220980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โครงสร้างลิงค์ลิสต์ที่นำมาใช้ในการ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คลาส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ในตัวอย่างที่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4.1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มาเป็นคลาสสำหรับจัดการลิงค์ลิสต์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94174" y="3040797"/>
            <a:ext cx="7611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5.5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อัลกอริทึมการ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โครงสร้างลิงค์ลิสต์ในภาษา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graphicFrame>
        <p:nvGraphicFramePr>
          <p:cNvPr id="9" name="ตาราง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51533"/>
              </p:ext>
            </p:extLst>
          </p:nvPr>
        </p:nvGraphicFramePr>
        <p:xfrm>
          <a:off x="791602" y="3502462"/>
          <a:ext cx="3932798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419753"/>
                <a:gridCol w="3513045"/>
              </a:tblGrid>
              <a:tr h="10166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class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StackLinkedList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private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StackLinkedList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	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	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newItem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Object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(!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72740" algn="l"/>
                        </a:tabLs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temp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r>
                        <a:rPr lang="en-US" sz="1200" dirty="0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 smtClean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getNext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temp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getItem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();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ตาราง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38469"/>
              </p:ext>
            </p:extLst>
          </p:nvPr>
        </p:nvGraphicFramePr>
        <p:xfrm>
          <a:off x="4876800" y="3502462"/>
          <a:ext cx="36576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417189"/>
                <a:gridCol w="3240411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-1;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popAll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	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Object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peek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(!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getItem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-1;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}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290935"/>
            <a:ext cx="55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5.6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เรียกใช้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งานสแตกโค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สร้างลิงค์ลิสต์ภาษา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โครงสร้างลิงค์ลิสต์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762000"/>
            <a:ext cx="6482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โครงสร้างอาร์เรย์ในภาษา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382000" cy="34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290935"/>
            <a:ext cx="6001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5.6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ต่อ)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เรียกใช้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งานสแตกโค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สร้างลิงค์ลิสต์ภาษา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โครงสร้างลิงค์ลิสต์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762000"/>
            <a:ext cx="6482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โครงสร้างอาร์เรย์ในภาษา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7" y="1705689"/>
            <a:ext cx="6612153" cy="50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290935"/>
            <a:ext cx="6630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5.7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อัลกอริทึมการ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โครงสร้างลิงค์ลิสต์ในภาษา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 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โครงสร้างลิงค์ลิสต์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762000"/>
            <a:ext cx="6082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โครงสร้างอาร์เรย์ในภาษา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13681"/>
              </p:ext>
            </p:extLst>
          </p:nvPr>
        </p:nvGraphicFramePr>
        <p:xfrm>
          <a:off x="658116" y="1828800"/>
          <a:ext cx="3304284" cy="2304288"/>
        </p:xfrm>
        <a:graphic>
          <a:graphicData uri="http://schemas.openxmlformats.org/drawingml/2006/table">
            <a:tbl>
              <a:tblPr firstRow="1" firstCol="1" bandRow="1"/>
              <a:tblGrid>
                <a:gridCol w="367937"/>
                <a:gridCol w="2936347"/>
              </a:tblGrid>
              <a:tr h="1799590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include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stdio.h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&gt;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include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Node.h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&gt;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typedef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*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insertNode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newItem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ตาราง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11691"/>
              </p:ext>
            </p:extLst>
          </p:nvPr>
        </p:nvGraphicFramePr>
        <p:xfrm>
          <a:off x="4219024" y="1828800"/>
          <a:ext cx="3781976" cy="2468880"/>
        </p:xfrm>
        <a:graphic>
          <a:graphicData uri="http://schemas.openxmlformats.org/drawingml/2006/table">
            <a:tbl>
              <a:tblPr firstRow="1" firstCol="1" bandRow="1"/>
              <a:tblGrid>
                <a:gridCol w="473257"/>
                <a:gridCol w="3308719"/>
              </a:tblGrid>
              <a:tr h="1913890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struct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*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temp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next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temp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popAll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peek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-&gt;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-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ไป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914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ใช้ในการแปลงข้อมูลแบบ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infix (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แบบข้อมูลที่เข้าใจกันทั่วไป เช่น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a+b+c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)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ให้เป็น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postfix (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แบบข้อมูลที่ใช้ในการประมวลผลของเครื่องคอมพิวเตอร์ เช่น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abc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++)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20486" y="1737303"/>
            <a:ext cx="7913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การแปลงข้อมูลแบบ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infix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ให้เป็น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postfix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ทำได้โดยนำ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โครงการส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แตกมา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เก็บเครื่องหมายทางคณิตศาสตร์ และวงเล็บเปิด ของข้อมูล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infix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เพื่อจัดข้อมูลให้อยู่ในรูปแบบของ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postfix</a:t>
            </a:r>
          </a:p>
        </p:txBody>
      </p:sp>
    </p:spTree>
    <p:extLst>
      <p:ext uri="{BB962C8B-B14F-4D97-AF65-F5344CB8AC3E}">
        <p14:creationId xmlns:p14="http://schemas.microsoft.com/office/powerpoint/2010/main" val="35619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ไป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44286" y="762000"/>
            <a:ext cx="5016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การเปลี่ยนรูปแบบ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infix 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ให้เป็น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postfix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44286" y="1292278"/>
            <a:ext cx="7532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5.8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การเปลี่ยน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Infix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ให้เป็น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Postfix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92262"/>
              </p:ext>
            </p:extLst>
          </p:nvPr>
        </p:nvGraphicFramePr>
        <p:xfrm>
          <a:off x="685800" y="1753943"/>
          <a:ext cx="693039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382543"/>
                <a:gridCol w="6547847"/>
              </a:tblGrid>
              <a:tr h="3005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InfixtoPostfix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infix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String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each character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in the infix expression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switch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case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operand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postfixExp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postfixExp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+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break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case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'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':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break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case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'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':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 of stack is not '('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postfixExp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postfixExp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+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 of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break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case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operator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break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append to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postfixExp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the operators remaining on the stack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postfixExp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postfixExp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+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 of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1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41499" y="1219200"/>
            <a:ext cx="4980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5.9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ลำดับขั้นตอนเปลี่ยน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Infix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ให้เป็น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Postfix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ไป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44286" y="762000"/>
            <a:ext cx="5016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การเปลี่ยนรูปแบบ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infix 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ให้เป็น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postfix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8" y="1600200"/>
            <a:ext cx="576380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624548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/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อธิบายการทำงาน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เมื่อ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ch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เป็นตัวอักษร			นำข้อมูลตัวอักษรเพิ่มเข้าไปใน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postfix</a:t>
            </a:r>
          </a:p>
          <a:p>
            <a:pPr algn="thaiDist"/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เมื่อ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ch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เป็นเครื่องหมายทางคณิตศาสตร์	นำข้อมูลเครื่องหมายทางคณิตศาสตร์เก็บไว้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ในส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เมื่อ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ch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‘(‘			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นำ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ข้อมูลวงเล็บเปิดเก็บไว้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ในส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657600" marR="0" indent="-3657600" algn="thaiDist">
              <a:spcBef>
                <a:spcPts val="0"/>
              </a:spcBef>
              <a:spcAft>
                <a:spcPts val="0"/>
              </a:spcAft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เมื่อ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ch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‘)’	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นำ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ข้อมูลออก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แตกไป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เพิ่มใน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p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ostfix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ทีละตัว และหยุดการนำข้อมูลออก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แตกเมื่อ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เจอวงเล็บเปิด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ใน  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สแตก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พร้อมทั้งนำข้อมูลวงเล็บเปิดออก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แตกแต่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ไม่เพิ่มใน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postfix</a:t>
            </a:r>
          </a:p>
          <a:p>
            <a:pPr marL="3657600" indent="-3657600" algn="thaiDist"/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เมื่อ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ch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ว่างเปล่า และยังมีข้อมูล	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นำ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ข้อมูลออก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แตกไป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เพิ่มใน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postfix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ทีละตัว ทำจน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กระทั้ง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ไม่มีอยู่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ในส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81749" y="1219200"/>
            <a:ext cx="5325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5.9 </a:t>
            </a: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ต่อ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ลำดับขั้นตอนเปลี่ยน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Infix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ให้เป็น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Postfix</a:t>
            </a: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ไป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44286" y="762000"/>
            <a:ext cx="5016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การเปลี่ยนรูปแบบ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infix 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ให้เป็น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postfix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076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5 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(Stack)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89782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ตัวอย่างการนำหลักการ</a:t>
            </a:r>
            <a:r>
              <a:rPr lang="th-TH" sz="3200" dirty="0" err="1" smtClean="0">
                <a:latin typeface="BrowalliaUPC" pitchFamily="34" charset="-34"/>
                <a:cs typeface="BrowalliaUPC" pitchFamily="34" charset="-34"/>
              </a:rPr>
              <a:t>ของส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แตกไป</a:t>
            </a: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ใช้งาน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(Simple Application of the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Stack)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5394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เครื่องมือที่ใช้ในการ</a:t>
            </a:r>
            <a:r>
              <a:rPr lang="th-TH" sz="3200" dirty="0" smtClean="0"/>
              <a:t>สร้าง</a:t>
            </a:r>
            <a:r>
              <a:rPr lang="th-TH" sz="3200" dirty="0" err="1" smtClean="0"/>
              <a:t>สแตก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9718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</a:t>
            </a:r>
            <a:r>
              <a:rPr lang="th-TH" sz="3200" dirty="0" smtClean="0"/>
              <a:t>สร้าง</a:t>
            </a:r>
            <a:r>
              <a:rPr lang="th-TH" sz="3200" dirty="0" err="1" smtClean="0"/>
              <a:t>สแตกด้วย</a:t>
            </a:r>
            <a:r>
              <a:rPr lang="th-TH" sz="3200" dirty="0"/>
              <a:t>โครงสร้าง</a:t>
            </a:r>
            <a:r>
              <a:rPr lang="th-TH" sz="3200" dirty="0" smtClean="0"/>
              <a:t>อาร์เรย์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code)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3480376"/>
            <a:ext cx="4907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</a:t>
            </a:r>
            <a:r>
              <a:rPr lang="th-TH" sz="3200" dirty="0" smtClean="0"/>
              <a:t>สร้าง</a:t>
            </a:r>
            <a:r>
              <a:rPr lang="th-TH" sz="3200" dirty="0" err="1" smtClean="0"/>
              <a:t>สแตกด้วย</a:t>
            </a:r>
            <a:r>
              <a:rPr lang="th-TH" sz="3200" dirty="0"/>
              <a:t>โครงสร้างลิงค์ลิสต์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38200" y="3982438"/>
            <a:ext cx="3127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</a:t>
            </a:r>
            <a:r>
              <a:rPr lang="th-TH" sz="3200" dirty="0" smtClean="0"/>
              <a:t>นำ</a:t>
            </a:r>
            <a:r>
              <a:rPr lang="th-TH" sz="3200" dirty="0" err="1" smtClean="0"/>
              <a:t>สแตก</a:t>
            </a:r>
            <a:r>
              <a:rPr lang="th-TH" sz="3200" dirty="0" smtClean="0"/>
              <a:t>ไป</a:t>
            </a:r>
            <a:r>
              <a:rPr lang="th-TH" sz="3200" dirty="0"/>
              <a:t>ใช้งาน</a:t>
            </a:r>
            <a:endParaRPr lang="en-US" sz="3200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4444425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ที่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5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38200" y="1066800"/>
            <a:ext cx="2258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32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ไป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6577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การคำนวณทางคณิตศาสตร์จากรูปแบบของ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Postfix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9856" y="1422975"/>
            <a:ext cx="7663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5.10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Pseudo code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การคำนวณทางคณิตศาสตร์จากรูปแบบ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Postfix 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93219"/>
              </p:ext>
            </p:extLst>
          </p:nvPr>
        </p:nvGraphicFramePr>
        <p:xfrm>
          <a:off x="609600" y="1877383"/>
          <a:ext cx="5829300" cy="2322576"/>
        </p:xfrm>
        <a:graphic>
          <a:graphicData uri="http://schemas.openxmlformats.org/drawingml/2006/table">
            <a:tbl>
              <a:tblPr firstRow="1" firstCol="1" bandRow="1"/>
              <a:tblGrid>
                <a:gridCol w="381000"/>
                <a:gridCol w="5448300"/>
              </a:tblGrid>
              <a:tr h="7861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PostfixCalculate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postfix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String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each character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in the postfix expression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switch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case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operand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break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case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operator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Op2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operator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Op2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aStack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break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}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21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ไป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838200"/>
            <a:ext cx="6577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การคำนวณทางคณิตศาสตร์จากรูปแบบของ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Postfix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57200" y="1367135"/>
            <a:ext cx="7290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5.11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ลำดับขั้นตอนการคำนวณทางคณิตศาสตร์จากรูปแบบ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Postfix</a:t>
            </a: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6" y="1752600"/>
            <a:ext cx="486869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22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85800" y="18288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/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อธิบายการทำงาน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เมื่อ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ch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เป็นตัวอักษร		</a:t>
            </a:r>
            <a:r>
              <a:rPr lang="en-US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นำ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ข้อมูลตัวอักษรเก็บไว้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ในส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657600" marR="0" indent="-3657600" algn="thaiDist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เมื่อ 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ch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เป็นเครื่องหมายทางคณิตศาสตร์	นำข้อมูลตัวอักษรออก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แตกเก็บ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ไว้ใน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Op2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และนำข้อมูลตัวอักษรออก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แตกเก็บ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ไว้ใน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Op1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กระทำตามเครื่องหมายทางคณิตศาสตร์ ด้วยการนำข้อมูลตัวเลขในตัวอักษรมากระทำทางคณิตและเก็บไว้ในตัวแปร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f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(f = Op1 operator Op2)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นำตัวอักษร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f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เก็บลง</a:t>
            </a:r>
            <a:r>
              <a:rPr lang="th-TH" sz="24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ในส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ไป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57200" y="838200"/>
            <a:ext cx="6577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การคำนวณทางคณิตศาสตร์จากรูปแบบของ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Postfix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57200" y="1367135"/>
            <a:ext cx="7290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5.11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ต่อ)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ขั้นตอนการคำนวณทางคณิตศาสตร์จากรูปแบบ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Postfix</a:t>
            </a:r>
          </a:p>
        </p:txBody>
      </p:sp>
    </p:spTree>
    <p:extLst>
      <p:ext uri="{BB962C8B-B14F-4D97-AF65-F5344CB8AC3E}">
        <p14:creationId xmlns:p14="http://schemas.microsoft.com/office/powerpoint/2010/main" val="9244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5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39283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สแตก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เป็น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รูปแบบโครงสร้างใช้ในการเก็บข้อมูลที่พบได้ในชีวิตประจำวัน </a:t>
            </a: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สแตก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มี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รูปแบบการทำงานเป็นแบบเข้าทีหลังออกก่อน </a:t>
            </a:r>
            <a:r>
              <a:rPr lang="en-US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(List-in, First-out) 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คือข้อมูลที่เข้ามาก่อนจะอยู่ในตำแหน่งล่างสุด ข้อมูลที่เข้ามาหลังสุดจะอยู่ในตำแหน่งบนสุดและเป็นข้อมูลที่ถูกนำไปใช้งานก่อน เช่น การวางจานและการนำไปจานไปใช้งาน 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285750" indent="-285750" algn="thaiDist">
              <a:buFont typeface="Arial" pitchFamily="34" charset="0"/>
              <a:buChar char="•"/>
            </a:pP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เครื่องมือ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ที่ใช้ในการ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สร้าง</a:t>
            </a: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สแตก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มี</a:t>
            </a:r>
            <a:r>
              <a:rPr lang="en-US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2 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รูปแบบ คือ อาร์เรย์ และลิงค์ลิสต์ ซึ่งมีการทำงานที่แตกต่างกัน	</a:t>
            </a:r>
            <a:endParaRPr lang="th-TH" sz="2400" kern="16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285750" indent="-285750" algn="thaiDist">
              <a:buFont typeface="Arial" pitchFamily="34" charset="0"/>
              <a:buChar char="•"/>
            </a:pP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สร้าง</a:t>
            </a: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สแตกด้วย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อาร์เรย์จะต้องจอง</a:t>
            </a: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ขนาดส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แตกไว้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ก่อนและสามารถทำ</a:t>
            </a: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ให้ส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แตกเต็ม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ได้ ดังนั้นจึงเปลี่ยนเครื่องมือที่นำมา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สร้าง</a:t>
            </a: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สแตก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ให้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มีความสามารถในเพิ่มและลดขนาดการใช้งาน</a:t>
            </a: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พื้นส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แตกได้</a:t>
            </a:r>
            <a:r>
              <a:rPr lang="th-TH" sz="2400" kern="1600" dirty="0">
                <a:latin typeface="BrowalliaUPC" pitchFamily="34" charset="-34"/>
                <a:ea typeface="Times New Roman"/>
                <a:cs typeface="BrowalliaUPC" pitchFamily="34" charset="-34"/>
              </a:rPr>
              <a:t>เองแบบอัตโนมัติคือ เครื่องมือลิงค์ลิสต์ที่นำมาสร้าง</a:t>
            </a:r>
            <a:r>
              <a:rPr lang="th-TH" sz="2400" kern="16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เป็นส</a:t>
            </a:r>
            <a:r>
              <a:rPr lang="th-TH" sz="2400" kern="16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71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ตัวแทน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914400" y="1219200"/>
            <a:ext cx="4814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b="1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สแตก</a:t>
            </a:r>
            <a:r>
              <a:rPr lang="th-TH" sz="2400" b="1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(Stack)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เป็นโครงสร้างเก็บข้อมูลแบบลำดับ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914400" y="158831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 smtClean="0">
                <a:ea typeface="Times New Roman"/>
              </a:rPr>
              <a:t>รูปแบบ</a:t>
            </a:r>
            <a:r>
              <a:rPr lang="th-TH" sz="2400" dirty="0">
                <a:ea typeface="Times New Roman"/>
              </a:rPr>
              <a:t>การจัดเก็บข้อมูล</a:t>
            </a:r>
            <a:r>
              <a:rPr lang="th-TH" sz="2400" dirty="0" err="1" smtClean="0">
                <a:ea typeface="Times New Roman"/>
              </a:rPr>
              <a:t>ในส</a:t>
            </a:r>
            <a:r>
              <a:rPr lang="th-TH" sz="2400" dirty="0" smtClean="0">
                <a:ea typeface="Times New Roman"/>
              </a:rPr>
              <a:t>แตกเป็น</a:t>
            </a:r>
            <a:r>
              <a:rPr lang="th-TH" sz="2400" dirty="0">
                <a:ea typeface="Times New Roman"/>
              </a:rPr>
              <a:t>แบบ </a:t>
            </a:r>
            <a:r>
              <a:rPr lang="th-TH" sz="2400" b="1" dirty="0">
                <a:ea typeface="Times New Roman"/>
              </a:rPr>
              <a:t>เข้าทีหลังออกก่อน </a:t>
            </a:r>
            <a:r>
              <a:rPr lang="en-US" sz="2400" b="1" dirty="0">
                <a:latin typeface="BrowalliaUPC"/>
                <a:ea typeface="Times New Roman"/>
              </a:rPr>
              <a:t>(Last In, First Out)</a:t>
            </a:r>
            <a:r>
              <a:rPr lang="en-US" sz="2400" dirty="0">
                <a:latin typeface="BrowalliaUPC"/>
                <a:ea typeface="Times New Roman"/>
              </a:rPr>
              <a:t> </a:t>
            </a:r>
            <a:r>
              <a:rPr lang="th-TH" sz="2400" dirty="0">
                <a:latin typeface="BrowalliaUPC"/>
                <a:ea typeface="Times New Roman"/>
              </a:rPr>
              <a:t>หรือเรียกอีกอย่างว่า </a:t>
            </a:r>
            <a:r>
              <a:rPr lang="th-TH" sz="2400" b="1" dirty="0" err="1">
                <a:latin typeface="BrowalliaUPC"/>
                <a:ea typeface="Times New Roman"/>
              </a:rPr>
              <a:t>ไลโฟ</a:t>
            </a:r>
            <a:r>
              <a:rPr lang="th-TH" sz="2400" b="1" dirty="0">
                <a:latin typeface="BrowalliaUPC"/>
                <a:ea typeface="Times New Roman"/>
              </a:rPr>
              <a:t> </a:t>
            </a:r>
            <a:r>
              <a:rPr lang="en-US" sz="2400" b="1" dirty="0">
                <a:latin typeface="BrowalliaUPC"/>
                <a:ea typeface="Times New Roman"/>
              </a:rPr>
              <a:t>(LIFO)</a:t>
            </a:r>
            <a:endParaRPr lang="en-US" sz="2400" dirty="0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219200" y="23622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dirty="0"/>
              <a:t>ข้อมูลที่เข้า</a:t>
            </a:r>
            <a:r>
              <a:rPr lang="th-TH" sz="2400" dirty="0" err="1" smtClean="0"/>
              <a:t>มาในส</a:t>
            </a:r>
            <a:r>
              <a:rPr lang="th-TH" sz="2400" dirty="0" smtClean="0"/>
              <a:t>แตกลำดับ</a:t>
            </a:r>
            <a:r>
              <a:rPr lang="th-TH" sz="2400" dirty="0"/>
              <a:t>สุดท้ายจะอยู่ในตำแหน่งบนสุด</a:t>
            </a:r>
            <a:r>
              <a:rPr lang="th-TH" sz="2400" dirty="0" err="1" smtClean="0"/>
              <a:t>ของส</a:t>
            </a:r>
            <a:r>
              <a:rPr lang="th-TH" sz="2400" dirty="0" smtClean="0"/>
              <a:t>แตก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219200" y="2775803"/>
            <a:ext cx="6338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ข้อมูลที่เข้า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มาในส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แตกลำดับ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สุดท้ายจะอยู่ในตำแหน่งบนสุด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ของส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234066" y="3245116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ข้อมูลที่เข้า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มาในส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แตกลำดับสุดท้าย 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ข้อมูลที่ถูกนำไปใช้งานก่อน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1248580" y="3741003"/>
            <a:ext cx="7209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ส่วนข้อมูลที่เข้ามาลำดับแรกสุดจะเป็นข้อมูลที่จะถูกนำไปใช้งานในลำดับสุดท้าย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914400" y="4202668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ตัวอย่างในชีวิตประจำวันที่มีโครงสร้างเหมือนกับการเก็บข้อมูล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แบบสแตก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เช่น การวางจานซ้อนกัน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วัตถุ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4280"/>
              </p:ext>
            </p:extLst>
          </p:nvPr>
        </p:nvGraphicFramePr>
        <p:xfrm>
          <a:off x="2407576" y="4881265"/>
          <a:ext cx="3917024" cy="151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r:id="rId3" imgW="2214055" imgH="851910" progId="Visio.Drawing.11">
                  <p:embed/>
                </p:oleObj>
              </mc:Choice>
              <mc:Fallback>
                <p:oleObj r:id="rId3" imgW="2214055" imgH="85191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576" y="4881265"/>
                        <a:ext cx="3917024" cy="1519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85800" y="1062335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ขั้นตอนการ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และการจัดการข้อมูล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ในส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</a:t>
            </a: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(ADT Stack Operation)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104900" y="1547896"/>
            <a:ext cx="72771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Create an empty Stack. (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สร้าง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สแต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กว่าง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เปล่า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Determine whether a stack is empty. 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สนใจข้อมูล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ในส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เมื่อส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แตกว่าง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Add a new item to the stack.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เพิ่มข้อมูลใหม่เข้าไป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ในส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Remove from the stack the item that was added most recently. 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ลบข้อมูลออก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แตกใน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ตำแหน่งที่เพิ่มข้อมูลเข้าไปล่าสุด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Remove all the items from the stack.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ลบข้อมูลทั้งหมดออก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Retrieve from the stack the item that was added most recently.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ดึงข้อมูล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แตกที่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เพิ่มข้อมูลเข้าไปล่าสุด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4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037549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(Pseudo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code)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เก็บข้อมูล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แบบสแตก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90600" y="1503457"/>
            <a:ext cx="76962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createStack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()</a:t>
            </a: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สร้าง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สแตก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เพื่อ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ใช้เก็บข้อมูล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isEmpty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():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boolean</a:t>
            </a:r>
            <a:r>
              <a:rPr lang="en-US" sz="2400" b="1" dirty="0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query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ถ้าส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แตกว่า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เปล่าให้ส่งคืนค่า </a:t>
            </a:r>
            <a:r>
              <a:rPr lang="en-US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true 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กลับไป แต่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ถ้าส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แตกไม่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ว่างเปล่าให้ส่งค่า </a:t>
            </a:r>
            <a:r>
              <a:rPr lang="en-US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false 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กลับไป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push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newItem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: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StackItemType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เพิ่มข้อมูลใหม่ (</a:t>
            </a:r>
            <a:r>
              <a:rPr lang="th-TH" sz="2400" dirty="0" err="1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newItem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) ไว้ตำแหน่งบนสุด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ของส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pop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():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StackItemType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อ่านข้อมูลตำแหน่งบนสุด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ของส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แตกและ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ลบข้อมูลตำแหน่งบนสุดออก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popAll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()</a:t>
            </a: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ลบข้อมูลทั้งหมดออก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peek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():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StackItemType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query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</a:p>
          <a:p>
            <a:pPr algn="thaiDist"/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อ่านข้อมูลตำแหน่งบนสุด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ของส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แตกแต่</a:t>
            </a:r>
            <a:r>
              <a:rPr lang="th-TH" sz="24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ไม่ทำการลบข้อมูลออก</a:t>
            </a:r>
            <a:r>
              <a:rPr lang="th-TH" sz="2400" dirty="0" err="1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จากส</a:t>
            </a:r>
            <a:r>
              <a:rPr lang="th-TH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แตก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6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ตัวอย่างการนำหลักการ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ของส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แตกไปใช้งาน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(Simple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Application of the Stack)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752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ตรวจสอบความเท่ากันของเครื่องหมายปีกกาเปิด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(‘{’)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และปีกกาปิด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(‘}’)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ว่ามีจำนวนของปีกกาเปิดและปีกกาปิดเท่ากันหรือไม่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90600" y="2619046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ข้อความที่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1: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 ข ค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ฅ ฆ ง จ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ฉ ช ซ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ฌ ญ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ฎ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ฏ ฐ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ฑ ฒ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</a:p>
          <a:p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ข้อความที่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2: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 ข ค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ฅ ฆ ง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จ ฉ ช ซ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ฌ ญ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ฎ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14400" y="3581400"/>
            <a:ext cx="6157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ข้อความที่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มีความสมดุลของเครื่องหมายปีกกาเปิด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ปีกกาปิด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4043065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ข้อความที่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ไม่มีความสมดุลของเครื่องหมายปีกกาเปิดและปีกกาปิด เนื่องจากปีกกาเปิดหน้า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ฅ ฆ ง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”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มีเครื่องหมายปีกกาเปิดเพียงหนึ่งอัน แต่หลัง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ฅ ฆ ง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มีเครื่องหมายปีกกาปิด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11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ตัวอย่างการนำหลักการ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ของส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แตกไปใช้งาน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(Simple Application of the Stack)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828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5.1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ตรวจสอบความสมดุลของเครื่องหมายปีกกาด้วยโครงสร้าง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เก็บ</a:t>
            </a:r>
          </a:p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                 ข้อมูล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แบบสแตก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06688"/>
            <a:ext cx="7980923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3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เครื่องมือที่ใช้ในการ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668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เครื่องมือหรือรูปแบบการเก็บข้อมูลที่นำมา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สแตก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รูปแบบ คือ อาร์เรย์ และลิงค์ลิสต์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519535"/>
            <a:ext cx="5841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ตัวแปรทำหน้าที่อ้างอิงตำแหน่งบนสุด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ของส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แตก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คือตัวแปร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top </a:t>
            </a: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1"/>
            <a:ext cx="3810000" cy="38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thaiDist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โครงสร้าง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อาร์เรย์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7535" y="762000"/>
            <a:ext cx="6482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โครงสร้างอาร์เรย์ในภาษา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0" y="12192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5.2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สแตกด้วย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โครงสร้างอาร์เรย์ในภาษา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graphicFrame>
        <p:nvGraphicFramePr>
          <p:cNvPr id="13" name="ตาราง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63080"/>
              </p:ext>
            </p:extLst>
          </p:nvPr>
        </p:nvGraphicFramePr>
        <p:xfrm>
          <a:off x="762000" y="1694505"/>
          <a:ext cx="3810000" cy="3602736"/>
        </p:xfrm>
        <a:graphic>
          <a:graphicData uri="http://schemas.openxmlformats.org/drawingml/2006/table">
            <a:tbl>
              <a:tblPr firstRow="1" firstCol="1" bandRow="1"/>
              <a:tblGrid>
                <a:gridCol w="386953"/>
                <a:gridCol w="3423047"/>
              </a:tblGrid>
              <a:tr h="26777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class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StackArrayBased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final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50;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private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private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StackArrayBased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-1;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}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&lt; 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-1;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(!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isFull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[++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 true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 false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;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}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ตาราง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05452"/>
              </p:ext>
            </p:extLst>
          </p:nvPr>
        </p:nvGraphicFramePr>
        <p:xfrm>
          <a:off x="4713514" y="1694688"/>
          <a:ext cx="3744686" cy="2953512"/>
        </p:xfrm>
        <a:graphic>
          <a:graphicData uri="http://schemas.openxmlformats.org/drawingml/2006/table">
            <a:tbl>
              <a:tblPr firstRow="1" firstCol="1" bandRow="1"/>
              <a:tblGrid>
                <a:gridCol w="403991"/>
                <a:gridCol w="3340695"/>
              </a:tblGrid>
              <a:tr h="2334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popAll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MAX_STACK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-1;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(!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--];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-1;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peek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(!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-1;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}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5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555</TotalTime>
  <Words>2222</Words>
  <Application>Microsoft Office PowerPoint</Application>
  <PresentationFormat>นำเสนอทางหน้าจอ (4:3)</PresentationFormat>
  <Paragraphs>544</Paragraphs>
  <Slides>23</Slides>
  <Notes>0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5" baseType="lpstr">
      <vt:lpstr>Executive</vt:lpstr>
      <vt:lpstr>Microsoft Office Visio Drawing</vt:lpstr>
      <vt:lpstr>บทที่ 5 สแตก (Stack)</vt:lpstr>
      <vt:lpstr>บทที่ 5 สแตก (Stack)</vt:lpstr>
      <vt:lpstr>กล่าวนำสแตก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78</cp:revision>
  <dcterms:created xsi:type="dcterms:W3CDTF">2013-06-26T21:55:03Z</dcterms:created>
  <dcterms:modified xsi:type="dcterms:W3CDTF">2013-07-06T01:43:43Z</dcterms:modified>
</cp:coreProperties>
</file>