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6CDD6-B795-4CE4-909F-BF003AC4542A}" type="datetimeFigureOut">
              <a:rPr lang="en-US" smtClean="0"/>
              <a:t>7/5/2013</a:t>
            </a:fld>
            <a:endParaRPr lang="en-US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50DC0-88A5-402F-9B14-5F06DF69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00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1B07-E0AC-4B47-A203-7209B9814A27}" type="datetime1">
              <a:rPr lang="en-US" smtClean="0"/>
              <a:t>7/5/2013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38A10-500E-41A2-BC3E-93A3F6124232}" type="datetime1">
              <a:rPr lang="en-US" smtClean="0"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5476-7404-4BB2-8C51-E8C45322A891}" type="datetime1">
              <a:rPr lang="en-US" smtClean="0"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EBE3-8731-4781-A859-15A1D85B8C6A}" type="datetime1">
              <a:rPr lang="en-US" smtClean="0"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F290-1250-409C-A5C2-8A9B2DB03516}" type="datetime1">
              <a:rPr lang="en-US" smtClean="0"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A4FD-5179-4D4B-92E9-EF0AA6DD390C}" type="datetime1">
              <a:rPr lang="en-US" smtClean="0"/>
              <a:t>7/5/2013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442D-FB93-491E-80B8-D445CCFFC9C8}" type="datetime1">
              <a:rPr lang="en-US" smtClean="0"/>
              <a:t>7/5/2013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A25A-BA2B-4B02-B80C-E35023CE1595}" type="datetime1">
              <a:rPr lang="en-US" smtClean="0"/>
              <a:t>7/5/2013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97F5-5CC8-47A0-9A14-46C01F7DDD7F}" type="datetime1">
              <a:rPr lang="en-US" smtClean="0"/>
              <a:t>7/5/2013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99CB-03C9-437F-95F5-1AE408F6ED3E}" type="datetime1">
              <a:rPr lang="en-US" smtClean="0"/>
              <a:t>7/5/2013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F4B7-A532-4DE1-8451-5E26BA2898CA}" type="datetime1">
              <a:rPr lang="en-US" smtClean="0"/>
              <a:t>7/5/2013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6CA38D5-F2FC-46E6-8416-687312201C5C}" type="datetime1">
              <a:rPr lang="en-US" smtClean="0"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5029200"/>
          </a:xfrm>
        </p:spPr>
        <p:txBody>
          <a:bodyPr anchor="ctr"/>
          <a:lstStyle/>
          <a:p>
            <a:r>
              <a:rPr lang="th-TH" sz="7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itchFamily="34" charset="-34"/>
                <a:cs typeface="BrowalliaUPC" pitchFamily="34" charset="-34"/>
              </a:rPr>
              <a:t>บทที่ </a:t>
            </a:r>
            <a:r>
              <a:rPr lang="en-US" sz="7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itchFamily="34" charset="-34"/>
                <a:cs typeface="BrowalliaUPC" pitchFamily="34" charset="-34"/>
              </a:rPr>
              <a:t>6 </a:t>
            </a:r>
            <a:r>
              <a:rPr lang="th-TH" sz="7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itchFamily="34" charset="-34"/>
                <a:cs typeface="BrowalliaUPC" pitchFamily="34" charset="-34"/>
              </a:rPr>
              <a:t>คิว </a:t>
            </a:r>
            <a:r>
              <a:rPr lang="en-US" sz="7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itchFamily="34" charset="-34"/>
                <a:cs typeface="BrowalliaUPC" pitchFamily="34" charset="-34"/>
              </a:rPr>
              <a:t>(Queue</a:t>
            </a:r>
            <a:r>
              <a:rPr lang="en-US" sz="7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itchFamily="34" charset="-34"/>
                <a:cs typeface="BrowalliaUPC" pitchFamily="34" charset="-34"/>
              </a:rPr>
              <a:t>)</a:t>
            </a:r>
            <a:endParaRPr lang="en-US" sz="7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9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10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304800" y="152400"/>
            <a:ext cx="8610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400" dirty="0">
                <a:latin typeface="BrowalliaUPC" pitchFamily="34" charset="-34"/>
                <a:cs typeface="BrowalliaUPC" pitchFamily="34" charset="-34"/>
              </a:rPr>
              <a:t>การนำข้อมูลออกจากคิวโครงสร้างลิงค์ลิสต์แบบ</a:t>
            </a:r>
            <a:r>
              <a:rPr lang="th-TH" sz="4400" dirty="0" smtClean="0">
                <a:latin typeface="BrowalliaUPC" pitchFamily="34" charset="-34"/>
                <a:cs typeface="BrowalliaUPC" pitchFamily="34" charset="-34"/>
              </a:rPr>
              <a:t>วงกลม</a:t>
            </a:r>
            <a:endParaRPr lang="en-US" sz="4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1058706"/>
            <a:ext cx="82223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ใช้ตัว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แปร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400" dirty="0" err="1">
                <a:latin typeface="BrowalliaUPC" pitchFamily="34" charset="-34"/>
                <a:cs typeface="BrowalliaUPC" pitchFamily="34" charset="-34"/>
              </a:rPr>
              <a:t>firstNode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ทำหน้าที่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อ้างอิงตำแหน่ง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ข้อมูลแรกที่เข้ามาใน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คิว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เลื่อนตำแหน่ง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การอ้างอิงของ </a:t>
            </a:r>
            <a:r>
              <a:rPr lang="en-US" sz="2400" dirty="0" err="1">
                <a:latin typeface="BrowalliaUPC" pitchFamily="34" charset="-34"/>
                <a:cs typeface="BrowalliaUPC" pitchFamily="34" charset="-34"/>
              </a:rPr>
              <a:t>lastNode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ไปยังตำแหน่ง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ถัดไปเพื่อทำการลบ</a:t>
            </a:r>
            <a:r>
              <a:rPr lang="th-TH" sz="2400" dirty="0" err="1" smtClean="0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5" name="ตาราง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431140"/>
              </p:ext>
            </p:extLst>
          </p:nvPr>
        </p:nvGraphicFramePr>
        <p:xfrm>
          <a:off x="609600" y="1907063"/>
          <a:ext cx="7010400" cy="804672"/>
        </p:xfrm>
        <a:graphic>
          <a:graphicData uri="http://schemas.openxmlformats.org/drawingml/2006/table">
            <a:tbl>
              <a:tblPr firstRow="1" firstCol="1" bandRow="1"/>
              <a:tblGrid>
                <a:gridCol w="240030"/>
                <a:gridCol w="3265170"/>
                <a:gridCol w="3505200"/>
              </a:tblGrid>
              <a:tr h="176530">
                <a:tc>
                  <a:txBody>
                    <a:bodyPr/>
                    <a:lstStyle/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/>
                          <a:ea typeface="SimSun"/>
                          <a:cs typeface="Angsana New"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Browallia New"/>
                          <a:ea typeface="SimSun"/>
                          <a:cs typeface="Angsana New"/>
                        </a:rPr>
                        <a:t>Java</a:t>
                      </a:r>
                      <a:endParaRPr lang="en-US" sz="18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Browallia New"/>
                          <a:ea typeface="SimSun"/>
                          <a:cs typeface="Angsana New"/>
                        </a:rPr>
                        <a:t>C</a:t>
                      </a:r>
                      <a:endParaRPr lang="en-US" sz="18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  <a:tr h="4622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1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2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firstNode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 =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lastNode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.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getNext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();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lastNode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.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setNext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firstNode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.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getNext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);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struct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Node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*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firstNode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firstNode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=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lastNode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-&gt;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next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lastNode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-&gt;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next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=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firstNode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-&gt;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next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; 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 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รูปภาพ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901451"/>
            <a:ext cx="3733800" cy="151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2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11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304800" y="152400"/>
            <a:ext cx="8610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อัลกอริทึมจัดการคิวโครงสร้างลิงค์ลิสต์แบบ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วงกลม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381000" y="882134"/>
            <a:ext cx="75264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การจัดการคิวโครงสร้างลิงค์ลิสต์แบบวงกลมด้วยภาษา </a:t>
            </a:r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Java</a:t>
            </a: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57200" y="1371600"/>
            <a:ext cx="7374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นำคลาส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Node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ในตัวอย่างที่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4.1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กลับมาใช้ใหม่ในส่วนของการจัดการลิงค์ลิสต์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475342" y="1833265"/>
            <a:ext cx="79066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6.3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อัลกอริทึมสร้างและจัดการคิวโครงสร้างลิงค์ลิสต์แบบวงกลมด้วยภาษา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Java </a:t>
            </a:r>
          </a:p>
        </p:txBody>
      </p:sp>
      <p:graphicFrame>
        <p:nvGraphicFramePr>
          <p:cNvPr id="7" name="ตาราง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214210"/>
              </p:ext>
            </p:extLst>
          </p:nvPr>
        </p:nvGraphicFramePr>
        <p:xfrm>
          <a:off x="533400" y="2294930"/>
          <a:ext cx="3932991" cy="3185160"/>
        </p:xfrm>
        <a:graphic>
          <a:graphicData uri="http://schemas.openxmlformats.org/drawingml/2006/table">
            <a:tbl>
              <a:tblPr firstRow="1" firstCol="1" bandRow="1"/>
              <a:tblGrid>
                <a:gridCol w="314639"/>
                <a:gridCol w="3618352"/>
              </a:tblGrid>
              <a:tr h="11938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1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2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3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4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 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5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6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7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8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9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10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11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12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13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14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15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16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17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18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19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20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21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public class</a:t>
                      </a: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Queue</a:t>
                      </a: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{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private</a:t>
                      </a: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Node</a:t>
                      </a: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lastNode</a:t>
                      </a: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;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</a:t>
                      </a:r>
                      <a:r>
                        <a:rPr lang="en-US" sz="1100" b="1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1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public</a:t>
                      </a:r>
                      <a:r>
                        <a:rPr lang="en-US" sz="1100" b="1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Queue</a:t>
                      </a: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(){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  </a:t>
                      </a:r>
                      <a:r>
                        <a:rPr lang="en-US" sz="11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lastNode</a:t>
                      </a: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= </a:t>
                      </a:r>
                      <a:r>
                        <a:rPr lang="en-US" sz="11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null</a:t>
                      </a: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;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} //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end default constructor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1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th-TH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</a:t>
                      </a:r>
                      <a:r>
                        <a:rPr lang="en-US" sz="11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public </a:t>
                      </a:r>
                      <a:r>
                        <a:rPr lang="en-US" sz="11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boolean</a:t>
                      </a: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isEmpty</a:t>
                      </a: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(){ 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  </a:t>
                      </a:r>
                      <a:r>
                        <a:rPr lang="en-US" sz="11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return</a:t>
                      </a: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lastNode</a:t>
                      </a: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== </a:t>
                      </a:r>
                      <a:r>
                        <a:rPr lang="en-US" sz="11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null</a:t>
                      </a: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;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} 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1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SimSun"/>
                          <a:cs typeface="Cordia New"/>
                        </a:rPr>
                        <a:t>        </a:t>
                      </a:r>
                      <a:r>
                        <a:rPr lang="en-US" sz="11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public void</a:t>
                      </a:r>
                      <a:r>
                        <a:rPr lang="en-US" sz="1100" b="1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dequeueAll</a:t>
                      </a: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(){</a:t>
                      </a:r>
                      <a:r>
                        <a:rPr lang="th-TH" sz="11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 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  </a:t>
                      </a:r>
                      <a:r>
                        <a:rPr lang="en-US" sz="11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lastNode</a:t>
                      </a: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= </a:t>
                      </a:r>
                      <a:r>
                        <a:rPr lang="en-US" sz="11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null</a:t>
                      </a: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;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}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public void</a:t>
                      </a: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enqueue</a:t>
                      </a: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(</a:t>
                      </a:r>
                      <a:r>
                        <a:rPr lang="en-US" sz="11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int</a:t>
                      </a: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newItem</a:t>
                      </a: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){</a:t>
                      </a:r>
                      <a:r>
                        <a:rPr lang="th-TH" sz="11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 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  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Node</a:t>
                      </a: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newNode</a:t>
                      </a: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= </a:t>
                      </a:r>
                      <a:r>
                        <a:rPr lang="en-US" sz="11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new</a:t>
                      </a: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Node</a:t>
                      </a: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(</a:t>
                      </a:r>
                      <a:r>
                        <a:rPr lang="en-US" sz="11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newItem</a:t>
                      </a: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);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  </a:t>
                      </a:r>
                      <a:r>
                        <a:rPr lang="en-US" sz="11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if </a:t>
                      </a: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(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isEmpty</a:t>
                      </a: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()){ 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100" dirty="0">
                          <a:effectLst/>
                          <a:latin typeface="Times New Roman"/>
                          <a:ea typeface="SimSun"/>
                          <a:cs typeface="Consolas"/>
                        </a:rPr>
                        <a:t>         </a:t>
                      </a:r>
                      <a:r>
                        <a:rPr lang="en-US" sz="11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newNode</a:t>
                      </a:r>
                      <a:r>
                        <a:rPr lang="en-US" sz="1100" dirty="0" err="1">
                          <a:effectLst/>
                          <a:latin typeface="Consolas"/>
                          <a:ea typeface="SimSun"/>
                          <a:cs typeface="Angsana New"/>
                        </a:rPr>
                        <a:t>.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setNext</a:t>
                      </a: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(</a:t>
                      </a:r>
                      <a:r>
                        <a:rPr lang="en-US" sz="11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newNode</a:t>
                      </a: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);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  }</a:t>
                      </a:r>
                      <a:r>
                        <a:rPr lang="en-US" sz="11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else</a:t>
                      </a: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{ 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100" dirty="0">
                          <a:effectLst/>
                          <a:latin typeface="Times New Roman"/>
                          <a:ea typeface="SimSun"/>
                          <a:cs typeface="Consolas"/>
                        </a:rPr>
                        <a:t>         </a:t>
                      </a:r>
                      <a:r>
                        <a:rPr lang="en-US" sz="11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newNode</a:t>
                      </a:r>
                      <a:r>
                        <a:rPr lang="en-US" sz="1100" dirty="0" err="1">
                          <a:effectLst/>
                          <a:latin typeface="Consolas"/>
                          <a:ea typeface="SimSun"/>
                          <a:cs typeface="Angsana New"/>
                        </a:rPr>
                        <a:t>.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setNext</a:t>
                      </a: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(</a:t>
                      </a:r>
                      <a:r>
                        <a:rPr lang="en-US" sz="11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lastNode</a:t>
                      </a:r>
                      <a:r>
                        <a:rPr lang="en-US" sz="1100" dirty="0" err="1">
                          <a:effectLst/>
                          <a:latin typeface="Consolas"/>
                          <a:ea typeface="SimSun"/>
                          <a:cs typeface="Angsana New"/>
                        </a:rPr>
                        <a:t>.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getNext</a:t>
                      </a: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());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     </a:t>
                      </a:r>
                      <a:r>
                        <a:rPr lang="en-US" sz="11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lastNode</a:t>
                      </a:r>
                      <a:r>
                        <a:rPr lang="en-US" sz="1100" dirty="0" err="1">
                          <a:effectLst/>
                          <a:latin typeface="Consolas"/>
                          <a:ea typeface="SimSun"/>
                          <a:cs typeface="Angsana New"/>
                        </a:rPr>
                        <a:t>.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setNext</a:t>
                      </a: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(</a:t>
                      </a:r>
                      <a:r>
                        <a:rPr lang="en-US" sz="11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newNode</a:t>
                      </a: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);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  }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  </a:t>
                      </a:r>
                      <a:r>
                        <a:rPr lang="en-US" sz="11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lastNode</a:t>
                      </a: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= </a:t>
                      </a:r>
                      <a:r>
                        <a:rPr lang="en-US" sz="11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newNode</a:t>
                      </a: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; 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}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ตาราง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054181"/>
              </p:ext>
            </p:extLst>
          </p:nvPr>
        </p:nvGraphicFramePr>
        <p:xfrm>
          <a:off x="4648200" y="2286000"/>
          <a:ext cx="4267200" cy="2732532"/>
        </p:xfrm>
        <a:graphic>
          <a:graphicData uri="http://schemas.openxmlformats.org/drawingml/2006/table">
            <a:tbl>
              <a:tblPr firstRow="1" firstCol="1" bandRow="1"/>
              <a:tblGrid>
                <a:gridCol w="308431"/>
                <a:gridCol w="3958769"/>
              </a:tblGrid>
              <a:tr h="11938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22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23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24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25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26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27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28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29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30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31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32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33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34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35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35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36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37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38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public Object</a:t>
                      </a: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dequeue</a:t>
                      </a: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(){</a:t>
                      </a:r>
                      <a:r>
                        <a:rPr lang="th-TH" sz="11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 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  </a:t>
                      </a:r>
                      <a:r>
                        <a:rPr lang="en-US" sz="11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if </a:t>
                      </a: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(!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isEmpty</a:t>
                      </a: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()){ 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th-TH" sz="11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         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     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Node</a:t>
                      </a: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firstNode</a:t>
                      </a: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= </a:t>
                      </a:r>
                      <a:r>
                        <a:rPr lang="en-US" sz="11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lastNode</a:t>
                      </a:r>
                      <a:r>
                        <a:rPr lang="en-US" sz="1100" dirty="0" err="1">
                          <a:effectLst/>
                          <a:latin typeface="Consolas"/>
                          <a:ea typeface="SimSun"/>
                          <a:cs typeface="Angsana New"/>
                        </a:rPr>
                        <a:t>.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getNext</a:t>
                      </a: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();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     </a:t>
                      </a:r>
                      <a:r>
                        <a:rPr lang="en-US" sz="11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if</a:t>
                      </a: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(</a:t>
                      </a:r>
                      <a:r>
                        <a:rPr lang="en-US" sz="11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firstNode</a:t>
                      </a: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== </a:t>
                      </a:r>
                      <a:r>
                        <a:rPr lang="en-US" sz="11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lastNode</a:t>
                      </a: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){ 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        </a:t>
                      </a:r>
                      <a:r>
                        <a:rPr lang="en-US" sz="11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lastNode</a:t>
                      </a: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= </a:t>
                      </a:r>
                      <a:r>
                        <a:rPr lang="en-US" sz="11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null</a:t>
                      </a: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;         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     }</a:t>
                      </a:r>
                      <a:r>
                        <a:rPr lang="en-US" sz="11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else</a:t>
                      </a: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{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        </a:t>
                      </a:r>
                      <a:r>
                        <a:rPr lang="en-US" sz="11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lastNode</a:t>
                      </a:r>
                      <a:r>
                        <a:rPr lang="en-US" sz="1100" dirty="0" err="1">
                          <a:effectLst/>
                          <a:latin typeface="Consolas"/>
                          <a:ea typeface="SimSun"/>
                          <a:cs typeface="Angsana New"/>
                        </a:rPr>
                        <a:t>.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setNext</a:t>
                      </a: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(</a:t>
                      </a:r>
                      <a:r>
                        <a:rPr lang="en-US" sz="11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firstNode</a:t>
                      </a:r>
                      <a:r>
                        <a:rPr lang="en-US" sz="1100" dirty="0" err="1">
                          <a:effectLst/>
                          <a:latin typeface="Consolas"/>
                          <a:ea typeface="SimSun"/>
                          <a:cs typeface="Angsana New"/>
                        </a:rPr>
                        <a:t>.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getNext</a:t>
                      </a: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());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     }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     </a:t>
                      </a:r>
                      <a:r>
                        <a:rPr lang="en-US" sz="11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return</a:t>
                      </a: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firstNode</a:t>
                      </a:r>
                      <a:r>
                        <a:rPr lang="en-US" sz="1100" dirty="0" err="1">
                          <a:effectLst/>
                          <a:latin typeface="Consolas"/>
                          <a:ea typeface="SimSun"/>
                          <a:cs typeface="Angsana New"/>
                        </a:rPr>
                        <a:t>.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getItem</a:t>
                      </a: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();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  }</a:t>
                      </a:r>
                      <a:r>
                        <a:rPr lang="en-US" sz="11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else return </a:t>
                      </a:r>
                      <a:r>
                        <a:rPr lang="en-US" sz="11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-1;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}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public Object</a:t>
                      </a: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peek</a:t>
                      </a: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(){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 </a:t>
                      </a:r>
                      <a:r>
                        <a:rPr lang="en-US" sz="11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if</a:t>
                      </a:r>
                      <a:r>
                        <a:rPr lang="en-US" sz="1100" b="1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(!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isEmpty</a:t>
                      </a: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()){ </a:t>
                      </a:r>
                      <a:r>
                        <a:rPr lang="th-TH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    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    Node </a:t>
                      </a:r>
                      <a:r>
                        <a:rPr lang="en-US" sz="11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firstNode</a:t>
                      </a: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= </a:t>
                      </a:r>
                      <a:r>
                        <a:rPr lang="en-US" sz="11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lastNode</a:t>
                      </a:r>
                      <a:r>
                        <a:rPr lang="en-US" sz="1100" dirty="0" err="1">
                          <a:effectLst/>
                          <a:latin typeface="Consolas"/>
                          <a:ea typeface="SimSun"/>
                          <a:cs typeface="Angsana New"/>
                        </a:rPr>
                        <a:t>.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getNext</a:t>
                      </a: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();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    </a:t>
                      </a:r>
                      <a:r>
                        <a:rPr lang="en-US" sz="11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return</a:t>
                      </a:r>
                      <a:r>
                        <a:rPr lang="en-US" sz="1100" b="1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firstNode</a:t>
                      </a:r>
                      <a:r>
                        <a:rPr lang="en-US" sz="1100" dirty="0" err="1">
                          <a:effectLst/>
                          <a:latin typeface="Consolas"/>
                          <a:ea typeface="SimSun"/>
                          <a:cs typeface="Angsana New"/>
                        </a:rPr>
                        <a:t>.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getItem</a:t>
                      </a: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();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 }</a:t>
                      </a:r>
                      <a:r>
                        <a:rPr lang="en-US" sz="11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else</a:t>
                      </a:r>
                      <a:r>
                        <a:rPr lang="th-TH" sz="11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</a:t>
                      </a:r>
                      <a:r>
                        <a:rPr lang="en-US" sz="11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return </a:t>
                      </a:r>
                      <a:r>
                        <a:rPr lang="en-US" sz="11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-1;</a:t>
                      </a: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}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}</a:t>
                      </a:r>
                      <a:endParaRPr lang="en-US" sz="11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30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12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304800" y="152400"/>
            <a:ext cx="8610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อัลกอริทึมจัดการคิวโครงสร้างลิงค์ลิสต์แบบ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วงกลม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381000" y="882134"/>
            <a:ext cx="75264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การจัดการคิวโครงสร้างลิงค์ลิสต์แบบวงกลมด้วยภาษา </a:t>
            </a:r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Java</a:t>
            </a: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381000" y="1371600"/>
            <a:ext cx="79066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6.3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อัลกอริทึมสร้างและจัดการคิวโครงสร้างลิงค์ลิสต์แบบวงกลมด้วยภาษา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Java </a:t>
            </a:r>
          </a:p>
        </p:txBody>
      </p:sp>
      <p:graphicFrame>
        <p:nvGraphicFramePr>
          <p:cNvPr id="7" name="ตาราง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901279"/>
              </p:ext>
            </p:extLst>
          </p:nvPr>
        </p:nvGraphicFramePr>
        <p:xfrm>
          <a:off x="533400" y="1905000"/>
          <a:ext cx="4897828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325828"/>
                <a:gridCol w="4572000"/>
              </a:tblGrid>
              <a:tr h="0">
                <a:tc>
                  <a:txBody>
                    <a:bodyPr/>
                    <a:lstStyle/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1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2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3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4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5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6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7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8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9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10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11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12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13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14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15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public class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UserQueue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{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public static void</a:t>
                      </a:r>
                      <a:r>
                        <a:rPr lang="en-US" sz="1200" b="1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main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String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[]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args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){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try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{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     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Queue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queue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=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new</a:t>
                      </a:r>
                      <a:r>
                        <a:rPr lang="th-TH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Queue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();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for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(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 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= 0;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&lt; 9;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++){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       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queue</a:t>
                      </a:r>
                      <a:r>
                        <a:rPr lang="en-US" sz="1200" dirty="0" err="1">
                          <a:effectLst/>
                          <a:latin typeface="Consolas"/>
                          <a:ea typeface="SimSun"/>
                          <a:cs typeface="Angsana New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enqueue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(i);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      }//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end for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while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(!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queue</a:t>
                      </a:r>
                      <a:r>
                        <a:rPr lang="en-US" sz="1200" dirty="0" err="1">
                          <a:effectLst/>
                          <a:latin typeface="Consolas"/>
                          <a:ea typeface="SimSun"/>
                          <a:cs typeface="Angsana New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isEmpty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()){ 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        </a:t>
                      </a:r>
                      <a:r>
                        <a:rPr lang="en-US" sz="1200" dirty="0" err="1">
                          <a:effectLst/>
                          <a:latin typeface="Consolas"/>
                          <a:ea typeface="SimSun"/>
                          <a:cs typeface="Angsana New"/>
                        </a:rPr>
                        <a:t>System.out.print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queue</a:t>
                      </a:r>
                      <a:r>
                        <a:rPr lang="en-US" sz="1200" dirty="0" err="1">
                          <a:effectLst/>
                          <a:latin typeface="Consolas"/>
                          <a:ea typeface="SimSun"/>
                          <a:cs typeface="Angsana New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dequeue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()+" ");            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      }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  }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catch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(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Exception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){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      </a:t>
                      </a:r>
                      <a:r>
                        <a:rPr lang="en-US" sz="1200" dirty="0" err="1">
                          <a:effectLst/>
                          <a:latin typeface="Consolas"/>
                          <a:ea typeface="SimSun"/>
                          <a:cs typeface="Angsana New"/>
                        </a:rPr>
                        <a:t>System.out.println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(“error :</a:t>
                      </a:r>
                      <a:r>
                        <a:rPr lang="th-TH" sz="12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”+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);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  }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}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}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30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13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304800" y="152400"/>
            <a:ext cx="8610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อัลกอริทึมจัดการคิวโครงสร้างลิงค์ลิสต์แบบวงกลม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381000" y="838200"/>
            <a:ext cx="7543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การจัดการคิวโครงสร้างลิงค์ลิสต์แบบวงกลมด้วยภาษา </a:t>
            </a:r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C </a:t>
            </a: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57200" y="1295400"/>
            <a:ext cx="8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นำฟังก์ชัน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Node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ตัวอย่าง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4.3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กลับมาใช้งานใหม่ด้วยการบันทึกไฟล์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Node.cpp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เป็น </a:t>
            </a:r>
            <a:r>
              <a:rPr lang="en-US" sz="2400" dirty="0" err="1">
                <a:latin typeface="BrowalliaUPC" pitchFamily="34" charset="-34"/>
                <a:cs typeface="BrowalliaUPC" pitchFamily="34" charset="-34"/>
              </a:rPr>
              <a:t>Node.h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แล้ว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นำไป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เก็บ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ในโฟลเดอร์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include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ก่อนที่จะเรียกใช้งาน #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include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&lt;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N</a:t>
            </a:r>
            <a:r>
              <a:rPr lang="en-US" sz="2400" dirty="0" err="1">
                <a:latin typeface="BrowalliaUPC" pitchFamily="34" charset="-34"/>
                <a:cs typeface="BrowalliaUPC" pitchFamily="34" charset="-34"/>
              </a:rPr>
              <a:t>ode.h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&gt; </a:t>
            </a: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457200" y="205740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6.5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อัลกอริทึมสร้างและจัดการคิวโครงสร้างลิงค์ลิสต์แบบวงกลมด้วยภาษา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C</a:t>
            </a:r>
          </a:p>
        </p:txBody>
      </p:sp>
      <p:graphicFrame>
        <p:nvGraphicFramePr>
          <p:cNvPr id="7" name="ตาราง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122265"/>
              </p:ext>
            </p:extLst>
          </p:nvPr>
        </p:nvGraphicFramePr>
        <p:xfrm>
          <a:off x="533400" y="2514600"/>
          <a:ext cx="3848100" cy="3913632"/>
        </p:xfrm>
        <a:graphic>
          <a:graphicData uri="http://schemas.openxmlformats.org/drawingml/2006/table">
            <a:tbl>
              <a:tblPr firstRow="1" firstCol="1" bandRow="1"/>
              <a:tblGrid>
                <a:gridCol w="390822"/>
                <a:gridCol w="3457278"/>
              </a:tblGrid>
              <a:tr h="33655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Angsana New"/>
                        </a:rPr>
                        <a:t>1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Angsana New"/>
                        </a:rPr>
                        <a:t>2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Angsana New"/>
                        </a:rPr>
                        <a:t>3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Angsana New"/>
                        </a:rPr>
                        <a:t>4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Angsana New"/>
                        </a:rPr>
                        <a:t>5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Angsana New"/>
                        </a:rPr>
                        <a:t>6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7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8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9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11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12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13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14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15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16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17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18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19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20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21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22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23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24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25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#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include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&lt;</a:t>
                      </a:r>
                      <a:r>
                        <a:rPr lang="en-US" sz="1200" dirty="0" err="1">
                          <a:effectLst/>
                          <a:latin typeface="Consolas"/>
                          <a:ea typeface="SimSun"/>
                          <a:cs typeface="Angsana New"/>
                        </a:rPr>
                        <a:t>stdio.h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&gt;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#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include 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&lt;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Node.h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&gt;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#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define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true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1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#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define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false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0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typedef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boolean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struct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Node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*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lastNode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=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NULL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boolean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isEmpty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(){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if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lastNode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==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NULL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)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return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true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else return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false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}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void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dequeueAll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(){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lastNode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=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NULL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}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void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enqueue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newItem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){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struct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Node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*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newNode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</a:t>
                      </a:r>
                      <a:r>
                        <a:rPr lang="en-US" sz="1200" dirty="0" err="1">
                          <a:effectLst/>
                          <a:latin typeface="Consolas"/>
                          <a:ea typeface="SimSun"/>
                          <a:cs typeface="Angsana New"/>
                        </a:rPr>
                        <a:t>n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ewNode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=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insertNode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newItem</a:t>
                      </a:r>
                      <a:r>
                        <a:rPr lang="en-US" sz="1200" dirty="0" err="1">
                          <a:effectLst/>
                          <a:latin typeface="Consolas"/>
                          <a:ea typeface="SimSun"/>
                          <a:cs typeface="Angsana New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NULL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);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if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isEmpty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() ==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true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){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newNode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-&gt;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next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=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newNode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}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else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{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newNode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-&gt;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next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=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lastNode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-&gt;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next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lastNode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-&gt;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next 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newNode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}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lastNode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=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newNode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}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ตาราง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354177"/>
              </p:ext>
            </p:extLst>
          </p:nvPr>
        </p:nvGraphicFramePr>
        <p:xfrm>
          <a:off x="4457700" y="2514600"/>
          <a:ext cx="3924300" cy="4262735"/>
        </p:xfrm>
        <a:graphic>
          <a:graphicData uri="http://schemas.openxmlformats.org/drawingml/2006/table">
            <a:tbl>
              <a:tblPr firstRow="1" firstCol="1" bandRow="1"/>
              <a:tblGrid>
                <a:gridCol w="376501"/>
                <a:gridCol w="3547799"/>
              </a:tblGrid>
              <a:tr h="42627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26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27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28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29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30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31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32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33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34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35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36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37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38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39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40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41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42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43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44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45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46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47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48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49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50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51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52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dequeue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(){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if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isEmpty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() ==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false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){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struct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Node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*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firstNode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firstNode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=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lastNode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-&gt;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next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if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firstNode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==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lastNode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){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     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lastNode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=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NULL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}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else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{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  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lastNode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-&gt;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next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=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firstNode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-&gt;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next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}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return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firstNode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-&gt;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item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}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else return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-1;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}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peek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(){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if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isEmpty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() ==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false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){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struct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Node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*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firstNode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firstNode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=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lastNode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-&gt;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next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return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firstNode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-&gt;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item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}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else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return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-1;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}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void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main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(){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for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(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=0;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&lt;9;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++){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enqueue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);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}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while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isEmpty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() ==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false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){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printf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("%d\t",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dequeue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());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}   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}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58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14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304800" y="152400"/>
            <a:ext cx="8610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การสร้างคิวด้วยโครงสร้าง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อาร์เรย์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57200" y="990600"/>
            <a:ext cx="5486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thaiDist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24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front </a:t>
            </a:r>
            <a:r>
              <a:rPr lang="th-TH" sz="24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	</a:t>
            </a:r>
            <a:r>
              <a:rPr lang="th-TH" sz="2400" dirty="0">
                <a:latin typeface="BrowalliaUPC" pitchFamily="34" charset="-34"/>
                <a:ea typeface="SimSun"/>
                <a:cs typeface="BrowalliaUPC" pitchFamily="34" charset="-34"/>
              </a:rPr>
              <a:t>ทำหน้าที่อ้างอิงตำแหน่งข้อมูลที่เข้ามาในคิวก่อน </a:t>
            </a:r>
            <a:endParaRPr lang="th-TH" sz="2400" dirty="0" smtClean="0">
              <a:latin typeface="BrowalliaUPC" pitchFamily="34" charset="-34"/>
              <a:ea typeface="SimSun"/>
              <a:cs typeface="BrowalliaUPC" pitchFamily="34" charset="-34"/>
            </a:endParaRPr>
          </a:p>
          <a:p>
            <a:pPr marL="342900" marR="0" lvl="0" indent="-342900" algn="thaiDist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2400" dirty="0" smtClean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back</a:t>
            </a:r>
            <a:r>
              <a:rPr lang="en-US" sz="2400" i="1" dirty="0" smtClean="0">
                <a:latin typeface="BrowalliaUPC" pitchFamily="34" charset="-34"/>
                <a:ea typeface="SimSun"/>
                <a:cs typeface="BrowalliaUPC" pitchFamily="34" charset="-34"/>
              </a:rPr>
              <a:t> </a:t>
            </a:r>
            <a:r>
              <a:rPr lang="th-TH" sz="2400" i="1" dirty="0" smtClean="0">
                <a:latin typeface="BrowalliaUPC" pitchFamily="34" charset="-34"/>
                <a:ea typeface="SimSun"/>
                <a:cs typeface="BrowalliaUPC" pitchFamily="34" charset="-34"/>
              </a:rPr>
              <a:t> </a:t>
            </a:r>
            <a:r>
              <a:rPr lang="th-TH" sz="2400" i="1" dirty="0">
                <a:latin typeface="BrowalliaUPC" pitchFamily="34" charset="-34"/>
                <a:ea typeface="SimSun"/>
                <a:cs typeface="BrowalliaUPC" pitchFamily="34" charset="-34"/>
              </a:rPr>
              <a:t>	</a:t>
            </a:r>
            <a:r>
              <a:rPr lang="th-TH" sz="2400" dirty="0">
                <a:latin typeface="BrowalliaUPC" pitchFamily="34" charset="-34"/>
                <a:ea typeface="SimSun"/>
                <a:cs typeface="BrowalliaUPC" pitchFamily="34" charset="-34"/>
              </a:rPr>
              <a:t>ทำหน้าที่อ้างอิงตำแหน่งข้อมูลที่เข้ามาในคิวหลังสุด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6" name="รูปภาพ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52600"/>
            <a:ext cx="6629400" cy="2514600"/>
          </a:xfrm>
          <a:prstGeom prst="rect">
            <a:avLst/>
          </a:prstGeom>
        </p:spPr>
      </p:pic>
      <p:sp>
        <p:nvSpPr>
          <p:cNvPr id="7" name="สี่เหลี่ยมผืนผ้า 6"/>
          <p:cNvSpPr/>
          <p:nvPr/>
        </p:nvSpPr>
        <p:spPr>
          <a:xfrm>
            <a:off x="533400" y="3828633"/>
            <a:ext cx="785948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thaiDist"/>
            <a:r>
              <a:rPr lang="th-TH" sz="2200" b="1" dirty="0">
                <a:solidFill>
                  <a:srgbClr val="FF0000"/>
                </a:solidFill>
                <a:latin typeface="BrowalliaUPC" pitchFamily="34" charset="-34"/>
                <a:ea typeface="SimSun"/>
                <a:cs typeface="BrowalliaUPC" pitchFamily="34" charset="-34"/>
              </a:rPr>
              <a:t>อธิบายการทำงาน</a:t>
            </a:r>
            <a:r>
              <a:rPr lang="en-US" sz="2200" dirty="0">
                <a:latin typeface="BrowalliaUPC" pitchFamily="34" charset="-34"/>
                <a:ea typeface="SimSun"/>
                <a:cs typeface="BrowalliaUPC" pitchFamily="34" charset="-34"/>
              </a:rPr>
              <a:t>    </a:t>
            </a:r>
            <a:r>
              <a:rPr lang="th-TH" sz="2200" dirty="0">
                <a:latin typeface="BrowalliaUPC" pitchFamily="34" charset="-34"/>
                <a:ea typeface="SimSun"/>
                <a:cs typeface="BrowalliaUPC" pitchFamily="34" charset="-34"/>
              </a:rPr>
              <a:t>	 </a:t>
            </a:r>
            <a:endParaRPr lang="en-US" sz="2200" dirty="0">
              <a:latin typeface="BrowalliaUPC" pitchFamily="34" charset="-34"/>
              <a:ea typeface="SimSun"/>
              <a:cs typeface="BrowalliaUPC" pitchFamily="34" charset="-34"/>
            </a:endParaRPr>
          </a:p>
          <a:p>
            <a:pPr marL="1262063" marR="0" indent="-1262063" algn="thaiDist">
              <a:spcBef>
                <a:spcPts val="0"/>
              </a:spcBef>
              <a:spcAft>
                <a:spcPts val="0"/>
              </a:spcAft>
            </a:pPr>
            <a:r>
              <a:rPr lang="th-TH" sz="2200" b="1" dirty="0">
                <a:latin typeface="BrowalliaUPC" pitchFamily="34" charset="-34"/>
                <a:ea typeface="SimSun"/>
                <a:cs typeface="BrowalliaUPC" pitchFamily="34" charset="-34"/>
              </a:rPr>
              <a:t>ขั้นตอน </a:t>
            </a:r>
            <a:r>
              <a:rPr lang="en-US" sz="2200" b="1" dirty="0">
                <a:latin typeface="BrowalliaUPC" pitchFamily="34" charset="-34"/>
                <a:ea typeface="SimSun"/>
                <a:cs typeface="BrowalliaUPC" pitchFamily="34" charset="-34"/>
              </a:rPr>
              <a:t>(a)</a:t>
            </a:r>
            <a:r>
              <a:rPr lang="en-US" sz="2200" dirty="0">
                <a:latin typeface="BrowalliaUPC" pitchFamily="34" charset="-34"/>
                <a:ea typeface="SimSun"/>
                <a:cs typeface="BrowalliaUPC" pitchFamily="34" charset="-34"/>
              </a:rPr>
              <a:t> </a:t>
            </a:r>
            <a:r>
              <a:rPr lang="th-TH" sz="2200" dirty="0">
                <a:latin typeface="BrowalliaUPC" pitchFamily="34" charset="-34"/>
                <a:ea typeface="SimSun"/>
                <a:cs typeface="BrowalliaUPC" pitchFamily="34" charset="-34"/>
              </a:rPr>
              <a:t>	ตัวแปร </a:t>
            </a:r>
            <a:r>
              <a:rPr lang="en-US" sz="22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front</a:t>
            </a:r>
            <a:r>
              <a:rPr lang="th-TH" sz="2200" dirty="0">
                <a:latin typeface="BrowalliaUPC" pitchFamily="34" charset="-34"/>
                <a:ea typeface="SimSun"/>
                <a:cs typeface="BrowalliaUPC" pitchFamily="34" charset="-34"/>
              </a:rPr>
              <a:t> มีค่าเท่ากับ </a:t>
            </a:r>
            <a:r>
              <a:rPr lang="en-US" sz="2200" dirty="0">
                <a:latin typeface="BrowalliaUPC" pitchFamily="34" charset="-34"/>
                <a:ea typeface="SimSun"/>
                <a:cs typeface="BrowalliaUPC" pitchFamily="34" charset="-34"/>
              </a:rPr>
              <a:t>0 </a:t>
            </a:r>
            <a:r>
              <a:rPr lang="th-TH" sz="2200" dirty="0">
                <a:latin typeface="BrowalliaUPC" pitchFamily="34" charset="-34"/>
                <a:ea typeface="SimSun"/>
                <a:cs typeface="BrowalliaUPC" pitchFamily="34" charset="-34"/>
              </a:rPr>
              <a:t>คือ ยังไม่มีการนำข้อมูลออกจากคิว และตัวแปร</a:t>
            </a:r>
            <a:r>
              <a:rPr lang="th-TH" sz="2200" i="1" dirty="0">
                <a:latin typeface="BrowalliaUPC" pitchFamily="34" charset="-34"/>
                <a:ea typeface="SimSun"/>
                <a:cs typeface="BrowalliaUPC" pitchFamily="34" charset="-34"/>
              </a:rPr>
              <a:t> </a:t>
            </a:r>
            <a:r>
              <a:rPr lang="en-US" sz="22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back</a:t>
            </a:r>
            <a:r>
              <a:rPr lang="en-US" sz="2200" i="1" dirty="0">
                <a:latin typeface="BrowalliaUPC" pitchFamily="34" charset="-34"/>
                <a:ea typeface="SimSun"/>
                <a:cs typeface="BrowalliaUPC" pitchFamily="34" charset="-34"/>
              </a:rPr>
              <a:t> </a:t>
            </a:r>
            <a:r>
              <a:rPr lang="th-TH" sz="2200" dirty="0">
                <a:latin typeface="BrowalliaUPC" pitchFamily="34" charset="-34"/>
                <a:ea typeface="SimSun"/>
                <a:cs typeface="BrowalliaUPC" pitchFamily="34" charset="-34"/>
              </a:rPr>
              <a:t>มีค่าเท่ากับ </a:t>
            </a:r>
            <a:r>
              <a:rPr lang="en-US" sz="2200" dirty="0">
                <a:latin typeface="BrowalliaUPC" pitchFamily="34" charset="-34"/>
                <a:ea typeface="SimSun"/>
                <a:cs typeface="BrowalliaUPC" pitchFamily="34" charset="-34"/>
              </a:rPr>
              <a:t>3 </a:t>
            </a:r>
            <a:r>
              <a:rPr lang="th-TH" sz="2200" dirty="0">
                <a:latin typeface="BrowalliaUPC" pitchFamily="34" charset="-34"/>
                <a:ea typeface="SimSun"/>
                <a:cs typeface="BrowalliaUPC" pitchFamily="34" charset="-34"/>
              </a:rPr>
              <a:t>เป็นตำแหน่งข้อมูลสุดท้ายที่เข้ามาในคิว และในส่วนข้อมูลที่เป็นสีเทาหมายถึงตำแหน่งคิวอาร์เรย์ที่ยังไม่ได้เก็บข้อมูล </a:t>
            </a:r>
            <a:endParaRPr lang="en-US" sz="2200" dirty="0">
              <a:latin typeface="BrowalliaUPC" pitchFamily="34" charset="-34"/>
              <a:ea typeface="SimSun"/>
              <a:cs typeface="BrowalliaUPC" pitchFamily="34" charset="-34"/>
            </a:endParaRPr>
          </a:p>
          <a:p>
            <a:pPr marL="1262063" marR="0" indent="-1262063" algn="thaiDist">
              <a:spcBef>
                <a:spcPts val="0"/>
              </a:spcBef>
              <a:spcAft>
                <a:spcPts val="0"/>
              </a:spcAft>
            </a:pPr>
            <a:r>
              <a:rPr lang="th-TH" sz="2200" b="1" dirty="0">
                <a:latin typeface="BrowalliaUPC" pitchFamily="34" charset="-34"/>
                <a:ea typeface="SimSun"/>
                <a:cs typeface="BrowalliaUPC" pitchFamily="34" charset="-34"/>
              </a:rPr>
              <a:t>ขั้นตอน </a:t>
            </a:r>
            <a:r>
              <a:rPr lang="en-US" sz="2200" b="1" dirty="0">
                <a:latin typeface="BrowalliaUPC" pitchFamily="34" charset="-34"/>
                <a:ea typeface="SimSun"/>
                <a:cs typeface="BrowalliaUPC" pitchFamily="34" charset="-34"/>
              </a:rPr>
              <a:t>(b)</a:t>
            </a:r>
            <a:r>
              <a:rPr lang="en-US" sz="2200" dirty="0">
                <a:latin typeface="BrowalliaUPC" pitchFamily="34" charset="-34"/>
                <a:ea typeface="SimSun"/>
                <a:cs typeface="BrowalliaUPC" pitchFamily="34" charset="-34"/>
              </a:rPr>
              <a:t> </a:t>
            </a:r>
            <a:r>
              <a:rPr lang="th-TH" sz="2200" dirty="0">
                <a:latin typeface="BrowalliaUPC" pitchFamily="34" charset="-34"/>
                <a:ea typeface="SimSun"/>
                <a:cs typeface="BrowalliaUPC" pitchFamily="34" charset="-34"/>
              </a:rPr>
              <a:t>	ตัวแปร </a:t>
            </a:r>
            <a:r>
              <a:rPr lang="en-US" sz="22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front</a:t>
            </a:r>
            <a:r>
              <a:rPr lang="th-TH" sz="22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200" dirty="0">
                <a:latin typeface="BrowalliaUPC" pitchFamily="34" charset="-34"/>
                <a:ea typeface="SimSun"/>
                <a:cs typeface="BrowalliaUPC" pitchFamily="34" charset="-34"/>
              </a:rPr>
              <a:t>มีค่าเท่ากับ </a:t>
            </a:r>
            <a:r>
              <a:rPr lang="en-US" sz="2200" dirty="0">
                <a:latin typeface="BrowalliaUPC" pitchFamily="34" charset="-34"/>
                <a:ea typeface="SimSun"/>
                <a:cs typeface="BrowalliaUPC" pitchFamily="34" charset="-34"/>
              </a:rPr>
              <a:t>47 </a:t>
            </a:r>
            <a:r>
              <a:rPr lang="th-TH" sz="2200" dirty="0">
                <a:latin typeface="BrowalliaUPC" pitchFamily="34" charset="-34"/>
                <a:ea typeface="SimSun"/>
                <a:cs typeface="BrowalliaUPC" pitchFamily="34" charset="-34"/>
              </a:rPr>
              <a:t>คือ มีการนำข้อมูลออกจากคิวจนถึงตำแหน่งที่ </a:t>
            </a:r>
            <a:r>
              <a:rPr lang="en-US" sz="2200" dirty="0">
                <a:latin typeface="BrowalliaUPC" pitchFamily="34" charset="-34"/>
                <a:ea typeface="SimSun"/>
                <a:cs typeface="BrowalliaUPC" pitchFamily="34" charset="-34"/>
              </a:rPr>
              <a:t>47 </a:t>
            </a:r>
            <a:r>
              <a:rPr lang="th-TH" sz="2200" dirty="0">
                <a:latin typeface="BrowalliaUPC" pitchFamily="34" charset="-34"/>
                <a:ea typeface="SimSun"/>
                <a:cs typeface="BrowalliaUPC" pitchFamily="34" charset="-34"/>
              </a:rPr>
              <a:t>ในอาร์เรย์ และตัวแปร </a:t>
            </a:r>
            <a:r>
              <a:rPr lang="en-US" sz="22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back</a:t>
            </a:r>
            <a:r>
              <a:rPr lang="en-US" sz="2200" i="1" dirty="0">
                <a:latin typeface="BrowalliaUPC" pitchFamily="34" charset="-34"/>
                <a:ea typeface="SimSun"/>
                <a:cs typeface="BrowalliaUPC" pitchFamily="34" charset="-34"/>
              </a:rPr>
              <a:t> </a:t>
            </a:r>
            <a:r>
              <a:rPr lang="th-TH" sz="2200" dirty="0">
                <a:latin typeface="BrowalliaUPC" pitchFamily="34" charset="-34"/>
                <a:ea typeface="SimSun"/>
                <a:cs typeface="BrowalliaUPC" pitchFamily="34" charset="-34"/>
              </a:rPr>
              <a:t>มีค่าเท่ากับ </a:t>
            </a:r>
            <a:r>
              <a:rPr lang="en-US" sz="2200" dirty="0">
                <a:latin typeface="BrowalliaUPC" pitchFamily="34" charset="-34"/>
                <a:ea typeface="SimSun"/>
                <a:cs typeface="BrowalliaUPC" pitchFamily="34" charset="-34"/>
              </a:rPr>
              <a:t>49 </a:t>
            </a:r>
            <a:r>
              <a:rPr lang="th-TH" sz="2200" dirty="0">
                <a:latin typeface="BrowalliaUPC" pitchFamily="34" charset="-34"/>
                <a:ea typeface="SimSun"/>
                <a:cs typeface="BrowalliaUPC" pitchFamily="34" charset="-34"/>
              </a:rPr>
              <a:t>คือ ตำแหน่งสุดท้ายที่เก็บข้อมูลในคิว ซึ่งก็คือตำแหน่ง </a:t>
            </a:r>
            <a:r>
              <a:rPr lang="en-US" sz="22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MAX_QUEUE</a:t>
            </a:r>
            <a:r>
              <a:rPr lang="en-US" sz="2200" dirty="0">
                <a:latin typeface="BrowalliaUPC" pitchFamily="34" charset="-34"/>
                <a:ea typeface="SimSun"/>
                <a:cs typeface="BrowalliaUPC" pitchFamily="34" charset="-34"/>
              </a:rPr>
              <a:t>-1 </a:t>
            </a:r>
            <a:r>
              <a:rPr lang="th-TH" sz="2200" dirty="0">
                <a:latin typeface="BrowalliaUPC" pitchFamily="34" charset="-34"/>
                <a:ea typeface="SimSun"/>
                <a:cs typeface="BrowalliaUPC" pitchFamily="34" charset="-34"/>
              </a:rPr>
              <a:t>และเมื่อมีการเพิ่มข้อมูลในคิวอีกจะทำให้เกิดปัญหาคิวเต็ม ทำให้ไม่สามารถเพิ่มข้อมูลในคิวได้ </a:t>
            </a:r>
            <a:endParaRPr lang="en-US" sz="2200" dirty="0">
              <a:effectLst/>
              <a:latin typeface="BrowalliaUPC" pitchFamily="34" charset="-34"/>
              <a:ea typeface="SimSun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4261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15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304800" y="152400"/>
            <a:ext cx="8610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การสร้างคิวด้วยโครงสร้าง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อาร์เรย์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1066800"/>
            <a:ext cx="8001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จากปัญหาคิวอาร์เรย์เต็มภายในคิวแบบอาร์เรย์ จึงได้จัดโครงสร้างของคิวแบบอาร์เรย์ใหม่ให้มีลักษณะโครงสร้างคิวแบบวงกลม </a:t>
            </a:r>
            <a:endParaRPr lang="en-US" sz="2400" dirty="0" smtClean="0">
              <a:latin typeface="BrowalliaUPC" pitchFamily="34" charset="-34"/>
              <a:cs typeface="BrowalliaUPC" pitchFamily="34" charset="-34"/>
            </a:endParaRPr>
          </a:p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กำหนดให้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มีตัวแปร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front</a:t>
            </a:r>
            <a:r>
              <a:rPr lang="en-US" sz="2400" i="1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อ้างอิงตำแหน่งข้อมูลที่เข้ามาในคิวก่อนและจะเป็นตำแหน่งที่จะถูกนำข้อมูลออกจากคิวเป็นอันดับแรก ส่วนตัวแปร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back</a:t>
            </a:r>
            <a:r>
              <a:rPr lang="en-US" sz="2400" i="1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ทำหน้าอ้างอิงตำแหน่งในการเพิ่มข้อมูลในคิว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5" name="รูปภาพ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886710"/>
            <a:ext cx="2671445" cy="259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4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16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304800" y="152400"/>
            <a:ext cx="8610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การสร้างคิวด้วยโครงสร้าง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อาร์เรย์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381000" y="9144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6.6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แสดงการ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เลื่อน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front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และ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back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ในการเพิ่มและลบข้อมูลในคิวอาร์เรย์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แบบวงกลม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5" name="รูปภาพ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71600"/>
            <a:ext cx="6705600" cy="2514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สี่เหลี่ยมผืนผ้า 6"/>
          <p:cNvSpPr/>
          <p:nvPr/>
        </p:nvSpPr>
        <p:spPr>
          <a:xfrm>
            <a:off x="762000" y="3886200"/>
            <a:ext cx="7696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ea typeface="SimSun"/>
                <a:cs typeface="BrowalliaUPC" pitchFamily="34" charset="-34"/>
              </a:rPr>
              <a:t>เมื่อพิจารณาการเลื่อนตำแหน่งของตัวแปร </a:t>
            </a:r>
            <a:r>
              <a:rPr lang="en-US" sz="24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front</a:t>
            </a:r>
            <a:r>
              <a:rPr lang="en-US" sz="2400" i="1" dirty="0">
                <a:latin typeface="BrowalliaUPC" pitchFamily="34" charset="-34"/>
                <a:ea typeface="SimSun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ea typeface="SimSun"/>
                <a:cs typeface="BrowalliaUPC" pitchFamily="34" charset="-34"/>
              </a:rPr>
              <a:t>และตัวแปร </a:t>
            </a:r>
            <a:r>
              <a:rPr lang="en-US" sz="24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back</a:t>
            </a:r>
            <a:r>
              <a:rPr lang="en-US" sz="2400" i="1" dirty="0">
                <a:latin typeface="BrowalliaUPC" pitchFamily="34" charset="-34"/>
                <a:ea typeface="SimSun"/>
                <a:cs typeface="BrowalliaUPC" pitchFamily="34" charset="-34"/>
              </a:rPr>
              <a:t> </a:t>
            </a:r>
            <a:r>
              <a:rPr lang="en-US" sz="2400" dirty="0">
                <a:latin typeface="BrowalliaUPC" pitchFamily="34" charset="-34"/>
                <a:ea typeface="SimSun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ea typeface="SimSun"/>
                <a:cs typeface="BrowalliaUPC" pitchFamily="34" charset="-34"/>
              </a:rPr>
              <a:t>ในคิวแบบวงกลมเมื่อตัวแปร </a:t>
            </a:r>
            <a:r>
              <a:rPr lang="en-US" sz="24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front</a:t>
            </a:r>
            <a:r>
              <a:rPr lang="en-US" sz="2400" i="1" dirty="0">
                <a:latin typeface="BrowalliaUPC" pitchFamily="34" charset="-34"/>
                <a:ea typeface="SimSun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ea typeface="SimSun"/>
                <a:cs typeface="BrowalliaUPC" pitchFamily="34" charset="-34"/>
              </a:rPr>
              <a:t>หรือตัวแปร </a:t>
            </a:r>
            <a:r>
              <a:rPr lang="en-US" sz="24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back</a:t>
            </a:r>
            <a:r>
              <a:rPr lang="en-US" sz="2400" i="1" dirty="0">
                <a:latin typeface="BrowalliaUPC" pitchFamily="34" charset="-34"/>
                <a:ea typeface="SimSun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ea typeface="SimSun"/>
                <a:cs typeface="BrowalliaUPC" pitchFamily="34" charset="-34"/>
              </a:rPr>
              <a:t>เลื่อนอยู่ที่ตำแหน่ง </a:t>
            </a:r>
            <a:r>
              <a:rPr lang="en-US" sz="24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MAX_QUEUE</a:t>
            </a:r>
            <a:r>
              <a:rPr lang="en-US" sz="2400" dirty="0">
                <a:latin typeface="BrowalliaUPC" pitchFamily="34" charset="-34"/>
                <a:ea typeface="SimSun"/>
                <a:cs typeface="BrowalliaUPC" pitchFamily="34" charset="-34"/>
              </a:rPr>
              <a:t> – 1 (</a:t>
            </a:r>
            <a:r>
              <a:rPr lang="th-TH" sz="2400" dirty="0">
                <a:latin typeface="BrowalliaUPC" pitchFamily="34" charset="-34"/>
                <a:ea typeface="SimSun"/>
                <a:cs typeface="BrowalliaUPC" pitchFamily="34" charset="-34"/>
              </a:rPr>
              <a:t>ตำแหน่งสุดท้ายในการเก็บข้อมูลในคิวโครงสร้างอาร์เรย์</a:t>
            </a:r>
            <a:r>
              <a:rPr lang="en-US" sz="2400" dirty="0">
                <a:latin typeface="BrowalliaUPC" pitchFamily="34" charset="-34"/>
                <a:ea typeface="SimSun"/>
                <a:cs typeface="BrowalliaUPC" pitchFamily="34" charset="-34"/>
              </a:rPr>
              <a:t>) </a:t>
            </a:r>
            <a:r>
              <a:rPr lang="th-TH" sz="2400" dirty="0">
                <a:latin typeface="BrowalliaUPC" pitchFamily="34" charset="-34"/>
                <a:ea typeface="SimSun"/>
                <a:cs typeface="BrowalliaUPC" pitchFamily="34" charset="-34"/>
              </a:rPr>
              <a:t>ตำแหน่งถัดไปที่จะเลื่อนการอ้างอิงคือตำแหน่ง </a:t>
            </a:r>
            <a:r>
              <a:rPr lang="en-US" sz="2400" dirty="0">
                <a:latin typeface="BrowalliaUPC" pitchFamily="34" charset="-34"/>
                <a:ea typeface="SimSun"/>
                <a:cs typeface="BrowalliaUPC" pitchFamily="34" charset="-34"/>
              </a:rPr>
              <a:t>0 (</a:t>
            </a:r>
            <a:r>
              <a:rPr lang="th-TH" sz="2400" dirty="0">
                <a:latin typeface="BrowalliaUPC" pitchFamily="34" charset="-34"/>
                <a:ea typeface="SimSun"/>
                <a:cs typeface="BrowalliaUPC" pitchFamily="34" charset="-34"/>
              </a:rPr>
              <a:t>ตำแหน่งแรกในการเก็บข้อมูลในคิวโครงสร้างอาร์เรย์</a:t>
            </a:r>
            <a:r>
              <a:rPr lang="en-US" sz="2400" dirty="0">
                <a:latin typeface="BrowalliaUPC" pitchFamily="34" charset="-34"/>
                <a:ea typeface="SimSun"/>
                <a:cs typeface="BrowalliaUPC" pitchFamily="34" charset="-34"/>
              </a:rPr>
              <a:t>)</a:t>
            </a:r>
            <a:r>
              <a:rPr lang="th-TH" sz="2400" dirty="0">
                <a:latin typeface="BrowalliaUPC" pitchFamily="34" charset="-34"/>
                <a:ea typeface="SimSun"/>
                <a:cs typeface="BrowalliaUPC" pitchFamily="34" charset="-34"/>
              </a:rPr>
              <a:t> </a:t>
            </a:r>
            <a:endParaRPr lang="en-US" sz="2400" dirty="0" smtClean="0">
              <a:latin typeface="BrowalliaUPC" pitchFamily="34" charset="-34"/>
              <a:ea typeface="SimSun"/>
              <a:cs typeface="BrowalliaUPC" pitchFamily="34" charset="-34"/>
            </a:endParaRPr>
          </a:p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ea typeface="SimSun"/>
                <a:cs typeface="BrowalliaUPC" pitchFamily="34" charset="-34"/>
              </a:rPr>
              <a:t>ก่อนที่จะทำการเลื่อ</a:t>
            </a:r>
            <a:r>
              <a:rPr lang="th-TH" sz="2400" dirty="0">
                <a:latin typeface="BrowalliaUPC" pitchFamily="34" charset="-34"/>
                <a:ea typeface="SimSun"/>
                <a:cs typeface="BrowalliaUPC" pitchFamily="34" charset="-34"/>
              </a:rPr>
              <a:t>น</a:t>
            </a:r>
            <a:r>
              <a:rPr lang="th-TH" sz="2400" dirty="0" smtClean="0">
                <a:latin typeface="BrowalliaUPC" pitchFamily="34" charset="-34"/>
                <a:ea typeface="SimSun"/>
                <a:cs typeface="BrowalliaUPC" pitchFamily="34" charset="-34"/>
              </a:rPr>
              <a:t>ตำแหน่งตัวแปร </a:t>
            </a:r>
            <a:r>
              <a:rPr lang="en-US" sz="24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front </a:t>
            </a:r>
            <a:r>
              <a:rPr lang="en-US" sz="2400" dirty="0">
                <a:latin typeface="BrowalliaUPC" pitchFamily="34" charset="-34"/>
                <a:ea typeface="SimSun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ea typeface="SimSun"/>
                <a:cs typeface="BrowalliaUPC" pitchFamily="34" charset="-34"/>
              </a:rPr>
              <a:t>และตัวแปร</a:t>
            </a:r>
            <a:r>
              <a:rPr lang="th-TH" sz="2400" i="1" dirty="0">
                <a:latin typeface="BrowalliaUPC" pitchFamily="34" charset="-34"/>
                <a:ea typeface="SimSun"/>
                <a:cs typeface="BrowalliaUPC" pitchFamily="34" charset="-34"/>
              </a:rPr>
              <a:t> </a:t>
            </a:r>
            <a:r>
              <a:rPr lang="en-US" sz="24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back </a:t>
            </a:r>
            <a:r>
              <a:rPr lang="th-TH" sz="2400" dirty="0" smtClean="0">
                <a:latin typeface="BrowalliaUPC" pitchFamily="34" charset="-34"/>
                <a:ea typeface="SimSun"/>
                <a:cs typeface="BrowalliaUPC" pitchFamily="34" charset="-34"/>
              </a:rPr>
              <a:t>ต้องทำการตรวจสอบตำแหน่งที่จะทำการเลื่อนก่อน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2469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17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304800" y="152400"/>
            <a:ext cx="8610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การสร้างคิวด้วยโครงสร้าง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อาร์เรย์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381000" y="882134"/>
            <a:ext cx="7848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การค้นหาตำแหน่งในการเพิ่มข้อมูลในคิวอาร์เรย์แบบวงกลม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762000" y="1467730"/>
            <a:ext cx="7315200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457200"/>
            <a:r>
              <a:rPr lang="en-US" b="1" i="1" dirty="0">
                <a:solidFill>
                  <a:srgbClr val="FF0000"/>
                </a:solidFill>
                <a:latin typeface="Consolas"/>
                <a:ea typeface="SimSun"/>
                <a:cs typeface="Angsana New"/>
              </a:rPr>
              <a:t>1</a:t>
            </a:r>
            <a:r>
              <a:rPr lang="en-US" b="1" i="1" dirty="0">
                <a:solidFill>
                  <a:srgbClr val="FF0000"/>
                </a:solidFill>
                <a:latin typeface="Consolas"/>
                <a:ea typeface="SimSun"/>
                <a:cs typeface="Cordia New"/>
              </a:rPr>
              <a:t>.</a:t>
            </a:r>
            <a:r>
              <a:rPr lang="en-US" dirty="0">
                <a:latin typeface="Consolas"/>
                <a:ea typeface="SimSun"/>
                <a:cs typeface="Angsana New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/>
                <a:ea typeface="Times New Roman"/>
                <a:cs typeface="Angsana New"/>
              </a:rPr>
              <a:t>back</a:t>
            </a:r>
            <a:r>
              <a:rPr lang="en-US" dirty="0">
                <a:latin typeface="Consolas"/>
                <a:ea typeface="SimSun"/>
                <a:cs typeface="Angsana New"/>
              </a:rPr>
              <a:t> = (</a:t>
            </a:r>
            <a:r>
              <a:rPr lang="en-US" dirty="0">
                <a:solidFill>
                  <a:srgbClr val="0000C0"/>
                </a:solidFill>
                <a:latin typeface="Consolas"/>
                <a:ea typeface="Times New Roman"/>
                <a:cs typeface="Angsana New"/>
              </a:rPr>
              <a:t>back</a:t>
            </a:r>
            <a:r>
              <a:rPr lang="en-US" dirty="0">
                <a:latin typeface="Consolas"/>
                <a:ea typeface="SimSun"/>
                <a:cs typeface="Angsana New"/>
              </a:rPr>
              <a:t>+1) % </a:t>
            </a:r>
            <a:r>
              <a:rPr lang="en-US" dirty="0">
                <a:solidFill>
                  <a:srgbClr val="0000C0"/>
                </a:solidFill>
                <a:latin typeface="Consolas"/>
                <a:ea typeface="Times New Roman"/>
                <a:cs typeface="Angsana New"/>
              </a:rPr>
              <a:t>MAX_QUEUE</a:t>
            </a:r>
            <a:r>
              <a:rPr lang="en-US" dirty="0">
                <a:latin typeface="Consolas"/>
                <a:ea typeface="SimSun"/>
                <a:cs typeface="Angsana New"/>
              </a:rPr>
              <a:t>;	</a:t>
            </a:r>
            <a:r>
              <a:rPr lang="en-US" dirty="0">
                <a:solidFill>
                  <a:srgbClr val="00B050"/>
                </a:solidFill>
                <a:latin typeface="BrowalliaUPC"/>
                <a:ea typeface="SimSun"/>
                <a:cs typeface="Angsana New"/>
              </a:rPr>
              <a:t> </a:t>
            </a:r>
            <a:endParaRPr lang="en-US" dirty="0">
              <a:latin typeface="Times New Roman"/>
              <a:ea typeface="SimSun"/>
              <a:cs typeface="Angsana New"/>
            </a:endParaRPr>
          </a:p>
          <a:p>
            <a:pPr indent="457200"/>
            <a:r>
              <a:rPr lang="en-US" b="1" i="1" dirty="0">
                <a:solidFill>
                  <a:srgbClr val="FF0000"/>
                </a:solidFill>
                <a:latin typeface="Consolas"/>
                <a:ea typeface="SimSun"/>
                <a:cs typeface="Cordia New"/>
              </a:rPr>
              <a:t>2.</a:t>
            </a:r>
            <a:r>
              <a:rPr lang="en-US" dirty="0">
                <a:latin typeface="Consolas"/>
                <a:ea typeface="SimSun"/>
                <a:cs typeface="Angsana New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/>
                <a:ea typeface="Times New Roman"/>
                <a:cs typeface="Angsana New"/>
              </a:rPr>
              <a:t>items</a:t>
            </a:r>
            <a:r>
              <a:rPr lang="en-US" dirty="0">
                <a:latin typeface="Consolas"/>
                <a:ea typeface="SimSun"/>
                <a:cs typeface="Angsana New"/>
              </a:rPr>
              <a:t>[</a:t>
            </a:r>
            <a:r>
              <a:rPr lang="en-US" dirty="0">
                <a:solidFill>
                  <a:srgbClr val="0000C0"/>
                </a:solidFill>
                <a:latin typeface="Consolas"/>
                <a:ea typeface="Times New Roman"/>
                <a:cs typeface="Angsana New"/>
              </a:rPr>
              <a:t>back</a:t>
            </a:r>
            <a:r>
              <a:rPr lang="en-US" dirty="0">
                <a:latin typeface="Consolas"/>
                <a:ea typeface="SimSun"/>
                <a:cs typeface="Angsana New"/>
              </a:rPr>
              <a:t>] = </a:t>
            </a:r>
            <a:r>
              <a:rPr lang="en-US" dirty="0" err="1">
                <a:solidFill>
                  <a:srgbClr val="0000C0"/>
                </a:solidFill>
                <a:latin typeface="Consolas"/>
                <a:ea typeface="Times New Roman"/>
                <a:cs typeface="Angsana New"/>
              </a:rPr>
              <a:t>newItem</a:t>
            </a:r>
            <a:r>
              <a:rPr lang="en-US" dirty="0">
                <a:latin typeface="Consolas"/>
                <a:ea typeface="SimSun"/>
                <a:cs typeface="Angsana New"/>
              </a:rPr>
              <a:t>;		</a:t>
            </a:r>
            <a:endParaRPr lang="en-US" dirty="0">
              <a:latin typeface="Times New Roman"/>
              <a:ea typeface="SimSun"/>
              <a:cs typeface="Angsana New"/>
            </a:endParaRPr>
          </a:p>
          <a:p>
            <a:r>
              <a:rPr lang="th-TH" b="1" i="1" dirty="0">
                <a:solidFill>
                  <a:srgbClr val="FF0000"/>
                </a:solidFill>
                <a:latin typeface="Consolas"/>
                <a:ea typeface="SimSun"/>
                <a:cs typeface="Cordia New"/>
              </a:rPr>
              <a:t> </a:t>
            </a:r>
            <a:r>
              <a:rPr lang="th-TH" b="1" i="1" dirty="0" smtClean="0">
                <a:solidFill>
                  <a:srgbClr val="FF0000"/>
                </a:solidFill>
                <a:latin typeface="Consolas"/>
                <a:ea typeface="SimSun"/>
                <a:cs typeface="Cordia New"/>
              </a:rPr>
              <a:t>          </a:t>
            </a:r>
            <a:r>
              <a:rPr lang="en-US" b="1" i="1" dirty="0" smtClean="0">
                <a:solidFill>
                  <a:srgbClr val="FF0000"/>
                </a:solidFill>
                <a:latin typeface="Consolas"/>
                <a:ea typeface="SimSun"/>
                <a:cs typeface="Cordia New"/>
              </a:rPr>
              <a:t>3</a:t>
            </a:r>
            <a:r>
              <a:rPr lang="en-US" b="1" i="1" dirty="0">
                <a:solidFill>
                  <a:srgbClr val="FF0000"/>
                </a:solidFill>
                <a:latin typeface="Consolas"/>
                <a:ea typeface="SimSun"/>
                <a:cs typeface="Cordia New"/>
              </a:rPr>
              <a:t>.</a:t>
            </a:r>
            <a:r>
              <a:rPr lang="en-US" dirty="0">
                <a:latin typeface="Consolas"/>
                <a:ea typeface="SimSun"/>
              </a:rPr>
              <a:t> ++</a:t>
            </a:r>
            <a:r>
              <a:rPr lang="en-US" dirty="0">
                <a:solidFill>
                  <a:srgbClr val="0000C0"/>
                </a:solidFill>
                <a:latin typeface="Consolas"/>
                <a:ea typeface="Times New Roman"/>
              </a:rPr>
              <a:t>count</a:t>
            </a:r>
            <a:r>
              <a:rPr lang="en-US" dirty="0">
                <a:latin typeface="Consolas"/>
                <a:ea typeface="SimSun"/>
              </a:rPr>
              <a:t>;</a:t>
            </a:r>
            <a:endParaRPr lang="en-US" dirty="0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762000" y="2590800"/>
            <a:ext cx="7772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thaiDist"/>
            <a:r>
              <a:rPr lang="th-TH" sz="2400" b="1" dirty="0">
                <a:solidFill>
                  <a:srgbClr val="FF0000"/>
                </a:solidFill>
                <a:latin typeface="BrowalliaUPC" pitchFamily="34" charset="-34"/>
                <a:ea typeface="SimSun"/>
                <a:cs typeface="BrowalliaUPC" pitchFamily="34" charset="-34"/>
              </a:rPr>
              <a:t>อธิบายการทำงาน</a:t>
            </a:r>
            <a:r>
              <a:rPr lang="en-US" sz="2400" dirty="0">
                <a:latin typeface="BrowalliaUPC" pitchFamily="34" charset="-34"/>
                <a:ea typeface="SimSun"/>
                <a:cs typeface="BrowalliaUPC" pitchFamily="34" charset="-34"/>
              </a:rPr>
              <a:t>    </a:t>
            </a:r>
          </a:p>
          <a:p>
            <a:pPr marL="1204913" marR="0" indent="-1204913" algn="thaiDist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latin typeface="BrowalliaUPC" pitchFamily="34" charset="-34"/>
                <a:ea typeface="SimSun"/>
                <a:cs typeface="BrowalliaUPC" pitchFamily="34" charset="-34"/>
              </a:rPr>
              <a:t>ขั้นตอนที่ </a:t>
            </a:r>
            <a:r>
              <a:rPr lang="en-US" sz="2400" b="1" dirty="0">
                <a:latin typeface="BrowalliaUPC" pitchFamily="34" charset="-34"/>
                <a:ea typeface="SimSun"/>
                <a:cs typeface="BrowalliaUPC" pitchFamily="34" charset="-34"/>
              </a:rPr>
              <a:t>1</a:t>
            </a:r>
            <a:r>
              <a:rPr lang="en-US" sz="2400" dirty="0">
                <a:latin typeface="BrowalliaUPC" pitchFamily="34" charset="-34"/>
                <a:ea typeface="SimSun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ea typeface="SimSun"/>
                <a:cs typeface="BrowalliaUPC" pitchFamily="34" charset="-34"/>
              </a:rPr>
              <a:t>	ถ้ากำหนด </a:t>
            </a:r>
            <a:r>
              <a:rPr lang="en-US" sz="24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MAX_QUEUE</a:t>
            </a:r>
            <a:r>
              <a:rPr lang="th-TH" sz="2400" dirty="0">
                <a:latin typeface="BrowalliaUPC" pitchFamily="34" charset="-34"/>
                <a:ea typeface="SimSun"/>
                <a:cs typeface="BrowalliaUPC" pitchFamily="34" charset="-34"/>
              </a:rPr>
              <a:t> มีค่าเท่ากับ </a:t>
            </a:r>
            <a:r>
              <a:rPr lang="en-US" sz="2400" dirty="0">
                <a:latin typeface="BrowalliaUPC" pitchFamily="34" charset="-34"/>
                <a:ea typeface="SimSun"/>
                <a:cs typeface="BrowalliaUPC" pitchFamily="34" charset="-34"/>
              </a:rPr>
              <a:t>25 </a:t>
            </a:r>
            <a:r>
              <a:rPr lang="th-TH" sz="2400" dirty="0">
                <a:latin typeface="BrowalliaUPC" pitchFamily="34" charset="-34"/>
                <a:ea typeface="SimSun"/>
                <a:cs typeface="BrowalliaUPC" pitchFamily="34" charset="-34"/>
              </a:rPr>
              <a:t>คือจำนวนข้อมูลที่สามารถเก็บข้อมูลในคิวอาร์เรย์ได้ </a:t>
            </a:r>
            <a:r>
              <a:rPr lang="en-US" sz="2400" dirty="0">
                <a:latin typeface="BrowalliaUPC" pitchFamily="34" charset="-34"/>
                <a:ea typeface="SimSun"/>
                <a:cs typeface="BrowalliaUPC" pitchFamily="34" charset="-34"/>
              </a:rPr>
              <a:t>25 </a:t>
            </a:r>
            <a:r>
              <a:rPr lang="th-TH" sz="2400" dirty="0">
                <a:latin typeface="BrowalliaUPC" pitchFamily="34" charset="-34"/>
                <a:ea typeface="SimSun"/>
                <a:cs typeface="BrowalliaUPC" pitchFamily="34" charset="-34"/>
              </a:rPr>
              <a:t>ข้อมูล และกำหนดให้ </a:t>
            </a:r>
            <a:r>
              <a:rPr lang="en-US" sz="24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back</a:t>
            </a:r>
            <a:r>
              <a:rPr lang="th-TH" sz="2400" dirty="0">
                <a:latin typeface="BrowalliaUPC" pitchFamily="34" charset="-34"/>
                <a:ea typeface="SimSun"/>
                <a:cs typeface="BrowalliaUPC" pitchFamily="34" charset="-34"/>
              </a:rPr>
              <a:t> อ้างอิงตำแหน่ง </a:t>
            </a:r>
            <a:r>
              <a:rPr lang="en-US" sz="2400" dirty="0">
                <a:latin typeface="BrowalliaUPC" pitchFamily="34" charset="-34"/>
                <a:ea typeface="SimSun"/>
                <a:cs typeface="BrowalliaUPC" pitchFamily="34" charset="-34"/>
              </a:rPr>
              <a:t>24 </a:t>
            </a:r>
            <a:r>
              <a:rPr lang="th-TH" sz="2400" dirty="0">
                <a:latin typeface="BrowalliaUPC" pitchFamily="34" charset="-34"/>
                <a:ea typeface="SimSun"/>
                <a:cs typeface="BrowalliaUPC" pitchFamily="34" charset="-34"/>
              </a:rPr>
              <a:t>ในคิวอาร์เรย์ ดังนั้นตัวแปร </a:t>
            </a:r>
            <a:r>
              <a:rPr lang="en-US" sz="24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back</a:t>
            </a:r>
            <a:r>
              <a:rPr lang="en-US" sz="2400" i="1" dirty="0">
                <a:latin typeface="BrowalliaUPC" pitchFamily="34" charset="-34"/>
                <a:ea typeface="SimSun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ea typeface="SimSun"/>
                <a:cs typeface="BrowalliaUPC" pitchFamily="34" charset="-34"/>
              </a:rPr>
              <a:t>จะอ้างอิงตำแหน่งถัดไปมีค่าเท่ากับ </a:t>
            </a:r>
            <a:r>
              <a:rPr lang="en-US" sz="2400" dirty="0">
                <a:latin typeface="BrowalliaUPC" pitchFamily="34" charset="-34"/>
                <a:ea typeface="SimSun"/>
                <a:cs typeface="BrowalliaUPC" pitchFamily="34" charset="-34"/>
              </a:rPr>
              <a:t>(24+1) % 25 </a:t>
            </a:r>
            <a:r>
              <a:rPr lang="th-TH" sz="2400" dirty="0">
                <a:latin typeface="BrowalliaUPC" pitchFamily="34" charset="-34"/>
                <a:ea typeface="SimSun"/>
                <a:cs typeface="BrowalliaUPC" pitchFamily="34" charset="-34"/>
              </a:rPr>
              <a:t>เท่ากับ </a:t>
            </a:r>
            <a:r>
              <a:rPr lang="en-US" sz="2400" dirty="0">
                <a:latin typeface="BrowalliaUPC" pitchFamily="34" charset="-34"/>
                <a:ea typeface="SimSun"/>
                <a:cs typeface="BrowalliaUPC" pitchFamily="34" charset="-34"/>
              </a:rPr>
              <a:t>0 </a:t>
            </a:r>
            <a:r>
              <a:rPr lang="th-TH" sz="2400" dirty="0">
                <a:latin typeface="BrowalliaUPC" pitchFamily="34" charset="-34"/>
                <a:ea typeface="SimSun"/>
                <a:cs typeface="BrowalliaUPC" pitchFamily="34" charset="-34"/>
              </a:rPr>
              <a:t>ซึ่งเป็นตำแหน่งถัดไปที่จะเก็บข้อมูลในคิวอาร์เรย์แบบวงกลม</a:t>
            </a:r>
            <a:endParaRPr lang="en-US" sz="2400" dirty="0">
              <a:latin typeface="BrowalliaUPC" pitchFamily="34" charset="-34"/>
              <a:ea typeface="SimSun"/>
              <a:cs typeface="BrowalliaUPC" pitchFamily="34" charset="-34"/>
            </a:endParaRPr>
          </a:p>
          <a:p>
            <a:pPr marL="1204913" marR="0" indent="-1204913" algn="thaiDist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latin typeface="BrowalliaUPC" pitchFamily="34" charset="-34"/>
                <a:ea typeface="SimSun"/>
                <a:cs typeface="BrowalliaUPC" pitchFamily="34" charset="-34"/>
              </a:rPr>
              <a:t>ขั้นตอนที่ </a:t>
            </a:r>
            <a:r>
              <a:rPr lang="en-US" sz="2400" b="1" dirty="0">
                <a:latin typeface="BrowalliaUPC" pitchFamily="34" charset="-34"/>
                <a:ea typeface="SimSun"/>
                <a:cs typeface="BrowalliaUPC" pitchFamily="34" charset="-34"/>
              </a:rPr>
              <a:t>2</a:t>
            </a:r>
            <a:r>
              <a:rPr lang="en-US" sz="2400" dirty="0">
                <a:latin typeface="BrowalliaUPC" pitchFamily="34" charset="-34"/>
                <a:ea typeface="SimSun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ea typeface="SimSun"/>
                <a:cs typeface="BrowalliaUPC" pitchFamily="34" charset="-34"/>
              </a:rPr>
              <a:t>	เพิ่มข้อมูลใหม่เข้าไปในคิวอาร์เรย์แบบวงกลมในตำแหน่ง </a:t>
            </a:r>
            <a:r>
              <a:rPr lang="en-US" sz="24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back</a:t>
            </a:r>
            <a:r>
              <a:rPr lang="th-TH" sz="2400" dirty="0">
                <a:latin typeface="BrowalliaUPC" pitchFamily="34" charset="-34"/>
                <a:ea typeface="SimSun"/>
                <a:cs typeface="BrowalliaUPC" pitchFamily="34" charset="-34"/>
              </a:rPr>
              <a:t> </a:t>
            </a:r>
            <a:endParaRPr lang="en-US" sz="2400" dirty="0">
              <a:latin typeface="BrowalliaUPC" pitchFamily="34" charset="-34"/>
              <a:ea typeface="SimSun"/>
              <a:cs typeface="BrowalliaUPC" pitchFamily="34" charset="-34"/>
            </a:endParaRPr>
          </a:p>
          <a:p>
            <a:pPr marL="1204913" marR="0" indent="-1204913" algn="thaiDist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latin typeface="BrowalliaUPC" pitchFamily="34" charset="-34"/>
                <a:ea typeface="SimSun"/>
                <a:cs typeface="BrowalliaUPC" pitchFamily="34" charset="-34"/>
              </a:rPr>
              <a:t>ขั้นตอนที่ </a:t>
            </a:r>
            <a:r>
              <a:rPr lang="en-US" sz="2400" b="1" dirty="0">
                <a:latin typeface="BrowalliaUPC" pitchFamily="34" charset="-34"/>
                <a:ea typeface="SimSun"/>
                <a:cs typeface="BrowalliaUPC" pitchFamily="34" charset="-34"/>
              </a:rPr>
              <a:t>3</a:t>
            </a:r>
            <a:r>
              <a:rPr lang="en-US" sz="2400" dirty="0">
                <a:latin typeface="BrowalliaUPC" pitchFamily="34" charset="-34"/>
                <a:ea typeface="SimSun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ea typeface="SimSun"/>
                <a:cs typeface="BrowalliaUPC" pitchFamily="34" charset="-34"/>
              </a:rPr>
              <a:t>	เพิ่มค่าให้กับตัวแปรที่ทำหน้าที่นับข้อมูลในคิวขึ้นหนึ่งข้อมูล เพื่อใช้ในการตรวจสอบว่าคิวเต็มหรือไม่</a:t>
            </a:r>
            <a:endParaRPr lang="en-US" sz="2400" dirty="0">
              <a:effectLst/>
              <a:latin typeface="BrowalliaUPC" pitchFamily="34" charset="-34"/>
              <a:ea typeface="SimSun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0014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18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304800" y="152400"/>
            <a:ext cx="8610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การสร้างคิวด้วยโครงสร้าง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อาร์เรย์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352203" y="863025"/>
            <a:ext cx="81964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</a:rPr>
              <a:t>การค้นหาตำแหน่งในการนำข้อมูลออกจากคิวอาร์เรย์แบบวงกลม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838200" y="1439706"/>
            <a:ext cx="662940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Consolas"/>
                <a:ea typeface="SimSun"/>
                <a:cs typeface="Cordia New"/>
              </a:rPr>
              <a:t>1.</a:t>
            </a:r>
            <a:r>
              <a:rPr lang="en-US" dirty="0">
                <a:latin typeface="Consolas"/>
                <a:ea typeface="SimSun"/>
                <a:cs typeface="Angsana New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/>
                <a:ea typeface="Times New Roman"/>
                <a:cs typeface="Angsana New"/>
              </a:rPr>
              <a:t>front</a:t>
            </a:r>
            <a:r>
              <a:rPr lang="en-US" dirty="0">
                <a:latin typeface="Consolas"/>
                <a:ea typeface="SimSun"/>
                <a:cs typeface="Angsana New"/>
              </a:rPr>
              <a:t> = (</a:t>
            </a:r>
            <a:r>
              <a:rPr lang="en-US" dirty="0">
                <a:solidFill>
                  <a:srgbClr val="0000C0"/>
                </a:solidFill>
                <a:latin typeface="Consolas"/>
                <a:ea typeface="Times New Roman"/>
                <a:cs typeface="Angsana New"/>
              </a:rPr>
              <a:t>front</a:t>
            </a:r>
            <a:r>
              <a:rPr lang="en-US" dirty="0">
                <a:latin typeface="Consolas"/>
                <a:ea typeface="SimSun"/>
                <a:cs typeface="Angsana New"/>
              </a:rPr>
              <a:t>+1) % </a:t>
            </a:r>
            <a:r>
              <a:rPr lang="en-US" dirty="0">
                <a:solidFill>
                  <a:srgbClr val="0000C0"/>
                </a:solidFill>
                <a:latin typeface="Consolas"/>
                <a:ea typeface="Times New Roman"/>
                <a:cs typeface="Angsana New"/>
              </a:rPr>
              <a:t>MAX_QUEUE</a:t>
            </a:r>
            <a:r>
              <a:rPr lang="en-US" dirty="0">
                <a:latin typeface="Consolas"/>
                <a:ea typeface="SimSun"/>
                <a:cs typeface="Angsana New"/>
              </a:rPr>
              <a:t>; 	</a:t>
            </a:r>
            <a:endParaRPr lang="en-US" sz="2800" dirty="0">
              <a:latin typeface="Times New Roman"/>
              <a:ea typeface="SimSun"/>
              <a:cs typeface="Angsana New"/>
            </a:endParaRPr>
          </a:p>
          <a:p>
            <a:r>
              <a:rPr lang="en-US" b="1" i="1" dirty="0">
                <a:solidFill>
                  <a:srgbClr val="FF0000"/>
                </a:solidFill>
                <a:latin typeface="Consolas"/>
                <a:ea typeface="SimSun"/>
                <a:cs typeface="Cordia New"/>
              </a:rPr>
              <a:t>2.</a:t>
            </a:r>
            <a:r>
              <a:rPr lang="en-US" dirty="0">
                <a:latin typeface="Consolas"/>
                <a:ea typeface="SimSun"/>
              </a:rPr>
              <a:t> --</a:t>
            </a:r>
            <a:r>
              <a:rPr lang="en-US" dirty="0">
                <a:solidFill>
                  <a:srgbClr val="0000C0"/>
                </a:solidFill>
                <a:latin typeface="Consolas"/>
                <a:ea typeface="Times New Roman"/>
              </a:rPr>
              <a:t>count</a:t>
            </a:r>
            <a:r>
              <a:rPr lang="en-US" dirty="0">
                <a:latin typeface="Consolas"/>
                <a:ea typeface="SimSun"/>
              </a:rPr>
              <a:t>;</a:t>
            </a:r>
            <a:endParaRPr lang="en-US" dirty="0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533400" y="2274838"/>
            <a:ext cx="8153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thaiDist"/>
            <a:r>
              <a:rPr lang="th-TH" sz="2400" b="1" dirty="0">
                <a:solidFill>
                  <a:srgbClr val="FF0000"/>
                </a:solidFill>
                <a:latin typeface="BrowalliaUPC" pitchFamily="34" charset="-34"/>
                <a:ea typeface="SimSun"/>
                <a:cs typeface="BrowalliaUPC" pitchFamily="34" charset="-34"/>
              </a:rPr>
              <a:t>อธิบายการทำงาน</a:t>
            </a:r>
            <a:r>
              <a:rPr lang="en-US" sz="2400" dirty="0">
                <a:latin typeface="BrowalliaUPC" pitchFamily="34" charset="-34"/>
                <a:ea typeface="SimSun"/>
                <a:cs typeface="BrowalliaUPC" pitchFamily="34" charset="-34"/>
              </a:rPr>
              <a:t>    </a:t>
            </a:r>
          </a:p>
          <a:p>
            <a:pPr marL="1204913" marR="0" indent="-1204913" algn="thaiDist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latin typeface="BrowalliaUPC" pitchFamily="34" charset="-34"/>
                <a:ea typeface="SimSun"/>
                <a:cs typeface="BrowalliaUPC" pitchFamily="34" charset="-34"/>
              </a:rPr>
              <a:t>ขั้นตอนที่ </a:t>
            </a:r>
            <a:r>
              <a:rPr lang="en-US" sz="2400" b="1" dirty="0">
                <a:latin typeface="BrowalliaUPC" pitchFamily="34" charset="-34"/>
                <a:ea typeface="SimSun"/>
                <a:cs typeface="BrowalliaUPC" pitchFamily="34" charset="-34"/>
              </a:rPr>
              <a:t>1</a:t>
            </a:r>
            <a:r>
              <a:rPr lang="th-TH" sz="2400" dirty="0">
                <a:latin typeface="BrowalliaUPC" pitchFamily="34" charset="-34"/>
                <a:ea typeface="SimSun"/>
                <a:cs typeface="BrowalliaUPC" pitchFamily="34" charset="-34"/>
              </a:rPr>
              <a:t> 	ถ้ากำหนด </a:t>
            </a:r>
            <a:r>
              <a:rPr lang="en-US" sz="24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MAX_QUEUE</a:t>
            </a:r>
            <a:r>
              <a:rPr lang="th-TH" sz="2400" dirty="0">
                <a:latin typeface="BrowalliaUPC" pitchFamily="34" charset="-34"/>
                <a:ea typeface="SimSun"/>
                <a:cs typeface="BrowalliaUPC" pitchFamily="34" charset="-34"/>
              </a:rPr>
              <a:t> มีค่าเท่ากับ </a:t>
            </a:r>
            <a:r>
              <a:rPr lang="en-US" sz="2400" dirty="0">
                <a:latin typeface="BrowalliaUPC" pitchFamily="34" charset="-34"/>
                <a:ea typeface="SimSun"/>
                <a:cs typeface="BrowalliaUPC" pitchFamily="34" charset="-34"/>
              </a:rPr>
              <a:t>25 </a:t>
            </a:r>
            <a:r>
              <a:rPr lang="th-TH" sz="2400" dirty="0">
                <a:latin typeface="BrowalliaUPC" pitchFamily="34" charset="-34"/>
                <a:ea typeface="SimSun"/>
                <a:cs typeface="BrowalliaUPC" pitchFamily="34" charset="-34"/>
              </a:rPr>
              <a:t>และ </a:t>
            </a:r>
            <a:r>
              <a:rPr lang="en-US" sz="24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front</a:t>
            </a:r>
            <a:r>
              <a:rPr lang="th-TH" sz="2400" dirty="0">
                <a:latin typeface="BrowalliaUPC" pitchFamily="34" charset="-34"/>
                <a:ea typeface="SimSun"/>
                <a:cs typeface="BrowalliaUPC" pitchFamily="34" charset="-34"/>
              </a:rPr>
              <a:t> อ้างอิงที่ตำแหน่ง </a:t>
            </a:r>
            <a:r>
              <a:rPr lang="en-US" sz="2400" dirty="0">
                <a:latin typeface="BrowalliaUPC" pitchFamily="34" charset="-34"/>
                <a:ea typeface="SimSun"/>
                <a:cs typeface="BrowalliaUPC" pitchFamily="34" charset="-34"/>
              </a:rPr>
              <a:t>24 </a:t>
            </a:r>
            <a:r>
              <a:rPr lang="th-TH" sz="2400" dirty="0">
                <a:latin typeface="BrowalliaUPC" pitchFamily="34" charset="-34"/>
                <a:ea typeface="SimSun"/>
                <a:cs typeface="BrowalliaUPC" pitchFamily="34" charset="-34"/>
              </a:rPr>
              <a:t>ในคิวอาร์เรย์ ดังนั้นตัวแปร </a:t>
            </a:r>
            <a:r>
              <a:rPr lang="en-US" sz="24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front</a:t>
            </a:r>
            <a:r>
              <a:rPr lang="en-US" sz="2400" i="1" dirty="0">
                <a:latin typeface="BrowalliaUPC" pitchFamily="34" charset="-34"/>
                <a:ea typeface="SimSun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ea typeface="SimSun"/>
                <a:cs typeface="BrowalliaUPC" pitchFamily="34" charset="-34"/>
              </a:rPr>
              <a:t>จะอ้างอิงตำแหน่งถัดไปมีค่าเท่ากับ </a:t>
            </a:r>
            <a:r>
              <a:rPr lang="en-US" sz="2400" dirty="0">
                <a:latin typeface="BrowalliaUPC" pitchFamily="34" charset="-34"/>
                <a:ea typeface="SimSun"/>
                <a:cs typeface="BrowalliaUPC" pitchFamily="34" charset="-34"/>
              </a:rPr>
              <a:t>(24+1) % 25 </a:t>
            </a:r>
            <a:r>
              <a:rPr lang="th-TH" sz="2400" dirty="0">
                <a:latin typeface="BrowalliaUPC" pitchFamily="34" charset="-34"/>
                <a:ea typeface="SimSun"/>
                <a:cs typeface="BrowalliaUPC" pitchFamily="34" charset="-34"/>
              </a:rPr>
              <a:t>เท่ากับ </a:t>
            </a:r>
            <a:r>
              <a:rPr lang="en-US" sz="2400" dirty="0">
                <a:latin typeface="BrowalliaUPC" pitchFamily="34" charset="-34"/>
                <a:ea typeface="SimSun"/>
                <a:cs typeface="BrowalliaUPC" pitchFamily="34" charset="-34"/>
              </a:rPr>
              <a:t>0 </a:t>
            </a:r>
            <a:r>
              <a:rPr lang="th-TH" sz="2400" dirty="0">
                <a:latin typeface="BrowalliaUPC" pitchFamily="34" charset="-34"/>
                <a:ea typeface="SimSun"/>
                <a:cs typeface="BrowalliaUPC" pitchFamily="34" charset="-34"/>
              </a:rPr>
              <a:t>ซึ่งเป็นตำแหน่งถัดไปที่จะนำข้อมูลออกจากคิวอาร์เรย์แบบวงกลม</a:t>
            </a:r>
            <a:endParaRPr lang="en-US" sz="2400" dirty="0">
              <a:latin typeface="BrowalliaUPC" pitchFamily="34" charset="-34"/>
              <a:ea typeface="SimSun"/>
              <a:cs typeface="BrowalliaUPC" pitchFamily="34" charset="-34"/>
            </a:endParaRPr>
          </a:p>
          <a:p>
            <a:pPr marL="1204913" marR="0" indent="-1204913" algn="thaiDist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latin typeface="BrowalliaUPC" pitchFamily="34" charset="-34"/>
                <a:ea typeface="SimSun"/>
                <a:cs typeface="BrowalliaUPC" pitchFamily="34" charset="-34"/>
              </a:rPr>
              <a:t>ขั้นตอนที่ </a:t>
            </a:r>
            <a:r>
              <a:rPr lang="en-US" sz="2400" b="1" dirty="0">
                <a:latin typeface="BrowalliaUPC" pitchFamily="34" charset="-34"/>
                <a:ea typeface="SimSun"/>
                <a:cs typeface="BrowalliaUPC" pitchFamily="34" charset="-34"/>
              </a:rPr>
              <a:t>2</a:t>
            </a:r>
            <a:r>
              <a:rPr lang="en-US" sz="2400" dirty="0">
                <a:latin typeface="BrowalliaUPC" pitchFamily="34" charset="-34"/>
                <a:ea typeface="SimSun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ea typeface="SimSun"/>
                <a:cs typeface="BrowalliaUPC" pitchFamily="34" charset="-34"/>
              </a:rPr>
              <a:t>	ลดค่าในตัวแปรที่ทำหน้าที่ในการนับจำนวนข้อมูลในคิวลงหนึ่ง เพื่อตรวจสอบว่าคิวว่างเปล่าหรือไม่</a:t>
            </a:r>
            <a:endParaRPr lang="en-US" sz="2400" dirty="0">
              <a:effectLst/>
              <a:latin typeface="BrowalliaUPC" pitchFamily="34" charset="-34"/>
              <a:ea typeface="SimSun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0871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19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304800" y="152400"/>
            <a:ext cx="8610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การสร้างคิวด้วยโครงสร้าง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อาร์เรย์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352203" y="863025"/>
            <a:ext cx="77877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การตรวจสอบคิวอาร์เรย์แบบวงกลมว่าคิวเต็มหรือคิวว่าง</a:t>
            </a:r>
            <a:r>
              <a:rPr lang="th-TH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เปล่า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533400" y="1474151"/>
            <a:ext cx="8077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ea typeface="SimSun"/>
                <a:cs typeface="BrowalliaUPC" pitchFamily="34" charset="-34"/>
              </a:rPr>
              <a:t>ใช้ตัวแปร </a:t>
            </a:r>
            <a:r>
              <a:rPr lang="en-US" sz="2400" dirty="0">
                <a:latin typeface="BrowalliaUPC" pitchFamily="34" charset="-34"/>
                <a:ea typeface="SimSun"/>
                <a:cs typeface="BrowalliaUPC" pitchFamily="34" charset="-34"/>
              </a:rPr>
              <a:t>3 </a:t>
            </a:r>
            <a:r>
              <a:rPr lang="th-TH" sz="2400" dirty="0">
                <a:latin typeface="BrowalliaUPC" pitchFamily="34" charset="-34"/>
                <a:ea typeface="SimSun"/>
                <a:cs typeface="BrowalliaUPC" pitchFamily="34" charset="-34"/>
              </a:rPr>
              <a:t>ตัวคือ ตัวแปร </a:t>
            </a:r>
            <a:r>
              <a:rPr lang="en-US" sz="24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front</a:t>
            </a:r>
            <a:r>
              <a:rPr lang="en-US" sz="2400" dirty="0">
                <a:latin typeface="BrowalliaUPC" pitchFamily="34" charset="-34"/>
                <a:ea typeface="SimSun"/>
                <a:cs typeface="BrowalliaUPC" pitchFamily="34" charset="-34"/>
              </a:rPr>
              <a:t>, </a:t>
            </a:r>
            <a:r>
              <a:rPr lang="en-US" sz="24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back</a:t>
            </a:r>
            <a:r>
              <a:rPr lang="en-US" sz="2400" i="1" dirty="0">
                <a:latin typeface="BrowalliaUPC" pitchFamily="34" charset="-34"/>
                <a:ea typeface="SimSun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ea typeface="SimSun"/>
                <a:cs typeface="BrowalliaUPC" pitchFamily="34" charset="-34"/>
              </a:rPr>
              <a:t>และ </a:t>
            </a:r>
            <a:r>
              <a:rPr lang="en-US" sz="24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count </a:t>
            </a:r>
            <a:r>
              <a:rPr lang="th-TH" sz="2400" dirty="0" smtClean="0">
                <a:latin typeface="BrowalliaUPC" pitchFamily="34" charset="-34"/>
                <a:ea typeface="SimSun"/>
                <a:cs typeface="BrowalliaUPC" pitchFamily="34" charset="-34"/>
              </a:rPr>
              <a:t>ในการตรวจสอบคิวเต็มหรือคิวว่างเปล่า</a:t>
            </a:r>
          </a:p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ea typeface="SimSun"/>
                <a:cs typeface="BrowalliaUPC" pitchFamily="34" charset="-34"/>
              </a:rPr>
              <a:t>คิว</a:t>
            </a:r>
            <a:r>
              <a:rPr lang="th-TH" sz="2400" dirty="0">
                <a:latin typeface="BrowalliaUPC" pitchFamily="34" charset="-34"/>
                <a:ea typeface="SimSun"/>
                <a:cs typeface="BrowalliaUPC" pitchFamily="34" charset="-34"/>
              </a:rPr>
              <a:t>เต็มและคิวว่างเปล่าค่าของตัวแปร </a:t>
            </a:r>
            <a:r>
              <a:rPr lang="en-US" sz="24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font</a:t>
            </a:r>
            <a:r>
              <a:rPr lang="th-TH" sz="2400" dirty="0">
                <a:latin typeface="BrowalliaUPC" pitchFamily="34" charset="-34"/>
                <a:ea typeface="SimSun"/>
                <a:cs typeface="BrowalliaUPC" pitchFamily="34" charset="-34"/>
              </a:rPr>
              <a:t> และตัวแปร </a:t>
            </a:r>
            <a:r>
              <a:rPr lang="en-US" sz="24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back</a:t>
            </a:r>
            <a:r>
              <a:rPr lang="th-TH" sz="24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ea typeface="SimSun"/>
                <a:cs typeface="BrowalliaUPC" pitchFamily="34" charset="-34"/>
              </a:rPr>
              <a:t>จะมีค่าเท่ากัน </a:t>
            </a:r>
            <a:r>
              <a:rPr lang="en-US" sz="2400" dirty="0">
                <a:latin typeface="BrowalliaUPC" pitchFamily="34" charset="-34"/>
                <a:ea typeface="SimSun"/>
                <a:cs typeface="BrowalliaUPC" pitchFamily="34" charset="-34"/>
              </a:rPr>
              <a:t>(</a:t>
            </a:r>
            <a:r>
              <a:rPr lang="en-US" sz="24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front </a:t>
            </a:r>
            <a:r>
              <a:rPr lang="en-US" sz="2400" i="1" dirty="0">
                <a:latin typeface="BrowalliaUPC" pitchFamily="34" charset="-34"/>
                <a:ea typeface="SimSun"/>
                <a:cs typeface="BrowalliaUPC" pitchFamily="34" charset="-34"/>
              </a:rPr>
              <a:t>== </a:t>
            </a:r>
            <a:r>
              <a:rPr lang="en-US" sz="2400" dirty="0" smtClean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back</a:t>
            </a:r>
            <a:endParaRPr lang="th-TH" sz="2400" dirty="0">
              <a:latin typeface="BrowalliaUPC" pitchFamily="34" charset="-34"/>
              <a:ea typeface="SimSun"/>
              <a:cs typeface="BrowalliaUPC" pitchFamily="34" charset="-34"/>
            </a:endParaRPr>
          </a:p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ea typeface="SimSun"/>
                <a:cs typeface="BrowalliaUPC" pitchFamily="34" charset="-34"/>
              </a:rPr>
              <a:t>พิจารณา</a:t>
            </a:r>
            <a:r>
              <a:rPr lang="th-TH" sz="2400" dirty="0">
                <a:latin typeface="BrowalliaUPC" pitchFamily="34" charset="-34"/>
                <a:ea typeface="SimSun"/>
                <a:cs typeface="BrowalliaUPC" pitchFamily="34" charset="-34"/>
              </a:rPr>
              <a:t>ตัวแปร </a:t>
            </a:r>
            <a:r>
              <a:rPr lang="en-US" sz="24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count</a:t>
            </a:r>
            <a:r>
              <a:rPr lang="th-TH" sz="24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ea typeface="SimSun"/>
                <a:cs typeface="BrowalliaUPC" pitchFamily="34" charset="-34"/>
              </a:rPr>
              <a:t>ที่ทำหน้าที่นับข้อมูลในคิวเพิ่มเติม</a:t>
            </a:r>
            <a:r>
              <a:rPr lang="th-TH" sz="2400" dirty="0" smtClean="0">
                <a:latin typeface="BrowalliaUPC" pitchFamily="34" charset="-34"/>
                <a:ea typeface="SimSun"/>
                <a:cs typeface="BrowalliaUPC" pitchFamily="34" charset="-34"/>
              </a:rPr>
              <a:t>ด้วย โดย</a:t>
            </a:r>
            <a:r>
              <a:rPr lang="th-TH" sz="2400" dirty="0">
                <a:latin typeface="BrowalliaUPC" pitchFamily="34" charset="-34"/>
                <a:ea typeface="SimSun"/>
                <a:cs typeface="BrowalliaUPC" pitchFamily="34" charset="-34"/>
              </a:rPr>
              <a:t>ที่</a:t>
            </a:r>
            <a:endParaRPr lang="en-US" sz="2400" dirty="0">
              <a:latin typeface="BrowalliaUPC" pitchFamily="34" charset="-34"/>
              <a:ea typeface="SimSun"/>
              <a:cs typeface="BrowalliaUPC" pitchFamily="34" charset="-34"/>
            </a:endParaRPr>
          </a:p>
          <a:p>
            <a:pPr marL="798513" marR="0" lvl="0" indent="-333375" algn="thaiDist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th-TH" sz="2400" b="1" dirty="0">
                <a:solidFill>
                  <a:srgbClr val="E36C0A"/>
                </a:solidFill>
                <a:latin typeface="BrowalliaUPC" pitchFamily="34" charset="-34"/>
                <a:ea typeface="SimSun"/>
                <a:cs typeface="BrowalliaUPC" pitchFamily="34" charset="-34"/>
              </a:rPr>
              <a:t>คิวเต็ม</a:t>
            </a:r>
            <a:r>
              <a:rPr lang="th-TH" sz="2400" dirty="0">
                <a:latin typeface="BrowalliaUPC" pitchFamily="34" charset="-34"/>
                <a:ea typeface="SimSun"/>
                <a:cs typeface="BrowalliaUPC" pitchFamily="34" charset="-34"/>
              </a:rPr>
              <a:t> ตัวแปร </a:t>
            </a:r>
            <a:r>
              <a:rPr lang="en-US" sz="24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count</a:t>
            </a:r>
            <a:r>
              <a:rPr lang="en-US" sz="2400" i="1" dirty="0">
                <a:latin typeface="BrowalliaUPC" pitchFamily="34" charset="-34"/>
                <a:ea typeface="SimSun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ea typeface="SimSun"/>
                <a:cs typeface="BrowalliaUPC" pitchFamily="34" charset="-34"/>
              </a:rPr>
              <a:t>จะมีค่าเท่ากับค่า </a:t>
            </a:r>
            <a:r>
              <a:rPr lang="en-US" sz="2400" dirty="0" smtClean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MAX_QUEUE</a:t>
            </a:r>
            <a:endParaRPr lang="th-TH" sz="2400" dirty="0" smtClean="0">
              <a:latin typeface="BrowalliaUPC" pitchFamily="34" charset="-34"/>
              <a:ea typeface="SimSun"/>
              <a:cs typeface="BrowalliaUPC" pitchFamily="34" charset="-34"/>
            </a:endParaRPr>
          </a:p>
          <a:p>
            <a:pPr marL="798513" marR="0" lvl="0" indent="-333375" algn="thaiDist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th-TH" sz="2400" b="1" dirty="0" smtClean="0">
                <a:solidFill>
                  <a:srgbClr val="E36C0A"/>
                </a:solidFill>
                <a:latin typeface="BrowalliaUPC" pitchFamily="34" charset="-34"/>
                <a:ea typeface="SimSun"/>
                <a:cs typeface="BrowalliaUPC" pitchFamily="34" charset="-34"/>
              </a:rPr>
              <a:t>คิว</a:t>
            </a:r>
            <a:r>
              <a:rPr lang="th-TH" sz="2400" b="1" dirty="0">
                <a:solidFill>
                  <a:srgbClr val="E36C0A"/>
                </a:solidFill>
                <a:latin typeface="BrowalliaUPC" pitchFamily="34" charset="-34"/>
                <a:ea typeface="SimSun"/>
                <a:cs typeface="BrowalliaUPC" pitchFamily="34" charset="-34"/>
              </a:rPr>
              <a:t>ว่าง</a:t>
            </a:r>
            <a:r>
              <a:rPr lang="th-TH" sz="2400" b="1" dirty="0">
                <a:latin typeface="BrowalliaUPC" pitchFamily="34" charset="-34"/>
                <a:ea typeface="SimSun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ea typeface="SimSun"/>
                <a:cs typeface="BrowalliaUPC" pitchFamily="34" charset="-34"/>
              </a:rPr>
              <a:t>ตัวแปร </a:t>
            </a:r>
            <a:r>
              <a:rPr lang="en-US" sz="24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count</a:t>
            </a:r>
            <a:r>
              <a:rPr lang="en-US" sz="2400" i="1" dirty="0">
                <a:latin typeface="BrowalliaUPC" pitchFamily="34" charset="-34"/>
                <a:ea typeface="SimSun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ea typeface="SimSun"/>
                <a:cs typeface="BrowalliaUPC" pitchFamily="34" charset="-34"/>
              </a:rPr>
              <a:t>จะมีค่าเท่ากับ </a:t>
            </a:r>
            <a:r>
              <a:rPr lang="en-US" sz="2400" dirty="0">
                <a:latin typeface="BrowalliaUPC" pitchFamily="34" charset="-34"/>
                <a:ea typeface="SimSun"/>
                <a:cs typeface="BrowalliaUPC" pitchFamily="34" charset="-34"/>
              </a:rPr>
              <a:t>0</a:t>
            </a:r>
            <a:endParaRPr lang="en-US" sz="2400" dirty="0">
              <a:effectLst/>
              <a:latin typeface="BrowalliaUPC" pitchFamily="34" charset="-34"/>
              <a:ea typeface="SimSun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2971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บทที่ 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6 </a:t>
            </a:r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คิว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(Queue)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421250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/>
              <a:t>การสร้างคิวด้วยโครงสร้างลิงค์</a:t>
            </a:r>
            <a:r>
              <a:rPr lang="th-TH" sz="3200" dirty="0" smtClean="0"/>
              <a:t>ลิสต์</a:t>
            </a:r>
            <a:endParaRPr lang="en-US" sz="32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878450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/>
              <a:t>การเพิ่มข้อมูลในคิวโครงสร้างลิงค์ลิสต์แบบ</a:t>
            </a:r>
            <a:r>
              <a:rPr lang="th-TH" sz="3200" dirty="0" smtClean="0"/>
              <a:t>วงกลม</a:t>
            </a:r>
            <a:endParaRPr lang="en-US" sz="32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2411849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/>
              <a:t>การนำข้อมูลออกจากคิวโครงสร้างลิงค์ลิสต์แบบวงกลม</a:t>
            </a:r>
            <a:endParaRPr lang="en-US" sz="3200" dirty="0" smtClean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838200" y="2920425"/>
            <a:ext cx="63049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/>
              <a:t>อัลกอริทึมจัดการคิวโครงสร้างลิงค์ลิสต์แบบวงกลม</a:t>
            </a:r>
            <a:endParaRPr lang="en-US" sz="32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838200" y="3422487"/>
            <a:ext cx="44262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/>
              <a:t>การสร้างคิวด้วยโครงสร้างอาร์เรย์</a:t>
            </a:r>
            <a:endParaRPr lang="en-US" sz="3200" dirty="0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838200" y="4977825"/>
            <a:ext cx="26965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>
                <a:latin typeface="BrowalliaUPC" pitchFamily="34" charset="-34"/>
                <a:cs typeface="BrowalliaUPC" pitchFamily="34" charset="-34"/>
              </a:rPr>
              <a:t>สรุปเนื้อหาบทที่ </a:t>
            </a:r>
            <a:r>
              <a:rPr lang="en-US" sz="3200" dirty="0">
                <a:latin typeface="BrowalliaUPC" pitchFamily="34" charset="-34"/>
                <a:cs typeface="BrowalliaUPC" pitchFamily="34" charset="-34"/>
              </a:rPr>
              <a:t>6</a:t>
            </a:r>
            <a:endParaRPr lang="en-US" sz="32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10" name="ตัวแทนหมายเลขภาพนิ่ง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2</a:t>
            </a:fld>
            <a:endParaRPr lang="en-US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856343" y="3911025"/>
            <a:ext cx="61734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/>
              <a:t>อัลกอริทึมจัดการคิวโครงสร้างอาร์เรย์แบบวงกลม</a:t>
            </a:r>
            <a:endParaRPr lang="en-US" sz="3200" dirty="0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838200" y="4444425"/>
            <a:ext cx="2778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/>
              <a:t>การนำคิวไปใช้งาน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939225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 smtClean="0"/>
              <a:t>กล่าวนำคิว</a:t>
            </a:r>
            <a:endParaRPr lang="en-US" sz="32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6834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20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304800" y="152400"/>
            <a:ext cx="8610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อัลกอริทึมจัดการคิวโครงสร้างอาร์เรย์แบบ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วงกลม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352203" y="863025"/>
            <a:ext cx="74414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การจัดการคิวโครงสร้างอาร์เรย์แบบวงกลมด้วยภาษา </a:t>
            </a:r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Java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381000" y="144780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6.14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อัลกอริทึมสร้างและจัดการข้อมูลในคิวอาร์เรย์แบบวงกลมด้วยภาษา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Java</a:t>
            </a: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7" name="ตาราง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751908"/>
              </p:ext>
            </p:extLst>
          </p:nvPr>
        </p:nvGraphicFramePr>
        <p:xfrm>
          <a:off x="533400" y="1981200"/>
          <a:ext cx="4191000" cy="4133088"/>
        </p:xfrm>
        <a:graphic>
          <a:graphicData uri="http://schemas.openxmlformats.org/drawingml/2006/table">
            <a:tbl>
              <a:tblPr firstRow="1" firstCol="1" bandRow="1"/>
              <a:tblGrid>
                <a:gridCol w="402088"/>
                <a:gridCol w="3788912"/>
              </a:tblGrid>
              <a:tr h="134429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Angsana New"/>
                        </a:rPr>
                        <a:t>1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Angsana New"/>
                        </a:rPr>
                        <a:t>2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Angsana New"/>
                        </a:rPr>
                        <a:t>3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Angsana New"/>
                        </a:rPr>
                        <a:t>4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Angsana New"/>
                        </a:rPr>
                        <a:t>5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Angsana New"/>
                        </a:rPr>
                        <a:t>6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Angsana New"/>
                        </a:rPr>
                        <a:t>7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Angsana New"/>
                        </a:rPr>
                        <a:t>8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Angsana New"/>
                        </a:rPr>
                        <a:t>9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Angsana New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Angsana New"/>
                        </a:rPr>
                        <a:t>11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Angsana New"/>
                        </a:rPr>
                        <a:t>12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Angsana New"/>
                        </a:rPr>
                        <a:t>13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Angsana New"/>
                        </a:rPr>
                        <a:t>14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Angsana New"/>
                        </a:rPr>
                        <a:t>15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Angsana New"/>
                        </a:rPr>
                        <a:t>16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Angsana New"/>
                        </a:rPr>
                        <a:t>17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18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19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20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21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22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23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24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25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public class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QueueArray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{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private final 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MAX_QUEUE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= </a:t>
                      </a:r>
                      <a:r>
                        <a:rPr lang="th-TH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5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; 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private 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[]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items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private 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front</a:t>
                      </a:r>
                      <a:r>
                        <a:rPr lang="en-US" sz="1200" dirty="0" err="1">
                          <a:effectLst/>
                          <a:latin typeface="Consolas"/>
                          <a:ea typeface="SimSun"/>
                          <a:cs typeface="Angsana New"/>
                        </a:rPr>
                        <a:t>,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back</a:t>
                      </a:r>
                      <a:r>
                        <a:rPr lang="en-US" sz="1200" dirty="0" err="1">
                          <a:effectLst/>
                          <a:latin typeface="Consolas"/>
                          <a:ea typeface="SimSun"/>
                          <a:cs typeface="Angsana New"/>
                        </a:rPr>
                        <a:t>,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count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public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QueueArray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(){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items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=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new 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MAX_QUEUE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];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front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= </a:t>
                      </a:r>
                      <a:r>
                        <a:rPr lang="th-TH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0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back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MAX_QUEUE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-</a:t>
                      </a:r>
                      <a:r>
                        <a:rPr lang="th-TH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1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count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= </a:t>
                      </a:r>
                      <a:r>
                        <a:rPr lang="th-TH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0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}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public 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boolean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isEmpty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(){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return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count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== </a:t>
                      </a:r>
                      <a:r>
                        <a:rPr lang="th-TH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0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);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}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public 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boolean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isFull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(){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return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count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==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MAX_QUEUE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)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78225" algn="l"/>
                        </a:tabLs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}	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</a:t>
                      </a:r>
                      <a:r>
                        <a:rPr lang="en-US" sz="1200" b="1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public 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boolean</a:t>
                      </a:r>
                      <a:r>
                        <a:rPr lang="en-US" sz="1200" b="1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enqueue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newItem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){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if</a:t>
                      </a:r>
                      <a:r>
                        <a:rPr lang="en-US" sz="1200" b="1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(!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isFull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()){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back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= 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back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+</a:t>
                      </a:r>
                      <a:r>
                        <a:rPr lang="th-TH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1) %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MAX_QUEUE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items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back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] =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newItem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effectLst/>
                          <a:latin typeface="Times New Roman"/>
                          <a:ea typeface="SimSun"/>
                          <a:cs typeface="Consolas"/>
                        </a:rPr>
                        <a:t>          ++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count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return true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  }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else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return false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}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ตาราง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933455"/>
              </p:ext>
            </p:extLst>
          </p:nvPr>
        </p:nvGraphicFramePr>
        <p:xfrm>
          <a:off x="4800600" y="1981200"/>
          <a:ext cx="4038600" cy="3310128"/>
        </p:xfrm>
        <a:graphic>
          <a:graphicData uri="http://schemas.openxmlformats.org/drawingml/2006/table">
            <a:tbl>
              <a:tblPr firstRow="1" firstCol="1" bandRow="1"/>
              <a:tblGrid>
                <a:gridCol w="387467"/>
                <a:gridCol w="3651133"/>
              </a:tblGrid>
              <a:tr h="33101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26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27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28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29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30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31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32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33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34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35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36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37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38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39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40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41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42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43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44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45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public 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dequeue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(){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if</a:t>
                      </a:r>
                      <a:r>
                        <a:rPr lang="en-US" sz="1200" b="1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(!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isEmpty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()){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      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queueFront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items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front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];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front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= 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front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+</a:t>
                      </a:r>
                      <a:r>
                        <a:rPr lang="th-TH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1) %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MAX_QUEUE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count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--;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return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queueFront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  }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else return 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-1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}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public void</a:t>
                      </a:r>
                      <a:r>
                        <a:rPr lang="en-US" sz="1200" b="1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dequeueAll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(){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items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=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new 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MAX_QUEUE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];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front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= </a:t>
                      </a:r>
                      <a:r>
                        <a:rPr lang="th-TH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0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back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MAX_QUEUE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-1;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count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= </a:t>
                      </a:r>
                      <a:r>
                        <a:rPr lang="th-TH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0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}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public 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peek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(){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if</a:t>
                      </a:r>
                      <a:r>
                        <a:rPr lang="en-US" sz="1200" b="1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(!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isEmpty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()){</a:t>
                      </a:r>
                      <a:r>
                        <a:rPr lang="th-TH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return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items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front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];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   }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else return 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-1;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  }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}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1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21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304800" y="152400"/>
            <a:ext cx="8610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อัลกอริทึมจัดการคิวโครงสร้างอาร์เรย์แบบ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วงกลม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352203" y="863025"/>
            <a:ext cx="69669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การจัดการคิวโครงสร้างอาร์เรย์แบบวงกลมด้วยภาษา 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C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381000" y="144780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400" b="1" dirty="0" smtClean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6.15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อัลกอริทึมสร้างและจัดการข้อมูลในคิวอาร์เรย์แบบวงกลมด้วยภาษา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C</a:t>
            </a:r>
          </a:p>
        </p:txBody>
      </p:sp>
      <p:graphicFrame>
        <p:nvGraphicFramePr>
          <p:cNvPr id="7" name="ตาราง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055747"/>
              </p:ext>
            </p:extLst>
          </p:nvPr>
        </p:nvGraphicFramePr>
        <p:xfrm>
          <a:off x="533400" y="1917559"/>
          <a:ext cx="3848100" cy="4754880"/>
        </p:xfrm>
        <a:graphic>
          <a:graphicData uri="http://schemas.openxmlformats.org/drawingml/2006/table">
            <a:tbl>
              <a:tblPr firstRow="1" firstCol="1" bandRow="1"/>
              <a:tblGrid>
                <a:gridCol w="406710"/>
                <a:gridCol w="3441390"/>
              </a:tblGrid>
              <a:tr h="45085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Angsana New"/>
                        </a:rPr>
                        <a:t>1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Angsana New"/>
                        </a:rPr>
                        <a:t>2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Angsana New"/>
                        </a:rPr>
                        <a:t>3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Angsana New"/>
                        </a:rPr>
                        <a:t>4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Angsana New"/>
                        </a:rPr>
                        <a:t>5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Angsana New"/>
                        </a:rPr>
                        <a:t>6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7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8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9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11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12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13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14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15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16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17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18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19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20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21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22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23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24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25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26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#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define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MAX_QUEUE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5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#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define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true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</a:t>
                      </a:r>
                      <a:r>
                        <a:rPr lang="th-TH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1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#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define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false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</a:t>
                      </a:r>
                      <a:r>
                        <a:rPr lang="th-TH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0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typedef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boolean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items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MAX_QUEUE</a:t>
                      </a:r>
                      <a:r>
                        <a:rPr lang="th-TH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]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front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= </a:t>
                      </a:r>
                      <a:r>
                        <a:rPr lang="th-TH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0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back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MAX_QUEUE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-</a:t>
                      </a:r>
                      <a:r>
                        <a:rPr lang="th-TH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1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count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= </a:t>
                      </a:r>
                      <a:r>
                        <a:rPr lang="th-TH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0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boolean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isEmpty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(){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if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((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count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== </a:t>
                      </a:r>
                      <a:r>
                        <a:rPr lang="th-TH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0)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&amp;&amp;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front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==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back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))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return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true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else return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false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}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//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end </a:t>
                      </a:r>
                      <a:r>
                        <a:rPr lang="en-US" sz="1200" dirty="0" err="1">
                          <a:solidFill>
                            <a:srgbClr val="00B05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isEmpty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boolean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isFull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(){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if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count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==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MAX_QUEUE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)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return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true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else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return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false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}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//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end </a:t>
                      </a:r>
                      <a:r>
                        <a:rPr lang="en-US" sz="1200" dirty="0" err="1">
                          <a:solidFill>
                            <a:srgbClr val="00B05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isFull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boolean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enqueue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newItem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){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if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(!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isFull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()){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back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= 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back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+</a:t>
                      </a:r>
                      <a:r>
                        <a:rPr lang="th-TH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1) %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MAX_QUEUE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items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back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] =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newItem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effectLst/>
                          <a:latin typeface="Times New Roman"/>
                          <a:ea typeface="Times New Roman"/>
                          <a:cs typeface="Consolas"/>
                        </a:rPr>
                        <a:t>     ++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count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return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true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 }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else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return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false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}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//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end </a:t>
                      </a:r>
                      <a:r>
                        <a:rPr lang="en-US" sz="1200" dirty="0" err="1">
                          <a:solidFill>
                            <a:srgbClr val="00B05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enqueue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ตาราง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531144"/>
              </p:ext>
            </p:extLst>
          </p:nvPr>
        </p:nvGraphicFramePr>
        <p:xfrm>
          <a:off x="4495800" y="1905000"/>
          <a:ext cx="3800929" cy="3291840"/>
        </p:xfrm>
        <a:graphic>
          <a:graphicData uri="http://schemas.openxmlformats.org/drawingml/2006/table">
            <a:tbl>
              <a:tblPr firstRow="1" firstCol="1" bandRow="1"/>
              <a:tblGrid>
                <a:gridCol w="410059"/>
                <a:gridCol w="3390870"/>
              </a:tblGrid>
              <a:tr h="62420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27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28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29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30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31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32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33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34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35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36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37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38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39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40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41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42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43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SimSun"/>
                          <a:cs typeface="Cordia New"/>
                        </a:rPr>
                        <a:t>44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dequeue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(){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if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isEmpty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() ==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false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){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   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queueFront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items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front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];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front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= 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front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+</a:t>
                      </a:r>
                      <a:r>
                        <a:rPr lang="th-TH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1) %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MAX_QUEUE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count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--;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return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queueFront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 }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else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return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-</a:t>
                      </a:r>
                      <a:r>
                        <a:rPr lang="th-TH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1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}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//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end </a:t>
                      </a:r>
                      <a:r>
                        <a:rPr lang="en-US" sz="1200" dirty="0" err="1">
                          <a:solidFill>
                            <a:srgbClr val="00B05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dequeue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void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dequeueAll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(){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front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= </a:t>
                      </a:r>
                      <a:r>
                        <a:rPr lang="th-TH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0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back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MAX_QUEUE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-</a:t>
                      </a:r>
                      <a:r>
                        <a:rPr lang="th-TH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1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count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= </a:t>
                      </a:r>
                      <a:r>
                        <a:rPr lang="th-TH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0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}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//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end </a:t>
                      </a:r>
                      <a:r>
                        <a:rPr lang="en-US" sz="1200" dirty="0" err="1">
                          <a:solidFill>
                            <a:srgbClr val="00B05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dequeueall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peek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(){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if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isEmpty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() ==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false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){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return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items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front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];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 }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else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return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-</a:t>
                      </a:r>
                      <a:r>
                        <a:rPr lang="th-TH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1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}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//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end peek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17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22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304800" y="152400"/>
            <a:ext cx="8610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การนำคิวไปใช้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งาน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381000" y="914400"/>
            <a:ext cx="8305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ยกตัวอย่างการจัดการลำดับการทำงานของระบบปฏิบัติการในอัลกอริทึมชื่อ </a:t>
            </a: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Round Robin</a:t>
            </a:r>
            <a:r>
              <a:rPr lang="th-TH" sz="2400" b="1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S</a:t>
            </a:r>
            <a:r>
              <a:rPr lang="th-TH" sz="2400" b="1" dirty="0" err="1">
                <a:latin typeface="BrowalliaUPC" pitchFamily="34" charset="-34"/>
                <a:cs typeface="BrowalliaUPC" pitchFamily="34" charset="-34"/>
              </a:rPr>
              <a:t>chedul</a:t>
            </a:r>
            <a:r>
              <a:rPr lang="en-US" sz="2400" b="1" dirty="0" err="1">
                <a:latin typeface="BrowalliaUPC" pitchFamily="34" charset="-34"/>
                <a:cs typeface="BrowalliaUPC" pitchFamily="34" charset="-34"/>
              </a:rPr>
              <a:t>er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  <a:p>
            <a:pPr marL="342900" indent="-342900" algn="thaiDist">
              <a:buFont typeface="Arial" pitchFamily="34" charset="0"/>
              <a:buChar char="•"/>
            </a:pP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Round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Robin Scheduler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เป็นการบริการแบบวงกลมเพื่อตอบสนองงานในแต่ละงาน ยกตัวอย่างเช่นในทุกงานมีความต้องในการตอบสนองของช่วงเวลาการทำงานของหน่วยประมวลผล (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CPU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) ที่เท่ากัน โดยในหนึ่งช่วงเวลาการทำงานของหน่วยประมวลผลกลางเท่ากับ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100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มิลลิวินาที ถ้างานที่ 1 ต้องใช้เวลาในการประมวลผล 250 มิลลิวินาทีจึงจะทำงานเสร็จ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หลักการ 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Round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Robin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Schedul</a:t>
            </a:r>
            <a:r>
              <a:rPr lang="en-US" sz="2400" dirty="0" err="1">
                <a:latin typeface="BrowalliaUPC" pitchFamily="34" charset="-34"/>
                <a:cs typeface="BrowalliaUPC" pitchFamily="34" charset="-34"/>
              </a:rPr>
              <a:t>er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จะบริการงานที่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1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เป็นเวลา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100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มิลลิวินาที ส่วนงานที่เหลือต้องไปเข้าคิวรอรับบริการ ทำอย่างนี้จนกระทั้งงานที่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1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ได้รับการบริการจากหน่วยประมวลผลกลางจนเสร็จชิ้นงาน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5" name="รูปภาพ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572000"/>
            <a:ext cx="57912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5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23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304800" y="152400"/>
            <a:ext cx="8610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สรุปเนื้อหาบทที่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6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1066800"/>
            <a:ext cx="8153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คิวเป็นรูปแบบโครงสร้างใช้ในการเก็บข้อมูลที่พบได้ในชีวิตประจำวัน โดยคิวมีรูปแบบการทำงานเป็นแบบ เข้าก่อนออกก่อน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(First-in, First-out)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คือข้อมูลที่เข้ามาก่อนจะเป็นข้อมูลที่ถูกนำไปใช้งานก่อน เช่นการเข้าคิวซื้อสินค้าคนที่อยู่หัวแถวจะได้รับบริการก่อนและคนระดับถัดไปก็จะถูกได้รับบริการในลำดับ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ถัดไป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เครื่องมือ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ที่ใช้ในการสร้างคิวมี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2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เครื่องมือ คือ อาร์เรย์ และลิงค์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ลิสต์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การ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สร้างคิวด้วยอาร์เรย์และลิงค์ลิสต์แบบวงกลม เป็นการแก้ปัญหาการเก็บข้อมูลไปจนถึงตำแหน่งสุดท้ายในอาร์เรย์ให้สามารถเก็บข้อมูลในตำแหน่งแรกในคิวอาร์เรย์ใหม่ได้ โดยการสร้างคิวด้วยลิงค์ลิสต์สามารถเก็บข้อมูลคิวได้อย่างมีประสิทธิภาพ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0295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marL="457200" indent="-457200" algn="l"/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กล่าวนำคิว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8" name="ตัวแทนหมายเลขภาพนิ่ง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3</a:t>
            </a:fld>
            <a:endParaRPr lang="en-US"/>
          </a:p>
        </p:txBody>
      </p:sp>
      <p:sp>
        <p:nvSpPr>
          <p:cNvPr id="2" name="สี่เหลี่ยมผืนผ้า 1"/>
          <p:cNvSpPr/>
          <p:nvPr/>
        </p:nvSpPr>
        <p:spPr>
          <a:xfrm>
            <a:off x="609600" y="1066800"/>
            <a:ext cx="7848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thaiDist">
              <a:buFont typeface="Arial" pitchFamily="34" charset="0"/>
              <a:buChar char="•"/>
            </a:pPr>
            <a:r>
              <a:rPr lang="th-TH" sz="2400" b="1" dirty="0">
                <a:latin typeface="BrowalliaUPC" pitchFamily="34" charset="-34"/>
                <a:cs typeface="BrowalliaUPC" pitchFamily="34" charset="-34"/>
              </a:rPr>
              <a:t>คิว</a:t>
            </a: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(Queue)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มีหลักการทำงานเหมือนกับการเข้าแถวซื้อของ คือ คนแรกที่อยู่ในตำแหน่งหัวแถวจะได้รับบริการก่อนและคนถัดไปจะได้รับบริการในลำดับต่อไป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638628" y="1881833"/>
            <a:ext cx="78195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thaiDist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ข้อมูลเข้ามาในคิว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ข้อมูลจะ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ถูกเรียงลำดับการเข้ามาก่อนหลังในคิว ข้อมูลที่เข้ามาก่อนจะเป็นข้อมูลที่ถูกนำไปใช้งานก่อน โดยเรียกหลักการทำงานของคิวว่า </a:t>
            </a:r>
            <a:r>
              <a:rPr lang="th-TH" sz="2400" b="1" dirty="0">
                <a:latin typeface="BrowalliaUPC" pitchFamily="34" charset="-34"/>
                <a:cs typeface="BrowalliaUPC" pitchFamily="34" charset="-34"/>
              </a:rPr>
              <a:t>เข้าก่อนออกก่อน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หรือ</a:t>
            </a:r>
            <a:r>
              <a:rPr lang="th-TH" sz="2400" b="1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b="1" dirty="0" err="1">
                <a:latin typeface="BrowalliaUPC" pitchFamily="34" charset="-34"/>
                <a:cs typeface="BrowalliaUPC" pitchFamily="34" charset="-34"/>
              </a:rPr>
              <a:t>ไฟโฟ</a:t>
            </a: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 (first-in, first-out: FIFO)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638628" y="2971800"/>
            <a:ext cx="78195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หลักการทำงานและการจัดการข้อมูลของคิว (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ADT Queue Operation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)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990600" y="3430012"/>
            <a:ext cx="7315200" cy="304698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sz="2400" dirty="0">
                <a:latin typeface="BrowalliaUPC" pitchFamily="34" charset="-34"/>
                <a:ea typeface="SimSun"/>
                <a:cs typeface="BrowalliaUPC" pitchFamily="34" charset="-34"/>
              </a:rPr>
              <a:t>Create an empty queue. (</a:t>
            </a:r>
            <a:r>
              <a:rPr lang="th-TH" sz="2400" dirty="0">
                <a:solidFill>
                  <a:srgbClr val="00B050"/>
                </a:solidFill>
                <a:latin typeface="BrowalliaUPC" pitchFamily="34" charset="-34"/>
                <a:ea typeface="SimSun"/>
                <a:cs typeface="BrowalliaUPC" pitchFamily="34" charset="-34"/>
              </a:rPr>
              <a:t>สร้างคิวว่างเปล่า</a:t>
            </a:r>
            <a:r>
              <a:rPr lang="th-TH" sz="2400" dirty="0">
                <a:latin typeface="BrowalliaUPC" pitchFamily="34" charset="-34"/>
                <a:ea typeface="SimSun"/>
                <a:cs typeface="BrowalliaUPC" pitchFamily="34" charset="-34"/>
              </a:rPr>
              <a:t>)</a:t>
            </a:r>
            <a:endParaRPr lang="en-US" sz="2400" dirty="0">
              <a:latin typeface="BrowalliaUPC" pitchFamily="34" charset="-34"/>
              <a:ea typeface="SimSun"/>
              <a:cs typeface="BrowalliaUPC" pitchFamily="34" charset="-34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sz="2400" dirty="0">
                <a:latin typeface="BrowalliaUPC" pitchFamily="34" charset="-34"/>
                <a:ea typeface="SimSun"/>
                <a:cs typeface="BrowalliaUPC" pitchFamily="34" charset="-34"/>
              </a:rPr>
              <a:t>Determine whether a queue is empty. (</a:t>
            </a:r>
            <a:r>
              <a:rPr lang="th-TH" sz="2400" dirty="0">
                <a:solidFill>
                  <a:srgbClr val="00B050"/>
                </a:solidFill>
                <a:latin typeface="BrowalliaUPC" pitchFamily="34" charset="-34"/>
                <a:ea typeface="SimSun"/>
                <a:cs typeface="BrowalliaUPC" pitchFamily="34" charset="-34"/>
              </a:rPr>
              <a:t>สนใจข้อมูลในคิวเมื่อคิวว่าง</a:t>
            </a:r>
            <a:r>
              <a:rPr lang="th-TH" sz="2400" dirty="0">
                <a:latin typeface="BrowalliaUPC" pitchFamily="34" charset="-34"/>
                <a:ea typeface="SimSun"/>
                <a:cs typeface="BrowalliaUPC" pitchFamily="34" charset="-34"/>
              </a:rPr>
              <a:t>)</a:t>
            </a:r>
            <a:endParaRPr lang="en-US" sz="2400" dirty="0">
              <a:latin typeface="BrowalliaUPC" pitchFamily="34" charset="-34"/>
              <a:ea typeface="SimSun"/>
              <a:cs typeface="BrowalliaUPC" pitchFamily="34" charset="-34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sz="2400" dirty="0">
                <a:latin typeface="BrowalliaUPC" pitchFamily="34" charset="-34"/>
                <a:ea typeface="SimSun"/>
                <a:cs typeface="BrowalliaUPC" pitchFamily="34" charset="-34"/>
              </a:rPr>
              <a:t>Add a new item to the queue. </a:t>
            </a:r>
            <a:r>
              <a:rPr lang="th-TH" sz="2400" dirty="0">
                <a:latin typeface="BrowalliaUPC" pitchFamily="34" charset="-34"/>
                <a:ea typeface="SimSun"/>
                <a:cs typeface="BrowalliaUPC" pitchFamily="34" charset="-34"/>
              </a:rPr>
              <a:t>(</a:t>
            </a:r>
            <a:r>
              <a:rPr lang="th-TH" sz="2400" dirty="0">
                <a:solidFill>
                  <a:srgbClr val="00B050"/>
                </a:solidFill>
                <a:latin typeface="BrowalliaUPC" pitchFamily="34" charset="-34"/>
                <a:ea typeface="SimSun"/>
                <a:cs typeface="BrowalliaUPC" pitchFamily="34" charset="-34"/>
              </a:rPr>
              <a:t>เพิ่มข้อมูลใหม่เข้าไปในคิว</a:t>
            </a:r>
            <a:r>
              <a:rPr lang="th-TH" sz="2400" dirty="0">
                <a:latin typeface="BrowalliaUPC" pitchFamily="34" charset="-34"/>
                <a:ea typeface="SimSun"/>
                <a:cs typeface="BrowalliaUPC" pitchFamily="34" charset="-34"/>
              </a:rPr>
              <a:t>)</a:t>
            </a:r>
            <a:endParaRPr lang="en-US" sz="2400" dirty="0">
              <a:latin typeface="BrowalliaUPC" pitchFamily="34" charset="-34"/>
              <a:ea typeface="SimSun"/>
              <a:cs typeface="BrowalliaUPC" pitchFamily="34" charset="-34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sz="2400" dirty="0">
                <a:latin typeface="BrowalliaUPC" pitchFamily="34" charset="-34"/>
                <a:ea typeface="SimSun"/>
                <a:cs typeface="BrowalliaUPC" pitchFamily="34" charset="-34"/>
              </a:rPr>
              <a:t>Remove from the queue the item that was added</a:t>
            </a:r>
            <a:r>
              <a:rPr lang="th-TH" sz="2400" dirty="0">
                <a:latin typeface="BrowalliaUPC" pitchFamily="34" charset="-34"/>
                <a:ea typeface="SimSun"/>
                <a:cs typeface="BrowalliaUPC" pitchFamily="34" charset="-34"/>
              </a:rPr>
              <a:t>  </a:t>
            </a:r>
            <a:r>
              <a:rPr lang="en-US" sz="2400" dirty="0">
                <a:latin typeface="BrowalliaUPC" pitchFamily="34" charset="-34"/>
                <a:ea typeface="SimSun"/>
                <a:cs typeface="BrowalliaUPC" pitchFamily="34" charset="-34"/>
              </a:rPr>
              <a:t>most</a:t>
            </a:r>
            <a:r>
              <a:rPr lang="th-TH" sz="2400" dirty="0">
                <a:latin typeface="BrowalliaUPC" pitchFamily="34" charset="-34"/>
                <a:ea typeface="SimSun"/>
                <a:cs typeface="BrowalliaUPC" pitchFamily="34" charset="-34"/>
              </a:rPr>
              <a:t> </a:t>
            </a:r>
            <a:r>
              <a:rPr lang="en-US" sz="2400" dirty="0">
                <a:latin typeface="BrowalliaUPC" pitchFamily="34" charset="-34"/>
                <a:ea typeface="SimSun"/>
                <a:cs typeface="BrowalliaUPC" pitchFamily="34" charset="-34"/>
              </a:rPr>
              <a:t>earliest. (</a:t>
            </a:r>
            <a:r>
              <a:rPr lang="th-TH" sz="2400" dirty="0">
                <a:solidFill>
                  <a:srgbClr val="00B050"/>
                </a:solidFill>
                <a:latin typeface="BrowalliaUPC" pitchFamily="34" charset="-34"/>
                <a:ea typeface="SimSun"/>
                <a:cs typeface="BrowalliaUPC" pitchFamily="34" charset="-34"/>
              </a:rPr>
              <a:t>ลบข้อมูลออกจากคิว เมื่อมีการอ่านข้อมูลออกจากคิวในตำแหน่งเข้าก่อน</a:t>
            </a:r>
            <a:r>
              <a:rPr lang="th-TH" sz="2400" dirty="0">
                <a:latin typeface="BrowalliaUPC" pitchFamily="34" charset="-34"/>
                <a:ea typeface="SimSun"/>
                <a:cs typeface="BrowalliaUPC" pitchFamily="34" charset="-34"/>
              </a:rPr>
              <a:t>)</a:t>
            </a:r>
            <a:endParaRPr lang="en-US" sz="2400" dirty="0">
              <a:latin typeface="BrowalliaUPC" pitchFamily="34" charset="-34"/>
              <a:ea typeface="SimSun"/>
              <a:cs typeface="BrowalliaUPC" pitchFamily="34" charset="-34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sz="2400" dirty="0">
                <a:latin typeface="BrowalliaUPC" pitchFamily="34" charset="-34"/>
                <a:ea typeface="SimSun"/>
                <a:cs typeface="BrowalliaUPC" pitchFamily="34" charset="-34"/>
              </a:rPr>
              <a:t>Remove all the items from the queue. </a:t>
            </a:r>
            <a:r>
              <a:rPr lang="th-TH" sz="2400" dirty="0">
                <a:latin typeface="BrowalliaUPC" pitchFamily="34" charset="-34"/>
                <a:ea typeface="SimSun"/>
                <a:cs typeface="BrowalliaUPC" pitchFamily="34" charset="-34"/>
              </a:rPr>
              <a:t>(</a:t>
            </a:r>
            <a:r>
              <a:rPr lang="th-TH" sz="2400" dirty="0">
                <a:solidFill>
                  <a:srgbClr val="00B050"/>
                </a:solidFill>
                <a:latin typeface="BrowalliaUPC" pitchFamily="34" charset="-34"/>
                <a:ea typeface="SimSun"/>
                <a:cs typeface="BrowalliaUPC" pitchFamily="34" charset="-34"/>
              </a:rPr>
              <a:t>ลบข้อมูลทั้งหมดออกจากคิว</a:t>
            </a:r>
            <a:r>
              <a:rPr lang="th-TH" sz="2400" dirty="0">
                <a:latin typeface="BrowalliaUPC" pitchFamily="34" charset="-34"/>
                <a:ea typeface="SimSun"/>
                <a:cs typeface="BrowalliaUPC" pitchFamily="34" charset="-34"/>
              </a:rPr>
              <a:t>)</a:t>
            </a:r>
            <a:endParaRPr lang="en-US" sz="2400" dirty="0">
              <a:latin typeface="BrowalliaUPC" pitchFamily="34" charset="-34"/>
              <a:ea typeface="SimSun"/>
              <a:cs typeface="BrowalliaUPC" pitchFamily="34" charset="-34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sz="2400" dirty="0">
                <a:latin typeface="BrowalliaUPC" pitchFamily="34" charset="-34"/>
                <a:ea typeface="SimSun"/>
                <a:cs typeface="BrowalliaUPC" pitchFamily="34" charset="-34"/>
              </a:rPr>
              <a:t>Retrieve from the queue the item that was added most recently. </a:t>
            </a:r>
            <a:r>
              <a:rPr lang="th-TH" sz="2400" dirty="0">
                <a:latin typeface="BrowalliaUPC" pitchFamily="34" charset="-34"/>
                <a:ea typeface="SimSun"/>
                <a:cs typeface="BrowalliaUPC" pitchFamily="34" charset="-34"/>
              </a:rPr>
              <a:t>(</a:t>
            </a:r>
            <a:r>
              <a:rPr lang="th-TH" sz="2400" dirty="0">
                <a:solidFill>
                  <a:srgbClr val="00B050"/>
                </a:solidFill>
                <a:latin typeface="BrowalliaUPC" pitchFamily="34" charset="-34"/>
                <a:ea typeface="SimSun"/>
                <a:cs typeface="BrowalliaUPC" pitchFamily="34" charset="-34"/>
              </a:rPr>
              <a:t>อ่านข้อมูลจากคิวที่เพิ่มเข้าไปก่อน</a:t>
            </a:r>
            <a:r>
              <a:rPr lang="th-TH" sz="2400" dirty="0">
                <a:latin typeface="BrowalliaUPC" pitchFamily="34" charset="-34"/>
                <a:ea typeface="SimSun"/>
                <a:cs typeface="BrowalliaUPC" pitchFamily="34" charset="-34"/>
              </a:rPr>
              <a:t>)</a:t>
            </a:r>
            <a:endParaRPr lang="en-US" sz="2400" dirty="0">
              <a:effectLst/>
              <a:latin typeface="BrowalliaUPC" pitchFamily="34" charset="-34"/>
              <a:ea typeface="SimSun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404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4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บทที่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6 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คิว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(Queue)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82600" y="914400"/>
            <a:ext cx="835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โค้ดรหัส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เทียมคิวจาก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หลักการทำงาน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ของคิว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ADT </a:t>
            </a: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914400" y="1388592"/>
            <a:ext cx="7772400" cy="452431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thaiDist"/>
            <a:r>
              <a:rPr lang="en-US" sz="2400" dirty="0">
                <a:latin typeface="BrowalliaUPC" pitchFamily="34" charset="-34"/>
                <a:ea typeface="SimSun"/>
                <a:cs typeface="BrowalliaUPC" pitchFamily="34" charset="-34"/>
              </a:rPr>
              <a:t>+</a:t>
            </a:r>
            <a:r>
              <a:rPr lang="en-US" sz="2400" b="1" dirty="0" err="1">
                <a:solidFill>
                  <a:srgbClr val="FF0000"/>
                </a:solidFill>
                <a:latin typeface="BrowalliaUPC" pitchFamily="34" charset="-34"/>
                <a:ea typeface="SimSun"/>
                <a:cs typeface="BrowalliaUPC" pitchFamily="34" charset="-34"/>
              </a:rPr>
              <a:t>createQueue</a:t>
            </a:r>
            <a:r>
              <a:rPr lang="en-US" sz="2400" dirty="0">
                <a:latin typeface="BrowalliaUPC" pitchFamily="34" charset="-34"/>
                <a:ea typeface="SimSun"/>
                <a:cs typeface="BrowalliaUPC" pitchFamily="34" charset="-34"/>
              </a:rPr>
              <a:t>()</a:t>
            </a:r>
          </a:p>
          <a:p>
            <a:pPr algn="thaiDist"/>
            <a:r>
              <a:rPr lang="en-US" sz="2400" dirty="0">
                <a:latin typeface="BrowalliaUPC" pitchFamily="34" charset="-34"/>
                <a:ea typeface="SimSun"/>
                <a:cs typeface="BrowalliaUPC" pitchFamily="34" charset="-34"/>
              </a:rPr>
              <a:t>  //</a:t>
            </a:r>
            <a:r>
              <a:rPr lang="th-TH" sz="2400" dirty="0">
                <a:solidFill>
                  <a:srgbClr val="00B050"/>
                </a:solidFill>
                <a:latin typeface="BrowalliaUPC" pitchFamily="34" charset="-34"/>
                <a:ea typeface="SimSun"/>
                <a:cs typeface="BrowalliaUPC" pitchFamily="34" charset="-34"/>
              </a:rPr>
              <a:t>สร้างคิวว่างเปล่า</a:t>
            </a:r>
            <a:endParaRPr lang="en-US" sz="2400" dirty="0">
              <a:latin typeface="BrowalliaUPC" pitchFamily="34" charset="-34"/>
              <a:ea typeface="SimSun"/>
              <a:cs typeface="BrowalliaUPC" pitchFamily="34" charset="-34"/>
            </a:endParaRPr>
          </a:p>
          <a:p>
            <a:pPr algn="thaiDist"/>
            <a:r>
              <a:rPr lang="en-US" sz="2400" dirty="0">
                <a:latin typeface="BrowalliaUPC" pitchFamily="34" charset="-34"/>
                <a:ea typeface="SimSun"/>
                <a:cs typeface="BrowalliaUPC" pitchFamily="34" charset="-34"/>
              </a:rPr>
              <a:t>+</a:t>
            </a:r>
            <a:r>
              <a:rPr lang="en-US" sz="2400" b="1" dirty="0" err="1">
                <a:solidFill>
                  <a:srgbClr val="FF0000"/>
                </a:solidFill>
                <a:latin typeface="BrowalliaUPC" pitchFamily="34" charset="-34"/>
                <a:ea typeface="SimSun"/>
                <a:cs typeface="BrowalliaUPC" pitchFamily="34" charset="-34"/>
              </a:rPr>
              <a:t>isEmpty</a:t>
            </a:r>
            <a:r>
              <a:rPr lang="en-US" sz="2400" dirty="0">
                <a:latin typeface="BrowalliaUPC" pitchFamily="34" charset="-34"/>
                <a:ea typeface="SimSun"/>
                <a:cs typeface="BrowalliaUPC" pitchFamily="34" charset="-34"/>
              </a:rPr>
              <a:t>():</a:t>
            </a:r>
            <a:r>
              <a:rPr lang="en-US" sz="2400" b="1" dirty="0" err="1">
                <a:solidFill>
                  <a:srgbClr val="7F0055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boolean</a:t>
            </a:r>
            <a:r>
              <a:rPr lang="en-US" sz="2400" b="1" dirty="0">
                <a:solidFill>
                  <a:srgbClr val="7F0055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{</a:t>
            </a:r>
            <a:r>
              <a:rPr lang="en-US" sz="24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query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}</a:t>
            </a:r>
            <a:endParaRPr lang="en-US" sz="2400" dirty="0">
              <a:latin typeface="BrowalliaUPC" pitchFamily="34" charset="-34"/>
              <a:ea typeface="SimSun"/>
              <a:cs typeface="BrowalliaUPC" pitchFamily="34" charset="-34"/>
            </a:endParaRPr>
          </a:p>
          <a:p>
            <a:pPr algn="thaiDist"/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  //</a:t>
            </a:r>
            <a:r>
              <a:rPr lang="th-TH" sz="2400" dirty="0">
                <a:solidFill>
                  <a:srgbClr val="00B050"/>
                </a:solidFill>
                <a:latin typeface="BrowalliaUPC" pitchFamily="34" charset="-34"/>
                <a:ea typeface="SimSun"/>
                <a:cs typeface="BrowalliaUPC" pitchFamily="34" charset="-34"/>
              </a:rPr>
              <a:t>สนใจเมื่อคิวว่างเปล่า</a:t>
            </a:r>
            <a:endParaRPr lang="en-US" sz="2400" dirty="0">
              <a:latin typeface="BrowalliaUPC" pitchFamily="34" charset="-34"/>
              <a:ea typeface="SimSun"/>
              <a:cs typeface="BrowalliaUPC" pitchFamily="34" charset="-34"/>
            </a:endParaRPr>
          </a:p>
          <a:p>
            <a:pPr algn="thaiDist"/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+</a:t>
            </a:r>
            <a:r>
              <a:rPr lang="en-US" sz="2400" b="1" dirty="0" err="1">
                <a:solidFill>
                  <a:srgbClr val="FF0000"/>
                </a:solidFill>
                <a:latin typeface="BrowalliaUPC" pitchFamily="34" charset="-34"/>
                <a:ea typeface="SimSun"/>
                <a:cs typeface="BrowalliaUPC" pitchFamily="34" charset="-34"/>
              </a:rPr>
              <a:t>enqueue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(</a:t>
            </a:r>
            <a:r>
              <a:rPr lang="en-US" sz="2400" b="1" dirty="0">
                <a:solidFill>
                  <a:srgbClr val="7F0055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in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400" dirty="0" err="1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newItem</a:t>
            </a:r>
            <a:r>
              <a:rPr lang="en-US" sz="2400" dirty="0" err="1">
                <a:latin typeface="BrowalliaUPC" pitchFamily="34" charset="-34"/>
                <a:ea typeface="Times New Roman"/>
                <a:cs typeface="BrowalliaUPC" pitchFamily="34" charset="-34"/>
              </a:rPr>
              <a:t>:</a:t>
            </a:r>
            <a:r>
              <a:rPr lang="en-US" sz="2400" b="1" dirty="0" err="1">
                <a:solidFill>
                  <a:srgbClr val="7F0055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QueueItemType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)</a:t>
            </a:r>
            <a:endParaRPr lang="en-US" sz="2400" dirty="0">
              <a:latin typeface="BrowalliaUPC" pitchFamily="34" charset="-34"/>
              <a:ea typeface="SimSun"/>
              <a:cs typeface="BrowalliaUPC" pitchFamily="34" charset="-34"/>
            </a:endParaRPr>
          </a:p>
          <a:p>
            <a:pPr algn="thaiDist"/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  //</a:t>
            </a:r>
            <a:r>
              <a:rPr lang="th-TH" sz="2400" dirty="0">
                <a:solidFill>
                  <a:srgbClr val="00B050"/>
                </a:solidFill>
                <a:latin typeface="BrowalliaUPC" pitchFamily="34" charset="-34"/>
                <a:ea typeface="SimSun"/>
                <a:cs typeface="BrowalliaUPC" pitchFamily="34" charset="-34"/>
              </a:rPr>
              <a:t>เพิ่มข้อมูลใหม่ (</a:t>
            </a:r>
            <a:r>
              <a:rPr lang="th-TH" sz="2400" dirty="0" err="1">
                <a:solidFill>
                  <a:srgbClr val="00B050"/>
                </a:solidFill>
                <a:latin typeface="BrowalliaUPC" pitchFamily="34" charset="-34"/>
                <a:ea typeface="SimSun"/>
                <a:cs typeface="BrowalliaUPC" pitchFamily="34" charset="-34"/>
              </a:rPr>
              <a:t>newItem</a:t>
            </a:r>
            <a:r>
              <a:rPr lang="th-TH" sz="2400" dirty="0">
                <a:solidFill>
                  <a:srgbClr val="00B050"/>
                </a:solidFill>
                <a:latin typeface="BrowalliaUPC" pitchFamily="34" charset="-34"/>
                <a:ea typeface="SimSun"/>
                <a:cs typeface="BrowalliaUPC" pitchFamily="34" charset="-34"/>
              </a:rPr>
              <a:t>) ไว้ตำแหน่งสุดท้ายของคิว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endParaRPr lang="en-US" sz="2400" dirty="0">
              <a:latin typeface="BrowalliaUPC" pitchFamily="34" charset="-34"/>
              <a:ea typeface="SimSun"/>
              <a:cs typeface="BrowalliaUPC" pitchFamily="34" charset="-34"/>
            </a:endParaRPr>
          </a:p>
          <a:p>
            <a:pPr algn="thaiDist"/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+</a:t>
            </a:r>
            <a:r>
              <a:rPr lang="en-US" sz="2400" b="1" dirty="0" err="1">
                <a:solidFill>
                  <a:srgbClr val="FF0000"/>
                </a:solidFill>
                <a:latin typeface="BrowalliaUPC" pitchFamily="34" charset="-34"/>
                <a:ea typeface="SimSun"/>
                <a:cs typeface="BrowalliaUPC" pitchFamily="34" charset="-34"/>
              </a:rPr>
              <a:t>dequeue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():</a:t>
            </a:r>
            <a:r>
              <a:rPr lang="en-US" sz="2400" b="1" dirty="0" err="1">
                <a:solidFill>
                  <a:srgbClr val="7F0055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StackItemType</a:t>
            </a:r>
            <a:endParaRPr lang="en-US" sz="2400" dirty="0">
              <a:latin typeface="BrowalliaUPC" pitchFamily="34" charset="-34"/>
              <a:ea typeface="SimSun"/>
              <a:cs typeface="BrowalliaUPC" pitchFamily="34" charset="-34"/>
            </a:endParaRPr>
          </a:p>
          <a:p>
            <a:pPr algn="thaiDist"/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  //</a:t>
            </a:r>
            <a:r>
              <a:rPr lang="th-TH" sz="2400" dirty="0">
                <a:solidFill>
                  <a:srgbClr val="00B050"/>
                </a:solidFill>
                <a:latin typeface="BrowalliaUPC" pitchFamily="34" charset="-34"/>
                <a:ea typeface="SimSun"/>
                <a:cs typeface="BrowalliaUPC" pitchFamily="34" charset="-34"/>
              </a:rPr>
              <a:t>ดึงข้อมูลข้อมูลตำแหน่งหน้าสุดของคิวและลบข้อมูลตำแหน่งหน้าสุดออกจากคิว</a:t>
            </a:r>
            <a:endParaRPr lang="en-US" sz="2400" dirty="0">
              <a:latin typeface="BrowalliaUPC" pitchFamily="34" charset="-34"/>
              <a:ea typeface="SimSun"/>
              <a:cs typeface="BrowalliaUPC" pitchFamily="34" charset="-34"/>
            </a:endParaRPr>
          </a:p>
          <a:p>
            <a:pPr algn="thaiDist"/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+</a:t>
            </a:r>
            <a:r>
              <a:rPr lang="en-US" sz="2400" b="1" dirty="0" err="1">
                <a:solidFill>
                  <a:srgbClr val="FF0000"/>
                </a:solidFill>
                <a:latin typeface="BrowalliaUPC" pitchFamily="34" charset="-34"/>
                <a:ea typeface="SimSun"/>
                <a:cs typeface="BrowalliaUPC" pitchFamily="34" charset="-34"/>
              </a:rPr>
              <a:t>dequeueAll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()</a:t>
            </a:r>
            <a:endParaRPr lang="en-US" sz="2400" dirty="0">
              <a:latin typeface="BrowalliaUPC" pitchFamily="34" charset="-34"/>
              <a:ea typeface="SimSun"/>
              <a:cs typeface="BrowalliaUPC" pitchFamily="34" charset="-34"/>
            </a:endParaRPr>
          </a:p>
          <a:p>
            <a:pPr algn="thaiDist"/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  //</a:t>
            </a:r>
            <a:r>
              <a:rPr lang="th-TH" sz="2400" dirty="0">
                <a:solidFill>
                  <a:srgbClr val="00B050"/>
                </a:solidFill>
                <a:latin typeface="BrowalliaUPC" pitchFamily="34" charset="-34"/>
                <a:ea typeface="SimSun"/>
                <a:cs typeface="BrowalliaUPC" pitchFamily="34" charset="-34"/>
              </a:rPr>
              <a:t>ลบข้อมูลทั้งหมดออกจากคิว</a:t>
            </a:r>
            <a:endParaRPr lang="en-US" sz="2400" dirty="0">
              <a:latin typeface="BrowalliaUPC" pitchFamily="34" charset="-34"/>
              <a:ea typeface="SimSun"/>
              <a:cs typeface="BrowalliaUPC" pitchFamily="34" charset="-34"/>
            </a:endParaRPr>
          </a:p>
          <a:p>
            <a:pPr algn="thaiDist"/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+</a:t>
            </a:r>
            <a:r>
              <a:rPr lang="en-US" sz="2400" b="1" dirty="0">
                <a:solidFill>
                  <a:srgbClr val="FF0000"/>
                </a:solidFill>
                <a:latin typeface="BrowalliaUPC" pitchFamily="34" charset="-34"/>
                <a:ea typeface="SimSun"/>
                <a:cs typeface="BrowalliaUPC" pitchFamily="34" charset="-34"/>
              </a:rPr>
              <a:t>peek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():</a:t>
            </a:r>
            <a:r>
              <a:rPr lang="en-US" sz="2400" b="1" dirty="0" err="1">
                <a:solidFill>
                  <a:srgbClr val="7F0055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QueueItemType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{</a:t>
            </a:r>
            <a:r>
              <a:rPr lang="en-US" sz="24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query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}</a:t>
            </a:r>
            <a:endParaRPr lang="en-US" sz="2400" dirty="0">
              <a:latin typeface="BrowalliaUPC" pitchFamily="34" charset="-34"/>
              <a:ea typeface="SimSun"/>
              <a:cs typeface="BrowalliaUPC" pitchFamily="34" charset="-34"/>
            </a:endParaRPr>
          </a:p>
          <a:p>
            <a:pPr algn="thaiDist"/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  //</a:t>
            </a:r>
            <a:r>
              <a:rPr lang="th-TH" sz="2400" dirty="0">
                <a:solidFill>
                  <a:srgbClr val="00B050"/>
                </a:solidFill>
                <a:latin typeface="BrowalliaUPC" pitchFamily="34" charset="-34"/>
                <a:ea typeface="SimSun"/>
                <a:cs typeface="BrowalliaUPC" pitchFamily="34" charset="-34"/>
              </a:rPr>
              <a:t>ดึงข้อมูลตำแหน่งหน้าสุดของคิวแต่ไม่ทำการลบข้อมูลออกจากคิว</a:t>
            </a:r>
            <a:endParaRPr lang="en-US" sz="2400" dirty="0">
              <a:effectLst/>
              <a:latin typeface="BrowalliaUPC" pitchFamily="34" charset="-34"/>
              <a:ea typeface="SimSun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9194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5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บทที่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6 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คิว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(Queue)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1059934"/>
            <a:ext cx="44454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6.1</a:t>
            </a:r>
            <a:r>
              <a:rPr lang="en-US" sz="2400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นำ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Pseudo code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ของคิวมาใช้งาน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5" name="รูปภาพ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6" y="1447800"/>
            <a:ext cx="7609114" cy="320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8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6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การสร้างคิวด้วยโครงสร้างลิงค์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ลิสต์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97937" y="914400"/>
            <a:ext cx="65886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การสร้างคิวด้วยโครงสร้างลิงค์ลิสต์แบบทิศทางเดียว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609600" y="1371600"/>
            <a:ext cx="64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thaiDist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2400" dirty="0" err="1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firstNode</a:t>
            </a:r>
            <a:r>
              <a:rPr lang="en-US" sz="2400" dirty="0">
                <a:latin typeface="BrowalliaUPC" pitchFamily="34" charset="-34"/>
                <a:ea typeface="SimSun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ea typeface="SimSun"/>
                <a:cs typeface="BrowalliaUPC" pitchFamily="34" charset="-34"/>
              </a:rPr>
              <a:t>อ้างอิงตำแหน่ง</a:t>
            </a:r>
            <a:r>
              <a:rPr lang="th-TH" sz="2400" dirty="0" err="1">
                <a:latin typeface="BrowalliaUPC" pitchFamily="34" charset="-34"/>
                <a:ea typeface="SimSun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ea typeface="SimSun"/>
                <a:cs typeface="BrowalliaUPC" pitchFamily="34" charset="-34"/>
              </a:rPr>
              <a:t>ข้อมูลที่เข้ามาในคิวก่อน</a:t>
            </a:r>
            <a:endParaRPr lang="en-US" sz="2400" dirty="0">
              <a:latin typeface="BrowalliaUPC" pitchFamily="34" charset="-34"/>
              <a:ea typeface="SimSun"/>
              <a:cs typeface="BrowalliaUPC" pitchFamily="34" charset="-34"/>
            </a:endParaRPr>
          </a:p>
          <a:p>
            <a:pPr marL="342900" marR="0" lvl="0" indent="-342900" algn="thaiDist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2400" dirty="0" err="1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lastNode</a:t>
            </a:r>
            <a:r>
              <a:rPr lang="en-US" sz="2400" dirty="0">
                <a:latin typeface="BrowalliaUPC" pitchFamily="34" charset="-34"/>
                <a:ea typeface="SimSun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ea typeface="SimSun"/>
                <a:cs typeface="BrowalliaUPC" pitchFamily="34" charset="-34"/>
              </a:rPr>
              <a:t>อ้างอิงตำแหน่ง</a:t>
            </a:r>
            <a:r>
              <a:rPr lang="th-TH" sz="2400" dirty="0" err="1">
                <a:latin typeface="BrowalliaUPC" pitchFamily="34" charset="-34"/>
                <a:ea typeface="SimSun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ea typeface="SimSun"/>
                <a:cs typeface="BrowalliaUPC" pitchFamily="34" charset="-34"/>
              </a:rPr>
              <a:t>ข้อมูลที่เข้ามาในคิวในลำดับสุดท้าย</a:t>
            </a:r>
            <a:endParaRPr lang="en-US" sz="2400" dirty="0">
              <a:effectLst/>
              <a:latin typeface="BrowalliaUPC" pitchFamily="34" charset="-34"/>
              <a:ea typeface="SimSun"/>
              <a:cs typeface="BrowalliaUPC" pitchFamily="34" charset="-34"/>
            </a:endParaRPr>
          </a:p>
        </p:txBody>
      </p:sp>
      <p:pic>
        <p:nvPicPr>
          <p:cNvPr id="6" name="รูปภาพ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02597"/>
            <a:ext cx="3810000" cy="130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4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7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การสร้างคิวด้วยโครงสร้างลิงค์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ลิสต์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97937" y="914400"/>
            <a:ext cx="5937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</a:rPr>
              <a:t>การสร้างคิวด้วยโครงสร้างลิงค์ลิสต์แบบวงกลม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609600" y="1499175"/>
            <a:ext cx="7924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เป็นโครงสร้างที่มีประสิทธิภาพในการสร้างคิวลิงค์ลิสต์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การอ้างอิงข้อมูลในคิวลิงค์ลิสต์แบบวงกลมจะใช้เพียงตัวแปร </a:t>
            </a:r>
            <a:r>
              <a:rPr lang="en-US" sz="2400" dirty="0" err="1">
                <a:latin typeface="BrowalliaUPC" pitchFamily="34" charset="-34"/>
                <a:cs typeface="BrowalliaUPC" pitchFamily="34" charset="-34"/>
              </a:rPr>
              <a:t>lastNode</a:t>
            </a:r>
            <a:r>
              <a:rPr lang="en-US" sz="2400" i="1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ทำหน้าที่อ้างอิงตำแหน่ง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ข้อมูลสุดท้ายที่เข้ามาใน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คิว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เมื่อต้องการเข้าถึงตำแหน่งข้อมูลที่เข้ามาในคิวตำแหน่งก่อน จะใช้การอ้างอิงตำแหน่งถัดไปของตัวแปร </a:t>
            </a:r>
            <a:r>
              <a:rPr lang="en-US" sz="2400" dirty="0" err="1">
                <a:latin typeface="BrowalliaUPC" pitchFamily="34" charset="-34"/>
                <a:cs typeface="BrowalliaUPC" pitchFamily="34" charset="-34"/>
              </a:rPr>
              <a:t>lastNode</a:t>
            </a:r>
            <a:r>
              <a:rPr lang="en-US" sz="2400" i="1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ในการอ้างอิง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ข้อมูลที่เข้ามาในคิวก่อน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6" name="รูปภาพ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881" y="3430910"/>
            <a:ext cx="4176319" cy="167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9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8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304800" y="152400"/>
            <a:ext cx="8610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การเพิ่มข้อมูลในคิวโครงสร้างลิงค์ลิสต์แบบ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วงกลม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304800" y="990600"/>
            <a:ext cx="53799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การเพิ่มข้อมูลในคิวในกรณีที่คิวไม่มีข้อมูล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57200" y="1581796"/>
            <a:ext cx="8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ตัวแปร </a:t>
            </a:r>
            <a:r>
              <a:rPr lang="en-US" sz="2400" dirty="0" err="1">
                <a:latin typeface="BrowalliaUPC" pitchFamily="34" charset="-34"/>
                <a:cs typeface="BrowalliaUPC" pitchFamily="34" charset="-34"/>
              </a:rPr>
              <a:t>lastNode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จะมีค่าเท่ากับ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null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ก่อนที่จะเพิ่มข้อมูลเข้าไปในคิว </a:t>
            </a:r>
            <a:endParaRPr lang="th-TH" sz="2400" dirty="0" smtClean="0">
              <a:latin typeface="BrowalliaUPC" pitchFamily="34" charset="-34"/>
              <a:cs typeface="BrowalliaUPC" pitchFamily="34" charset="-34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เมื่อ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เพิ่มข้อมูลเข้าไปในคิวลิงค์ลิสต์แล้วจะกำหนดให้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ใหม่ที่เพิ่มเข้าไปอ้างอิงตัวเอง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7" name="ตาราง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661778"/>
              </p:ext>
            </p:extLst>
          </p:nvPr>
        </p:nvGraphicFramePr>
        <p:xfrm>
          <a:off x="609600" y="2430936"/>
          <a:ext cx="5649595" cy="1018032"/>
        </p:xfrm>
        <a:graphic>
          <a:graphicData uri="http://schemas.openxmlformats.org/drawingml/2006/table">
            <a:tbl>
              <a:tblPr firstRow="1" firstCol="1" bandRow="1"/>
              <a:tblGrid>
                <a:gridCol w="240030"/>
                <a:gridCol w="2619375"/>
                <a:gridCol w="2790190"/>
              </a:tblGrid>
              <a:tr h="176530">
                <a:tc>
                  <a:txBody>
                    <a:bodyPr/>
                    <a:lstStyle/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/>
                          <a:ea typeface="SimSun"/>
                          <a:cs typeface="Angsana New"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Browallia New"/>
                          <a:ea typeface="SimSun"/>
                          <a:cs typeface="Angsana New"/>
                        </a:rPr>
                        <a:t>Java</a:t>
                      </a:r>
                      <a:endParaRPr lang="en-US" sz="20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Browallia New"/>
                          <a:ea typeface="SimSun"/>
                          <a:cs typeface="Angsana New"/>
                        </a:rPr>
                        <a:t>C</a:t>
                      </a:r>
                      <a:endParaRPr lang="en-US" sz="20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  <a:tr h="5822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1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2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3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Node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newNode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 =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new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Node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(3);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newNode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.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setNext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newNode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);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lastNode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 =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newNode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struct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Node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*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newNode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newNode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= 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insertNode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(3,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NULL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);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newNode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-&gt;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next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=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newNode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lastNode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=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newNode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; 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   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รูปภาพ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581400"/>
            <a:ext cx="30480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7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9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304800" y="152400"/>
            <a:ext cx="8610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การเพิ่มข้อมูลในคิวโครงสร้างลิงค์ลิสต์แบบ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วงกลม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304800" y="990600"/>
            <a:ext cx="52373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</a:rPr>
              <a:t>การเพิ่มข้อมูลในคิวในกรณีที่คิวมี</a:t>
            </a:r>
            <a:r>
              <a:rPr lang="th-TH" sz="3200" b="1" dirty="0" smtClean="0">
                <a:solidFill>
                  <a:srgbClr val="FF0000"/>
                </a:solidFill>
              </a:rPr>
              <a:t>ข้อมูล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57200" y="1575375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thaiDist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ใช้ลักษณะของการเปลี่ยนการอ้างอิงของตัวแปร </a:t>
            </a:r>
            <a:r>
              <a:rPr lang="en-US" sz="2400" dirty="0" err="1">
                <a:latin typeface="BrowalliaUPC" pitchFamily="34" charset="-34"/>
                <a:cs typeface="BrowalliaUPC" pitchFamily="34" charset="-34"/>
              </a:rPr>
              <a:t>lastNode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จากการอ้างอิงตำแหน่ง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สุดท้ายในคิวมาเป็นการอ้างอิง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ข้อมูลใหม่ที่ต้องการเพิ่มข้อมูลเข้าไปในคิว </a:t>
            </a:r>
            <a:endParaRPr lang="th-TH" sz="2400" dirty="0" smtClean="0">
              <a:latin typeface="BrowalliaUPC" pitchFamily="34" charset="-34"/>
              <a:cs typeface="BrowalliaUPC" pitchFamily="34" charset="-34"/>
            </a:endParaRPr>
          </a:p>
          <a:p>
            <a:pPr marL="285750" indent="-285750" algn="thaiDist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เปลี่ยน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การอ้างอิง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ถัดไปของ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ข้อมูลใหม่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ไปยัง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ข้อมูลแรกในคิว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6" name="ตาราง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788015"/>
              </p:ext>
            </p:extLst>
          </p:nvPr>
        </p:nvGraphicFramePr>
        <p:xfrm>
          <a:off x="609600" y="2775704"/>
          <a:ext cx="6629400" cy="1152144"/>
        </p:xfrm>
        <a:graphic>
          <a:graphicData uri="http://schemas.openxmlformats.org/drawingml/2006/table">
            <a:tbl>
              <a:tblPr firstRow="1" firstCol="1" bandRow="1"/>
              <a:tblGrid>
                <a:gridCol w="240030"/>
                <a:gridCol w="3341370"/>
                <a:gridCol w="3048000"/>
              </a:tblGrid>
              <a:tr h="176530">
                <a:tc>
                  <a:txBody>
                    <a:bodyPr/>
                    <a:lstStyle/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/>
                          <a:ea typeface="SimSun"/>
                          <a:cs typeface="Angsana New"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Browallia New"/>
                          <a:ea typeface="SimSun"/>
                          <a:cs typeface="Angsana New"/>
                        </a:rPr>
                        <a:t>Java</a:t>
                      </a:r>
                      <a:endParaRPr lang="en-US" sz="18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Browallia New"/>
                          <a:ea typeface="SimSun"/>
                          <a:cs typeface="Angsana New"/>
                        </a:rPr>
                        <a:t>C</a:t>
                      </a:r>
                      <a:endParaRPr lang="en-US" sz="18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  <a:tr h="7137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1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2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3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4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Node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newNode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 =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new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Node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(3);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newNode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.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setNext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lastNode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.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getNext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());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lastNode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.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setNext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newNode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);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lastNode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 =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newNode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struct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Node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*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newNode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newNode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= 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SimSun"/>
                          <a:cs typeface="Angsana New"/>
                        </a:rPr>
                        <a:t>insertNode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(3,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NULL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);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newNode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-&gt;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next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=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lastNode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-&gt;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next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lastNode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-&gt;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next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=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newNode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;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lastNode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 =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newNode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Angsana New"/>
                        </a:rPr>
                        <a:t>;</a:t>
                      </a: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   </a:t>
                      </a:r>
                      <a:endParaRPr lang="en-US" sz="1200" dirty="0">
                        <a:effectLst/>
                        <a:latin typeface="Times New Roman"/>
                        <a:ea typeface="SimSun"/>
                        <a:cs typeface="Angsan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รูปภาพ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038600"/>
            <a:ext cx="8812057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5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wrap="square">
        <a:spAutoFit/>
      </a:bodyPr>
      <a:lstStyle>
        <a:defPPr>
          <a:defRPr sz="2100" dirty="0">
            <a:solidFill>
              <a:srgbClr val="0070C0"/>
            </a:solidFill>
            <a:latin typeface="BrowalliaUPC" pitchFamily="34" charset="-34"/>
            <a:cs typeface="BrowalliaUPC" pitchFamily="34" charset="-34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273</TotalTime>
  <Words>2738</Words>
  <Application>Microsoft Office PowerPoint</Application>
  <PresentationFormat>นำเสนอทางหน้าจอ (4:3)</PresentationFormat>
  <Paragraphs>576</Paragraphs>
  <Slides>23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23</vt:i4>
      </vt:variant>
    </vt:vector>
  </HeadingPairs>
  <TitlesOfParts>
    <vt:vector size="24" baseType="lpstr">
      <vt:lpstr>Executive</vt:lpstr>
      <vt:lpstr>บทที่ 6 คิว (Queue)</vt:lpstr>
      <vt:lpstr>บทที่ 6 คิว (Queue)</vt:lpstr>
      <vt:lpstr>กล่าวนำคิว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บทที่ 1 รู้จักกับโครงสร้าง           ข้อมูลและอัลกอริทึม</dc:title>
  <dc:creator>visanu</dc:creator>
  <cp:lastModifiedBy>visanu</cp:lastModifiedBy>
  <cp:revision>64</cp:revision>
  <dcterms:created xsi:type="dcterms:W3CDTF">2013-06-26T21:55:03Z</dcterms:created>
  <dcterms:modified xsi:type="dcterms:W3CDTF">2013-07-05T15:52:29Z</dcterms:modified>
</cp:coreProperties>
</file>