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6CDD6-B795-4CE4-909F-BF003AC4542A}" type="datetimeFigureOut">
              <a:rPr lang="en-US" smtClean="0"/>
              <a:t>7/5/2013</a:t>
            </a:fld>
            <a:endParaRPr lang="en-US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50DC0-88A5-402F-9B14-5F06DF69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00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50DC0-88A5-402F-9B14-5F06DF697C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0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1B07-E0AC-4B47-A203-7209B9814A27}" type="datetime1">
              <a:rPr lang="en-US" smtClean="0"/>
              <a:t>7/5/2013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38A10-500E-41A2-BC3E-93A3F6124232}" type="datetime1">
              <a:rPr lang="en-US" smtClean="0"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5476-7404-4BB2-8C51-E8C45322A891}" type="datetime1">
              <a:rPr lang="en-US" smtClean="0"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EBE3-8731-4781-A859-15A1D85B8C6A}" type="datetime1">
              <a:rPr lang="en-US" smtClean="0"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F290-1250-409C-A5C2-8A9B2DB03516}" type="datetime1">
              <a:rPr lang="en-US" smtClean="0"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A4FD-5179-4D4B-92E9-EF0AA6DD390C}" type="datetime1">
              <a:rPr lang="en-US" smtClean="0"/>
              <a:t>7/5/2013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442D-FB93-491E-80B8-D445CCFFC9C8}" type="datetime1">
              <a:rPr lang="en-US" smtClean="0"/>
              <a:t>7/5/2013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A25A-BA2B-4B02-B80C-E35023CE1595}" type="datetime1">
              <a:rPr lang="en-US" smtClean="0"/>
              <a:t>7/5/2013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97F5-5CC8-47A0-9A14-46C01F7DDD7F}" type="datetime1">
              <a:rPr lang="en-US" smtClean="0"/>
              <a:t>7/5/2013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99CB-03C9-437F-95F5-1AE408F6ED3E}" type="datetime1">
              <a:rPr lang="en-US" smtClean="0"/>
              <a:t>7/5/2013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F4B7-A532-4DE1-8451-5E26BA2898CA}" type="datetime1">
              <a:rPr lang="en-US" smtClean="0"/>
              <a:t>7/5/2013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6CA38D5-F2FC-46E6-8416-687312201C5C}" type="datetime1">
              <a:rPr lang="en-US" smtClean="0"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5029200"/>
          </a:xfrm>
        </p:spPr>
        <p:txBody>
          <a:bodyPr anchor="ctr"/>
          <a:lstStyle/>
          <a:p>
            <a:r>
              <a:rPr lang="th-TH" sz="7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itchFamily="34" charset="-34"/>
                <a:cs typeface="BrowalliaUPC" pitchFamily="34" charset="-34"/>
              </a:rPr>
              <a:t>บทที่ </a:t>
            </a:r>
            <a:r>
              <a:rPr lang="en-US" sz="7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itchFamily="34" charset="-34"/>
                <a:cs typeface="BrowalliaUPC" pitchFamily="34" charset="-34"/>
              </a:rPr>
              <a:t>8 </a:t>
            </a:r>
            <a:r>
              <a:rPr lang="th-TH" sz="72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itchFamily="34" charset="-34"/>
                <a:cs typeface="BrowalliaUPC" pitchFamily="34" charset="-34"/>
              </a:rPr>
              <a:t>แฮช</a:t>
            </a:r>
            <a:r>
              <a:rPr lang="th-TH" sz="7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7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itchFamily="34" charset="-34"/>
                <a:cs typeface="BrowalliaUPC" pitchFamily="34" charset="-34"/>
              </a:rPr>
              <a:t>(</a:t>
            </a:r>
            <a:r>
              <a:rPr lang="th-TH" sz="72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itchFamily="34" charset="-34"/>
                <a:cs typeface="BrowalliaUPC" pitchFamily="34" charset="-34"/>
              </a:rPr>
              <a:t>Hash</a:t>
            </a:r>
            <a:r>
              <a:rPr lang="th-TH" sz="7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itchFamily="34" charset="-34"/>
                <a:cs typeface="BrowalliaUPC" pitchFamily="34" charset="-34"/>
              </a:rPr>
              <a:t>)</a:t>
            </a:r>
            <a:endParaRPr lang="en-US" sz="7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9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10</a:t>
            </a:fld>
            <a:endParaRPr lang="en-US"/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609600" y="1938278"/>
            <a:ext cx="7772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thaiDist">
              <a:buFont typeface="Arial" pitchFamily="34" charset="0"/>
              <a:buChar char="•"/>
            </a:pPr>
            <a:r>
              <a:rPr lang="th-TH" sz="2000" dirty="0" smtClean="0">
                <a:latin typeface="BrowalliaUPC" pitchFamily="34" charset="-34"/>
                <a:ea typeface="Calibri"/>
                <a:cs typeface="BrowalliaUPC" pitchFamily="34" charset="-34"/>
              </a:rPr>
              <a:t>เป็นการยาก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ในการเปลี่ยนข้อมูลเลขฐานสองจำนวนหลายหลักให้เป็นเลขฐานสิบ ดังนั้นได้มีหลักการของ 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Horner’s rule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ที่พิจารณาจำบิตของเลขฐานสองที่มีจำนวนบิตน้อยที่สุดมาใช้ในการเปลี่ยนข้อความเป็นตัวเลข 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(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ตัวอักษร 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A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ถึง 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Z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 เท่ากับ 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26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ตัว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)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ซึ่งจะมีจำนวน 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5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บิต ดังนั้น เลขฐานสองคือ 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2</a:t>
            </a:r>
            <a:r>
              <a:rPr lang="en-US" sz="2000" baseline="30000" dirty="0">
                <a:latin typeface="BrowalliaUPC" pitchFamily="34" charset="-34"/>
                <a:ea typeface="Calibri"/>
                <a:cs typeface="BrowalliaUPC" pitchFamily="34" charset="-34"/>
              </a:rPr>
              <a:t>5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คือ 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32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ดังนั้นเปลี่ยนตัวอักษรเป็นตัวเลขได้ดังนี้</a:t>
            </a:r>
            <a:endParaRPr lang="en-US" sz="2000" dirty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algn="thaiDist"/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		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(14 * 32</a:t>
            </a:r>
            <a:r>
              <a:rPr lang="en-US" sz="2000" baseline="30000" dirty="0">
                <a:latin typeface="BrowalliaUPC" pitchFamily="34" charset="-34"/>
                <a:ea typeface="Calibri"/>
                <a:cs typeface="BrowalliaUPC" pitchFamily="34" charset="-34"/>
              </a:rPr>
              <a:t>3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) + (15 * 32</a:t>
            </a:r>
            <a:r>
              <a:rPr lang="en-US" sz="2000" baseline="30000" dirty="0">
                <a:latin typeface="BrowalliaUPC" pitchFamily="34" charset="-34"/>
                <a:ea typeface="Calibri"/>
                <a:cs typeface="BrowalliaUPC" pitchFamily="34" charset="-34"/>
              </a:rPr>
              <a:t>2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) + (20 * 32</a:t>
            </a:r>
            <a:r>
              <a:rPr lang="en-US" sz="2000" baseline="30000" dirty="0">
                <a:latin typeface="BrowalliaUPC" pitchFamily="34" charset="-34"/>
                <a:ea typeface="Calibri"/>
                <a:cs typeface="BrowalliaUPC" pitchFamily="34" charset="-34"/>
              </a:rPr>
              <a:t>1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) + (5 * 32</a:t>
            </a:r>
            <a:r>
              <a:rPr lang="en-US" sz="2000" baseline="30000" dirty="0">
                <a:latin typeface="BrowalliaUPC" pitchFamily="34" charset="-34"/>
                <a:ea typeface="Calibri"/>
                <a:cs typeface="BrowalliaUPC" pitchFamily="34" charset="-34"/>
              </a:rPr>
              <a:t>0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) = 474,757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endParaRPr lang="en-US" sz="2000" dirty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algn="thaiDist"/>
            <a:r>
              <a:rPr lang="th-TH" sz="2000" dirty="0" smtClean="0">
                <a:latin typeface="BrowalliaUPC" pitchFamily="34" charset="-34"/>
                <a:ea typeface="Calibri"/>
                <a:cs typeface="BrowalliaUPC" pitchFamily="34" charset="-34"/>
              </a:rPr>
              <a:t>      แล้ว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นำค่าเลขฐานสิบในการเปลี่ยนตัวอักษรเป็นตัวเลขไปใช้</a:t>
            </a:r>
            <a:r>
              <a:rPr lang="th-TH" sz="2000" dirty="0" err="1">
                <a:latin typeface="BrowalliaUPC" pitchFamily="34" charset="-34"/>
                <a:ea typeface="Calibri"/>
                <a:cs typeface="BrowalliaUPC" pitchFamily="34" charset="-34"/>
              </a:rPr>
              <a:t>แฮช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ฟังก์ชัน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h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(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x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) =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x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en-US" sz="2000" b="1" dirty="0">
                <a:latin typeface="BrowalliaUPC" pitchFamily="34" charset="-34"/>
                <a:ea typeface="Calibri"/>
                <a:cs typeface="BrowalliaUPC" pitchFamily="34" charset="-34"/>
              </a:rPr>
              <a:t>mod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tableSize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th-TH" sz="2000" dirty="0" smtClean="0">
                <a:latin typeface="BrowalliaUPC" pitchFamily="34" charset="-34"/>
                <a:ea typeface="Calibri"/>
                <a:cs typeface="BrowalliaUPC" pitchFamily="34" charset="-34"/>
              </a:rPr>
              <a:t>เพื่อ</a:t>
            </a:r>
          </a:p>
          <a:p>
            <a:pPr algn="thaiDist"/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th-TH" sz="2000" dirty="0" smtClean="0">
                <a:latin typeface="BrowalliaUPC" pitchFamily="34" charset="-34"/>
                <a:ea typeface="Calibri"/>
                <a:cs typeface="BrowalliaUPC" pitchFamily="34" charset="-34"/>
              </a:rPr>
              <a:t>     หา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ค่าแอดเดรสในการอ้างอิงในตาราง</a:t>
            </a:r>
            <a:r>
              <a:rPr lang="th-TH" sz="2000" dirty="0" err="1" smtClean="0">
                <a:latin typeface="BrowalliaUPC" pitchFamily="34" charset="-34"/>
                <a:ea typeface="Calibri"/>
                <a:cs typeface="BrowalliaUPC" pitchFamily="34" charset="-34"/>
              </a:rPr>
              <a:t>แฮช</a:t>
            </a:r>
            <a:endParaRPr lang="en-US" sz="20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 err="1">
                <a:latin typeface="BrowalliaUPC" pitchFamily="34" charset="-34"/>
                <a:cs typeface="BrowalliaUPC" pitchFamily="34" charset="-34"/>
              </a:rPr>
              <a:t>แฮช</a:t>
            </a:r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ฟังก์ชัน 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(Hash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Functions)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87283" y="990600"/>
            <a:ext cx="577914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การเปลี่ยนข้อความเป็นตัวเลข </a:t>
            </a:r>
            <a:endParaRPr lang="en-US" sz="3200" b="1" dirty="0" smtClean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  <a:p>
            <a:r>
              <a:rPr lang="en-GB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(</a:t>
            </a:r>
            <a:r>
              <a:rPr lang="en-GB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Converting a character string to an </a:t>
            </a:r>
            <a:r>
              <a:rPr lang="en-GB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integer)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4601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11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4582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000" dirty="0">
                <a:latin typeface="BrowalliaUPC" pitchFamily="34" charset="-34"/>
                <a:cs typeface="BrowalliaUPC" pitchFamily="34" charset="-34"/>
              </a:rPr>
              <a:t>การแก้ปัญหาการชนกันของ</a:t>
            </a:r>
            <a:r>
              <a:rPr lang="th-TH" sz="4000" dirty="0" err="1">
                <a:latin typeface="BrowalliaUPC" pitchFamily="34" charset="-34"/>
                <a:cs typeface="BrowalliaUPC" pitchFamily="34" charset="-34"/>
              </a:rPr>
              <a:t>แฮช</a:t>
            </a:r>
            <a:r>
              <a:rPr lang="th-TH" sz="4000" dirty="0">
                <a:latin typeface="BrowalliaUPC" pitchFamily="34" charset="-34"/>
                <a:cs typeface="BrowalliaUPC" pitchFamily="34" charset="-34"/>
              </a:rPr>
              <a:t>คีย์ </a:t>
            </a:r>
            <a:r>
              <a:rPr lang="en-US" sz="4000" dirty="0">
                <a:latin typeface="BrowalliaUPC" pitchFamily="34" charset="-34"/>
                <a:cs typeface="BrowalliaUPC" pitchFamily="34" charset="-34"/>
              </a:rPr>
              <a:t>(Resolving Collision</a:t>
            </a:r>
            <a:r>
              <a:rPr lang="en-US" sz="4000" dirty="0" smtClean="0">
                <a:latin typeface="BrowalliaUPC" pitchFamily="34" charset="-34"/>
                <a:cs typeface="BrowalliaUPC" pitchFamily="34" charset="-34"/>
              </a:rPr>
              <a:t>)</a:t>
            </a:r>
            <a:endParaRPr lang="en-US" sz="40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93486" y="1085281"/>
            <a:ext cx="811711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คีย์ในการค้นหาคือ 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4567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 เพิ่มเข้าไปในตาราง</a:t>
            </a:r>
            <a:r>
              <a:rPr lang="th-TH" sz="2000" dirty="0" err="1">
                <a:latin typeface="BrowalliaUPC" pitchFamily="34" charset="-34"/>
                <a:ea typeface="Calibri"/>
                <a:cs typeface="BrowalliaUPC" pitchFamily="34" charset="-34"/>
              </a:rPr>
              <a:t>แฮช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table</a:t>
            </a:r>
            <a:r>
              <a:rPr lang="en-US" sz="2000" i="1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ที่มีขนาด </a:t>
            </a:r>
            <a:r>
              <a:rPr lang="en-US" sz="2000" dirty="0" err="1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tableSize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เท่ากับ 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101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(</a:t>
            </a:r>
            <a:r>
              <a:rPr lang="th-TH" sz="2000" dirty="0" err="1">
                <a:latin typeface="BrowalliaUPC" pitchFamily="34" charset="-34"/>
                <a:ea typeface="Calibri"/>
                <a:cs typeface="BrowalliaUPC" pitchFamily="34" charset="-34"/>
              </a:rPr>
              <a:t>แฮช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ฟังก์ชันคือ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h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(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x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) =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x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en-US" sz="2000" b="1" dirty="0">
                <a:latin typeface="BrowalliaUPC" pitchFamily="34" charset="-34"/>
                <a:ea typeface="Calibri"/>
                <a:cs typeface="BrowalliaUPC" pitchFamily="34" charset="-34"/>
              </a:rPr>
              <a:t>mod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 101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) จะได้ตำแหน่งใหม่ในตาราง</a:t>
            </a:r>
            <a:r>
              <a:rPr lang="th-TH" sz="2000" dirty="0" err="1">
                <a:latin typeface="BrowalliaUPC" pitchFamily="34" charset="-34"/>
                <a:ea typeface="Calibri"/>
                <a:cs typeface="BrowalliaUPC" pitchFamily="34" charset="-34"/>
              </a:rPr>
              <a:t>แฮช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เท่ากับ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table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[22]</a:t>
            </a:r>
            <a:r>
              <a:rPr lang="en-US" sz="2000" i="1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(ซึ่งได้จาก 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4567 </a:t>
            </a:r>
            <a:r>
              <a:rPr lang="en-US" sz="2000" b="1" dirty="0">
                <a:latin typeface="BrowalliaUPC" pitchFamily="34" charset="-34"/>
                <a:ea typeface="Calibri"/>
                <a:cs typeface="BrowalliaUPC" pitchFamily="34" charset="-34"/>
              </a:rPr>
              <a:t>mod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 101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เท่ากับ 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22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) ดังแสดงในรูป 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5.2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และเมื่อเพิ่มคีย์ในการค้นหาคือ 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7597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 ตำแหน่งในการเพิ่มข้อมูลคือ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table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[22]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 เช่นกัน (ได้จาก 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7597 </a:t>
            </a:r>
            <a:r>
              <a:rPr lang="en-US" sz="2000" b="1" dirty="0">
                <a:latin typeface="BrowalliaUPC" pitchFamily="34" charset="-34"/>
                <a:ea typeface="Calibri"/>
                <a:cs typeface="BrowalliaUPC" pitchFamily="34" charset="-34"/>
              </a:rPr>
              <a:t>mod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 101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เท่ากับ 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22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) ซึ่งเป็นตำแหน่งที่ไม่อนุญาตให้เพิ่มข้อมูลในตาราง</a:t>
            </a:r>
            <a:r>
              <a:rPr lang="th-TH" sz="2000" dirty="0" err="1">
                <a:latin typeface="BrowalliaUPC" pitchFamily="34" charset="-34"/>
                <a:ea typeface="Calibri"/>
                <a:cs typeface="BrowalliaUPC" pitchFamily="34" charset="-34"/>
              </a:rPr>
              <a:t>แฮช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เนื่องจากเป็นตำแหน่งที่ชนกัน</a:t>
            </a:r>
            <a:endParaRPr lang="en-US" sz="20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5" name="รูปภาพ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590800"/>
            <a:ext cx="4191000" cy="2922303"/>
          </a:xfrm>
          <a:prstGeom prst="rect">
            <a:avLst/>
          </a:prstGeom>
        </p:spPr>
      </p:pic>
      <p:sp>
        <p:nvSpPr>
          <p:cNvPr id="6" name="สี่เหลี่ยมผืนผ้า 5"/>
          <p:cNvSpPr/>
          <p:nvPr/>
        </p:nvSpPr>
        <p:spPr>
          <a:xfrm>
            <a:off x="609600" y="5537537"/>
            <a:ext cx="7924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จากปัญหาการชนกันของ</a:t>
            </a:r>
            <a:r>
              <a:rPr lang="th-TH" sz="2000" dirty="0" err="1">
                <a:latin typeface="BrowalliaUPC" pitchFamily="34" charset="-34"/>
                <a:cs typeface="BrowalliaUPC" pitchFamily="34" charset="-34"/>
              </a:rPr>
              <a:t>แฮช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คีย์ จะมีวิธีแก้ไขปัญหา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2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 วิธี คือ </a:t>
            </a:r>
            <a:endParaRPr lang="en-US" sz="2000" dirty="0">
              <a:latin typeface="BrowalliaUPC" pitchFamily="34" charset="-34"/>
              <a:cs typeface="BrowalliaUPC" pitchFamily="34" charset="-34"/>
            </a:endParaRPr>
          </a:p>
          <a:p>
            <a:pPr marL="342900" marR="0" lvl="0" indent="-342900" algn="thaiDi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+mj-lt"/>
              <a:buAutoNum type="arabicPeriod"/>
            </a:pP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ใช้ตำแหน่งแอดเดรสถัดไปที่ใกล้เคียงกับคีย์</a:t>
            </a:r>
            <a:r>
              <a:rPr lang="th-TH" sz="2000" dirty="0" err="1">
                <a:latin typeface="BrowalliaUPC" pitchFamily="34" charset="-34"/>
                <a:cs typeface="BrowalliaUPC" pitchFamily="34" charset="-34"/>
              </a:rPr>
              <a:t>แฮช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ที่หาได้จากฟังก์ชันแฮชมาเป็นตำแหน่งในการเพิ่มข้อมูล </a:t>
            </a:r>
            <a:endParaRPr lang="en-US" sz="2000" dirty="0">
              <a:latin typeface="BrowalliaUPC" pitchFamily="34" charset="-34"/>
              <a:cs typeface="BrowalliaUPC" pitchFamily="34" charset="-34"/>
            </a:endParaRPr>
          </a:p>
          <a:p>
            <a:pPr marL="342900" marR="0" lvl="0" indent="-342900" algn="thaiDi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+mj-lt"/>
              <a:buAutoNum type="arabicPeriod"/>
            </a:pP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เปลี่ยนโครงสร้างของตาราง</a:t>
            </a:r>
            <a:r>
              <a:rPr lang="th-TH" sz="2000" dirty="0" err="1">
                <a:latin typeface="BrowalliaUPC" pitchFamily="34" charset="-34"/>
                <a:cs typeface="BrowalliaUPC" pitchFamily="34" charset="-34"/>
              </a:rPr>
              <a:t>แฮช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ในตำแหน่ง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table[ i ]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ให้สามารถเก็บข้อมูลได้มากกว่าหนึ่งข้อมูล </a:t>
            </a:r>
            <a:endParaRPr lang="en-US" sz="20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00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12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4582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000" dirty="0">
                <a:latin typeface="BrowalliaUPC" pitchFamily="34" charset="-34"/>
                <a:cs typeface="BrowalliaUPC" pitchFamily="34" charset="-34"/>
              </a:rPr>
              <a:t>การแก้ปัญหาการชนกันของ</a:t>
            </a:r>
            <a:r>
              <a:rPr lang="th-TH" sz="4000" dirty="0" err="1">
                <a:latin typeface="BrowalliaUPC" pitchFamily="34" charset="-34"/>
                <a:cs typeface="BrowalliaUPC" pitchFamily="34" charset="-34"/>
              </a:rPr>
              <a:t>แฮช</a:t>
            </a:r>
            <a:r>
              <a:rPr lang="th-TH" sz="4000" dirty="0">
                <a:latin typeface="BrowalliaUPC" pitchFamily="34" charset="-34"/>
                <a:cs typeface="BrowalliaUPC" pitchFamily="34" charset="-34"/>
              </a:rPr>
              <a:t>คีย์ </a:t>
            </a:r>
            <a:r>
              <a:rPr lang="en-US" sz="4000" dirty="0">
                <a:latin typeface="BrowalliaUPC" pitchFamily="34" charset="-34"/>
                <a:cs typeface="BrowalliaUPC" pitchFamily="34" charset="-34"/>
              </a:rPr>
              <a:t>(Resolving Collision</a:t>
            </a:r>
            <a:r>
              <a:rPr lang="en-US" sz="4000" dirty="0" smtClean="0">
                <a:latin typeface="BrowalliaUPC" pitchFamily="34" charset="-34"/>
                <a:cs typeface="BrowalliaUPC" pitchFamily="34" charset="-34"/>
              </a:rPr>
              <a:t>)</a:t>
            </a:r>
            <a:endParaRPr lang="en-US" sz="40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57200" y="914400"/>
            <a:ext cx="77492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แก้ปัญหาการชนกันด้วยการหาแอดเดรสถัดไปที่ใกล้เคียงที่สุด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457200" y="1443335"/>
            <a:ext cx="42851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th-TH" sz="2400" b="1" dirty="0">
                <a:solidFill>
                  <a:srgbClr val="7030A0"/>
                </a:solidFill>
                <a:latin typeface="BrowalliaUPC" pitchFamily="34" charset="-34"/>
                <a:cs typeface="BrowalliaUPC" pitchFamily="34" charset="-34"/>
              </a:rPr>
              <a:t>การแก้ปัญหาแบบลำดับ </a:t>
            </a:r>
            <a:r>
              <a:rPr lang="en-US" sz="2400" b="1" dirty="0">
                <a:solidFill>
                  <a:srgbClr val="7030A0"/>
                </a:solidFill>
                <a:latin typeface="BrowalliaUPC" pitchFamily="34" charset="-34"/>
                <a:cs typeface="BrowalliaUPC" pitchFamily="34" charset="-34"/>
              </a:rPr>
              <a:t>(Linear probing)</a:t>
            </a: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838200" y="1875472"/>
            <a:ext cx="7620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เป็นรูปแบบที่ง่ายที่สุดในการแก้ปัญหาการชนกันของคีย์</a:t>
            </a:r>
            <a:r>
              <a:rPr lang="th-TH" sz="2000" dirty="0" err="1">
                <a:latin typeface="BrowalliaUPC" pitchFamily="34" charset="-34"/>
                <a:ea typeface="Calibri"/>
                <a:cs typeface="BrowalliaUPC" pitchFamily="34" charset="-34"/>
              </a:rPr>
              <a:t>แฮช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endParaRPr lang="en-US" sz="2000" dirty="0" smtClean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th-TH" sz="2000" dirty="0" smtClean="0">
                <a:latin typeface="BrowalliaUPC" pitchFamily="34" charset="-34"/>
                <a:ea typeface="Calibri"/>
                <a:cs typeface="BrowalliaUPC" pitchFamily="34" charset="-34"/>
              </a:rPr>
              <a:t>ใช้รูปแบบการ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เลื่อนตำแหน่งแอดเดรสไปยังตำแหน่งถัดไปในตารางแฮชมาเก็บข้อมูลแทนตำแหน่งแอดเดรสที่ชนกัน ซึ่งก็คือตำแหน่ง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table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[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h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(</a:t>
            </a:r>
            <a:r>
              <a:rPr lang="en-US" sz="2000" dirty="0" err="1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searchKey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)+1],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table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[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h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(</a:t>
            </a:r>
            <a:r>
              <a:rPr lang="en-US" sz="2000" dirty="0" err="1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searchKey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)+2]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ตามลำดับ </a:t>
            </a:r>
            <a:endParaRPr lang="th-TH" sz="2000" dirty="0" smtClean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th-TH" sz="2000" dirty="0" smtClean="0">
                <a:latin typeface="BrowalliaUPC" pitchFamily="34" charset="-34"/>
                <a:ea typeface="Calibri"/>
                <a:cs typeface="BrowalliaUPC" pitchFamily="34" charset="-34"/>
              </a:rPr>
              <a:t>จะ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เลื่อนตำแหน่งไปเรื่อยๆ จนกระทั่งเจอตำแหน่งที่ยังไม่เก็บข้อมูล</a:t>
            </a:r>
            <a:endParaRPr lang="en-US" sz="20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8" name="รูปภาพ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548" y="3198910"/>
            <a:ext cx="3213652" cy="297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1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13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4582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000" dirty="0">
                <a:latin typeface="BrowalliaUPC" pitchFamily="34" charset="-34"/>
                <a:cs typeface="BrowalliaUPC" pitchFamily="34" charset="-34"/>
              </a:rPr>
              <a:t>การแก้ปัญหาการชนกันของ</a:t>
            </a:r>
            <a:r>
              <a:rPr lang="th-TH" sz="4000" dirty="0" err="1">
                <a:latin typeface="BrowalliaUPC" pitchFamily="34" charset="-34"/>
                <a:cs typeface="BrowalliaUPC" pitchFamily="34" charset="-34"/>
              </a:rPr>
              <a:t>แฮช</a:t>
            </a:r>
            <a:r>
              <a:rPr lang="th-TH" sz="4000" dirty="0">
                <a:latin typeface="BrowalliaUPC" pitchFamily="34" charset="-34"/>
                <a:cs typeface="BrowalliaUPC" pitchFamily="34" charset="-34"/>
              </a:rPr>
              <a:t>คีย์ </a:t>
            </a:r>
            <a:r>
              <a:rPr lang="en-US" sz="4000" dirty="0">
                <a:latin typeface="BrowalliaUPC" pitchFamily="34" charset="-34"/>
                <a:cs typeface="BrowalliaUPC" pitchFamily="34" charset="-34"/>
              </a:rPr>
              <a:t>(Resolving Collision</a:t>
            </a:r>
            <a:r>
              <a:rPr lang="en-US" sz="4000" dirty="0" smtClean="0">
                <a:latin typeface="BrowalliaUPC" pitchFamily="34" charset="-34"/>
                <a:cs typeface="BrowalliaUPC" pitchFamily="34" charset="-34"/>
              </a:rPr>
              <a:t>)</a:t>
            </a:r>
            <a:endParaRPr lang="en-US" sz="40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914400"/>
            <a:ext cx="77492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แก้ปัญหาการชนกันด้วยการหาแอดเดรสถัดไปที่ใกล้เคียงที่สุด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57200" y="1443335"/>
            <a:ext cx="5020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th-TH" sz="2400" b="1" dirty="0">
                <a:solidFill>
                  <a:srgbClr val="7030A0"/>
                </a:solidFill>
                <a:latin typeface="BrowalliaUPC" pitchFamily="34" charset="-34"/>
                <a:cs typeface="BrowalliaUPC" pitchFamily="34" charset="-34"/>
              </a:rPr>
              <a:t>การแก้ปัญหาแบบกำลังสอง </a:t>
            </a:r>
            <a:r>
              <a:rPr lang="en-US" sz="2400" b="1" dirty="0">
                <a:solidFill>
                  <a:srgbClr val="7030A0"/>
                </a:solidFill>
                <a:latin typeface="BrowalliaUPC" pitchFamily="34" charset="-34"/>
                <a:cs typeface="BrowalliaUPC" pitchFamily="34" charset="-34"/>
              </a:rPr>
              <a:t>(Quadratic </a:t>
            </a:r>
            <a:r>
              <a:rPr lang="en-US" sz="2400" b="1" dirty="0" smtClean="0">
                <a:solidFill>
                  <a:srgbClr val="7030A0"/>
                </a:solidFill>
                <a:latin typeface="BrowalliaUPC" pitchFamily="34" charset="-34"/>
                <a:cs typeface="BrowalliaUPC" pitchFamily="34" charset="-34"/>
              </a:rPr>
              <a:t>probing)</a:t>
            </a:r>
            <a:endParaRPr lang="en-US" sz="2400" b="1" dirty="0">
              <a:solidFill>
                <a:srgbClr val="7030A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762000" y="1905000"/>
            <a:ext cx="7772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เป็นการแก้ไขปัญหาการชนกันของ</a:t>
            </a:r>
            <a:r>
              <a:rPr lang="th-TH" sz="2000" dirty="0" err="1">
                <a:latin typeface="BrowalliaUPC" pitchFamily="34" charset="-34"/>
                <a:ea typeface="Calibri"/>
                <a:cs typeface="BrowalliaUPC" pitchFamily="34" charset="-34"/>
              </a:rPr>
              <a:t>แฮช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คีย์ด้วยการปรับโครงสร้างการแก้ปัญหาแบบลำดับ </a:t>
            </a:r>
            <a:endParaRPr lang="th-TH" sz="2000" dirty="0" smtClean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th-TH" sz="2000" dirty="0" smtClean="0">
                <a:latin typeface="BrowalliaUPC" pitchFamily="34" charset="-34"/>
                <a:ea typeface="Calibri"/>
                <a:cs typeface="BrowalliaUPC" pitchFamily="34" charset="-34"/>
              </a:rPr>
              <a:t>แก้ปัญหาด้วยการนำคีย์ยก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กำลังสอง </a:t>
            </a:r>
            <a:r>
              <a:rPr lang="th-TH" sz="2000" dirty="0" smtClean="0">
                <a:latin typeface="BrowalliaUPC" pitchFamily="34" charset="-34"/>
                <a:ea typeface="Calibri"/>
                <a:cs typeface="BrowalliaUPC" pitchFamily="34" charset="-34"/>
              </a:rPr>
              <a:t>เพื่อตรวจสอบ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ตำแหน่ง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table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[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h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(</a:t>
            </a:r>
            <a:r>
              <a:rPr lang="en-US" sz="2000" dirty="0" err="1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serchKey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)+1</a:t>
            </a:r>
            <a:r>
              <a:rPr lang="en-US" sz="2000" baseline="30000" dirty="0">
                <a:latin typeface="BrowalliaUPC" pitchFamily="34" charset="-34"/>
                <a:ea typeface="Calibri"/>
                <a:cs typeface="BrowalliaUPC" pitchFamily="34" charset="-34"/>
              </a:rPr>
              <a:t>2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],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table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[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h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(</a:t>
            </a:r>
            <a:r>
              <a:rPr lang="en-US" sz="2000" dirty="0" err="1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serchKey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)+2</a:t>
            </a:r>
            <a:r>
              <a:rPr lang="en-US" sz="2000" baseline="30000" dirty="0">
                <a:latin typeface="BrowalliaUPC" pitchFamily="34" charset="-34"/>
                <a:ea typeface="Calibri"/>
                <a:cs typeface="BrowalliaUPC" pitchFamily="34" charset="-34"/>
              </a:rPr>
              <a:t>2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],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table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[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h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(</a:t>
            </a:r>
            <a:r>
              <a:rPr lang="en-US" sz="2000" dirty="0" err="1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serchKey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)+3</a:t>
            </a:r>
            <a:r>
              <a:rPr lang="en-US" sz="2000" baseline="30000" dirty="0">
                <a:latin typeface="BrowalliaUPC" pitchFamily="34" charset="-34"/>
                <a:ea typeface="Calibri"/>
                <a:cs typeface="BrowalliaUPC" pitchFamily="34" charset="-34"/>
              </a:rPr>
              <a:t>2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]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จนกระทั่งเจอตำแหน่งที่ยังไม่เก็บข้อมูล</a:t>
            </a:r>
            <a:endParaRPr lang="en-US" sz="20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8" name="รูปภาพ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578" y="2920662"/>
            <a:ext cx="3151022" cy="325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9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14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4582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000" dirty="0">
                <a:latin typeface="BrowalliaUPC" pitchFamily="34" charset="-34"/>
                <a:cs typeface="BrowalliaUPC" pitchFamily="34" charset="-34"/>
              </a:rPr>
              <a:t>การแก้ปัญหาการชนกันของ</a:t>
            </a:r>
            <a:r>
              <a:rPr lang="th-TH" sz="4000" dirty="0" err="1">
                <a:latin typeface="BrowalliaUPC" pitchFamily="34" charset="-34"/>
                <a:cs typeface="BrowalliaUPC" pitchFamily="34" charset="-34"/>
              </a:rPr>
              <a:t>แฮช</a:t>
            </a:r>
            <a:r>
              <a:rPr lang="th-TH" sz="4000" dirty="0">
                <a:latin typeface="BrowalliaUPC" pitchFamily="34" charset="-34"/>
                <a:cs typeface="BrowalliaUPC" pitchFamily="34" charset="-34"/>
              </a:rPr>
              <a:t>คีย์ </a:t>
            </a:r>
            <a:r>
              <a:rPr lang="en-US" sz="4000" dirty="0">
                <a:latin typeface="BrowalliaUPC" pitchFamily="34" charset="-34"/>
                <a:cs typeface="BrowalliaUPC" pitchFamily="34" charset="-34"/>
              </a:rPr>
              <a:t>(Resolving Collision</a:t>
            </a:r>
            <a:r>
              <a:rPr lang="en-US" sz="4000" dirty="0" smtClean="0">
                <a:latin typeface="BrowalliaUPC" pitchFamily="34" charset="-34"/>
                <a:cs typeface="BrowalliaUPC" pitchFamily="34" charset="-34"/>
              </a:rPr>
              <a:t>)</a:t>
            </a:r>
            <a:endParaRPr lang="en-US" sz="40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914400"/>
            <a:ext cx="77492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แก้ปัญหาการชนกันด้วยการหาแอดเดรสถัดไปที่ใกล้เคียงที่สุด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57200" y="1443335"/>
            <a:ext cx="38683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th-TH" sz="2400" b="1" dirty="0">
                <a:solidFill>
                  <a:srgbClr val="7030A0"/>
                </a:solidFill>
                <a:latin typeface="BrowalliaUPC" pitchFamily="34" charset="-34"/>
                <a:cs typeface="BrowalliaUPC" pitchFamily="34" charset="-34"/>
              </a:rPr>
              <a:t>การทำ</a:t>
            </a:r>
            <a:r>
              <a:rPr lang="th-TH" sz="2400" b="1" dirty="0" err="1">
                <a:solidFill>
                  <a:srgbClr val="7030A0"/>
                </a:solidFill>
                <a:latin typeface="BrowalliaUPC" pitchFamily="34" charset="-34"/>
                <a:cs typeface="BrowalliaUPC" pitchFamily="34" charset="-34"/>
              </a:rPr>
              <a:t>แฮช</a:t>
            </a:r>
            <a:r>
              <a:rPr lang="th-TH" sz="2400" b="1" dirty="0">
                <a:solidFill>
                  <a:srgbClr val="7030A0"/>
                </a:solidFill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BrowalliaUPC" pitchFamily="34" charset="-34"/>
                <a:cs typeface="BrowalliaUPC" pitchFamily="34" charset="-34"/>
              </a:rPr>
              <a:t>2 </a:t>
            </a:r>
            <a:r>
              <a:rPr lang="th-TH" sz="2400" b="1" dirty="0">
                <a:solidFill>
                  <a:srgbClr val="7030A0"/>
                </a:solidFill>
                <a:latin typeface="BrowalliaUPC" pitchFamily="34" charset="-34"/>
                <a:cs typeface="BrowalliaUPC" pitchFamily="34" charset="-34"/>
              </a:rPr>
              <a:t>ครั้ง </a:t>
            </a:r>
            <a:r>
              <a:rPr lang="en-US" sz="2400" b="1" dirty="0">
                <a:solidFill>
                  <a:srgbClr val="7030A0"/>
                </a:solidFill>
                <a:latin typeface="BrowalliaUPC" pitchFamily="34" charset="-34"/>
                <a:cs typeface="BrowalliaUPC" pitchFamily="34" charset="-34"/>
              </a:rPr>
              <a:t>(Double </a:t>
            </a:r>
            <a:r>
              <a:rPr lang="en-US" sz="2400" b="1" dirty="0" smtClean="0">
                <a:solidFill>
                  <a:srgbClr val="7030A0"/>
                </a:solidFill>
                <a:latin typeface="BrowalliaUPC" pitchFamily="34" charset="-34"/>
                <a:cs typeface="BrowalliaUPC" pitchFamily="34" charset="-34"/>
              </a:rPr>
              <a:t>hashing)</a:t>
            </a:r>
            <a:endParaRPr lang="en-US" sz="2400" b="1" dirty="0">
              <a:solidFill>
                <a:srgbClr val="7030A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838200" y="1905000"/>
            <a:ext cx="77724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thaiDist">
              <a:buFont typeface="Wingdings" pitchFamily="2" charset="2"/>
              <a:buChar char="§"/>
            </a:pP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การทำ</a:t>
            </a:r>
            <a:r>
              <a:rPr lang="th-TH" sz="2000" dirty="0" err="1">
                <a:latin typeface="BrowalliaUPC" pitchFamily="34" charset="-34"/>
                <a:ea typeface="Calibri"/>
                <a:cs typeface="BrowalliaUPC" pitchFamily="34" charset="-34"/>
              </a:rPr>
              <a:t>แฮช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2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ครั้งเป็นการแก้ปัญหาโดยใช้คีย์แบบไม่อิสระ </a:t>
            </a:r>
            <a:endParaRPr lang="th-TH" sz="2000" dirty="0" smtClean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marL="342900" indent="-342900" algn="thaiDist">
              <a:buFont typeface="Wingdings" pitchFamily="2" charset="2"/>
              <a:buChar char="§"/>
            </a:pPr>
            <a:r>
              <a:rPr lang="th-TH" sz="2000" dirty="0" smtClean="0">
                <a:latin typeface="BrowalliaUPC" pitchFamily="34" charset="-34"/>
                <a:ea typeface="Calibri"/>
                <a:cs typeface="BrowalliaUPC" pitchFamily="34" charset="-34"/>
              </a:rPr>
              <a:t>เป็น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โครงสร้างที่ใช้หลักการแก้ไขปัญหาแบบลำดับ โดยเริ่มจากหาแอดเดรสที่ได้</a:t>
            </a:r>
            <a:r>
              <a:rPr lang="th-TH" sz="2000" dirty="0" err="1">
                <a:latin typeface="BrowalliaUPC" pitchFamily="34" charset="-34"/>
                <a:ea typeface="Calibri"/>
                <a:cs typeface="BrowalliaUPC" pitchFamily="34" charset="-34"/>
              </a:rPr>
              <a:t>แฮช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ฟังก์ชันในลำดับที่หนึ่ง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h</a:t>
            </a:r>
            <a:r>
              <a:rPr lang="en-US" sz="2000" baseline="-25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1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(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key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)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ก่อนและเมื่อตำแหน่งที่จาก</a:t>
            </a:r>
            <a:r>
              <a:rPr lang="th-TH" sz="2000" dirty="0" err="1">
                <a:latin typeface="BrowalliaUPC" pitchFamily="34" charset="-34"/>
                <a:ea typeface="Calibri"/>
                <a:cs typeface="BrowalliaUPC" pitchFamily="34" charset="-34"/>
              </a:rPr>
              <a:t>แฮช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ฟังก์ชันครั้งที่ 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1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มีข้อมูลอยู่แล้ว จะหา</a:t>
            </a:r>
            <a:r>
              <a:rPr lang="th-TH" sz="2000" dirty="0" err="1">
                <a:latin typeface="BrowalliaUPC" pitchFamily="34" charset="-34"/>
                <a:ea typeface="Calibri"/>
                <a:cs typeface="BrowalliaUPC" pitchFamily="34" charset="-34"/>
              </a:rPr>
              <a:t>แฮช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ฟังก์ชันในลำดับที่สอง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h</a:t>
            </a:r>
            <a:r>
              <a:rPr lang="en-US" sz="2000" baseline="-25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2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(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key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)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เพื่อหาตำแหน่งแอดเดรสในตำแหน่งถัดไป โดยมีข้อกำหนดในการทำ</a:t>
            </a:r>
            <a:r>
              <a:rPr lang="th-TH" sz="2000" dirty="0" err="1">
                <a:latin typeface="BrowalliaUPC" pitchFamily="34" charset="-34"/>
                <a:ea typeface="Calibri"/>
                <a:cs typeface="BrowalliaUPC" pitchFamily="34" charset="-34"/>
              </a:rPr>
              <a:t>แฮช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2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ครั้งของ</a:t>
            </a:r>
            <a:r>
              <a:rPr lang="th-TH" sz="2000" dirty="0" err="1">
                <a:latin typeface="BrowalliaUPC" pitchFamily="34" charset="-34"/>
                <a:ea typeface="Calibri"/>
                <a:cs typeface="BrowalliaUPC" pitchFamily="34" charset="-34"/>
              </a:rPr>
              <a:t>แฮช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ฟังก์ชัน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h</a:t>
            </a:r>
            <a:r>
              <a:rPr lang="en-US" sz="2000" baseline="-25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1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(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key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)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 และ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h</a:t>
            </a:r>
            <a:r>
              <a:rPr lang="en-US" sz="2000" baseline="-25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2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(</a:t>
            </a:r>
            <a:r>
              <a:rPr lang="en-US" sz="2000" i="1" dirty="0">
                <a:latin typeface="BrowalliaUPC" pitchFamily="34" charset="-34"/>
                <a:ea typeface="Calibri"/>
                <a:cs typeface="BrowalliaUPC" pitchFamily="34" charset="-34"/>
              </a:rPr>
              <a:t>key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)</a:t>
            </a:r>
            <a:r>
              <a:rPr lang="th-TH" sz="2000" b="1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ดังนี้</a:t>
            </a:r>
            <a:endParaRPr lang="en-US" sz="2000" dirty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algn="thaiDist"/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		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h</a:t>
            </a:r>
            <a:r>
              <a:rPr lang="en-US" sz="2000" baseline="-25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2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(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key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) ≠ 0</a:t>
            </a:r>
          </a:p>
          <a:p>
            <a:pPr algn="thaiDist"/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		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h</a:t>
            </a:r>
            <a:r>
              <a:rPr lang="en-US" sz="2000" baseline="-25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1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 ≠</a:t>
            </a:r>
            <a:r>
              <a:rPr lang="en-US" sz="2000" i="1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h</a:t>
            </a:r>
            <a:r>
              <a:rPr lang="en-US" sz="2000" baseline="-25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2</a:t>
            </a:r>
            <a:endParaRPr lang="en-US" sz="2000" dirty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algn="thaiDist"/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th-TH" sz="2000" dirty="0" smtClean="0">
                <a:latin typeface="BrowalliaUPC" pitchFamily="34" charset="-34"/>
                <a:ea typeface="Calibri"/>
                <a:cs typeface="BrowalliaUPC" pitchFamily="34" charset="-34"/>
              </a:rPr>
              <a:t>      ตัวอย่างเช่น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กำหนดให้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h</a:t>
            </a:r>
            <a:r>
              <a:rPr lang="en-US" sz="2000" baseline="-25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1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 และ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h</a:t>
            </a:r>
            <a:r>
              <a:rPr lang="en-US" sz="2000" baseline="-25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2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 เป็นลำดับที่หนึ่งและลำดับที่สองของ</a:t>
            </a:r>
            <a:r>
              <a:rPr lang="th-TH" sz="2000" dirty="0" err="1">
                <a:latin typeface="BrowalliaUPC" pitchFamily="34" charset="-34"/>
                <a:ea typeface="Calibri"/>
                <a:cs typeface="BrowalliaUPC" pitchFamily="34" charset="-34"/>
              </a:rPr>
              <a:t>แฮช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ฟังก์ชันดังนี้</a:t>
            </a:r>
            <a:endParaRPr lang="en-US" sz="2000" dirty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algn="thaiDist"/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	</a:t>
            </a:r>
            <a:r>
              <a:rPr lang="en-US" sz="2000" i="1" dirty="0">
                <a:latin typeface="BrowalliaUPC" pitchFamily="34" charset="-34"/>
                <a:ea typeface="Calibri"/>
                <a:cs typeface="BrowalliaUPC" pitchFamily="34" charset="-34"/>
              </a:rPr>
              <a:t>	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h</a:t>
            </a:r>
            <a:r>
              <a:rPr lang="en-US" sz="2000" baseline="-25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1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(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key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) =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key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en-US" sz="2000" b="1" dirty="0">
                <a:latin typeface="BrowalliaUPC" pitchFamily="34" charset="-34"/>
                <a:ea typeface="Calibri"/>
                <a:cs typeface="BrowalliaUPC" pitchFamily="34" charset="-34"/>
              </a:rPr>
              <a:t>mod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 11</a:t>
            </a:r>
          </a:p>
          <a:p>
            <a:pPr algn="thaiDist"/>
            <a:r>
              <a:rPr lang="en-US" sz="2000" i="1" dirty="0">
                <a:latin typeface="BrowalliaUPC" pitchFamily="34" charset="-34"/>
                <a:ea typeface="Calibri"/>
                <a:cs typeface="BrowalliaUPC" pitchFamily="34" charset="-34"/>
              </a:rPr>
              <a:t>		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h</a:t>
            </a:r>
            <a:r>
              <a:rPr lang="en-US" sz="2000" baseline="-25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2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(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key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) = 7 – (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key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en-US" sz="2000" b="1" dirty="0">
                <a:latin typeface="BrowalliaUPC" pitchFamily="34" charset="-34"/>
                <a:ea typeface="Calibri"/>
                <a:cs typeface="BrowalliaUPC" pitchFamily="34" charset="-34"/>
              </a:rPr>
              <a:t>mod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 7)</a:t>
            </a:r>
          </a:p>
          <a:p>
            <a:pPr algn="thaiDist"/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th-TH" sz="2000" dirty="0" smtClean="0">
                <a:latin typeface="BrowalliaUPC" pitchFamily="34" charset="-34"/>
                <a:ea typeface="Calibri"/>
                <a:cs typeface="BrowalliaUPC" pitchFamily="34" charset="-34"/>
              </a:rPr>
              <a:t>       เมื่อ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ตาราง</a:t>
            </a:r>
            <a:r>
              <a:rPr lang="th-TH" sz="2000" dirty="0" err="1">
                <a:latin typeface="BrowalliaUPC" pitchFamily="34" charset="-34"/>
                <a:ea typeface="Calibri"/>
                <a:cs typeface="BrowalliaUPC" pitchFamily="34" charset="-34"/>
              </a:rPr>
              <a:t>แฮช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สามารถเก็บข้อมูลได้ 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11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ข้อมูลและถ้า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key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 = 58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ทำให้</a:t>
            </a:r>
            <a:r>
              <a:rPr lang="th-TH" sz="2000" dirty="0" err="1">
                <a:latin typeface="BrowalliaUPC" pitchFamily="34" charset="-34"/>
                <a:ea typeface="Calibri"/>
                <a:cs typeface="BrowalliaUPC" pitchFamily="34" charset="-34"/>
              </a:rPr>
              <a:t>แฮช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คีย์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h</a:t>
            </a:r>
            <a:r>
              <a:rPr lang="en-US" sz="2000" baseline="-25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1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อยู่ใน</a:t>
            </a:r>
            <a:r>
              <a:rPr lang="th-TH" sz="2000" dirty="0" smtClean="0">
                <a:latin typeface="BrowalliaUPC" pitchFamily="34" charset="-34"/>
                <a:ea typeface="Calibri"/>
                <a:cs typeface="BrowalliaUPC" pitchFamily="34" charset="-34"/>
              </a:rPr>
              <a:t>ตำแหน่ง </a:t>
            </a:r>
            <a:r>
              <a:rPr lang="en-US" sz="2000" dirty="0" smtClean="0">
                <a:latin typeface="BrowalliaUPC" pitchFamily="34" charset="-34"/>
                <a:ea typeface="Calibri"/>
                <a:cs typeface="BrowalliaUPC" pitchFamily="34" charset="-34"/>
              </a:rPr>
              <a:t>3 </a:t>
            </a:r>
            <a:r>
              <a:rPr lang="th-TH" sz="2000" dirty="0" smtClean="0">
                <a:latin typeface="BrowalliaUPC" pitchFamily="34" charset="-34"/>
                <a:ea typeface="Calibri"/>
                <a:cs typeface="BrowalliaUPC" pitchFamily="34" charset="-34"/>
              </a:rPr>
              <a:t>   </a:t>
            </a:r>
            <a:r>
              <a:rPr lang="en-US" sz="2000" dirty="0" smtClean="0">
                <a:latin typeface="BrowalliaUPC" pitchFamily="34" charset="-34"/>
                <a:ea typeface="Calibri"/>
                <a:cs typeface="BrowalliaUPC" pitchFamily="34" charset="-34"/>
              </a:rPr>
              <a:t>(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58 </a:t>
            </a:r>
            <a:r>
              <a:rPr lang="en-US" sz="2000" b="1" dirty="0">
                <a:latin typeface="BrowalliaUPC" pitchFamily="34" charset="-34"/>
                <a:ea typeface="Calibri"/>
                <a:cs typeface="BrowalliaUPC" pitchFamily="34" charset="-34"/>
              </a:rPr>
              <a:t>mod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 11)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และ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h</a:t>
            </a:r>
            <a:r>
              <a:rPr lang="en-US" sz="2000" baseline="-25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2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เป็นการแก้ไขปัญหาการชนกัน ด้วยการหาตำแหน่งแอดเดรสในลำดับถัดไปคือ 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5 </a:t>
            </a:r>
            <a:r>
              <a:rPr lang="th-TH" sz="2000" dirty="0" smtClean="0">
                <a:latin typeface="BrowalliaUPC" pitchFamily="34" charset="-34"/>
                <a:ea typeface="Calibri"/>
                <a:cs typeface="BrowalliaUPC" pitchFamily="34" charset="-34"/>
              </a:rPr>
              <a:t>       </a:t>
            </a:r>
            <a:r>
              <a:rPr lang="en-US" sz="2000" dirty="0" smtClean="0">
                <a:latin typeface="BrowalliaUPC" pitchFamily="34" charset="-34"/>
                <a:ea typeface="Calibri"/>
                <a:cs typeface="BrowalliaUPC" pitchFamily="34" charset="-34"/>
              </a:rPr>
              <a:t>(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7 – 58 </a:t>
            </a:r>
            <a:r>
              <a:rPr lang="en-US" sz="2000" b="1" dirty="0">
                <a:latin typeface="BrowalliaUPC" pitchFamily="34" charset="-34"/>
                <a:ea typeface="Calibri"/>
                <a:cs typeface="BrowalliaUPC" pitchFamily="34" charset="-34"/>
              </a:rPr>
              <a:t>mod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 7) </a:t>
            </a:r>
            <a:endParaRPr lang="en-US" sz="2000" dirty="0">
              <a:effectLst/>
              <a:latin typeface="BrowalliaUPC" pitchFamily="34" charset="-34"/>
              <a:ea typeface="Calibri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0365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15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4582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000" dirty="0">
                <a:latin typeface="BrowalliaUPC" pitchFamily="34" charset="-34"/>
                <a:cs typeface="BrowalliaUPC" pitchFamily="34" charset="-34"/>
              </a:rPr>
              <a:t>การแก้ปัญหาการชนกันของ</a:t>
            </a:r>
            <a:r>
              <a:rPr lang="th-TH" sz="4000" dirty="0" err="1">
                <a:latin typeface="BrowalliaUPC" pitchFamily="34" charset="-34"/>
                <a:cs typeface="BrowalliaUPC" pitchFamily="34" charset="-34"/>
              </a:rPr>
              <a:t>แฮช</a:t>
            </a:r>
            <a:r>
              <a:rPr lang="th-TH" sz="4000" dirty="0">
                <a:latin typeface="BrowalliaUPC" pitchFamily="34" charset="-34"/>
                <a:cs typeface="BrowalliaUPC" pitchFamily="34" charset="-34"/>
              </a:rPr>
              <a:t>คีย์ </a:t>
            </a:r>
            <a:r>
              <a:rPr lang="en-US" sz="4000" dirty="0">
                <a:latin typeface="BrowalliaUPC" pitchFamily="34" charset="-34"/>
                <a:cs typeface="BrowalliaUPC" pitchFamily="34" charset="-34"/>
              </a:rPr>
              <a:t>(Resolving Collision</a:t>
            </a:r>
            <a:r>
              <a:rPr lang="en-US" sz="4000" dirty="0" smtClean="0">
                <a:latin typeface="BrowalliaUPC" pitchFamily="34" charset="-34"/>
                <a:cs typeface="BrowalliaUPC" pitchFamily="34" charset="-34"/>
              </a:rPr>
              <a:t>)</a:t>
            </a:r>
            <a:endParaRPr lang="en-US" sz="40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914400"/>
            <a:ext cx="77492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แก้ปัญหาการชนกันด้วยการหาแอดเดรสถัดไปที่ใกล้เคียงที่สุด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57200" y="1443335"/>
            <a:ext cx="38683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th-TH" sz="2400" b="1" dirty="0">
                <a:solidFill>
                  <a:srgbClr val="7030A0"/>
                </a:solidFill>
                <a:latin typeface="BrowalliaUPC" pitchFamily="34" charset="-34"/>
                <a:cs typeface="BrowalliaUPC" pitchFamily="34" charset="-34"/>
              </a:rPr>
              <a:t>การทำ</a:t>
            </a:r>
            <a:r>
              <a:rPr lang="th-TH" sz="2400" b="1" dirty="0" err="1">
                <a:solidFill>
                  <a:srgbClr val="7030A0"/>
                </a:solidFill>
                <a:latin typeface="BrowalliaUPC" pitchFamily="34" charset="-34"/>
                <a:cs typeface="BrowalliaUPC" pitchFamily="34" charset="-34"/>
              </a:rPr>
              <a:t>แฮช</a:t>
            </a:r>
            <a:r>
              <a:rPr lang="th-TH" sz="2400" b="1" dirty="0">
                <a:solidFill>
                  <a:srgbClr val="7030A0"/>
                </a:solidFill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BrowalliaUPC" pitchFamily="34" charset="-34"/>
                <a:cs typeface="BrowalliaUPC" pitchFamily="34" charset="-34"/>
              </a:rPr>
              <a:t>2 </a:t>
            </a:r>
            <a:r>
              <a:rPr lang="th-TH" sz="2400" b="1" dirty="0">
                <a:solidFill>
                  <a:srgbClr val="7030A0"/>
                </a:solidFill>
                <a:latin typeface="BrowalliaUPC" pitchFamily="34" charset="-34"/>
                <a:cs typeface="BrowalliaUPC" pitchFamily="34" charset="-34"/>
              </a:rPr>
              <a:t>ครั้ง </a:t>
            </a:r>
            <a:r>
              <a:rPr lang="en-US" sz="2400" b="1" dirty="0">
                <a:solidFill>
                  <a:srgbClr val="7030A0"/>
                </a:solidFill>
                <a:latin typeface="BrowalliaUPC" pitchFamily="34" charset="-34"/>
                <a:cs typeface="BrowalliaUPC" pitchFamily="34" charset="-34"/>
              </a:rPr>
              <a:t>(Double </a:t>
            </a:r>
            <a:r>
              <a:rPr lang="en-US" sz="2400" b="1" dirty="0" smtClean="0">
                <a:solidFill>
                  <a:srgbClr val="7030A0"/>
                </a:solidFill>
                <a:latin typeface="BrowalliaUPC" pitchFamily="34" charset="-34"/>
                <a:cs typeface="BrowalliaUPC" pitchFamily="34" charset="-34"/>
              </a:rPr>
              <a:t>hashing)</a:t>
            </a:r>
            <a:endParaRPr lang="en-US" sz="2400" b="1" dirty="0">
              <a:solidFill>
                <a:srgbClr val="7030A0"/>
              </a:solidFill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6" name="รูปภาพ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448050"/>
            <a:ext cx="2819400" cy="3181350"/>
          </a:xfrm>
          <a:prstGeom prst="rect">
            <a:avLst/>
          </a:prstGeom>
        </p:spPr>
      </p:pic>
      <p:sp>
        <p:nvSpPr>
          <p:cNvPr id="8" name="สี่เหลี่ยมผืนผ้า 7"/>
          <p:cNvSpPr/>
          <p:nvPr/>
        </p:nvSpPr>
        <p:spPr>
          <a:xfrm>
            <a:off x="820056" y="1897743"/>
            <a:ext cx="786674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thaiDist"/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หา</a:t>
            </a:r>
            <a:r>
              <a:rPr lang="th-TH" sz="2000" dirty="0" err="1">
                <a:latin typeface="BrowalliaUPC" pitchFamily="34" charset="-34"/>
                <a:ea typeface="Calibri"/>
                <a:cs typeface="BrowalliaUPC" pitchFamily="34" charset="-34"/>
              </a:rPr>
              <a:t>แฮช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คีย์ของคีย์ในการค้นหา 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14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คือ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h</a:t>
            </a:r>
            <a:r>
              <a:rPr lang="en-US" sz="2000" baseline="-25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1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(14) =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3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ซึ่งชนกับคีย์ 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58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ดังนั้น ต้องหา</a:t>
            </a:r>
            <a:r>
              <a:rPr lang="th-TH" sz="2000" dirty="0" err="1">
                <a:latin typeface="BrowalliaUPC" pitchFamily="34" charset="-34"/>
                <a:ea typeface="Calibri"/>
                <a:cs typeface="BrowalliaUPC" pitchFamily="34" charset="-34"/>
              </a:rPr>
              <a:t>แฮช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คีย์ในลำดับที่ 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2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คือ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h</a:t>
            </a:r>
            <a:r>
              <a:rPr lang="en-US" sz="2000" baseline="-25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2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(14) = 7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จึงเพิ่มคีย์ในการค้นหาของ 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14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ในตำแหน่ง 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10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คือ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table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[3+7]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หรือ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table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[10] </a:t>
            </a:r>
          </a:p>
          <a:p>
            <a:pPr algn="thaiDist"/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th-TH" sz="2000" dirty="0" smtClean="0">
                <a:latin typeface="BrowalliaUPC" pitchFamily="34" charset="-34"/>
                <a:ea typeface="Calibri"/>
                <a:cs typeface="BrowalliaUPC" pitchFamily="34" charset="-34"/>
              </a:rPr>
              <a:t>        สุดท้าย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คีย์ในการค้นหา 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91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คือ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h</a:t>
            </a:r>
            <a:r>
              <a:rPr lang="en-US" sz="2000" baseline="-25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1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(91) = 3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 และ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h</a:t>
            </a:r>
            <a:r>
              <a:rPr lang="en-US" sz="2000" baseline="-25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2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(91) = 7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แต่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table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[3]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และ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table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[10]</a:t>
            </a:r>
            <a:r>
              <a:rPr lang="en-US" sz="2000" i="1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มีข้อมูลที่ถูกครอบครองแล้ว สุดท้ายในการหาคีย์ค้นหา 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91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กลับไปใช้</a:t>
            </a:r>
            <a:r>
              <a:rPr lang="th-TH" sz="2000" dirty="0" err="1">
                <a:latin typeface="BrowalliaUPC" pitchFamily="34" charset="-34"/>
                <a:ea typeface="Calibri"/>
                <a:cs typeface="BrowalliaUPC" pitchFamily="34" charset="-34"/>
              </a:rPr>
              <a:t>ฟังก์แฮช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h</a:t>
            </a:r>
            <a:r>
              <a:rPr lang="en-US" sz="2000" baseline="-25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1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ใหม่อีกครั้งแต่เปลี่ยนคีย์ที่ได้จาก </a:t>
            </a:r>
            <a:r>
              <a:rPr lang="th-TH" sz="2000" dirty="0" smtClean="0">
                <a:latin typeface="BrowalliaUPC" pitchFamily="34" charset="-34"/>
                <a:ea typeface="Calibri"/>
                <a:cs typeface="BrowalliaUPC" pitchFamily="34" charset="-34"/>
              </a:rPr>
              <a:t>       </a:t>
            </a:r>
            <a:r>
              <a:rPr lang="en-US" sz="2000" dirty="0" smtClean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key</a:t>
            </a:r>
            <a:r>
              <a:rPr lang="en-US" sz="2000" dirty="0" smtClean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=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h</a:t>
            </a:r>
            <a:r>
              <a:rPr lang="en-US" sz="2000" baseline="-25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1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(91) +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h</a:t>
            </a:r>
            <a:r>
              <a:rPr lang="en-US" sz="2000" baseline="-25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2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(91) +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h</a:t>
            </a:r>
            <a:r>
              <a:rPr lang="en-US" sz="2000" baseline="-25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2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(91)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ซึ่งจะได้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 3 + 7 + 7 = 17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ดังนั้น ตำแหน่งในการเพิ่มคีย์ในการค้นหา 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91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คือ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h</a:t>
            </a:r>
            <a:r>
              <a:rPr lang="en-US" sz="2000" baseline="-25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1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(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key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) = 17 </a:t>
            </a:r>
            <a:r>
              <a:rPr lang="en-US" sz="2000" b="1" dirty="0">
                <a:latin typeface="BrowalliaUPC" pitchFamily="34" charset="-34"/>
                <a:ea typeface="Calibri"/>
                <a:cs typeface="BrowalliaUPC" pitchFamily="34" charset="-34"/>
              </a:rPr>
              <a:t>mod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 11 = 6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อยู่ใน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table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[6]</a:t>
            </a:r>
            <a:endParaRPr lang="en-US" sz="20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5714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16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4582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000" dirty="0">
                <a:latin typeface="BrowalliaUPC" pitchFamily="34" charset="-34"/>
                <a:cs typeface="BrowalliaUPC" pitchFamily="34" charset="-34"/>
              </a:rPr>
              <a:t>การแก้ปัญหาการชนกันของ</a:t>
            </a:r>
            <a:r>
              <a:rPr lang="th-TH" sz="4000" dirty="0" err="1">
                <a:latin typeface="BrowalliaUPC" pitchFamily="34" charset="-34"/>
                <a:cs typeface="BrowalliaUPC" pitchFamily="34" charset="-34"/>
              </a:rPr>
              <a:t>แฮช</a:t>
            </a:r>
            <a:r>
              <a:rPr lang="th-TH" sz="4000" dirty="0">
                <a:latin typeface="BrowalliaUPC" pitchFamily="34" charset="-34"/>
                <a:cs typeface="BrowalliaUPC" pitchFamily="34" charset="-34"/>
              </a:rPr>
              <a:t>คีย์ </a:t>
            </a:r>
            <a:r>
              <a:rPr lang="en-US" sz="4000" dirty="0">
                <a:latin typeface="BrowalliaUPC" pitchFamily="34" charset="-34"/>
                <a:cs typeface="BrowalliaUPC" pitchFamily="34" charset="-34"/>
              </a:rPr>
              <a:t>(Resolving Collision</a:t>
            </a:r>
            <a:r>
              <a:rPr lang="en-US" sz="4000" dirty="0" smtClean="0">
                <a:latin typeface="BrowalliaUPC" pitchFamily="34" charset="-34"/>
                <a:cs typeface="BrowalliaUPC" pitchFamily="34" charset="-34"/>
              </a:rPr>
              <a:t>)</a:t>
            </a:r>
            <a:endParaRPr lang="en-US" sz="40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914400"/>
            <a:ext cx="75568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การแก้ปัญหาการชนกันด้วยวิธีการปรับโครงสร้างตาราง</a:t>
            </a:r>
            <a:r>
              <a:rPr lang="th-TH" sz="3200" b="1" dirty="0" err="1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แฮช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57200" y="1443335"/>
            <a:ext cx="3595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th-TH" sz="2400" b="1" dirty="0">
                <a:solidFill>
                  <a:srgbClr val="7030A0"/>
                </a:solidFill>
                <a:latin typeface="BrowalliaUPC" pitchFamily="34" charset="-34"/>
                <a:cs typeface="BrowalliaUPC" pitchFamily="34" charset="-34"/>
              </a:rPr>
              <a:t>การเก็บข้อมูลแบบกลุ่ม </a:t>
            </a:r>
            <a:r>
              <a:rPr lang="en-US" sz="2400" b="1" dirty="0" smtClean="0">
                <a:solidFill>
                  <a:srgbClr val="7030A0"/>
                </a:solidFill>
                <a:latin typeface="BrowalliaUPC" pitchFamily="34" charset="-34"/>
                <a:cs typeface="BrowalliaUPC" pitchFamily="34" charset="-34"/>
              </a:rPr>
              <a:t>(Buckets)</a:t>
            </a:r>
            <a:endParaRPr lang="en-US" sz="2400" b="1" dirty="0">
              <a:solidFill>
                <a:srgbClr val="7030A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838200" y="1905000"/>
            <a:ext cx="7848600" cy="2472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thaiDist">
              <a:lnSpc>
                <a:spcPct val="115000"/>
              </a:lnSpc>
              <a:spcAft>
                <a:spcPts val="1000"/>
              </a:spcAft>
              <a:buFont typeface="Wingdings" pitchFamily="2" charset="2"/>
              <a:buChar char="§"/>
            </a:pP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ในแต่ละตาราง</a:t>
            </a:r>
            <a:r>
              <a:rPr lang="th-TH" sz="2000" dirty="0" err="1">
                <a:latin typeface="BrowalliaUPC" pitchFamily="34" charset="-34"/>
                <a:ea typeface="Calibri"/>
                <a:cs typeface="BrowalliaUPC" pitchFamily="34" charset="-34"/>
              </a:rPr>
              <a:t>แฮช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table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ของแต่ละตำแหน่ง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table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[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i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 ]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จะมีอาร์เรย์ที่เรียกว่า </a:t>
            </a:r>
            <a:r>
              <a:rPr lang="en-US" sz="2000" b="1" dirty="0">
                <a:latin typeface="BrowalliaUPC" pitchFamily="34" charset="-34"/>
                <a:ea typeface="Calibri"/>
                <a:cs typeface="BrowalliaUPC" pitchFamily="34" charset="-34"/>
              </a:rPr>
              <a:t>Bucket</a:t>
            </a:r>
            <a:r>
              <a:rPr lang="th-TH" sz="2000" b="1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en-US" sz="2000" b="1" dirty="0">
                <a:latin typeface="BrowalliaUPC" pitchFamily="34" charset="-34"/>
                <a:ea typeface="Calibri"/>
                <a:cs typeface="BrowalliaUPC" pitchFamily="34" charset="-34"/>
              </a:rPr>
              <a:t>(</a:t>
            </a:r>
            <a:r>
              <a:rPr lang="th-TH" sz="2000" b="1" dirty="0">
                <a:latin typeface="BrowalliaUPC" pitchFamily="34" charset="-34"/>
                <a:ea typeface="Calibri"/>
                <a:cs typeface="BrowalliaUPC" pitchFamily="34" charset="-34"/>
              </a:rPr>
              <a:t>กลุ่มข้อมูล</a:t>
            </a:r>
            <a:r>
              <a:rPr lang="en-US" sz="2000" b="1" dirty="0">
                <a:latin typeface="BrowalliaUPC" pitchFamily="34" charset="-34"/>
                <a:ea typeface="Calibri"/>
                <a:cs typeface="BrowalliaUPC" pitchFamily="34" charset="-34"/>
              </a:rPr>
              <a:t>)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ทำหน้าที่เก็บข้อมูล</a:t>
            </a:r>
            <a:r>
              <a:rPr lang="th-TH" sz="2000" dirty="0" err="1">
                <a:latin typeface="BrowalliaUPC" pitchFamily="34" charset="-34"/>
                <a:ea typeface="Calibri"/>
                <a:cs typeface="BrowalliaUPC" pitchFamily="34" charset="-34"/>
              </a:rPr>
              <a:t>แฮช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เข้าไปในแต่ละ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table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[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i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 ] </a:t>
            </a:r>
            <a:r>
              <a:rPr lang="th-TH" sz="2000" dirty="0" smtClean="0">
                <a:latin typeface="BrowalliaUPC" pitchFamily="34" charset="-34"/>
                <a:ea typeface="Calibri"/>
                <a:cs typeface="BrowalliaUPC" pitchFamily="34" charset="-34"/>
              </a:rPr>
              <a:t>ในอาร์เรย์ </a:t>
            </a:r>
          </a:p>
          <a:p>
            <a:pPr marL="342900" indent="-342900" algn="thaiDist">
              <a:lnSpc>
                <a:spcPct val="115000"/>
              </a:lnSpc>
              <a:spcAft>
                <a:spcPts val="1000"/>
              </a:spcAft>
              <a:buFont typeface="Wingdings" pitchFamily="2" charset="2"/>
              <a:buChar char="§"/>
            </a:pPr>
            <a:r>
              <a:rPr lang="th-TH" sz="2000" dirty="0" smtClean="0">
                <a:latin typeface="BrowalliaUPC" pitchFamily="34" charset="-34"/>
                <a:ea typeface="Calibri"/>
                <a:cs typeface="BrowalliaUPC" pitchFamily="34" charset="-34"/>
              </a:rPr>
              <a:t>แต่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ก็อาจจะเกิดปัญหาขึ้นถ้าขนาดของ 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Bucket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ที่มีขนาดเท่ากับ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B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มีขนาดที่น้อยกว่าขนาดของข้อมูลที่จะเพิ่มเข้าไปในตาราง</a:t>
            </a:r>
            <a:r>
              <a:rPr lang="th-TH" sz="2000" dirty="0" err="1">
                <a:latin typeface="BrowalliaUPC" pitchFamily="34" charset="-34"/>
                <a:ea typeface="Calibri"/>
                <a:cs typeface="BrowalliaUPC" pitchFamily="34" charset="-34"/>
              </a:rPr>
              <a:t>แฮช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 ซึ่งจะเกิดการชนของข้อมูลใน 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Bucket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ได้ </a:t>
            </a:r>
            <a:endParaRPr lang="th-TH" sz="2000" dirty="0" smtClean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marL="342900" indent="-342900" algn="thaiDist">
              <a:lnSpc>
                <a:spcPct val="115000"/>
              </a:lnSpc>
              <a:spcAft>
                <a:spcPts val="1000"/>
              </a:spcAft>
              <a:buFont typeface="Wingdings" pitchFamily="2" charset="2"/>
              <a:buChar char="§"/>
            </a:pPr>
            <a:r>
              <a:rPr lang="th-TH" sz="2000" dirty="0" smtClean="0">
                <a:latin typeface="BrowalliaUPC" pitchFamily="34" charset="-34"/>
                <a:ea typeface="Calibri"/>
                <a:cs typeface="BrowalliaUPC" pitchFamily="34" charset="-34"/>
              </a:rPr>
              <a:t>ดังนั้น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จะปรับให้ขนาดของ 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Bucket</a:t>
            </a:r>
            <a:r>
              <a:rPr lang="en-US" sz="2000" i="1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มีขนาดเป็น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B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 + 1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ในตำแหน่งอาร์เรย์เดียวกัน ซึ่งเป็นความคิดที่ดีในการเก็บข้อมูลในตาราง</a:t>
            </a:r>
            <a:r>
              <a:rPr lang="th-TH" sz="2000" dirty="0" err="1">
                <a:latin typeface="BrowalliaUPC" pitchFamily="34" charset="-34"/>
                <a:ea typeface="Calibri"/>
                <a:cs typeface="BrowalliaUPC" pitchFamily="34" charset="-34"/>
              </a:rPr>
              <a:t>แฮช</a:t>
            </a:r>
            <a:endParaRPr lang="en-US" sz="2000" dirty="0">
              <a:effectLst/>
              <a:latin typeface="BrowalliaUPC" pitchFamily="34" charset="-34"/>
              <a:ea typeface="Calibri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0088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17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4582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000" dirty="0">
                <a:latin typeface="BrowalliaUPC" pitchFamily="34" charset="-34"/>
                <a:cs typeface="BrowalliaUPC" pitchFamily="34" charset="-34"/>
              </a:rPr>
              <a:t>การแก้ปัญหาการชนกันของ</a:t>
            </a:r>
            <a:r>
              <a:rPr lang="th-TH" sz="4000" dirty="0" err="1">
                <a:latin typeface="BrowalliaUPC" pitchFamily="34" charset="-34"/>
                <a:cs typeface="BrowalliaUPC" pitchFamily="34" charset="-34"/>
              </a:rPr>
              <a:t>แฮช</a:t>
            </a:r>
            <a:r>
              <a:rPr lang="th-TH" sz="4000" dirty="0">
                <a:latin typeface="BrowalliaUPC" pitchFamily="34" charset="-34"/>
                <a:cs typeface="BrowalliaUPC" pitchFamily="34" charset="-34"/>
              </a:rPr>
              <a:t>คีย์ </a:t>
            </a:r>
            <a:r>
              <a:rPr lang="en-US" sz="4000" dirty="0">
                <a:latin typeface="BrowalliaUPC" pitchFamily="34" charset="-34"/>
                <a:cs typeface="BrowalliaUPC" pitchFamily="34" charset="-34"/>
              </a:rPr>
              <a:t>(Resolving Collision</a:t>
            </a:r>
            <a:r>
              <a:rPr lang="en-US" sz="4000" dirty="0" smtClean="0">
                <a:latin typeface="BrowalliaUPC" pitchFamily="34" charset="-34"/>
                <a:cs typeface="BrowalliaUPC" pitchFamily="34" charset="-34"/>
              </a:rPr>
              <a:t>)</a:t>
            </a:r>
            <a:endParaRPr lang="en-US" sz="40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914400"/>
            <a:ext cx="75568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การแก้ปัญหาการชนกันด้วยวิธีการปรับโครงสร้างตาราง</a:t>
            </a:r>
            <a:r>
              <a:rPr lang="th-TH" sz="3200" b="1" dirty="0" err="1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แฮช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57200" y="1443335"/>
            <a:ext cx="5960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th-TH" sz="2400" b="1" dirty="0">
                <a:solidFill>
                  <a:srgbClr val="7030A0"/>
                </a:solidFill>
                <a:latin typeface="BrowalliaUPC" pitchFamily="34" charset="-34"/>
                <a:cs typeface="BrowalliaUPC" pitchFamily="34" charset="-34"/>
              </a:rPr>
              <a:t>การแยกออกจากกันด้วยการเชื่อมโยง </a:t>
            </a:r>
            <a:r>
              <a:rPr lang="en-US" sz="2400" b="1" dirty="0">
                <a:solidFill>
                  <a:srgbClr val="7030A0"/>
                </a:solidFill>
                <a:latin typeface="BrowalliaUPC" pitchFamily="34" charset="-34"/>
                <a:cs typeface="BrowalliaUPC" pitchFamily="34" charset="-34"/>
              </a:rPr>
              <a:t>(Separate </a:t>
            </a:r>
            <a:r>
              <a:rPr lang="en-US" sz="2400" b="1" dirty="0" smtClean="0">
                <a:solidFill>
                  <a:srgbClr val="7030A0"/>
                </a:solidFill>
                <a:latin typeface="BrowalliaUPC" pitchFamily="34" charset="-34"/>
                <a:cs typeface="BrowalliaUPC" pitchFamily="34" charset="-34"/>
              </a:rPr>
              <a:t>Chaining)</a:t>
            </a:r>
            <a:endParaRPr lang="en-US" sz="2400" b="1" dirty="0">
              <a:solidFill>
                <a:srgbClr val="7030A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762000" y="1841182"/>
            <a:ext cx="7620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thaiDist">
              <a:buFont typeface="Wingdings" pitchFamily="2" charset="2"/>
              <a:buChar char="§"/>
            </a:pP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การ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แยกออกจากกันด้วยการเชื่อมโยง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(Separate Chaining)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 เป็นอีกทางเลือกหนึ่งในการออกแบบตาราง</a:t>
            </a:r>
            <a:r>
              <a:rPr lang="th-TH" sz="2000" dirty="0" err="1">
                <a:latin typeface="BrowalliaUPC" pitchFamily="34" charset="-34"/>
                <a:cs typeface="BrowalliaUPC" pitchFamily="34" charset="-34"/>
              </a:rPr>
              <a:t>แฮช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ด้วยการใช้อาร์เรย์ของลิงค์ลิสต์ในการเก็บข้อมูล </a:t>
            </a:r>
            <a:endParaRPr lang="th-TH" sz="2000" dirty="0" smtClean="0">
              <a:latin typeface="BrowalliaUPC" pitchFamily="34" charset="-34"/>
              <a:cs typeface="BrowalliaUPC" pitchFamily="34" charset="-34"/>
            </a:endParaRPr>
          </a:p>
          <a:p>
            <a:pPr marL="342900" indent="-342900" algn="thaiDist">
              <a:buFont typeface="Wingdings" pitchFamily="2" charset="2"/>
              <a:buChar char="§"/>
            </a:pP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วิธี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นี้เป็นรูปแบบการแก้ปัญหาการชนกันด้วยการกำหนดให้ในแต่ละ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table[ i ]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ทำหน้าที่อ้างอิงไป</a:t>
            </a: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ยัง  ลิงค์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ลิสต์เพื่อใช้ในการเชื่อมโยงข้อมูล</a:t>
            </a:r>
            <a:endParaRPr lang="en-US" sz="20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7" name="รูปภาพ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089910"/>
            <a:ext cx="5045886" cy="300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2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18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 err="1" smtClean="0">
                <a:latin typeface="BrowalliaUPC" pitchFamily="34" charset="-34"/>
                <a:cs typeface="BrowalliaUPC" pitchFamily="34" charset="-34"/>
              </a:rPr>
              <a:t>แฮช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(</a:t>
            </a:r>
            <a:r>
              <a:rPr lang="th-TH" sz="4800" dirty="0" err="1" smtClean="0">
                <a:latin typeface="BrowalliaUPC" pitchFamily="34" charset="-34"/>
                <a:cs typeface="BrowalliaUPC" pitchFamily="34" charset="-34"/>
              </a:rPr>
              <a:t>Hash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)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1002268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7030A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400" b="1" dirty="0">
                <a:solidFill>
                  <a:srgbClr val="7030A0"/>
                </a:solidFill>
                <a:latin typeface="BrowalliaUPC" pitchFamily="34" charset="-34"/>
                <a:cs typeface="BrowalliaUPC" pitchFamily="34" charset="-34"/>
              </a:rPr>
              <a:t>8.1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โค้ดรหัสเทียมการเพิ่มข้อมูลใน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แฮช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แบบแยกออกจากกันด้วยการเชื่อมโยง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5" name="ตาราง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09491"/>
              </p:ext>
            </p:extLst>
          </p:nvPr>
        </p:nvGraphicFramePr>
        <p:xfrm>
          <a:off x="609600" y="1524000"/>
          <a:ext cx="6553200" cy="1645920"/>
        </p:xfrm>
        <a:graphic>
          <a:graphicData uri="http://schemas.openxmlformats.org/drawingml/2006/table">
            <a:tbl>
              <a:tblPr firstRow="1" firstCol="1" bandRow="1"/>
              <a:tblGrid>
                <a:gridCol w="307587"/>
                <a:gridCol w="6245613"/>
              </a:tblGrid>
              <a:tr h="8451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Calibri"/>
                          <a:cs typeface="Cordia New"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Calibri"/>
                          <a:cs typeface="Cordia New"/>
                        </a:rPr>
                        <a:t>1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Calibri"/>
                          <a:cs typeface="Cordia New"/>
                        </a:rPr>
                        <a:t>2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Calibri"/>
                          <a:cs typeface="Cordia New"/>
                        </a:rPr>
                        <a:t>3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Calibri"/>
                          <a:cs typeface="Cordia New"/>
                        </a:rPr>
                        <a:t>4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Calibri"/>
                          <a:cs typeface="Cordia New"/>
                        </a:rPr>
                        <a:t>5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Calibri"/>
                          <a:cs typeface="Cordia New"/>
                        </a:rPr>
                        <a:t>6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Calibri"/>
                          <a:cs typeface="Cordia New"/>
                        </a:rPr>
                        <a:t>7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Calibri"/>
                          <a:cs typeface="Cordia New"/>
                        </a:rPr>
                        <a:t>8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//</a:t>
                      </a:r>
                      <a:r>
                        <a:rPr lang="en-US" sz="1200" dirty="0" err="1">
                          <a:solidFill>
                            <a:srgbClr val="00B050"/>
                          </a:solidFill>
                          <a:effectLst/>
                          <a:latin typeface="Consolas"/>
                          <a:ea typeface="SimSun"/>
                          <a:cs typeface="Cordia New"/>
                        </a:rPr>
                        <a:t>hashTable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SimSun"/>
                          <a:cs typeface="Cordia New"/>
                        </a:rPr>
                        <a:t> :Initialize array of linked list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+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inserthash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in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hashTable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HashTable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in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key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keyType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in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value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TreeItemType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entry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=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key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.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hashCode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()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mod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numBuckets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if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hashTable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entry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]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is null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){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hashTable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entry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] 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new linked list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hashTable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entry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].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add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key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value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}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else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{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hashTable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entry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].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add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key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value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}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สี่เหลี่ยมผืนผ้า 5"/>
          <p:cNvSpPr/>
          <p:nvPr/>
        </p:nvSpPr>
        <p:spPr>
          <a:xfrm>
            <a:off x="531483" y="3409890"/>
            <a:ext cx="4269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solidFill>
                  <a:srgbClr val="7030A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400" b="1" dirty="0">
                <a:solidFill>
                  <a:srgbClr val="7030A0"/>
                </a:solidFill>
                <a:latin typeface="BrowalliaUPC" pitchFamily="34" charset="-34"/>
                <a:cs typeface="BrowalliaUPC" pitchFamily="34" charset="-34"/>
              </a:rPr>
              <a:t>8.2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โค้ดรหัสเทียมค้นหาข้อมูลใน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แฮช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8" name="ตาราง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519826"/>
              </p:ext>
            </p:extLst>
          </p:nvPr>
        </p:nvGraphicFramePr>
        <p:xfrm>
          <a:off x="627742" y="3871555"/>
          <a:ext cx="6535057" cy="1386245"/>
        </p:xfrm>
        <a:graphic>
          <a:graphicData uri="http://schemas.openxmlformats.org/drawingml/2006/table">
            <a:tbl>
              <a:tblPr firstRow="1" firstCol="1" bandRow="1"/>
              <a:tblGrid>
                <a:gridCol w="324017"/>
                <a:gridCol w="6211040"/>
              </a:tblGrid>
              <a:tr h="13862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1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2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3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4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5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6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7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+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searchhash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in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hashTable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HashTable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in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key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keyType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):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boolean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entry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=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key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.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hashCode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()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mod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numBuckets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;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if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hashTable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entry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]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is null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){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 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retrun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null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}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else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{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return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hashTable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entry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].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search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key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);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}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96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19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สรุปเนื้อหาบทที่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8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533400" y="1066800"/>
            <a:ext cx="8153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 err="1">
                <a:latin typeface="BrowalliaUPC" pitchFamily="34" charset="-34"/>
                <a:ea typeface="Calibri"/>
                <a:cs typeface="BrowalliaUPC" pitchFamily="34" charset="-34"/>
              </a:rPr>
              <a:t>แฮช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เป็นการจัดการข้อความหรือข้อมูลโดยการเปลี่ยนให้เป็นดัชนี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(index)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 เพื่อใช้อ้างอิงข้อมูลในอาร์เรย์หรือฐานข้อมูล ซึ่งใช้</a:t>
            </a:r>
            <a:r>
              <a:rPr lang="th-TH" sz="2400" dirty="0" err="1">
                <a:latin typeface="BrowalliaUPC" pitchFamily="34" charset="-34"/>
                <a:ea typeface="Calibri"/>
                <a:cs typeface="BrowalliaUPC" pitchFamily="34" charset="-34"/>
              </a:rPr>
              <a:t>แฮช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ฟังก์ชันในการเปลี่ยนข้อความหรือข้อมูลเป็นคีย์ในการอ้างอิงใน </a:t>
            </a:r>
            <a:r>
              <a:rPr lang="th-TH" sz="2400" dirty="0" err="1">
                <a:latin typeface="BrowalliaUPC" pitchFamily="34" charset="-34"/>
                <a:ea typeface="Calibri"/>
                <a:cs typeface="BrowalliaUPC" pitchFamily="34" charset="-34"/>
              </a:rPr>
              <a:t>แฮท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เท</a:t>
            </a:r>
            <a:r>
              <a:rPr lang="th-TH" sz="2400" dirty="0" err="1">
                <a:latin typeface="BrowalliaUPC" pitchFamily="34" charset="-34"/>
                <a:ea typeface="Calibri"/>
                <a:cs typeface="BrowalliaUPC" pitchFamily="34" charset="-34"/>
              </a:rPr>
              <a:t>เบิล</a:t>
            </a:r>
            <a:endParaRPr lang="en-US" sz="2400" dirty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 err="1" smtClean="0">
                <a:latin typeface="BrowalliaUPC" pitchFamily="34" charset="-34"/>
                <a:ea typeface="Calibri"/>
                <a:cs typeface="BrowalliaUPC" pitchFamily="34" charset="-34"/>
              </a:rPr>
              <a:t>แฮช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ฟังก์ชันมีหลายวิธีในเปลี่ยนตัวเลขให้เป็นคีย์ และเมื่อได้คีย์จาก</a:t>
            </a:r>
            <a:r>
              <a:rPr lang="th-TH" sz="2400" dirty="0" err="1">
                <a:latin typeface="BrowalliaUPC" pitchFamily="34" charset="-34"/>
                <a:ea typeface="Calibri"/>
                <a:cs typeface="BrowalliaUPC" pitchFamily="34" charset="-34"/>
              </a:rPr>
              <a:t>แฮช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ฟังก์ชันแล้วอาจจะมีคีย์ที่ชนกันได้ </a:t>
            </a:r>
            <a:endParaRPr lang="en-US" sz="2400" dirty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การชนกัน คือ ตำแหน่งของคีย์ทีได้จาก</a:t>
            </a:r>
            <a:r>
              <a:rPr lang="th-TH" sz="2400" dirty="0" err="1">
                <a:latin typeface="BrowalliaUPC" pitchFamily="34" charset="-34"/>
                <a:ea typeface="Calibri"/>
                <a:cs typeface="BrowalliaUPC" pitchFamily="34" charset="-34"/>
              </a:rPr>
              <a:t>แฮช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ฟังก์ชันมีข้อมูลอยู่แล้ว </a:t>
            </a:r>
            <a:endParaRPr lang="en-US" sz="2400" dirty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ea typeface="Calibri"/>
                <a:cs typeface="BrowalliaUPC" pitchFamily="34" charset="-34"/>
              </a:rPr>
              <a:t>การ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แก้ปัญหาการชนกันของคีย์มี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2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วิธี คือ</a:t>
            </a:r>
            <a:endParaRPr lang="en-US" sz="2400" dirty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marL="800100" lvl="1" indent="-342900" algn="thaiDist">
              <a:buFont typeface="Courier New" pitchFamily="49" charset="0"/>
              <a:buChar char="o"/>
            </a:pP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การหาตำแหน่งใหม่</a:t>
            </a:r>
            <a:r>
              <a:rPr lang="th-TH" sz="2400" dirty="0" err="1">
                <a:latin typeface="BrowalliaUPC" pitchFamily="34" charset="-34"/>
                <a:ea typeface="Calibri"/>
                <a:cs typeface="BrowalliaUPC" pitchFamily="34" charset="-34"/>
              </a:rPr>
              <a:t>ที่ว่าง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แล้วนำข้อมูลนั้นไปเก็บไว้ในคีย์ </a:t>
            </a:r>
            <a:endParaRPr lang="en-US" sz="2400" dirty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marL="800100" lvl="1" indent="-342900" algn="thaiDist">
              <a:buFont typeface="Courier New" pitchFamily="49" charset="0"/>
              <a:buChar char="o"/>
            </a:pP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การปรับโครงสร้าง</a:t>
            </a:r>
            <a:r>
              <a:rPr lang="th-TH" sz="2400" dirty="0" err="1">
                <a:latin typeface="BrowalliaUPC" pitchFamily="34" charset="-34"/>
                <a:ea typeface="Calibri"/>
                <a:cs typeface="BrowalliaUPC" pitchFamily="34" charset="-34"/>
              </a:rPr>
              <a:t>แฮท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เท</a:t>
            </a:r>
            <a:r>
              <a:rPr lang="th-TH" sz="2400" dirty="0" err="1">
                <a:latin typeface="BrowalliaUPC" pitchFamily="34" charset="-34"/>
                <a:ea typeface="Calibri"/>
                <a:cs typeface="BrowalliaUPC" pitchFamily="34" charset="-34"/>
              </a:rPr>
              <a:t>เบิล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โดยนำอาร์เรย์มาเก็บคีย์และนำลิงค์ลิสต์มาเชื่อมโยงกับอาร์เรย์เพื่อทำหน้าที่เก็บข้อมูล</a:t>
            </a:r>
            <a:endParaRPr lang="en-US" sz="2400" dirty="0">
              <a:effectLst/>
              <a:latin typeface="BrowalliaUPC" pitchFamily="34" charset="-34"/>
              <a:ea typeface="Calibri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3823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บทที่ 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8 </a:t>
            </a:r>
            <a:r>
              <a:rPr lang="th-TH" sz="4800" dirty="0" err="1">
                <a:latin typeface="BrowalliaUPC" pitchFamily="34" charset="-34"/>
                <a:cs typeface="BrowalliaUPC" pitchFamily="34" charset="-34"/>
              </a:rPr>
              <a:t>แฮช</a:t>
            </a:r>
            <a:r>
              <a:rPr lang="th-TH" sz="48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(</a:t>
            </a:r>
            <a:r>
              <a:rPr lang="th-TH" sz="4800" dirty="0" err="1" smtClean="0">
                <a:latin typeface="BrowalliaUPC" pitchFamily="34" charset="-34"/>
                <a:cs typeface="BrowalliaUPC" pitchFamily="34" charset="-34"/>
              </a:rPr>
              <a:t>Hash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)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396425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 err="1">
                <a:latin typeface="BrowalliaUPC" pitchFamily="34" charset="-34"/>
                <a:cs typeface="BrowalliaUPC" pitchFamily="34" charset="-34"/>
              </a:rPr>
              <a:t>แฮช</a:t>
            </a:r>
            <a:r>
              <a:rPr lang="th-TH" sz="3200" dirty="0">
                <a:latin typeface="BrowalliaUPC" pitchFamily="34" charset="-34"/>
                <a:cs typeface="BrowalliaUPC" pitchFamily="34" charset="-34"/>
              </a:rPr>
              <a:t>ฟังก์ชัน </a:t>
            </a:r>
            <a:r>
              <a:rPr lang="en-US" sz="3200" dirty="0">
                <a:latin typeface="BrowalliaUPC" pitchFamily="34" charset="-34"/>
                <a:cs typeface="BrowalliaUPC" pitchFamily="34" charset="-34"/>
              </a:rPr>
              <a:t>(Hash </a:t>
            </a:r>
            <a:r>
              <a:rPr lang="en-US" sz="3200" dirty="0" smtClean="0">
                <a:latin typeface="BrowalliaUPC" pitchFamily="34" charset="-34"/>
                <a:cs typeface="BrowalliaUPC" pitchFamily="34" charset="-34"/>
              </a:rPr>
              <a:t>Functions)</a:t>
            </a:r>
            <a:endParaRPr lang="en-US" sz="32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1853625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>
                <a:latin typeface="BrowalliaUPC" pitchFamily="34" charset="-34"/>
                <a:cs typeface="BrowalliaUPC" pitchFamily="34" charset="-34"/>
              </a:rPr>
              <a:t>การแก้ปัญหาการชนกันของ</a:t>
            </a:r>
            <a:r>
              <a:rPr lang="th-TH" sz="3200" dirty="0" err="1">
                <a:latin typeface="BrowalliaUPC" pitchFamily="34" charset="-34"/>
                <a:cs typeface="BrowalliaUPC" pitchFamily="34" charset="-34"/>
              </a:rPr>
              <a:t>แฮช</a:t>
            </a:r>
            <a:r>
              <a:rPr lang="th-TH" sz="3200" dirty="0">
                <a:latin typeface="BrowalliaUPC" pitchFamily="34" charset="-34"/>
                <a:cs typeface="BrowalliaUPC" pitchFamily="34" charset="-34"/>
              </a:rPr>
              <a:t>คีย์ </a:t>
            </a:r>
            <a:r>
              <a:rPr lang="en-US" sz="3200" dirty="0">
                <a:latin typeface="BrowalliaUPC" pitchFamily="34" charset="-34"/>
                <a:cs typeface="BrowalliaUPC" pitchFamily="34" charset="-34"/>
              </a:rPr>
              <a:t>(Resolving </a:t>
            </a:r>
            <a:r>
              <a:rPr lang="en-US" sz="3200" dirty="0" smtClean="0">
                <a:latin typeface="BrowalliaUPC" pitchFamily="34" charset="-34"/>
                <a:cs typeface="BrowalliaUPC" pitchFamily="34" charset="-34"/>
              </a:rPr>
              <a:t>Collision)</a:t>
            </a:r>
            <a:endParaRPr lang="en-US" sz="32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762000" y="2310825"/>
            <a:ext cx="26965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>
                <a:latin typeface="BrowalliaUPC" pitchFamily="34" charset="-34"/>
                <a:cs typeface="BrowalliaUPC" pitchFamily="34" charset="-34"/>
              </a:rPr>
              <a:t>สรุปเนื้อหาบทที่ </a:t>
            </a:r>
            <a:r>
              <a:rPr lang="en-US" sz="3200" dirty="0">
                <a:latin typeface="BrowalliaUPC" pitchFamily="34" charset="-34"/>
                <a:cs typeface="BrowalliaUPC" pitchFamily="34" charset="-34"/>
              </a:rPr>
              <a:t>8</a:t>
            </a:r>
          </a:p>
        </p:txBody>
      </p:sp>
      <p:sp>
        <p:nvSpPr>
          <p:cNvPr id="10" name="ตัวแทนหมายเลขภาพนิ่ง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0" y="990600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 smtClean="0">
                <a:latin typeface="BrowalliaUPC" pitchFamily="34" charset="-34"/>
                <a:cs typeface="BrowalliaUPC" pitchFamily="34" charset="-34"/>
              </a:rPr>
              <a:t>กล่าวนำ</a:t>
            </a:r>
            <a:r>
              <a:rPr lang="th-TH" sz="3200" dirty="0" err="1" smtClean="0">
                <a:latin typeface="BrowalliaUPC" pitchFamily="34" charset="-34"/>
                <a:cs typeface="BrowalliaUPC" pitchFamily="34" charset="-34"/>
              </a:rPr>
              <a:t>แฮช</a:t>
            </a:r>
            <a:endParaRPr lang="en-US" sz="32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6834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ตัวแทนหมายเลขภาพนิ่ง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3</a:t>
            </a:fld>
            <a:endParaRPr lang="en-US"/>
          </a:p>
        </p:txBody>
      </p:sp>
      <p:sp>
        <p:nvSpPr>
          <p:cNvPr id="10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กล่าวนำ</a:t>
            </a:r>
            <a:r>
              <a:rPr lang="th-TH" sz="4800" dirty="0" err="1" smtClean="0">
                <a:latin typeface="BrowalliaUPC" pitchFamily="34" charset="-34"/>
                <a:cs typeface="BrowalliaUPC" pitchFamily="34" charset="-34"/>
              </a:rPr>
              <a:t>แฮช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609600" y="1029678"/>
            <a:ext cx="807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แนะนำเกี่ยวกับการจัดการข้อความหรือข้อมูลให้เป็น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ดัชนี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เพื่อ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ใช้อ้างอิงตำแหน่งการเก็บข้อมูลของอาร์เรย์หรือฐานข้อมูล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เรียก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รูปแบบการหาคีย์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ดัชนีว่า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b="1" dirty="0" smtClean="0">
                <a:latin typeface="BrowalliaUPC" pitchFamily="34" charset="-34"/>
                <a:cs typeface="BrowalliaUPC" pitchFamily="34" charset="-34"/>
              </a:rPr>
              <a:t>การ</a:t>
            </a:r>
            <a:r>
              <a:rPr lang="th-TH" sz="2400" b="1" dirty="0">
                <a:latin typeface="BrowalliaUPC" pitchFamily="34" charset="-34"/>
                <a:cs typeface="BrowalliaUPC" pitchFamily="34" charset="-34"/>
              </a:rPr>
              <a:t>ทำ</a:t>
            </a:r>
            <a:r>
              <a:rPr lang="th-TH" sz="2400" b="1" dirty="0" err="1">
                <a:latin typeface="BrowalliaUPC" pitchFamily="34" charset="-34"/>
                <a:cs typeface="BrowalliaUPC" pitchFamily="34" charset="-34"/>
              </a:rPr>
              <a:t>แฮช</a:t>
            </a:r>
            <a:r>
              <a:rPr lang="th-TH" sz="2400" b="1" dirty="0">
                <a:latin typeface="BrowalliaUPC" pitchFamily="34" charset="-34"/>
                <a:cs typeface="BrowalliaUPC" pitchFamily="34" charset="-34"/>
              </a:rPr>
              <a:t> (</a:t>
            </a:r>
            <a:r>
              <a:rPr lang="th-TH" sz="2400" b="1" dirty="0" err="1">
                <a:latin typeface="BrowalliaUPC" pitchFamily="34" charset="-34"/>
                <a:cs typeface="BrowalliaUPC" pitchFamily="34" charset="-34"/>
              </a:rPr>
              <a:t>Hash</a:t>
            </a:r>
            <a:r>
              <a:rPr lang="th-TH" sz="2400" b="1" dirty="0">
                <a:latin typeface="BrowalliaUPC" pitchFamily="34" charset="-34"/>
                <a:cs typeface="BrowalliaUPC" pitchFamily="34" charset="-34"/>
              </a:rPr>
              <a:t>)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609600" y="1771471"/>
            <a:ext cx="80445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เมื่อต้องการค้นหาข้อมูลให้เจอเพียงครั้งเดียว สามารถใช้รูปแบบการอ้างอิงตำแหน่งในการเก็บข้อมูลด้วยดัชนีเพื่อที่จะสามารถเข้าถึงข้อมูลได้เพียงครั้งเดียว โดยการหาคีย์ดัชนีเพื่อใช้อ้างอิงตำแหน่งในเก็บข้อมูล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642257" y="2895600"/>
            <a:ext cx="80445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เมื่อพิจารณาอาร์เรย์ที่มีขนาด </a:t>
            </a:r>
            <a:r>
              <a:rPr lang="en-US" sz="24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n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 ข้อมูล พบว่า ในแต่</a:t>
            </a:r>
            <a:r>
              <a:rPr lang="th-TH" sz="2400" dirty="0" err="1">
                <a:latin typeface="BrowalliaUPC" pitchFamily="34" charset="-34"/>
                <a:ea typeface="Calibri"/>
                <a:cs typeface="BrowalliaUPC" pitchFamily="34" charset="-34"/>
              </a:rPr>
              <a:t>ละเร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คอร์ดของอาร์เรย์สามารถเก็บข้อมูลได้เพียงหนึ่งข้อมูล ในการหาตำแหน่งเพื่อเพิ่มข้อมูลเข้าไปในอาร์เรย์เรียกว่า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“</a:t>
            </a:r>
            <a:r>
              <a:rPr lang="th-TH" sz="2400" b="1" dirty="0">
                <a:latin typeface="BrowalliaUPC" pitchFamily="34" charset="-34"/>
                <a:ea typeface="Calibri"/>
                <a:cs typeface="BrowalliaUPC" pitchFamily="34" charset="-34"/>
              </a:rPr>
              <a:t>การคำนวณหาแอดเดรส</a:t>
            </a:r>
            <a:r>
              <a:rPr lang="en-US" sz="2400" b="1" dirty="0">
                <a:latin typeface="BrowalliaUPC" pitchFamily="34" charset="-34"/>
                <a:ea typeface="Calibri"/>
                <a:cs typeface="BrowalliaUPC" pitchFamily="34" charset="-34"/>
              </a:rPr>
              <a:t>” (Address Calculator)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13" name="รูปภาพ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038601"/>
            <a:ext cx="43434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4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กล่าวนำ</a:t>
            </a:r>
            <a:r>
              <a:rPr lang="th-TH" sz="4800" dirty="0" err="1" smtClean="0">
                <a:latin typeface="BrowalliaUPC" pitchFamily="34" charset="-34"/>
                <a:cs typeface="BrowalliaUPC" pitchFamily="34" charset="-34"/>
              </a:rPr>
              <a:t>แฮช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609600" y="1066800"/>
            <a:ext cx="807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thaiDist">
              <a:buFont typeface="Arial" pitchFamily="34" charset="0"/>
              <a:buChar char="•"/>
            </a:pPr>
            <a:r>
              <a:rPr lang="th-TH" sz="2400" b="1" dirty="0" err="1">
                <a:latin typeface="BrowalliaUPC" pitchFamily="34" charset="-34"/>
                <a:ea typeface="Calibri"/>
                <a:cs typeface="BrowalliaUPC" pitchFamily="34" charset="-34"/>
              </a:rPr>
              <a:t>แฮช</a:t>
            </a:r>
            <a:r>
              <a:rPr lang="th-TH" sz="2400" b="1" dirty="0">
                <a:latin typeface="BrowalliaUPC" pitchFamily="34" charset="-34"/>
                <a:ea typeface="Calibri"/>
                <a:cs typeface="BrowalliaUPC" pitchFamily="34" charset="-34"/>
              </a:rPr>
              <a:t>ฟังก์ชัน </a:t>
            </a:r>
            <a:r>
              <a:rPr lang="en-US" sz="2400" b="1" dirty="0">
                <a:latin typeface="BrowalliaUPC" pitchFamily="34" charset="-34"/>
                <a:ea typeface="Calibri"/>
                <a:cs typeface="BrowalliaUPC" pitchFamily="34" charset="-34"/>
              </a:rPr>
              <a:t>(Hash function)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เป็นแนวความคิดในการคำนวณหาแอดรเดรสในการจัดการข้อมูลในอาร์เรย์ และเรียกอาร์เรย์ในการเก็บข้อมูล</a:t>
            </a:r>
            <a:r>
              <a:rPr lang="th-TH" sz="2400" dirty="0" err="1">
                <a:latin typeface="BrowalliaUPC" pitchFamily="34" charset="-34"/>
                <a:ea typeface="Calibri"/>
                <a:cs typeface="BrowalliaUPC" pitchFamily="34" charset="-34"/>
              </a:rPr>
              <a:t>แฮช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ว่า </a:t>
            </a:r>
            <a:r>
              <a:rPr lang="th-TH" sz="2400" b="1" dirty="0" err="1">
                <a:latin typeface="BrowalliaUPC" pitchFamily="34" charset="-34"/>
                <a:ea typeface="Calibri"/>
                <a:cs typeface="BrowalliaUPC" pitchFamily="34" charset="-34"/>
              </a:rPr>
              <a:t>แฮช</a:t>
            </a:r>
            <a:r>
              <a:rPr lang="th-TH" sz="2400" b="1" dirty="0">
                <a:latin typeface="BrowalliaUPC" pitchFamily="34" charset="-34"/>
                <a:ea typeface="Calibri"/>
                <a:cs typeface="BrowalliaUPC" pitchFamily="34" charset="-34"/>
              </a:rPr>
              <a:t>เท</a:t>
            </a:r>
            <a:r>
              <a:rPr lang="th-TH" sz="2400" b="1" dirty="0" err="1">
                <a:latin typeface="BrowalliaUPC" pitchFamily="34" charset="-34"/>
                <a:ea typeface="Calibri"/>
                <a:cs typeface="BrowalliaUPC" pitchFamily="34" charset="-34"/>
              </a:rPr>
              <a:t>เบิล</a:t>
            </a:r>
            <a:r>
              <a:rPr lang="th-TH" sz="2400" b="1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en-US" sz="2400" b="1" dirty="0">
                <a:latin typeface="BrowalliaUPC" pitchFamily="34" charset="-34"/>
                <a:ea typeface="Calibri"/>
                <a:cs typeface="BrowalliaUPC" pitchFamily="34" charset="-34"/>
              </a:rPr>
              <a:t>(Hash table)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609600" y="1828800"/>
            <a:ext cx="2924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ตัวอย่างการ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ของ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แฮช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ฟังก์ชัน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990600" y="2275344"/>
            <a:ext cx="7543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thaiDist">
              <a:buFont typeface="Courier New" pitchFamily="49" charset="0"/>
              <a:buChar char="o"/>
            </a:pP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เมื่อโรงพยาบาลต้องการเก็บข้อมูลเบอร์โทรศัพท์บุคคลที่เข้ามารักษาพยาบาล แล้วกำหนดให้ดัชนีเพื่อใช้อ้างอิงตำแหน่งในการเก็บข้อมูลในอาร์เรย์ คือหมายเลขโทรศัพท์แทนด้วยตัวแปร </a:t>
            </a:r>
            <a:r>
              <a:rPr lang="en-US" sz="2400" dirty="0" err="1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num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จะได้ว่า ตำแหน่งในการเก็บข้อมูลบุคคลที่เข้ามารักษาพยาบาลคือ</a:t>
            </a:r>
            <a:r>
              <a:rPr lang="th-TH" sz="2400" i="1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table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[</a:t>
            </a:r>
            <a:r>
              <a:rPr lang="en-US" sz="2400" dirty="0" err="1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num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] </a:t>
            </a:r>
            <a:endParaRPr lang="th-TH" sz="2400" dirty="0" smtClean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marL="342900" indent="-342900" algn="thaiDist">
              <a:buFont typeface="Courier New" pitchFamily="49" charset="0"/>
              <a:buChar char="o"/>
            </a:pPr>
            <a:r>
              <a:rPr lang="th-TH" sz="2400" dirty="0" smtClean="0">
                <a:latin typeface="BrowalliaUPC" pitchFamily="34" charset="-34"/>
                <a:ea typeface="Calibri"/>
                <a:cs typeface="BrowalliaUPC" pitchFamily="34" charset="-34"/>
              </a:rPr>
              <a:t>ใช้หมายเลข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โทรศัพท์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123-4567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เก็บข้อมูลในตำแหน่ง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table[1234567]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ซึ่งในกรณีนี้ต้องใช้การจองพื้นที่ในการเก็บข้อมูลทั้งหมดสิบล้านข้อมูลในการประกาศอาร์เรย์ </a:t>
            </a:r>
            <a:r>
              <a:rPr lang="en-US" sz="2400" dirty="0" smtClean="0">
                <a:latin typeface="BrowalliaUPC" pitchFamily="34" charset="-34"/>
                <a:ea typeface="Calibri"/>
                <a:cs typeface="BrowalliaUPC" pitchFamily="34" charset="-34"/>
              </a:rPr>
              <a:t>table</a:t>
            </a:r>
            <a:endParaRPr lang="th-TH" sz="2400" dirty="0" smtClean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marL="342900" indent="-342900" algn="thaiDist">
              <a:buFont typeface="Courier New" pitchFamily="49" charset="0"/>
              <a:buChar char="o"/>
            </a:pP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แต่ถ้าไม่ต้องการใช้พื้นที่ในหน่วยความจำเพื่อเก็บข้อมูลถึงสิบล้านข้อมูล และเมื่อพิจารณาเฉพาะหมายเลขโทรศัพท์เพียง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4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ตัวหลังมาเป็นตำแหน่งในการเก็บข้อมูล เช่นหมายเลขโทรศัพท์คือ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123-4567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จะเก็บในอาร์เรย์ตำแหน่งที่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table[4567]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แทน ทำให้พื้นที่ในการเก็บข้อมูลเหลือเพียง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10,000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ข้อมูลในการเก็บ</a:t>
            </a:r>
            <a:r>
              <a:rPr lang="th-TH" sz="2400" dirty="0" smtClean="0">
                <a:latin typeface="BrowalliaUPC" pitchFamily="34" charset="-34"/>
                <a:ea typeface="Calibri"/>
                <a:cs typeface="BrowalliaUPC" pitchFamily="34" charset="-34"/>
              </a:rPr>
              <a:t>ข้อมูล</a:t>
            </a:r>
            <a:endParaRPr lang="en-US" sz="2400" dirty="0">
              <a:latin typeface="BrowalliaUPC" pitchFamily="34" charset="-34"/>
              <a:ea typeface="Calibri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9949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5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กล่าวนำ</a:t>
            </a:r>
            <a:r>
              <a:rPr lang="th-TH" sz="4800" dirty="0" err="1" smtClean="0">
                <a:latin typeface="BrowalliaUPC" pitchFamily="34" charset="-34"/>
                <a:cs typeface="BrowalliaUPC" pitchFamily="34" charset="-34"/>
              </a:rPr>
              <a:t>แฮช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1143000" y="1094379"/>
            <a:ext cx="754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การเปลี่ยนข้อมูลหมายเลขโทรศัพท์ในการเก็บข้อมูลในอาร์เรย์ในตำแหน่ง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1234567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เป็นการอ้างอิงตำแหน่งในการเก็บข้อมูลในอาร์เรย์ตำแหน่ง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4567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ในรูปแบบนี้เป็นตัวอย่างในการใช้</a:t>
            </a:r>
            <a:r>
              <a:rPr lang="th-TH" sz="2400" b="1" dirty="0" err="1">
                <a:latin typeface="BrowalliaUPC" pitchFamily="34" charset="-34"/>
                <a:cs typeface="BrowalliaUPC" pitchFamily="34" charset="-34"/>
              </a:rPr>
              <a:t>แฮช</a:t>
            </a:r>
            <a:r>
              <a:rPr lang="th-TH" sz="2400" b="1" dirty="0">
                <a:latin typeface="BrowalliaUPC" pitchFamily="34" charset="-34"/>
                <a:cs typeface="BrowalliaUPC" pitchFamily="34" charset="-34"/>
              </a:rPr>
              <a:t>ฟังก์ชัน </a:t>
            </a: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(Hash function)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</a:t>
            </a: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762000" y="2309000"/>
            <a:ext cx="7696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สัญลักษณ์ </a:t>
            </a:r>
            <a:r>
              <a:rPr lang="en-US" sz="24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h</a:t>
            </a:r>
            <a:r>
              <a:rPr lang="en-US" sz="2400" i="1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แทน</a:t>
            </a:r>
            <a:r>
              <a:rPr lang="th-TH" sz="2400" dirty="0" err="1">
                <a:latin typeface="BrowalliaUPC" pitchFamily="34" charset="-34"/>
                <a:ea typeface="Calibri"/>
                <a:cs typeface="BrowalliaUPC" pitchFamily="34" charset="-34"/>
              </a:rPr>
              <a:t>แฮช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ฟังก์ชัน และตัวแปร </a:t>
            </a:r>
            <a:r>
              <a:rPr lang="en-US" sz="24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x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คือ ตำแหน่งแอดเดรสที่ได้จาก</a:t>
            </a:r>
            <a:r>
              <a:rPr lang="th-TH" sz="2400" dirty="0" err="1">
                <a:latin typeface="BrowalliaUPC" pitchFamily="34" charset="-34"/>
                <a:ea typeface="Calibri"/>
                <a:cs typeface="BrowalliaUPC" pitchFamily="34" charset="-34"/>
              </a:rPr>
              <a:t>แฮช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ฟังก์ชันในการอ้างอิงตำแหน่งแอดเดรสในอาร์เรย์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762000" y="3139997"/>
            <a:ext cx="7543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thaiDist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มีหมายเลขโทรศัพท์สองเบอร์คือ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1234567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และ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1114567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ตำแหน่งในการเก็บข้อมูลในอาร์เรย์อยู่ที่ตำแหน่งเดียวกันเนื่องจากกำหนดให้ตัวเลขสี่ตัวหลังเป็นตำแหน่งในการอ้างอิงตำแหน่งแอดเดรส คือตำแหน่งแอดเดรส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4567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ซึ่งเรียกรูปแบบการมีแอดเดรสที่ซ้ำกันนี้ว่า </a:t>
            </a:r>
            <a:r>
              <a:rPr lang="th-TH" sz="2400" b="1" dirty="0">
                <a:latin typeface="BrowalliaUPC" pitchFamily="34" charset="-34"/>
                <a:ea typeface="Calibri"/>
                <a:cs typeface="BrowalliaUPC" pitchFamily="34" charset="-34"/>
              </a:rPr>
              <a:t>การชนกันข้อมูล </a:t>
            </a:r>
            <a:r>
              <a:rPr lang="en-US" sz="2400" b="1" dirty="0">
                <a:latin typeface="BrowalliaUPC" pitchFamily="34" charset="-34"/>
                <a:ea typeface="Calibri"/>
                <a:cs typeface="BrowalliaUPC" pitchFamily="34" charset="-34"/>
              </a:rPr>
              <a:t>(Collision data)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9089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6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 err="1">
                <a:latin typeface="BrowalliaUPC" pitchFamily="34" charset="-34"/>
                <a:cs typeface="BrowalliaUPC" pitchFamily="34" charset="-34"/>
              </a:rPr>
              <a:t>แฮช</a:t>
            </a:r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ฟังก์ชัน 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(Hash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Functions)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1049608"/>
            <a:ext cx="7924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แฮช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ฟังก์ชัน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(Hash Functions)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เป็นการจัดการเกี่ยวกับตัวเลขจำนวนเต็ม เช่น การเปลี่ยนตัวเลขที่หลากหลายให้เป็นตัวเลขที่อยู่ช่วงที่กำหนด, การกำหนดให้ข้อมูลที่หลากหลายให้มาเก็บอยู่ในช่วง </a:t>
            </a:r>
            <a:r>
              <a:rPr lang="en-GB" sz="2400" dirty="0">
                <a:latin typeface="BrowalliaUPC" pitchFamily="34" charset="-34"/>
                <a:cs typeface="BrowalliaUPC" pitchFamily="34" charset="-34"/>
              </a:rPr>
              <a:t>0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ถึง </a:t>
            </a:r>
            <a:r>
              <a:rPr lang="en-GB" sz="2400" dirty="0">
                <a:latin typeface="BrowalliaUPC" pitchFamily="34" charset="-34"/>
                <a:cs typeface="BrowalliaUPC" pitchFamily="34" charset="-34"/>
              </a:rPr>
              <a:t>100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เป็นต้น  แต่ถ้าคีย์ในการค้นหาไม่ใช่ตัวเลขจำนวนเต็มก็สามารถเปลี่ยนรูปแบบให้เป็นเลขจำนวนเต็มได้เช่นกัน ซึ่งเป็นหลักการของการทำ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แฮช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ฟังก์ชัน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609600" y="2895600"/>
            <a:ext cx="41232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การเลือกหลัก </a:t>
            </a:r>
            <a:r>
              <a:rPr lang="en-GB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(Selection digits)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685800" y="3429000"/>
            <a:ext cx="7543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ถ้าคีย์ในการค้นหา คือ รหัสของลูกจ้างที่มีจำนวนเก้าหลัก เช่น </a:t>
            </a:r>
            <a:r>
              <a:rPr lang="en-GB" sz="2400" dirty="0">
                <a:latin typeface="BrowalliaUPC" pitchFamily="34" charset="-34"/>
                <a:ea typeface="Calibri"/>
                <a:cs typeface="BrowalliaUPC" pitchFamily="34" charset="-34"/>
              </a:rPr>
              <a:t>001364825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ถ้าเลือกหลักที่ </a:t>
            </a:r>
            <a:r>
              <a:rPr lang="en-GB" sz="2400" dirty="0">
                <a:latin typeface="BrowalliaUPC" pitchFamily="34" charset="-34"/>
                <a:ea typeface="Calibri"/>
                <a:cs typeface="BrowalliaUPC" pitchFamily="34" charset="-34"/>
              </a:rPr>
              <a:t>4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และหลักสุดท้าย จะได้เลข </a:t>
            </a:r>
            <a:r>
              <a:rPr lang="en-GB" sz="2400" dirty="0">
                <a:latin typeface="BrowalliaUPC" pitchFamily="34" charset="-34"/>
                <a:ea typeface="Calibri"/>
                <a:cs typeface="BrowalliaUPC" pitchFamily="34" charset="-34"/>
              </a:rPr>
              <a:t>35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เป็นตำแหน่งในอ้างอิงแอดเดรสในตาราง</a:t>
            </a:r>
            <a:r>
              <a:rPr lang="th-TH" sz="2400" dirty="0" err="1" smtClean="0">
                <a:latin typeface="BrowalliaUPC" pitchFamily="34" charset="-34"/>
                <a:ea typeface="Calibri"/>
                <a:cs typeface="BrowalliaUPC" pitchFamily="34" charset="-34"/>
              </a:rPr>
              <a:t>แฮช</a:t>
            </a:r>
            <a:endParaRPr lang="en-US" sz="2400" dirty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marL="457200" marR="0" indent="457200" algn="thaiDist"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h</a:t>
            </a:r>
            <a:r>
              <a:rPr lang="en-GB" sz="2400" dirty="0">
                <a:latin typeface="BrowalliaUPC" pitchFamily="34" charset="-34"/>
                <a:ea typeface="Calibri"/>
                <a:cs typeface="BrowalliaUPC" pitchFamily="34" charset="-34"/>
              </a:rPr>
              <a:t>(001364825)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= </a:t>
            </a:r>
            <a:r>
              <a:rPr lang="en-GB" sz="2400" dirty="0">
                <a:latin typeface="BrowalliaUPC" pitchFamily="34" charset="-34"/>
                <a:ea typeface="Calibri"/>
                <a:cs typeface="BrowalliaUPC" pitchFamily="34" charset="-34"/>
              </a:rPr>
              <a:t>35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(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เลือกจากหลักที่สี่และหลักสุดท้าย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)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endParaRPr lang="en-US" sz="2400" dirty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r>
              <a:rPr lang="th-TH" sz="2400" i="1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th-TH" sz="2400" i="1" dirty="0" smtClean="0">
                <a:latin typeface="BrowalliaUPC" pitchFamily="34" charset="-34"/>
                <a:ea typeface="Calibri"/>
                <a:cs typeface="BrowalliaUPC" pitchFamily="34" charset="-34"/>
              </a:rPr>
              <a:t>      </a:t>
            </a:r>
            <a:r>
              <a:rPr lang="th-TH" sz="2400" dirty="0" smtClean="0">
                <a:latin typeface="BrowalliaUPC" pitchFamily="34" charset="-34"/>
                <a:ea typeface="Calibri"/>
                <a:cs typeface="BrowalliaUPC" pitchFamily="34" charset="-34"/>
              </a:rPr>
              <a:t>ดังนั้น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คีย์ในการค้นหาของข้อมูล </a:t>
            </a:r>
            <a:r>
              <a:rPr lang="en-GB" sz="2400" dirty="0">
                <a:latin typeface="BrowalliaUPC" pitchFamily="34" charset="-34"/>
                <a:ea typeface="Calibri"/>
                <a:cs typeface="BrowalliaUPC" pitchFamily="34" charset="-34"/>
              </a:rPr>
              <a:t>001354825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ในตาราง</a:t>
            </a:r>
            <a:r>
              <a:rPr lang="th-TH" sz="2400" dirty="0" err="1">
                <a:latin typeface="BrowalliaUPC" pitchFamily="34" charset="-34"/>
                <a:ea typeface="Calibri"/>
                <a:cs typeface="BrowalliaUPC" pitchFamily="34" charset="-34"/>
              </a:rPr>
              <a:t>แฮช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 คือ </a:t>
            </a:r>
            <a:r>
              <a:rPr lang="en-GB" sz="24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table</a:t>
            </a:r>
            <a:r>
              <a:rPr lang="en-GB" sz="2400" dirty="0">
                <a:latin typeface="BrowalliaUPC" pitchFamily="34" charset="-34"/>
                <a:ea typeface="Calibri"/>
                <a:cs typeface="BrowalliaUPC" pitchFamily="34" charset="-34"/>
              </a:rPr>
              <a:t>[</a:t>
            </a:r>
            <a:r>
              <a:rPr lang="en-GB" sz="2400" i="1" dirty="0">
                <a:latin typeface="BrowalliaUPC" pitchFamily="34" charset="-34"/>
                <a:ea typeface="Calibri"/>
                <a:cs typeface="BrowalliaUPC" pitchFamily="34" charset="-34"/>
              </a:rPr>
              <a:t>35</a:t>
            </a:r>
            <a:r>
              <a:rPr lang="en-GB" sz="2400" dirty="0">
                <a:latin typeface="BrowalliaUPC" pitchFamily="34" charset="-34"/>
                <a:ea typeface="Calibri"/>
                <a:cs typeface="BrowalliaUPC" pitchFamily="34" charset="-34"/>
              </a:rPr>
              <a:t>]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707570" y="4895671"/>
            <a:ext cx="75220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ข้อควรระวังเกี่ยวกับการเลือกหลักที่นำมาทำ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แฮช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ฟังก์ชัน ตัวอย่างเช่น การเลือกหลักที่หนึ่ง และหลักที่สามมาเป็น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แฮช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ฟังก์ชัน ซึ่งเป็นหลักที่มีหลายคนที่จะมีตัวเลขของหลักที่หนึ่งและหลักที่สามซ้ำกันได้เป็นจำนวนมาก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3995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7</a:t>
            </a:fld>
            <a:endParaRPr lang="en-US"/>
          </a:p>
        </p:txBody>
      </p:sp>
      <p:sp>
        <p:nvSpPr>
          <p:cNvPr id="5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 err="1">
                <a:latin typeface="BrowalliaUPC" pitchFamily="34" charset="-34"/>
                <a:cs typeface="BrowalliaUPC" pitchFamily="34" charset="-34"/>
              </a:rPr>
              <a:t>แฮช</a:t>
            </a:r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ฟังก์ชัน 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(Hash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Functions)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487283" y="990600"/>
            <a:ext cx="30941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การบวกหลัก </a:t>
            </a:r>
            <a:r>
              <a:rPr lang="en-GB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(Folding)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609600" y="1447800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หลักการของการบวกหลัก คือ การเลือกหลักและนำตัวเลขในหลักนั้นมาบวกกัน จากตัวอย่างเช่น นำข้อมูลตัวตัวจากทุกหลักมาบวกกัน เช่น ข้อมูลคือ  </a:t>
            </a:r>
            <a:r>
              <a:rPr lang="en-GB" sz="2400" dirty="0">
                <a:latin typeface="BrowalliaUPC" pitchFamily="34" charset="-34"/>
                <a:ea typeface="Calibri"/>
                <a:cs typeface="BrowalliaUPC" pitchFamily="34" charset="-34"/>
              </a:rPr>
              <a:t>001364825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จะได้ดังนี้</a:t>
            </a:r>
            <a:endParaRPr lang="en-US" sz="2400" dirty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algn="thaiDist"/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		</a:t>
            </a:r>
            <a:r>
              <a:rPr lang="en-GB" sz="2400" dirty="0">
                <a:latin typeface="BrowalliaUPC" pitchFamily="34" charset="-34"/>
                <a:ea typeface="Calibri"/>
                <a:cs typeface="BrowalliaUPC" pitchFamily="34" charset="-34"/>
              </a:rPr>
              <a:t>0 + 0 + 1 + 3 + 6 + 4 + 8 + 2 + 5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= 29 </a:t>
            </a:r>
            <a:endParaRPr lang="en-US" sz="2400" dirty="0" smtClean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th-TH" sz="2400" dirty="0" smtClean="0">
                <a:latin typeface="BrowalliaUPC" pitchFamily="34" charset="-34"/>
                <a:ea typeface="Calibri"/>
                <a:cs typeface="BrowalliaUPC" pitchFamily="34" charset="-34"/>
              </a:rPr>
              <a:t>     ดังนั้น คีย์ในการค้นหาของ </a:t>
            </a:r>
            <a:r>
              <a:rPr lang="en-GB" sz="2400" dirty="0" smtClean="0">
                <a:latin typeface="BrowalliaUPC" pitchFamily="34" charset="-34"/>
                <a:ea typeface="Calibri"/>
                <a:cs typeface="BrowalliaUPC" pitchFamily="34" charset="-34"/>
              </a:rPr>
              <a:t>001364825 </a:t>
            </a:r>
            <a:r>
              <a:rPr lang="th-TH" sz="2400" dirty="0" smtClean="0">
                <a:latin typeface="BrowalliaUPC" pitchFamily="34" charset="-34"/>
                <a:ea typeface="Calibri"/>
                <a:cs typeface="BrowalliaUPC" pitchFamily="34" charset="-34"/>
              </a:rPr>
              <a:t>ในตาราง</a:t>
            </a:r>
            <a:r>
              <a:rPr lang="th-TH" sz="2400" dirty="0" err="1" smtClean="0">
                <a:latin typeface="BrowalliaUPC" pitchFamily="34" charset="-34"/>
                <a:ea typeface="Calibri"/>
                <a:cs typeface="BrowalliaUPC" pitchFamily="34" charset="-34"/>
              </a:rPr>
              <a:t>แฮช</a:t>
            </a:r>
            <a:r>
              <a:rPr lang="th-TH" sz="2400" dirty="0" smtClean="0">
                <a:latin typeface="BrowalliaUPC" pitchFamily="34" charset="-34"/>
                <a:ea typeface="Calibri"/>
                <a:cs typeface="BrowalliaUPC" pitchFamily="34" charset="-34"/>
              </a:rPr>
              <a:t>คือ </a:t>
            </a:r>
            <a:r>
              <a:rPr lang="en-GB" sz="2400" dirty="0" smtClean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table</a:t>
            </a:r>
            <a:r>
              <a:rPr lang="en-GB" sz="2400" dirty="0" smtClean="0">
                <a:latin typeface="BrowalliaUPC" pitchFamily="34" charset="-34"/>
                <a:ea typeface="Calibri"/>
                <a:cs typeface="BrowalliaUPC" pitchFamily="34" charset="-34"/>
              </a:rPr>
              <a:t>[29]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609600" y="301746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ea typeface="Calibri"/>
                <a:cs typeface="BrowalliaUPC" pitchFamily="34" charset="-34"/>
              </a:rPr>
              <a:t>มี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ข้อกำหนดของจากการบวกทุกหลักจากทั้งหมดเก้าหลักในแต่ละหลักจะมีข้อมูลได้คือ </a:t>
            </a:r>
            <a:r>
              <a:rPr lang="en-GB" sz="2400" dirty="0">
                <a:latin typeface="BrowalliaUPC" pitchFamily="34" charset="-34"/>
                <a:ea typeface="Calibri"/>
                <a:cs typeface="BrowalliaUPC" pitchFamily="34" charset="-34"/>
              </a:rPr>
              <a:t>0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ถึง </a:t>
            </a:r>
            <a:r>
              <a:rPr lang="en-GB" sz="2400" dirty="0">
                <a:latin typeface="BrowalliaUPC" pitchFamily="34" charset="-34"/>
                <a:ea typeface="Calibri"/>
                <a:cs typeface="BrowalliaUPC" pitchFamily="34" charset="-34"/>
              </a:rPr>
              <a:t>9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ดังนั้นตาราง</a:t>
            </a:r>
            <a:r>
              <a:rPr lang="th-TH" sz="2400" dirty="0" err="1">
                <a:latin typeface="BrowalliaUPC" pitchFamily="34" charset="-34"/>
                <a:ea typeface="Calibri"/>
                <a:cs typeface="BrowalliaUPC" pitchFamily="34" charset="-34"/>
              </a:rPr>
              <a:t>แฮช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จะเก็บข้อมูลได้ระหว่าง </a:t>
            </a:r>
            <a:r>
              <a:rPr lang="en-GB" sz="2400" dirty="0">
                <a:latin typeface="BrowalliaUPC" pitchFamily="34" charset="-34"/>
                <a:ea typeface="Calibri"/>
                <a:cs typeface="BrowalliaUPC" pitchFamily="34" charset="-34"/>
              </a:rPr>
              <a:t>0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ถึง </a:t>
            </a:r>
            <a:r>
              <a:rPr lang="en-GB" sz="2400" dirty="0">
                <a:latin typeface="BrowalliaUPC" pitchFamily="34" charset="-34"/>
                <a:ea typeface="Calibri"/>
                <a:cs typeface="BrowalliaUPC" pitchFamily="34" charset="-34"/>
              </a:rPr>
              <a:t>81 </a:t>
            </a:r>
            <a:r>
              <a:rPr lang="th-TH" sz="2400" dirty="0" smtClean="0">
                <a:latin typeface="BrowalliaUPC" pitchFamily="34" charset="-34"/>
                <a:ea typeface="Calibri"/>
                <a:cs typeface="BrowalliaUPC" pitchFamily="34" charset="-34"/>
              </a:rPr>
              <a:t>ข้อมูล </a:t>
            </a:r>
            <a:r>
              <a:rPr lang="en-GB" sz="2400" dirty="0" smtClean="0">
                <a:latin typeface="BrowalliaUPC" pitchFamily="34" charset="-34"/>
                <a:ea typeface="Calibri"/>
                <a:cs typeface="BrowalliaUPC" pitchFamily="34" charset="-34"/>
              </a:rPr>
              <a:t>(0 </a:t>
            </a:r>
            <a:r>
              <a:rPr lang="en-GB" sz="2400" u="sng" dirty="0">
                <a:latin typeface="BrowalliaUPC" pitchFamily="34" charset="-34"/>
                <a:ea typeface="Calibri"/>
                <a:cs typeface="BrowalliaUPC" pitchFamily="34" charset="-34"/>
              </a:rPr>
              <a:t>&lt;</a:t>
            </a:r>
            <a:r>
              <a:rPr lang="en-GB" sz="24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en-GB" sz="24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h</a:t>
            </a:r>
            <a:r>
              <a:rPr lang="en-GB" sz="2400" dirty="0">
                <a:latin typeface="BrowalliaUPC" pitchFamily="34" charset="-34"/>
                <a:ea typeface="Calibri"/>
                <a:cs typeface="BrowalliaUPC" pitchFamily="34" charset="-34"/>
              </a:rPr>
              <a:t>(</a:t>
            </a:r>
            <a:r>
              <a:rPr lang="th-TH" sz="24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คีย์ในการค้นหา</a:t>
            </a:r>
            <a:r>
              <a:rPr lang="en-GB" sz="2400" dirty="0">
                <a:latin typeface="BrowalliaUPC" pitchFamily="34" charset="-34"/>
                <a:ea typeface="Calibri"/>
                <a:cs typeface="BrowalliaUPC" pitchFamily="34" charset="-34"/>
              </a:rPr>
              <a:t>) </a:t>
            </a:r>
            <a:r>
              <a:rPr lang="en-GB" sz="2400" u="sng" dirty="0">
                <a:latin typeface="BrowalliaUPC" pitchFamily="34" charset="-34"/>
                <a:ea typeface="Calibri"/>
                <a:cs typeface="BrowalliaUPC" pitchFamily="34" charset="-34"/>
              </a:rPr>
              <a:t>&lt;</a:t>
            </a:r>
            <a:r>
              <a:rPr lang="en-GB" sz="2400" dirty="0">
                <a:latin typeface="BrowalliaUPC" pitchFamily="34" charset="-34"/>
                <a:ea typeface="Calibri"/>
                <a:cs typeface="BrowalliaUPC" pitchFamily="34" charset="-34"/>
              </a:rPr>
              <a:t> 81)</a:t>
            </a:r>
            <a:endParaRPr lang="en-US" sz="2400" dirty="0">
              <a:effectLst/>
              <a:latin typeface="BrowalliaUPC" pitchFamily="34" charset="-34"/>
              <a:ea typeface="Calibri"/>
              <a:cs typeface="BrowalliaUPC" pitchFamily="34" charset="-34"/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642256" y="3823395"/>
            <a:ext cx="812074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เมื่อเพิ่มขนาดของตาราง</a:t>
            </a:r>
            <a:r>
              <a:rPr lang="th-TH" sz="2400" dirty="0" err="1">
                <a:latin typeface="BrowalliaUPC" pitchFamily="34" charset="-34"/>
                <a:ea typeface="Calibri"/>
                <a:cs typeface="BrowalliaUPC" pitchFamily="34" charset="-34"/>
              </a:rPr>
              <a:t>แฮช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 จะต้องปรับรูปแบบของการบวก เช่น จัดกลุ่มของหลักและนำข้อมูลของหลักในแต่ละกลุ่มมาบวกกัน เป็นต้น ดังตัวอย่างข้อมูล </a:t>
            </a:r>
            <a:r>
              <a:rPr lang="en-GB" sz="2400" dirty="0">
                <a:latin typeface="BrowalliaUPC" pitchFamily="34" charset="-34"/>
                <a:ea typeface="Calibri"/>
                <a:cs typeface="BrowalliaUPC" pitchFamily="34" charset="-34"/>
              </a:rPr>
              <a:t>001364825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จะแบ่งข้อมูลออกเป็น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3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กลุ่ม แต่ละกลุ่มมี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3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หลัก และนำมาบวกกันได้</a:t>
            </a:r>
            <a:r>
              <a:rPr lang="th-TH" sz="2400" dirty="0" smtClean="0">
                <a:latin typeface="BrowalliaUPC" pitchFamily="34" charset="-34"/>
                <a:ea typeface="Calibri"/>
                <a:cs typeface="BrowalliaUPC" pitchFamily="34" charset="-34"/>
              </a:rPr>
              <a:t>ดังนี้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	</a:t>
            </a:r>
            <a:endParaRPr lang="th-TH" sz="2400" dirty="0" smtClean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algn="thaiDist"/>
            <a:r>
              <a:rPr lang="th-TH" sz="2400" dirty="0" smtClean="0">
                <a:latin typeface="BrowalliaUPC" pitchFamily="34" charset="-34"/>
                <a:ea typeface="Calibri"/>
                <a:cs typeface="BrowalliaUPC" pitchFamily="34" charset="-34"/>
              </a:rPr>
              <a:t>   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	</a:t>
            </a:r>
            <a:r>
              <a:rPr lang="en-GB" sz="2400" dirty="0">
                <a:latin typeface="BrowalliaUPC" pitchFamily="34" charset="-34"/>
                <a:ea typeface="Calibri"/>
                <a:cs typeface="BrowalliaUPC" pitchFamily="34" charset="-34"/>
              </a:rPr>
              <a:t>001 + 364 + 825 = 1,190</a:t>
            </a:r>
            <a:endParaRPr lang="en-US" sz="2400" dirty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r>
              <a:rPr lang="th-TH" sz="2400" dirty="0" smtClean="0">
                <a:latin typeface="BrowalliaUPC" pitchFamily="34" charset="-34"/>
                <a:ea typeface="Calibri"/>
                <a:cs typeface="BrowalliaUPC" pitchFamily="34" charset="-34"/>
              </a:rPr>
              <a:t>      ดังนั้น </a:t>
            </a:r>
            <a:r>
              <a:rPr lang="th-TH" sz="2400" dirty="0" err="1">
                <a:latin typeface="BrowalliaUPC" pitchFamily="34" charset="-34"/>
                <a:ea typeface="Calibri"/>
                <a:cs typeface="BrowalliaUPC" pitchFamily="34" charset="-34"/>
              </a:rPr>
              <a:t>แฮช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ฟังก์ชันจะเก็บข้อมูลอยู่ระหว่าง </a:t>
            </a:r>
            <a:r>
              <a:rPr lang="en-GB" sz="2400" dirty="0">
                <a:latin typeface="BrowalliaUPC" pitchFamily="34" charset="-34"/>
                <a:ea typeface="Calibri"/>
                <a:cs typeface="BrowalliaUPC" pitchFamily="34" charset="-34"/>
              </a:rPr>
              <a:t>0 &lt; </a:t>
            </a:r>
            <a:r>
              <a:rPr lang="en-GB" sz="24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h</a:t>
            </a:r>
            <a:r>
              <a:rPr lang="en-GB" sz="2400" dirty="0">
                <a:latin typeface="BrowalliaUPC" pitchFamily="34" charset="-34"/>
                <a:ea typeface="Calibri"/>
                <a:cs typeface="BrowalliaUPC" pitchFamily="34" charset="-34"/>
              </a:rPr>
              <a:t>(</a:t>
            </a:r>
            <a:r>
              <a:rPr lang="th-TH" sz="24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คีย์ในการค้นหา</a:t>
            </a:r>
            <a:r>
              <a:rPr lang="en-GB" sz="2400" dirty="0">
                <a:latin typeface="BrowalliaUPC" pitchFamily="34" charset="-34"/>
                <a:ea typeface="Calibri"/>
                <a:cs typeface="BrowalliaUPC" pitchFamily="34" charset="-34"/>
              </a:rPr>
              <a:t>) &lt; 3 * 999 = 2,997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9454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8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 err="1">
                <a:latin typeface="BrowalliaUPC" pitchFamily="34" charset="-34"/>
                <a:cs typeface="BrowalliaUPC" pitchFamily="34" charset="-34"/>
              </a:rPr>
              <a:t>แฮช</a:t>
            </a:r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ฟังก์ชัน 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(Hash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Functions)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87283" y="990600"/>
            <a:ext cx="49776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การหารเอาเศษ </a:t>
            </a:r>
            <a:r>
              <a:rPr lang="en-GB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(Modulate </a:t>
            </a:r>
            <a:r>
              <a:rPr lang="en-GB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arithmetic</a:t>
            </a:r>
            <a:r>
              <a:rPr lang="en-US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)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537705" y="1575375"/>
            <a:ext cx="761569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หลักการหารเอาเศษเป็นรูปแบบที่ง่ายของ</a:t>
            </a:r>
            <a:r>
              <a:rPr lang="th-TH" sz="2400" dirty="0" err="1">
                <a:latin typeface="BrowalliaUPC" pitchFamily="34" charset="-34"/>
                <a:ea typeface="Calibri"/>
                <a:cs typeface="BrowalliaUPC" pitchFamily="34" charset="-34"/>
              </a:rPr>
              <a:t>แฮช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ฟังก์ชัน โดยมีรูปแบบ คือ </a:t>
            </a:r>
            <a:endParaRPr lang="en-US" sz="2400" dirty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algn="thaiDist"/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		</a:t>
            </a:r>
            <a:r>
              <a:rPr lang="en-GB" sz="24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h</a:t>
            </a:r>
            <a:r>
              <a:rPr lang="en-GB" sz="2400" dirty="0">
                <a:latin typeface="BrowalliaUPC" pitchFamily="34" charset="-34"/>
                <a:ea typeface="Calibri"/>
                <a:cs typeface="BrowalliaUPC" pitchFamily="34" charset="-34"/>
              </a:rPr>
              <a:t>(</a:t>
            </a:r>
            <a:r>
              <a:rPr lang="en-GB" sz="24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x</a:t>
            </a:r>
            <a:r>
              <a:rPr lang="en-GB" sz="2400" dirty="0">
                <a:latin typeface="BrowalliaUPC" pitchFamily="34" charset="-34"/>
                <a:ea typeface="Calibri"/>
                <a:cs typeface="BrowalliaUPC" pitchFamily="34" charset="-34"/>
              </a:rPr>
              <a:t>)</a:t>
            </a:r>
            <a:r>
              <a:rPr lang="en-GB" sz="2400" i="1" dirty="0">
                <a:latin typeface="BrowalliaUPC" pitchFamily="34" charset="-34"/>
                <a:ea typeface="Calibri"/>
                <a:cs typeface="BrowalliaUPC" pitchFamily="34" charset="-34"/>
              </a:rPr>
              <a:t> = </a:t>
            </a:r>
            <a:r>
              <a:rPr lang="en-GB" sz="24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x</a:t>
            </a:r>
            <a:r>
              <a:rPr lang="en-GB" sz="24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en-GB" sz="2400" b="1" dirty="0">
                <a:latin typeface="BrowalliaUPC" pitchFamily="34" charset="-34"/>
                <a:ea typeface="Calibri"/>
                <a:cs typeface="BrowalliaUPC" pitchFamily="34" charset="-34"/>
              </a:rPr>
              <a:t>mod</a:t>
            </a:r>
            <a:r>
              <a:rPr lang="en-GB" sz="24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en-GB" sz="2400" dirty="0" err="1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tableSize</a:t>
            </a:r>
            <a:endParaRPr lang="en-US" sz="2400" dirty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algn="thaiDist"/>
            <a:r>
              <a:rPr lang="en-GB" sz="2400" i="1" dirty="0">
                <a:latin typeface="BrowalliaUPC" pitchFamily="34" charset="-34"/>
                <a:ea typeface="Calibri"/>
                <a:cs typeface="BrowalliaUPC" pitchFamily="34" charset="-34"/>
              </a:rPr>
              <a:t>	</a:t>
            </a:r>
            <a:r>
              <a:rPr lang="th-TH" sz="2400" i="1" dirty="0">
                <a:latin typeface="BrowalliaUPC" pitchFamily="34" charset="-34"/>
                <a:ea typeface="Calibri"/>
                <a:cs typeface="BrowalliaUPC" pitchFamily="34" charset="-34"/>
              </a:rPr>
              <a:t>	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เมื่อ</a:t>
            </a:r>
            <a:r>
              <a:rPr lang="th-TH" sz="2400" i="1" dirty="0">
                <a:latin typeface="BrowalliaUPC" pitchFamily="34" charset="-34"/>
                <a:ea typeface="Calibri"/>
                <a:cs typeface="BrowalliaUPC" pitchFamily="34" charset="-34"/>
              </a:rPr>
              <a:t> 	</a:t>
            </a:r>
            <a:r>
              <a:rPr lang="en-GB" sz="2400" dirty="0" err="1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tableSize</a:t>
            </a:r>
            <a:r>
              <a:rPr lang="en-GB" sz="24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	เป็นขนาดของตาราง</a:t>
            </a:r>
            <a:r>
              <a:rPr lang="th-TH" sz="2400" dirty="0" err="1">
                <a:latin typeface="BrowalliaUPC" pitchFamily="34" charset="-34"/>
                <a:ea typeface="Calibri"/>
                <a:cs typeface="BrowalliaUPC" pitchFamily="34" charset="-34"/>
              </a:rPr>
              <a:t>แฮช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en-GB" sz="24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table</a:t>
            </a:r>
            <a:r>
              <a:rPr lang="en-GB" sz="24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endParaRPr lang="en-US" sz="2400" dirty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indent="457200" algn="thaiDist"/>
            <a:r>
              <a:rPr lang="en-GB" sz="2400" dirty="0">
                <a:latin typeface="BrowalliaUPC" pitchFamily="34" charset="-34"/>
                <a:ea typeface="Calibri"/>
                <a:cs typeface="BrowalliaUPC" pitchFamily="34" charset="-34"/>
              </a:rPr>
              <a:t> </a:t>
            </a:r>
            <a:endParaRPr lang="en-US" sz="2400" dirty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ตัวอย่างเช่น ถ้า </a:t>
            </a:r>
            <a:r>
              <a:rPr lang="en-GB" sz="2400" dirty="0" err="1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tableSize</a:t>
            </a:r>
            <a:r>
              <a:rPr lang="en-GB" sz="24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มีค่าคือ </a:t>
            </a:r>
            <a:r>
              <a:rPr lang="en-GB" sz="2400" dirty="0">
                <a:latin typeface="BrowalliaUPC" pitchFamily="34" charset="-34"/>
                <a:ea typeface="Calibri"/>
                <a:cs typeface="BrowalliaUPC" pitchFamily="34" charset="-34"/>
              </a:rPr>
              <a:t>101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จะได้ว่า </a:t>
            </a:r>
            <a:r>
              <a:rPr lang="en-GB" sz="24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h</a:t>
            </a:r>
            <a:r>
              <a:rPr lang="en-GB" sz="2400" dirty="0">
                <a:latin typeface="BrowalliaUPC" pitchFamily="34" charset="-34"/>
                <a:ea typeface="Calibri"/>
                <a:cs typeface="BrowalliaUPC" pitchFamily="34" charset="-34"/>
              </a:rPr>
              <a:t>(</a:t>
            </a:r>
            <a:r>
              <a:rPr lang="en-GB" sz="24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x</a:t>
            </a:r>
            <a:r>
              <a:rPr lang="en-GB" sz="2400" dirty="0">
                <a:latin typeface="BrowalliaUPC" pitchFamily="34" charset="-34"/>
                <a:ea typeface="Calibri"/>
                <a:cs typeface="BrowalliaUPC" pitchFamily="34" charset="-34"/>
              </a:rPr>
              <a:t>) = </a:t>
            </a:r>
            <a:r>
              <a:rPr lang="en-GB" sz="24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x</a:t>
            </a:r>
            <a:r>
              <a:rPr lang="en-GB" sz="2400" i="1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en-GB" sz="2400" b="1" dirty="0">
                <a:latin typeface="BrowalliaUPC" pitchFamily="34" charset="-34"/>
                <a:ea typeface="Calibri"/>
                <a:cs typeface="BrowalliaUPC" pitchFamily="34" charset="-34"/>
              </a:rPr>
              <a:t>mod</a:t>
            </a:r>
            <a:r>
              <a:rPr lang="en-GB" sz="2400" dirty="0">
                <a:latin typeface="BrowalliaUPC" pitchFamily="34" charset="-34"/>
                <a:ea typeface="Calibri"/>
                <a:cs typeface="BrowalliaUPC" pitchFamily="34" charset="-34"/>
              </a:rPr>
              <a:t> 101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ทำให้ค่าตัวเลข </a:t>
            </a:r>
            <a:r>
              <a:rPr lang="en-GB" sz="24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x</a:t>
            </a:r>
            <a:r>
              <a:rPr lang="en-GB" sz="24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จะอยู่ในช่วง </a:t>
            </a:r>
            <a:r>
              <a:rPr lang="en-GB" sz="2400" dirty="0">
                <a:latin typeface="BrowalliaUPC" pitchFamily="34" charset="-34"/>
                <a:ea typeface="Calibri"/>
                <a:cs typeface="BrowalliaUPC" pitchFamily="34" charset="-34"/>
              </a:rPr>
              <a:t>0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ถึง </a:t>
            </a:r>
            <a:r>
              <a:rPr lang="en-GB" sz="2400" dirty="0">
                <a:latin typeface="BrowalliaUPC" pitchFamily="34" charset="-34"/>
                <a:ea typeface="Calibri"/>
                <a:cs typeface="BrowalliaUPC" pitchFamily="34" charset="-34"/>
              </a:rPr>
              <a:t>100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และจากตัวอย่างข้อมูล </a:t>
            </a:r>
            <a:r>
              <a:rPr lang="en-GB" sz="2400" dirty="0">
                <a:latin typeface="BrowalliaUPC" pitchFamily="34" charset="-34"/>
                <a:ea typeface="Calibri"/>
                <a:cs typeface="BrowalliaUPC" pitchFamily="34" charset="-34"/>
              </a:rPr>
              <a:t>001364825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จะทำให้มีค่า</a:t>
            </a:r>
            <a:r>
              <a:rPr lang="th-TH" sz="2400" dirty="0" err="1">
                <a:latin typeface="BrowalliaUPC" pitchFamily="34" charset="-34"/>
                <a:ea typeface="Calibri"/>
                <a:cs typeface="BrowalliaUPC" pitchFamily="34" charset="-34"/>
              </a:rPr>
              <a:t>แฮช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คือ </a:t>
            </a:r>
            <a:r>
              <a:rPr lang="en-GB" sz="2400" dirty="0">
                <a:latin typeface="BrowalliaUPC" pitchFamily="34" charset="-34"/>
                <a:ea typeface="Calibri"/>
                <a:cs typeface="BrowalliaUPC" pitchFamily="34" charset="-34"/>
              </a:rPr>
              <a:t>12</a:t>
            </a:r>
            <a:endParaRPr lang="en-US" sz="2400" dirty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ea typeface="Calibri"/>
                <a:cs typeface="BrowalliaUPC" pitchFamily="34" charset="-34"/>
              </a:rPr>
              <a:t>จาก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หลักการ</a:t>
            </a:r>
            <a:r>
              <a:rPr lang="th-TH" sz="2400" b="1" dirty="0">
                <a:solidFill>
                  <a:srgbClr val="008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GB" sz="24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h</a:t>
            </a:r>
            <a:r>
              <a:rPr lang="en-GB" sz="2400" dirty="0">
                <a:latin typeface="BrowalliaUPC" pitchFamily="34" charset="-34"/>
                <a:ea typeface="Calibri"/>
                <a:cs typeface="BrowalliaUPC" pitchFamily="34" charset="-34"/>
              </a:rPr>
              <a:t>(</a:t>
            </a:r>
            <a:r>
              <a:rPr lang="en-GB" sz="24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x</a:t>
            </a:r>
            <a:r>
              <a:rPr lang="en-GB" sz="2400" dirty="0">
                <a:latin typeface="BrowalliaUPC" pitchFamily="34" charset="-34"/>
                <a:ea typeface="Calibri"/>
                <a:cs typeface="BrowalliaUPC" pitchFamily="34" charset="-34"/>
              </a:rPr>
              <a:t>) = </a:t>
            </a:r>
            <a:r>
              <a:rPr lang="en-GB" sz="24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x</a:t>
            </a:r>
            <a:r>
              <a:rPr lang="en-GB" sz="2400" i="1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en-GB" sz="2400" b="1" dirty="0">
                <a:latin typeface="BrowalliaUPC" pitchFamily="34" charset="-34"/>
                <a:ea typeface="Calibri"/>
                <a:cs typeface="BrowalliaUPC" pitchFamily="34" charset="-34"/>
              </a:rPr>
              <a:t>mod</a:t>
            </a:r>
            <a:r>
              <a:rPr lang="en-GB" sz="2400" i="1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en-GB" sz="2400" dirty="0" err="1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tableSize</a:t>
            </a:r>
            <a:r>
              <a:rPr lang="en-GB" sz="2400" i="1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จะพบว่ามักจะมีข้อมูล</a:t>
            </a:r>
            <a:r>
              <a:rPr lang="th-TH" sz="2400" dirty="0" err="1">
                <a:latin typeface="BrowalliaUPC" pitchFamily="34" charset="-34"/>
                <a:ea typeface="Calibri"/>
                <a:cs typeface="BrowalliaUPC" pitchFamily="34" charset="-34"/>
              </a:rPr>
              <a:t>แฮช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ในตำแหน่งที่ </a:t>
            </a:r>
            <a:r>
              <a:rPr lang="en-GB" sz="24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table</a:t>
            </a:r>
            <a:r>
              <a:rPr lang="en-GB" sz="2400" dirty="0">
                <a:latin typeface="BrowalliaUPC" pitchFamily="34" charset="-34"/>
                <a:ea typeface="Calibri"/>
                <a:cs typeface="BrowalliaUPC" pitchFamily="34" charset="-34"/>
              </a:rPr>
              <a:t>[0]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และตำแหน่งที่ </a:t>
            </a:r>
            <a:r>
              <a:rPr lang="en-GB" sz="24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table</a:t>
            </a:r>
            <a:r>
              <a:rPr lang="en-GB" sz="2400" dirty="0">
                <a:latin typeface="BrowalliaUPC" pitchFamily="34" charset="-34"/>
                <a:ea typeface="Calibri"/>
                <a:cs typeface="BrowalliaUPC" pitchFamily="34" charset="-34"/>
              </a:rPr>
              <a:t>[</a:t>
            </a:r>
            <a:r>
              <a:rPr lang="en-GB" sz="24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1</a:t>
            </a:r>
            <a:r>
              <a:rPr lang="en-GB" sz="2400" dirty="0">
                <a:latin typeface="BrowalliaUPC" pitchFamily="34" charset="-34"/>
                <a:ea typeface="Calibri"/>
                <a:cs typeface="BrowalliaUPC" pitchFamily="34" charset="-34"/>
              </a:rPr>
              <a:t>]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ซ้ำกัน</a:t>
            </a:r>
            <a:endParaRPr lang="en-US" sz="2400" dirty="0">
              <a:effectLst/>
              <a:latin typeface="BrowalliaUPC" pitchFamily="34" charset="-34"/>
              <a:ea typeface="Calibri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7152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9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 err="1">
                <a:latin typeface="BrowalliaUPC" pitchFamily="34" charset="-34"/>
                <a:cs typeface="BrowalliaUPC" pitchFamily="34" charset="-34"/>
              </a:rPr>
              <a:t>แฮช</a:t>
            </a:r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ฟังก์ชัน 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(Hash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Functions)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87283" y="990600"/>
            <a:ext cx="577914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การเปลี่ยนข้อความเป็นตัวเลข </a:t>
            </a:r>
            <a:endParaRPr lang="en-US" sz="3200" b="1" dirty="0" smtClean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  <a:p>
            <a:r>
              <a:rPr lang="en-GB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(</a:t>
            </a:r>
            <a:r>
              <a:rPr lang="en-GB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Converting a character string to an </a:t>
            </a:r>
            <a:r>
              <a:rPr lang="en-GB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integer)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533400" y="2022693"/>
            <a:ext cx="7772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thaiDist">
              <a:buFont typeface="Arial" pitchFamily="34" charset="0"/>
              <a:buChar char="•"/>
            </a:pPr>
            <a:r>
              <a:rPr lang="th-TH" sz="2000" dirty="0" smtClean="0">
                <a:latin typeface="BrowalliaUPC" pitchFamily="34" charset="-34"/>
                <a:ea typeface="Calibri"/>
                <a:cs typeface="BrowalliaUPC" pitchFamily="34" charset="-34"/>
              </a:rPr>
              <a:t>กรณี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ที่คีย์ในการค้นหาเป็นข้อความ เช่น การใช้ชื่อเป็นคีย์ในการค้นหา สามารถเปลี่ยนข้อความชื่อให้เป็นตัวเลขใน</a:t>
            </a:r>
            <a:r>
              <a:rPr lang="th-TH" sz="2000" dirty="0" err="1">
                <a:latin typeface="BrowalliaUPC" pitchFamily="34" charset="-34"/>
                <a:ea typeface="Calibri"/>
                <a:cs typeface="BrowalliaUPC" pitchFamily="34" charset="-34"/>
              </a:rPr>
              <a:t>แฮช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ฟังก์ชัน </a:t>
            </a:r>
            <a:r>
              <a:rPr lang="en-GB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h</a:t>
            </a:r>
            <a:r>
              <a:rPr lang="en-GB" sz="2000" dirty="0">
                <a:latin typeface="BrowalliaUPC" pitchFamily="34" charset="-34"/>
                <a:ea typeface="Calibri"/>
                <a:cs typeface="BrowalliaUPC" pitchFamily="34" charset="-34"/>
              </a:rPr>
              <a:t>(</a:t>
            </a:r>
            <a:r>
              <a:rPr lang="en-GB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x</a:t>
            </a:r>
            <a:r>
              <a:rPr lang="en-GB" sz="2000" dirty="0">
                <a:latin typeface="BrowalliaUPC" pitchFamily="34" charset="-34"/>
                <a:ea typeface="Calibri"/>
                <a:cs typeface="BrowalliaUPC" pitchFamily="34" charset="-34"/>
              </a:rPr>
              <a:t>)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ได้ โดยสิ่งแรกที่ต้องทำคือเปลี่ยนตัวอักษรแต่ละตัวให้เป็นค่าตัวเลข ตัวอย่างเช่น ข้อความ 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“NOTE”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เมื่อใช้รหัส </a:t>
            </a:r>
            <a:r>
              <a:rPr lang="en-GB" sz="2000" dirty="0">
                <a:latin typeface="BrowalliaUPC" pitchFamily="34" charset="-34"/>
                <a:ea typeface="Calibri"/>
                <a:cs typeface="BrowalliaUPC" pitchFamily="34" charset="-34"/>
              </a:rPr>
              <a:t>ASCII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ของตัวอักษรในการเปลี่ยนเป็นตัวเลข ได้เป็น </a:t>
            </a:r>
            <a:r>
              <a:rPr lang="en-GB" sz="2000" dirty="0">
                <a:latin typeface="BrowalliaUPC" pitchFamily="34" charset="-34"/>
                <a:ea typeface="Calibri"/>
                <a:cs typeface="BrowalliaUPC" pitchFamily="34" charset="-34"/>
              </a:rPr>
              <a:t>78, 79, 84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และ </a:t>
            </a:r>
            <a:r>
              <a:rPr lang="en-GB" sz="2000" dirty="0">
                <a:latin typeface="BrowalliaUPC" pitchFamily="34" charset="-34"/>
                <a:ea typeface="Calibri"/>
                <a:cs typeface="BrowalliaUPC" pitchFamily="34" charset="-34"/>
              </a:rPr>
              <a:t>69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ของตัวอักษร </a:t>
            </a:r>
            <a:r>
              <a:rPr lang="en-GB" sz="2000" dirty="0">
                <a:latin typeface="BrowalliaUPC" pitchFamily="34" charset="-34"/>
                <a:ea typeface="Calibri"/>
                <a:cs typeface="BrowalliaUPC" pitchFamily="34" charset="-34"/>
              </a:rPr>
              <a:t>N, O, T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และ </a:t>
            </a:r>
            <a:r>
              <a:rPr lang="en-GB" sz="2000" dirty="0">
                <a:latin typeface="BrowalliaUPC" pitchFamily="34" charset="-34"/>
                <a:ea typeface="Calibri"/>
                <a:cs typeface="BrowalliaUPC" pitchFamily="34" charset="-34"/>
              </a:rPr>
              <a:t>E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ตามลำดับ หรือสามารถใช้ค่าตัวเลขระหว่าง </a:t>
            </a:r>
            <a:r>
              <a:rPr lang="en-GB" sz="2000" dirty="0">
                <a:latin typeface="BrowalliaUPC" pitchFamily="34" charset="-34"/>
                <a:ea typeface="Calibri"/>
                <a:cs typeface="BrowalliaUPC" pitchFamily="34" charset="-34"/>
              </a:rPr>
              <a:t>1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ถึง </a:t>
            </a:r>
            <a:r>
              <a:rPr lang="en-GB" sz="2000" dirty="0">
                <a:latin typeface="BrowalliaUPC" pitchFamily="34" charset="-34"/>
                <a:ea typeface="Calibri"/>
                <a:cs typeface="BrowalliaUPC" pitchFamily="34" charset="-34"/>
              </a:rPr>
              <a:t>26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แทนตัวอักษร </a:t>
            </a:r>
            <a:r>
              <a:rPr lang="en-GB" sz="2000" dirty="0">
                <a:latin typeface="BrowalliaUPC" pitchFamily="34" charset="-34"/>
                <a:ea typeface="Calibri"/>
                <a:cs typeface="BrowalliaUPC" pitchFamily="34" charset="-34"/>
              </a:rPr>
              <a:t>A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ถึง </a:t>
            </a:r>
            <a:r>
              <a:rPr lang="en-GB" sz="2000" dirty="0">
                <a:latin typeface="BrowalliaUPC" pitchFamily="34" charset="-34"/>
                <a:ea typeface="Calibri"/>
                <a:cs typeface="BrowalliaUPC" pitchFamily="34" charset="-34"/>
              </a:rPr>
              <a:t>Z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ซึ่งจะได้ </a:t>
            </a:r>
            <a:r>
              <a:rPr lang="en-GB" sz="2000" dirty="0">
                <a:latin typeface="BrowalliaUPC" pitchFamily="34" charset="-34"/>
                <a:ea typeface="Calibri"/>
                <a:cs typeface="BrowalliaUPC" pitchFamily="34" charset="-34"/>
              </a:rPr>
              <a:t>14, 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15, 20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 และ </a:t>
            </a:r>
            <a:r>
              <a:rPr lang="en-GB" sz="2000" dirty="0">
                <a:latin typeface="BrowalliaUPC" pitchFamily="34" charset="-34"/>
                <a:ea typeface="Calibri"/>
                <a:cs typeface="BrowalliaUPC" pitchFamily="34" charset="-34"/>
              </a:rPr>
              <a:t>5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ของตัวอักษร </a:t>
            </a:r>
            <a:r>
              <a:rPr lang="en-GB" sz="2000" dirty="0">
                <a:latin typeface="BrowalliaUPC" pitchFamily="34" charset="-34"/>
                <a:ea typeface="Calibri"/>
                <a:cs typeface="BrowalliaUPC" pitchFamily="34" charset="-34"/>
              </a:rPr>
              <a:t>N, O, T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และ </a:t>
            </a:r>
            <a:r>
              <a:rPr lang="en-GB" sz="2000" dirty="0">
                <a:latin typeface="BrowalliaUPC" pitchFamily="34" charset="-34"/>
                <a:ea typeface="Calibri"/>
                <a:cs typeface="BrowalliaUPC" pitchFamily="34" charset="-34"/>
              </a:rPr>
              <a:t>E </a:t>
            </a:r>
            <a:endParaRPr lang="en-US" sz="2000" dirty="0" smtClean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marL="342900" indent="-342900" algn="thaiDist">
              <a:buFont typeface="Arial" pitchFamily="34" charset="0"/>
              <a:buChar char="•"/>
            </a:pPr>
            <a:r>
              <a:rPr lang="th-TH" sz="2000" dirty="0" smtClean="0">
                <a:latin typeface="BrowalliaUPC" pitchFamily="34" charset="-34"/>
                <a:ea typeface="Calibri"/>
                <a:cs typeface="BrowalliaUPC" pitchFamily="34" charset="-34"/>
              </a:rPr>
              <a:t>แทน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ตัวอักษร </a:t>
            </a:r>
            <a:r>
              <a:rPr lang="en-GB" sz="2000" dirty="0">
                <a:latin typeface="BrowalliaUPC" pitchFamily="34" charset="-34"/>
                <a:ea typeface="Calibri"/>
                <a:cs typeface="BrowalliaUPC" pitchFamily="34" charset="-34"/>
              </a:rPr>
              <a:t>A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ถึง </a:t>
            </a:r>
            <a:r>
              <a:rPr lang="en-GB" sz="2000" dirty="0">
                <a:latin typeface="BrowalliaUPC" pitchFamily="34" charset="-34"/>
                <a:ea typeface="Calibri"/>
                <a:cs typeface="BrowalliaUPC" pitchFamily="34" charset="-34"/>
              </a:rPr>
              <a:t>Z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ด้วยค่าตัวเลข </a:t>
            </a:r>
            <a:r>
              <a:rPr lang="en-GB" sz="2000" dirty="0">
                <a:latin typeface="BrowalliaUPC" pitchFamily="34" charset="-34"/>
                <a:ea typeface="Calibri"/>
                <a:cs typeface="BrowalliaUPC" pitchFamily="34" charset="-34"/>
              </a:rPr>
              <a:t>1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ถึง </a:t>
            </a:r>
            <a:r>
              <a:rPr lang="en-GB" sz="2000" dirty="0">
                <a:latin typeface="BrowalliaUPC" pitchFamily="34" charset="-34"/>
                <a:ea typeface="Calibri"/>
                <a:cs typeface="BrowalliaUPC" pitchFamily="34" charset="-34"/>
              </a:rPr>
              <a:t>26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จากข้อความ 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“NOTE”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 จะเปลี่ยนเป็นเลขฐานสองได้ดังนี้</a:t>
            </a:r>
            <a:endParaRPr lang="en-US" sz="2000" dirty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algn="thaiDist"/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		</a:t>
            </a:r>
            <a:r>
              <a:rPr lang="en-GB" sz="2000" dirty="0">
                <a:latin typeface="BrowalliaUPC" pitchFamily="34" charset="-34"/>
                <a:ea typeface="Calibri"/>
                <a:cs typeface="BrowalliaUPC" pitchFamily="34" charset="-34"/>
              </a:rPr>
              <a:t>N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เท่ากับ </a:t>
            </a:r>
            <a:r>
              <a:rPr lang="en-GB" sz="2000" dirty="0">
                <a:latin typeface="BrowalliaUPC" pitchFamily="34" charset="-34"/>
                <a:ea typeface="Calibri"/>
                <a:cs typeface="BrowalliaUPC" pitchFamily="34" charset="-34"/>
              </a:rPr>
              <a:t>14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หรือ </a:t>
            </a:r>
            <a:r>
              <a:rPr lang="en-GB" sz="2000" dirty="0">
                <a:latin typeface="BrowalliaUPC" pitchFamily="34" charset="-34"/>
                <a:ea typeface="Calibri"/>
                <a:cs typeface="BrowalliaUPC" pitchFamily="34" charset="-34"/>
              </a:rPr>
              <a:t>01110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ในเลขฐานสอง</a:t>
            </a:r>
            <a:endParaRPr lang="en-US" sz="2000" dirty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algn="thaiDist"/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		</a:t>
            </a:r>
            <a:r>
              <a:rPr lang="en-GB" sz="2000" dirty="0">
                <a:latin typeface="BrowalliaUPC" pitchFamily="34" charset="-34"/>
                <a:ea typeface="Calibri"/>
                <a:cs typeface="BrowalliaUPC" pitchFamily="34" charset="-34"/>
              </a:rPr>
              <a:t>O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เท่ากับ </a:t>
            </a:r>
            <a:r>
              <a:rPr lang="en-GB" sz="2000" dirty="0">
                <a:latin typeface="BrowalliaUPC" pitchFamily="34" charset="-34"/>
                <a:ea typeface="Calibri"/>
                <a:cs typeface="BrowalliaUPC" pitchFamily="34" charset="-34"/>
              </a:rPr>
              <a:t>15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หรือ </a:t>
            </a:r>
            <a:r>
              <a:rPr lang="en-GB" sz="2000" dirty="0">
                <a:latin typeface="BrowalliaUPC" pitchFamily="34" charset="-34"/>
                <a:ea typeface="Calibri"/>
                <a:cs typeface="BrowalliaUPC" pitchFamily="34" charset="-34"/>
              </a:rPr>
              <a:t>01111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ในเลขฐานสอง</a:t>
            </a:r>
            <a:endParaRPr lang="en-US" sz="2000" dirty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algn="thaiDist"/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		</a:t>
            </a:r>
            <a:r>
              <a:rPr lang="en-GB" sz="2000" dirty="0">
                <a:latin typeface="BrowalliaUPC" pitchFamily="34" charset="-34"/>
                <a:ea typeface="Calibri"/>
                <a:cs typeface="BrowalliaUPC" pitchFamily="34" charset="-34"/>
              </a:rPr>
              <a:t>T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เท่ากับ </a:t>
            </a:r>
            <a:r>
              <a:rPr lang="en-GB" sz="2000" dirty="0">
                <a:latin typeface="BrowalliaUPC" pitchFamily="34" charset="-34"/>
                <a:ea typeface="Calibri"/>
                <a:cs typeface="BrowalliaUPC" pitchFamily="34" charset="-34"/>
              </a:rPr>
              <a:t>20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หรือ </a:t>
            </a:r>
            <a:r>
              <a:rPr lang="en-GB" sz="2000" dirty="0">
                <a:latin typeface="BrowalliaUPC" pitchFamily="34" charset="-34"/>
                <a:ea typeface="Calibri"/>
                <a:cs typeface="BrowalliaUPC" pitchFamily="34" charset="-34"/>
              </a:rPr>
              <a:t>10100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ในเลขฐานสอง</a:t>
            </a:r>
            <a:endParaRPr lang="en-US" sz="2000" dirty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algn="thaiDist"/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		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E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 เท่ากับ 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5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 หรือ 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00101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ในเลขฐานสอง</a:t>
            </a:r>
            <a:endParaRPr lang="en-US" sz="2000" dirty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indent="457200" algn="thaiDist"/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เมื่อนำค่าตัวเลขฐานสองของข้อความ 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“NOTE”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มาเรียงต่อกัน จะได้ 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01110011111010000101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th-TH" sz="2000" dirty="0" smtClean="0">
                <a:latin typeface="BrowalliaUPC" pitchFamily="34" charset="-34"/>
                <a:ea typeface="Calibri"/>
                <a:cs typeface="BrowalliaUPC" pitchFamily="34" charset="-34"/>
              </a:rPr>
              <a:t>ซึ่ง</a:t>
            </a:r>
            <a:endParaRPr lang="en-US" sz="2000" dirty="0" smtClean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indent="457200" algn="thaiDist"/>
            <a:r>
              <a:rPr lang="th-TH" sz="2000" dirty="0" smtClean="0">
                <a:latin typeface="BrowalliaUPC" pitchFamily="34" charset="-34"/>
                <a:ea typeface="Calibri"/>
                <a:cs typeface="BrowalliaUPC" pitchFamily="34" charset="-34"/>
              </a:rPr>
              <a:t>เท่ากับ 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474,757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ใน</a:t>
            </a:r>
            <a:r>
              <a:rPr lang="th-TH" sz="2000" dirty="0" smtClean="0">
                <a:latin typeface="BrowalliaUPC" pitchFamily="34" charset="-34"/>
                <a:ea typeface="Calibri"/>
                <a:cs typeface="BrowalliaUPC" pitchFamily="34" charset="-34"/>
              </a:rPr>
              <a:t>เลขฐานสิบ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	</a:t>
            </a:r>
            <a:endParaRPr lang="en-US" sz="20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5351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wrap="square">
        <a:spAutoFit/>
      </a:bodyPr>
      <a:lstStyle>
        <a:defPPr>
          <a:defRPr sz="2100" dirty="0">
            <a:solidFill>
              <a:srgbClr val="0070C0"/>
            </a:solidFill>
            <a:latin typeface="BrowalliaUPC" pitchFamily="34" charset="-34"/>
            <a:cs typeface="BrowalliaUPC" pitchFamily="34" charset="-34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237</TotalTime>
  <Words>2263</Words>
  <Application>Microsoft Office PowerPoint</Application>
  <PresentationFormat>นำเสนอทางหน้าจอ (4:3)</PresentationFormat>
  <Paragraphs>167</Paragraphs>
  <Slides>19</Slides>
  <Notes>1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19</vt:i4>
      </vt:variant>
    </vt:vector>
  </HeadingPairs>
  <TitlesOfParts>
    <vt:vector size="20" baseType="lpstr">
      <vt:lpstr>Executive</vt:lpstr>
      <vt:lpstr>บทที่ 8 แฮช (Hash)</vt:lpstr>
      <vt:lpstr>บทที่ 8 แฮช (Hash)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บทที่ 1 รู้จักกับโครงสร้าง           ข้อมูลและอัลกอริทึม</dc:title>
  <dc:creator>visanu</dc:creator>
  <cp:lastModifiedBy>visanu</cp:lastModifiedBy>
  <cp:revision>69</cp:revision>
  <dcterms:created xsi:type="dcterms:W3CDTF">2013-06-26T21:55:03Z</dcterms:created>
  <dcterms:modified xsi:type="dcterms:W3CDTF">2013-07-05T16:16:51Z</dcterms:modified>
</cp:coreProperties>
</file>