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953000"/>
          </a:xfrm>
        </p:spPr>
        <p:txBody>
          <a:bodyPr anchor="ctr"/>
          <a:lstStyle/>
          <a:p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9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7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(Tries</a:t>
            </a: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)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Simple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1059934"/>
            <a:ext cx="5184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9.2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โค้ดรหัสเทียมการค้นหาคีย์ใน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Simple Tries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07656"/>
              </p:ext>
            </p:extLst>
          </p:nvPr>
        </p:nvGraphicFramePr>
        <p:xfrm>
          <a:off x="645886" y="1600200"/>
          <a:ext cx="7507514" cy="2670048"/>
        </p:xfrm>
        <a:graphic>
          <a:graphicData uri="http://schemas.openxmlformats.org/drawingml/2006/table">
            <a:tbl>
              <a:tblPr firstRow="1" firstCol="1" bandRow="1"/>
              <a:tblGrid>
                <a:gridCol w="372232"/>
                <a:gridCol w="7135282"/>
              </a:tblGrid>
              <a:tr h="8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searchTries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,):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valueType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searchKeyTries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(root,key,0)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searchKeyTries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TriresTree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getBit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 = 0){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null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searchKeyTries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+1)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null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searchKeyTries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+1)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Full 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1066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Full Tries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นำทุกบิตของตัวอักษรรหัสแอสกรีมากำหนดตำแหน่งของ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โหนด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Full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Tries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ใช้รูปแบบความเหมือนกันของบิต ดังนั้น จึงต้องสลับตำแหน่งบิตกับ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Simple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Tries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ต้องการเพิ่ม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“E”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ซึ่งมีบิตสตริงคือ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“1000101”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ใน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Full Tries </a:t>
            </a: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4800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Full 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90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ตัวอย่างในการเพิ่มคีย์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“A”, “B”, “C”, “D”, “E”, “F”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Full Tries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โดยเลือกมาเฉพาะห้าบิตในรหัสแอสกรีเพื่อนำมาสร้าง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ไทร์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2776"/>
            <a:ext cx="7772400" cy="47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57200" y="838200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9.3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โค้ดรหัสเทียมการเพิ่มคีย์ใน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Full Tries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Full 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80102"/>
              </p:ext>
            </p:extLst>
          </p:nvPr>
        </p:nvGraphicFramePr>
        <p:xfrm>
          <a:off x="685800" y="1295400"/>
          <a:ext cx="8305800" cy="5410200"/>
        </p:xfrm>
        <a:graphic>
          <a:graphicData uri="http://schemas.openxmlformats.org/drawingml/2006/table">
            <a:tbl>
              <a:tblPr firstRow="1" firstCol="1" bandRow="1"/>
              <a:tblGrid>
                <a:gridCol w="388121"/>
                <a:gridCol w="7917679"/>
              </a:tblGrid>
              <a:tr h="5410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7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8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9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1415</a:t>
                      </a:r>
                      <a:endParaRPr lang="en-US" sz="1200" dirty="0" smtClean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17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18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19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//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maxBits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 : maximum bit for use in key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insertFullTries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trieTree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valueType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trieTree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empty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create empty internal 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;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Start bit-numbering at 0 and create path to leaf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extendBrance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,0);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retrun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}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insertNodeFullTries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,0)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extendBranch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valueType</a:t>
                      </a:r>
                      <a:r>
                        <a:rPr lang="en-US" sz="1200" b="1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b="1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b="1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integer</a:t>
                      </a:r>
                      <a:r>
                        <a:rPr lang="en-US" sz="1200" b="1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Create path of internal nodes from level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to maxBits-1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getBit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maxBits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 = 0)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create left leaf at end of path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create right leaf a end of path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insertNodeFullTries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 err="1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valueType</a:t>
                      </a:r>
                      <a:r>
                        <a:rPr lang="en-US" sz="1200" b="1" dirty="0" err="1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b="1" dirty="0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b="1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integer</a:t>
                      </a:r>
                      <a:r>
                        <a:rPr lang="en-US" sz="1200" b="1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getBit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0){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Check left side.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Grow a branch of internal nodes and append leaf.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extendBranch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insertNodeFullTries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+1)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Check right side.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 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Grow a branch of internal nodes and append leaf.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extendBranch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insertNodeFullTries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+1)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}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4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Compressed 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7516" y="986135"/>
            <a:ext cx="5532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Compressed Tries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เป็นการลดบิตที่ซ้ำกันในการสร้าง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87516" y="1447800"/>
            <a:ext cx="7970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ตัวอย่างการเพิ่มคีย์ 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“A”, “B”, “C”, “D”, “E”, “F”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ใน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Compressed Tries 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38200" y="19673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เพิ่มคีย์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A :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signature(“A”) = “00001”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ว่างเปล่า ให้เพิ่มคีย์เป็น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ราก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39670"/>
            <a:ext cx="317500" cy="303530"/>
          </a:xfrm>
          <a:prstGeom prst="rect">
            <a:avLst/>
          </a:prstGeom>
        </p:spPr>
      </p:pic>
      <p:pic>
        <p:nvPicPr>
          <p:cNvPr id="9" name="รูปภาพ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3581400"/>
            <a:ext cx="3609975" cy="1828800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838200" y="2826603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เพิ่มคีย์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B :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signature(“B”) = “00010”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“B”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มีบิตที่แตกต่างจากคีย์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“A”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ที่บิตที่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4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ดังนั้น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</a:t>
            </a:r>
          </a:p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       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จะต้อง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ผ่านบิตจำนวน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บิต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2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Compressed 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8465"/>
            <a:ext cx="3429000" cy="2057400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838200" y="8382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เพิ่มคีย์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C: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signature(“C”) = “00011”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“C”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มีบิตที่แตกต่างจากคีย์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“B”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บิต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      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สุดท้าย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ดังนั้นจะต้องผ่านบิตทั้งหมด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5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บิต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343844"/>
            <a:ext cx="3505200" cy="228555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838200" y="3625334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เพิ่มคีย์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D: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signature(“D”) = “00100”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“D”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มีบิตที่แตกต่างจากคีย์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“C”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ที่บิตที่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3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ไม่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มี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      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คีย์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ไหนที่ต้องใช้บิตที่สามร่วมกัน ดังนั้น แทรกคีย์ “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D”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ในบิตที่ 3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27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Compressed 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16797"/>
            <a:ext cx="4343400" cy="2293203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838200" y="921603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เพิ่มคีย์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E: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signature(“E”) = “00101”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“E”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มีบิตที่แตกต่างจากคีย์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“D”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ที่บิตสุดท้าย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algn="thaiDist"/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     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ดังนั้น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จะต้องผ่านบิตทั้งหมด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5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บิต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19600"/>
            <a:ext cx="4648200" cy="23622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867228" y="3733800"/>
            <a:ext cx="7438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เพิ่มคีย์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F: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signature(“F”) = “00110”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“F”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มีบิตที่แตกต่างจากคีย์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“E”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ที่บิตที่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4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ไม่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มี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            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คีย์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ไหนที่ต้องใช้บิตที่สี่ร่วมกันดังนั้น แทรกคีย์ “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F”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ในบิตที่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66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Compressed 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990600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9.4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โค้ดรหัสเทียมการเพิ่มคีย์ใน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Compressed Tries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4257"/>
              </p:ext>
            </p:extLst>
          </p:nvPr>
        </p:nvGraphicFramePr>
        <p:xfrm>
          <a:off x="685800" y="1447800"/>
          <a:ext cx="8153400" cy="5196840"/>
        </p:xfrm>
        <a:graphic>
          <a:graphicData uri="http://schemas.openxmlformats.org/drawingml/2006/table">
            <a:tbl>
              <a:tblPr firstRow="1" firstCol="1" bandRow="1"/>
              <a:tblGrid>
                <a:gridCol w="304800"/>
                <a:gridCol w="7848600"/>
              </a:tblGrid>
              <a:tr h="45832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19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Cordia New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insertCompTries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trieTree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valueType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):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trieTree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empty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){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create empty internal node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;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extendBrance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,0);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retrun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}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//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Start with level 0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insertNodeCompTries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,0)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insertNodeCompTries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in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100" dirty="0" err="1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1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valueType</a:t>
                      </a:r>
                      <a:r>
                        <a:rPr lang="en-US" sz="1100" b="1" dirty="0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                                                               </a:t>
                      </a:r>
                      <a:r>
                        <a:rPr lang="en-US" sz="1100" b="1" dirty="0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100" b="1" dirty="0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100" b="1" dirty="0" err="1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100" b="1" dirty="0" err="1" smtClean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integer</a:t>
                      </a:r>
                      <a:r>
                        <a:rPr lang="en-US" sz="1100" b="1" dirty="0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):</a:t>
                      </a:r>
                      <a:r>
                        <a:rPr lang="en-US" sz="1100" b="1" dirty="0" err="1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 contains a key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){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//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Need to create a path to </a:t>
                      </a:r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sidtinguish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 key and </a:t>
                      </a:r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Node.key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extendSmallesBranch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Node,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}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//</a:t>
                      </a:r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Otherwise,Node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 is an empty interior node for navigation only.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.getBit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 = 0){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//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Check left.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new node containing key and value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insertNodeCompTries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+1)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}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{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//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Check right.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is null)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new node containing key and value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insertNodeCompTries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+1)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}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extendSmallestBranch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key1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value1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key2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value2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 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//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Examine bits from </a:t>
                      </a:r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bitNum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 to </a:t>
                      </a:r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maxBits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//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As long as the bits are equal in the two keys, extend branch.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//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SimSun"/>
                          <a:cs typeface="Cordia New"/>
                        </a:rPr>
                        <a:t>When the bits differ, stop and create children with key1 and key2.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9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914400" y="10668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หรือเรียกว่า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profix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tree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เป็นโครงสร้างที่เก็บข้อมูลที่เป็นข้อความ ในการสร้างความสัมพันธ์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ของคีย์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ใช้หลักการ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เปลี่ยนรหัสแอสกรีของตัวอักษรมาเป็นการสร้างความสัมพันธ์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39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9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(Tries)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250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BrowalliaUPC" pitchFamily="34" charset="-34"/>
                <a:cs typeface="BrowalliaUPC" pitchFamily="34" charset="-34"/>
              </a:rPr>
              <a:t>Simple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Tries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0822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BrowalliaUPC" pitchFamily="34" charset="-34"/>
                <a:cs typeface="BrowalliaUPC" pitchFamily="34" charset="-34"/>
              </a:rPr>
              <a:t>Full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Tries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615624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BrowalliaUPC" pitchFamily="34" charset="-34"/>
                <a:cs typeface="BrowalliaUPC" pitchFamily="34" charset="-34"/>
              </a:rPr>
              <a:t>Compressed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Tries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3149025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9</a:t>
            </a: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143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3200" dirty="0" err="1" smtClean="0">
                <a:latin typeface="BrowalliaUPC" pitchFamily="34" charset="-34"/>
                <a:cs typeface="BrowalliaUPC" pitchFamily="34" charset="-34"/>
              </a:rPr>
              <a:t>ไทร์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009471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(Tries)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 หรือเรียกอีกอย่างว่า </a:t>
            </a:r>
            <a:r>
              <a:rPr lang="en-US" sz="2400" b="1" dirty="0" err="1">
                <a:latin typeface="BrowalliaUPC" pitchFamily="34" charset="-34"/>
                <a:cs typeface="BrowalliaUPC" pitchFamily="34" charset="-34"/>
              </a:rPr>
              <a:t>profix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 Tree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ไทร์เป็นท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รีแบบลำดับที่เก็บความสัมพันธ์ด้วยคีย์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จะเก็บข้อมูลโดยใช้โครงสร้างที่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เป็นข้อความ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รูปแบบ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การเพิ่มข้อมูลใน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จะไม่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เหมือนกับไบนารีท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รีตรงที่ว่า 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ไม่มี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สำหรับเก็บข้อมูลแต่จะใช้คุณสมบัติ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(signature)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ในการสร้างความสัมพันธ์ของคีย์เพื่ออ้างอิงไปยัง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ถัดไป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คีย์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ที่ใช้ในการอ้างอิงมักจะใช้คุณสมบัติบิตของตัวอักษรในรูปแบบแอสกรี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Ascii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)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(Tries)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36576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คุณสมบัติ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(Signature)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ในการสร้าง</a:t>
            </a:r>
            <a:r>
              <a:rPr lang="th-TH" sz="2400" dirty="0" err="1" smtClean="0">
                <a:latin typeface="BrowalliaUPC" pitchFamily="34" charset="-34"/>
                <a:ea typeface="Calibri"/>
                <a:cs typeface="BrowalliaUPC" pitchFamily="34" charset="-34"/>
              </a:rPr>
              <a:t>ไทร์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เปลี่ยนตัวอักษรตัวแรกของข้อความเป็นรหัสแอสกรี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” 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กำหนดให้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บิตชั้นที่</a:t>
            </a:r>
            <a:r>
              <a:rPr lang="th-TH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i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เป็นคุณสมบัติในการตรวจสอบ โดยที่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ถ้าบิตเท่ากับ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‘0’</a:t>
            </a:r>
            <a:r>
              <a:rPr lang="en-US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ให้ไปทางซ้าย </a:t>
            </a:r>
            <a:endParaRPr lang="th-TH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ถ้า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บิตเท่ากับ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‘1’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ให้ไปทางขวา 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17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กล่าวนำ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ไทร์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(Tries)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20068"/>
            <a:ext cx="8399517" cy="3485332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609600" y="1010468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เปรียบเทียบการเพิ่มข้อมูล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ในไบนารีท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รีในรูป 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(a)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กับการเพิ่มข้อมูลใน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ไทร์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ในรูปที่ 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(b)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828800" y="5257800"/>
            <a:ext cx="5089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latin typeface="BrowalliaUPC" pitchFamily="34" charset="-34"/>
                <a:cs typeface="BrowalliaUPC" pitchFamily="34" charset="-34"/>
              </a:rPr>
              <a:t>(a)                                                                (b)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82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Simple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78970" y="956608"/>
            <a:ext cx="83602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Simple Ties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ในบ้างครั้งเรียกว่า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“</a:t>
            </a:r>
            <a:r>
              <a:rPr lang="th-TH" sz="2400" b="1" dirty="0" err="1">
                <a:latin typeface="BrowalliaUPC" pitchFamily="34" charset="-34"/>
                <a:cs typeface="BrowalliaUPC" pitchFamily="34" charset="-34"/>
              </a:rPr>
              <a:t>ทรี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ในการค้นหาแบบดิจิตอล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” (Digital Search Tees)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BrowalliaUPC" pitchFamily="34" charset="-34"/>
                <a:cs typeface="BrowalliaUPC" pitchFamily="34" charset="-34"/>
              </a:rPr>
              <a:t>Simple Tires 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ใช้คุณสมบัติของบิตในการค้นหาตำแหน่งที่เหมาะสมในการเพิ่ม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ไทร์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ตัวอย่าง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Simple Tries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ในการเพิ่มข้อมูล โดยกำหนดคุณสมบัติ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(Signature) “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เปลี่ยนอักษรตัวแรกของข้อความเป็นรหัสแอสกรี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”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ซึ่งกำหนดให้มีอักษรตัวแรกของข้อความดังนี้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4083"/>
              </p:ext>
            </p:extLst>
          </p:nvPr>
        </p:nvGraphicFramePr>
        <p:xfrm>
          <a:off x="990600" y="2526268"/>
          <a:ext cx="2514600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9144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Key</a:t>
                      </a:r>
                      <a:endParaRPr lang="en-US" sz="2400" dirty="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Signature</a:t>
                      </a:r>
                      <a:endParaRPr lang="en-US" sz="2400">
                        <a:effectLst/>
                        <a:latin typeface="BrowalliaUPC" pitchFamily="34" charset="-34"/>
                        <a:ea typeface="Calibri"/>
                        <a:cs typeface="BrowalliaUPC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1000001B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1000010B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1000011B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1000100B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1000101B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1000110B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8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Simple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365760" cy="36195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457200" y="1752600"/>
            <a:ext cx="8062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742950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เพิ่มคีย์ “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B” : 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“B” (1000010B)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เปรียบเทียบกับคีย์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“A”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ไม่เท่ากัน บิตแรกของคีย์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“B”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endParaRPr lang="en-US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742950" marR="0" indent="-742950" algn="thaiDi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           ‘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0’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ดังนั้นเพิ่มคีย์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“B”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เป็นลูกทางซ้ายของคีย์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“A”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57200" y="9144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เพิ่มคีย์ 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“A” :  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ไทร์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ไทร์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ว่างเปล่าให้เพิ่มคีย์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“A” (1000001B)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เป็นตำแหน่ง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ราก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(root)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pic>
        <p:nvPicPr>
          <p:cNvPr id="8" name="รูปภาพ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51331"/>
            <a:ext cx="702310" cy="84772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533400" y="34290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742950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เพิ่มคีย์ “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C” :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“C” (1000011B)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เปรียบเทียบกับคีย์ “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A”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ไม่เท่ากัน บิตแรกของคีย์ “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C”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endParaRPr lang="en-US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742950" marR="0" indent="-742950" algn="thaiDi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               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‘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1’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ดังนั้นเพิ่มคีย์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“C”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เป็นลูกทางขวาของคีย์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“A”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pic>
        <p:nvPicPr>
          <p:cNvPr id="10" name="รูปภาพ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232275"/>
            <a:ext cx="1155065" cy="10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pic>
        <p:nvPicPr>
          <p:cNvPr id="3" name="รูปภาพ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65" y="2137591"/>
            <a:ext cx="1448435" cy="1287780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2063" marR="0" indent="-1262063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เพิ่มคีย์ “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D” :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“D” (1000100B)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บิตแรกของคีย์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“D”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‘0’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 เป็นลูกทางซ้ายของคีย์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“A”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แต่คีย์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“A”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มีลูกทางซ้ายแล้ว ต่อไปบิตที่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“D”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‘0’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 เป็นลูกทางซ้ายของคีย์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“B”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Simple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89856" y="3581400"/>
            <a:ext cx="7892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4913" marR="0" indent="-1204913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เพิ่มคีย์ “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E” :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“E” (1000101B)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บิตแรกของคีย์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“E”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‘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1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ดังนั้นเป็นลูกทางซ้ายของคีย์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“A”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บิตที่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“E”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‘0’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 เป็นลูกทางซ้ายของคีย์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“C”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0" y="4572000"/>
            <a:ext cx="1479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9856" y="1095829"/>
            <a:ext cx="7968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4913" marR="0" indent="-1204913" algn="thaiDist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เพิ่มคีย์ “</a:t>
            </a: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F” :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“E” (1000110B)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บิตแรกของคีย์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“F”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‘0’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ดังนั้นเป็นลูกทางซ้ายของคีย์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“A”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บิตที่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“F”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‘1’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ดังนั้นเป็นลูกทางขวาของคีย์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“B”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Simple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26826"/>
            <a:ext cx="1844675" cy="1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659" y="1062335"/>
            <a:ext cx="5028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9.1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โค้ดรหัสเทียมการเพิ่มคีย์ใน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Simple Tries</a:t>
            </a: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BrowalliaUPC" pitchFamily="34" charset="-34"/>
                <a:cs typeface="BrowalliaUPC" pitchFamily="34" charset="-34"/>
              </a:rPr>
              <a:t>Simple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Tries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59955"/>
              </p:ext>
            </p:extLst>
          </p:nvPr>
        </p:nvGraphicFramePr>
        <p:xfrm>
          <a:off x="609600" y="1531257"/>
          <a:ext cx="7619741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377797"/>
                <a:gridCol w="7241944"/>
              </a:tblGrid>
              <a:tr h="8451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19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20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Calibri"/>
                          <a:cs typeface="Cordia New"/>
                        </a:rPr>
                        <a:t>21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trieTree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valueType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trieTree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empty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create new root with key and value in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trieTree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insertKeyTries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,0);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insertKeyTries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TriesTree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valueType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   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):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TriresTree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getBit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 = 0){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new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node with key and value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insertKeyTries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left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+1)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{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is null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new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trie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 node with key and value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insertKeyTries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right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key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value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bitNum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+1)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}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return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Calibri"/>
                          <a:cs typeface="Cordia New"/>
                        </a:rPr>
                        <a:t>Node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213</TotalTime>
  <Words>1721</Words>
  <Application>Microsoft Office PowerPoint</Application>
  <PresentationFormat>นำเสนอทางหน้าจอ (4:3)</PresentationFormat>
  <Paragraphs>293</Paragraphs>
  <Slides>18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18</vt:i4>
      </vt:variant>
    </vt:vector>
  </HeadingPairs>
  <TitlesOfParts>
    <vt:vector size="19" baseType="lpstr">
      <vt:lpstr>Executive</vt:lpstr>
      <vt:lpstr>บทที่ 9 ไทร์ (Tries)</vt:lpstr>
      <vt:lpstr>บทที่ 9 ไทร์ (Tries)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53</cp:revision>
  <dcterms:created xsi:type="dcterms:W3CDTF">2013-06-26T21:55:03Z</dcterms:created>
  <dcterms:modified xsi:type="dcterms:W3CDTF">2013-07-06T03:17:40Z</dcterms:modified>
</cp:coreProperties>
</file>