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85" r:id="rId9"/>
    <p:sldId id="286" r:id="rId10"/>
    <p:sldId id="260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301" r:id="rId20"/>
    <p:sldId id="272" r:id="rId21"/>
    <p:sldId id="273" r:id="rId22"/>
    <p:sldId id="274" r:id="rId23"/>
    <p:sldId id="275" r:id="rId24"/>
    <p:sldId id="276" r:id="rId25"/>
    <p:sldId id="277" r:id="rId26"/>
    <p:sldId id="281" r:id="rId27"/>
    <p:sldId id="280" r:id="rId28"/>
    <p:sldId id="282" r:id="rId29"/>
    <p:sldId id="278" r:id="rId30"/>
    <p:sldId id="279" r:id="rId31"/>
    <p:sldId id="287" r:id="rId32"/>
    <p:sldId id="288" r:id="rId33"/>
    <p:sldId id="284" r:id="rId34"/>
    <p:sldId id="289" r:id="rId35"/>
    <p:sldId id="290" r:id="rId36"/>
    <p:sldId id="29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292" r:id="rId45"/>
    <p:sldId id="298" r:id="rId46"/>
    <p:sldId id="299" r:id="rId47"/>
    <p:sldId id="302" r:id="rId48"/>
    <p:sldId id="318" r:id="rId49"/>
    <p:sldId id="319" r:id="rId50"/>
    <p:sldId id="321" r:id="rId51"/>
    <p:sldId id="322" r:id="rId52"/>
    <p:sldId id="323" r:id="rId53"/>
    <p:sldId id="339" r:id="rId54"/>
    <p:sldId id="320" r:id="rId5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F0066"/>
    <a:srgbClr val="CD2C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4F11-78C3-43AC-B4D9-33E59489DBDA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9B0761-7002-48ED-B9ED-1329E9ECE6DB}">
      <dgm:prSet/>
      <dgm:spPr/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static</a:t>
          </a:r>
        </a:p>
      </dgm:t>
    </dgm:pt>
    <dgm:pt modelId="{1F1C6563-2C43-4A7C-B10B-6731B6CFC2EC}" type="parTrans" cxnId="{DC4F1969-691A-4790-9353-69D397439ECD}">
      <dgm:prSet/>
      <dgm:spPr/>
      <dgm:t>
        <a:bodyPr/>
        <a:lstStyle/>
        <a:p>
          <a:endParaRPr lang="en-US"/>
        </a:p>
      </dgm:t>
    </dgm:pt>
    <dgm:pt modelId="{F0364630-4678-41B1-A7F6-BC6C0743702D}" type="sibTrans" cxnId="{DC4F1969-691A-4790-9353-69D397439ECD}">
      <dgm:prSet/>
      <dgm:spPr/>
      <dgm:t>
        <a:bodyPr/>
        <a:lstStyle/>
        <a:p>
          <a:endParaRPr lang="en-US"/>
        </a:p>
      </dgm:t>
    </dgm:pt>
    <dgm:pt modelId="{0F856C57-35AB-4B82-AAAF-EA2FD0A8A6D0}">
      <dgm:prSet custT="1"/>
      <dgm:spPr/>
      <dgm:t>
        <a:bodyPr/>
        <a:lstStyle/>
        <a:p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1. Attribute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ที่เป็น </a:t>
          </a:r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static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ควรมีคุณสมบัติดังนี้</a:t>
          </a:r>
          <a:endParaRPr lang="en-US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D9F4B06-31ED-4CAC-9ABA-24F5C68E4B4B}" type="parTrans" cxnId="{0B0F520D-A3FF-4401-8943-3588272D9762}">
      <dgm:prSet/>
      <dgm:spPr/>
      <dgm:t>
        <a:bodyPr/>
        <a:lstStyle/>
        <a:p>
          <a:endParaRPr lang="en-US"/>
        </a:p>
      </dgm:t>
    </dgm:pt>
    <dgm:pt modelId="{1DBA9F40-4B32-4626-877B-D6B34DCFB6BC}" type="sibTrans" cxnId="{0B0F520D-A3FF-4401-8943-3588272D9762}">
      <dgm:prSet/>
      <dgm:spPr/>
      <dgm:t>
        <a:bodyPr/>
        <a:lstStyle/>
        <a:p>
          <a:endParaRPr lang="en-US"/>
        </a:p>
      </dgm:t>
    </dgm:pt>
    <dgm:pt modelId="{25FCA881-FA2C-4BD3-A1C5-3CFE0B833DB4}">
      <dgm:prSet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Attribute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นั้นถูกสร้างขึ้นครั้งแรกครั้งเดียว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CE6619B-3E8E-43ED-9D31-2135A9AFEB9E}" type="parTrans" cxnId="{6F6AFEA0-0EB2-4E5C-8E36-0D87932441DA}">
      <dgm:prSet/>
      <dgm:spPr/>
      <dgm:t>
        <a:bodyPr/>
        <a:lstStyle/>
        <a:p>
          <a:endParaRPr lang="en-US"/>
        </a:p>
      </dgm:t>
    </dgm:pt>
    <dgm:pt modelId="{F3AD6663-6B42-4ECC-A13A-EBB27C632F95}" type="sibTrans" cxnId="{6F6AFEA0-0EB2-4E5C-8E36-0D87932441DA}">
      <dgm:prSet/>
      <dgm:spPr/>
      <dgm:t>
        <a:bodyPr/>
        <a:lstStyle/>
        <a:p>
          <a:endParaRPr lang="en-US"/>
        </a:p>
      </dgm:t>
    </dgm:pt>
    <dgm:pt modelId="{9CD20C8F-CD32-4C77-9FF9-6056E5377D7C}">
      <dgm:prSet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Attribute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 นั้นถูกเรียกใช้บ่อยๆ และจากหลาย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Object</a:t>
          </a:r>
        </a:p>
      </dgm:t>
    </dgm:pt>
    <dgm:pt modelId="{42F518DA-06CD-4DE8-BC80-444D247384AE}" type="parTrans" cxnId="{A51C9FB2-36DB-442C-BEDE-FA49083939F7}">
      <dgm:prSet/>
      <dgm:spPr/>
      <dgm:t>
        <a:bodyPr/>
        <a:lstStyle/>
        <a:p>
          <a:endParaRPr lang="en-US"/>
        </a:p>
      </dgm:t>
    </dgm:pt>
    <dgm:pt modelId="{CF04363B-DA43-4508-8134-FB4C54A2DCA8}" type="sibTrans" cxnId="{A51C9FB2-36DB-442C-BEDE-FA49083939F7}">
      <dgm:prSet/>
      <dgm:spPr/>
      <dgm:t>
        <a:bodyPr/>
        <a:lstStyle/>
        <a:p>
          <a:endParaRPr lang="en-US"/>
        </a:p>
      </dgm:t>
    </dgm:pt>
    <dgm:pt modelId="{D658A7CA-E39F-417B-97ED-F29EAA41237A}">
      <dgm:prSet/>
      <dgm:spPr/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final </a:t>
          </a:r>
          <a:r>
            <a:rPr lang="en-US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</a:p>
      </dgm:t>
    </dgm:pt>
    <dgm:pt modelId="{A7A63D2B-7EE0-43EE-A60F-2B2D566DAF6A}" type="parTrans" cxnId="{4EB50D18-A7E2-4B60-9859-46BB701EC2D6}">
      <dgm:prSet/>
      <dgm:spPr/>
      <dgm:t>
        <a:bodyPr/>
        <a:lstStyle/>
        <a:p>
          <a:endParaRPr lang="en-US"/>
        </a:p>
      </dgm:t>
    </dgm:pt>
    <dgm:pt modelId="{C18C374D-8B1A-479E-B082-B89F4E85575B}" type="sibTrans" cxnId="{4EB50D18-A7E2-4B60-9859-46BB701EC2D6}">
      <dgm:prSet/>
      <dgm:spPr/>
      <dgm:t>
        <a:bodyPr/>
        <a:lstStyle/>
        <a:p>
          <a:endParaRPr lang="en-US"/>
        </a:p>
      </dgm:t>
    </dgm:pt>
    <dgm:pt modelId="{41F69DFA-F683-4C02-B4DE-E2452116C892}">
      <dgm:prSet custT="1"/>
      <dgm:spPr/>
      <dgm:t>
        <a:bodyPr/>
        <a:lstStyle/>
        <a:p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ใช้เป็น </a:t>
          </a:r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Keyword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สำหรับ </a:t>
          </a:r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Attribute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หรือ </a:t>
          </a:r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นั้นๆ เป็นแบบ </a:t>
          </a:r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final modifier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ซึ่งมีคุณสมบัติดังนี้</a:t>
          </a:r>
          <a:endParaRPr lang="en-US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1173B14-455A-48E8-9452-844B9848B82C}" type="parTrans" cxnId="{E1377626-1785-4DE2-BE6C-98C1595C0DD5}">
      <dgm:prSet/>
      <dgm:spPr/>
      <dgm:t>
        <a:bodyPr/>
        <a:lstStyle/>
        <a:p>
          <a:endParaRPr lang="en-US"/>
        </a:p>
      </dgm:t>
    </dgm:pt>
    <dgm:pt modelId="{B4A42DD6-4C55-4A20-A160-B334B11053E5}" type="sibTrans" cxnId="{E1377626-1785-4DE2-BE6C-98C1595C0DD5}">
      <dgm:prSet/>
      <dgm:spPr/>
      <dgm:t>
        <a:bodyPr/>
        <a:lstStyle/>
        <a:p>
          <a:endParaRPr lang="en-US"/>
        </a:p>
      </dgm:t>
    </dgm:pt>
    <dgm:pt modelId="{B4BD8C3F-E39A-417C-BCD7-AEC9A0B46B98}">
      <dgm:prSet custT="1"/>
      <dgm:spPr/>
      <dgm:t>
        <a:bodyPr/>
        <a:lstStyle/>
        <a:p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2. Method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ที่เป็นแบบ </a:t>
          </a:r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static </a:t>
          </a:r>
          <a:r>
            <a:rPr lang="th-TH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จะมีคุณสมบัติดังนี้</a:t>
          </a:r>
          <a:endParaRPr lang="en-US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FC17E01-1749-4800-B3E6-E8DE1265B919}" type="parTrans" cxnId="{05038D98-E448-4D2B-8A59-1309C7993417}">
      <dgm:prSet/>
      <dgm:spPr/>
      <dgm:t>
        <a:bodyPr/>
        <a:lstStyle/>
        <a:p>
          <a:endParaRPr lang="en-US"/>
        </a:p>
      </dgm:t>
    </dgm:pt>
    <dgm:pt modelId="{8C991D89-D344-4E6C-844A-8342768CBB60}" type="sibTrans" cxnId="{05038D98-E448-4D2B-8A59-1309C7993417}">
      <dgm:prSet/>
      <dgm:spPr/>
      <dgm:t>
        <a:bodyPr/>
        <a:lstStyle/>
        <a:p>
          <a:endParaRPr lang="en-US"/>
        </a:p>
      </dgm:t>
    </dgm:pt>
    <dgm:pt modelId="{3D24E1E9-6631-4615-A2E0-84F13CC5143B}">
      <dgm:prSet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Method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นั้นถูกเรียกใช้งานได้ตลอดเวลาที่อยู่ในขอบเขตของ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</a:t>
          </a:r>
        </a:p>
      </dgm:t>
    </dgm:pt>
    <dgm:pt modelId="{B4C857DE-FCBE-4441-BEDD-7D10B44F99B0}" type="parTrans" cxnId="{10A1676B-0F92-47FD-BCE3-7AE55211882C}">
      <dgm:prSet/>
      <dgm:spPr/>
      <dgm:t>
        <a:bodyPr/>
        <a:lstStyle/>
        <a:p>
          <a:endParaRPr lang="en-US"/>
        </a:p>
      </dgm:t>
    </dgm:pt>
    <dgm:pt modelId="{738DFCD7-A762-4833-962C-E48F51CC8E76}" type="sibTrans" cxnId="{10A1676B-0F92-47FD-BCE3-7AE55211882C}">
      <dgm:prSet/>
      <dgm:spPr/>
      <dgm:t>
        <a:bodyPr/>
        <a:lstStyle/>
        <a:p>
          <a:endParaRPr lang="en-US"/>
        </a:p>
      </dgm:t>
    </dgm:pt>
    <dgm:pt modelId="{3BA7930D-8B56-40DB-B66D-4D53D58AAEDC}">
      <dgm:prSet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Method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นั้นถูกเรียกจาก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อื่นผ่านชื่อ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ได้โดยไม่ต้องผ่าน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Object</a:t>
          </a:r>
        </a:p>
      </dgm:t>
    </dgm:pt>
    <dgm:pt modelId="{E182A6F7-01BD-4B81-82D1-296156C6FD96}" type="parTrans" cxnId="{7F54971B-8A41-4546-AFE1-D7AEBB3FAEA4}">
      <dgm:prSet/>
      <dgm:spPr/>
      <dgm:t>
        <a:bodyPr/>
        <a:lstStyle/>
        <a:p>
          <a:endParaRPr lang="en-US"/>
        </a:p>
      </dgm:t>
    </dgm:pt>
    <dgm:pt modelId="{39D388DE-899A-48BD-9CA2-00374285108D}" type="sibTrans" cxnId="{7F54971B-8A41-4546-AFE1-D7AEBB3FAEA4}">
      <dgm:prSet/>
      <dgm:spPr/>
      <dgm:t>
        <a:bodyPr/>
        <a:lstStyle/>
        <a:p>
          <a:endParaRPr lang="en-US"/>
        </a:p>
      </dgm:t>
    </dgm:pt>
    <dgm:pt modelId="{83BA0B20-AFBE-4999-B8C9-33F4356BEE4D}">
      <dgm:prSet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Attribute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จะไม่สามารถถูกเปลี่ยนแปลงค่าได้ ตลอดการทำงานของโปรแกรม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9B79DC4-6E8B-4012-9974-632BC1583FD8}" type="parTrans" cxnId="{96645C14-F9D9-4615-86C7-B958F1C7D423}">
      <dgm:prSet/>
      <dgm:spPr/>
      <dgm:t>
        <a:bodyPr/>
        <a:lstStyle/>
        <a:p>
          <a:endParaRPr lang="en-US"/>
        </a:p>
      </dgm:t>
    </dgm:pt>
    <dgm:pt modelId="{3320828B-0B22-4E41-ADB6-AB6F2D87077B}" type="sibTrans" cxnId="{96645C14-F9D9-4615-86C7-B958F1C7D423}">
      <dgm:prSet/>
      <dgm:spPr/>
      <dgm:t>
        <a:bodyPr/>
        <a:lstStyle/>
        <a:p>
          <a:endParaRPr lang="en-US"/>
        </a:p>
      </dgm:t>
    </dgm:pt>
    <dgm:pt modelId="{A53A2E64-027A-42DB-987E-80A5FDF79D25}">
      <dgm:prSet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 นั้นจะไม่ให้สืบทอดคุณสมบัติได้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B413396-A9F8-4257-A877-54D59C8C7E15}" type="parTrans" cxnId="{6120D234-BFD2-4D2C-9005-573BF4B650AE}">
      <dgm:prSet/>
      <dgm:spPr/>
      <dgm:t>
        <a:bodyPr/>
        <a:lstStyle/>
        <a:p>
          <a:endParaRPr lang="en-US"/>
        </a:p>
      </dgm:t>
    </dgm:pt>
    <dgm:pt modelId="{49F282CC-0A13-475F-BCC0-D4EFDE4A6349}" type="sibTrans" cxnId="{6120D234-BFD2-4D2C-9005-573BF4B650AE}">
      <dgm:prSet/>
      <dgm:spPr/>
      <dgm:t>
        <a:bodyPr/>
        <a:lstStyle/>
        <a:p>
          <a:endParaRPr lang="en-US"/>
        </a:p>
      </dgm:t>
    </dgm:pt>
    <dgm:pt modelId="{42E4FC71-68EF-43C6-B46B-019D4D6978BB}" type="pres">
      <dgm:prSet presAssocID="{F2FB4F11-78C3-43AC-B4D9-33E59489DBDA}" presName="Name0" presStyleCnt="0">
        <dgm:presLayoutVars>
          <dgm:dir/>
          <dgm:animLvl val="lvl"/>
          <dgm:resizeHandles val="exact"/>
        </dgm:presLayoutVars>
      </dgm:prSet>
      <dgm:spPr/>
    </dgm:pt>
    <dgm:pt modelId="{40DA2EA4-F038-4720-A33C-B4EA210E9252}" type="pres">
      <dgm:prSet presAssocID="{4D9B0761-7002-48ED-B9ED-1329E9ECE6DB}" presName="linNode" presStyleCnt="0"/>
      <dgm:spPr/>
    </dgm:pt>
    <dgm:pt modelId="{C13B60A7-B7FE-47F6-B0CF-D87B11959E37}" type="pres">
      <dgm:prSet presAssocID="{4D9B0761-7002-48ED-B9ED-1329E9ECE6DB}" presName="parentText" presStyleLbl="node1" presStyleIdx="0" presStyleCnt="2" custScaleX="85445" custScaleY="178532">
        <dgm:presLayoutVars>
          <dgm:chMax val="1"/>
          <dgm:bulletEnabled val="1"/>
        </dgm:presLayoutVars>
      </dgm:prSet>
      <dgm:spPr/>
    </dgm:pt>
    <dgm:pt modelId="{535BEBA9-346A-48B1-B1E2-D0B80F079142}" type="pres">
      <dgm:prSet presAssocID="{4D9B0761-7002-48ED-B9ED-1329E9ECE6DB}" presName="descendantText" presStyleLbl="alignAccFollowNode1" presStyleIdx="0" presStyleCnt="2" custScaleX="311825" custScaleY="209599">
        <dgm:presLayoutVars>
          <dgm:bulletEnabled val="1"/>
        </dgm:presLayoutVars>
      </dgm:prSet>
      <dgm:spPr/>
    </dgm:pt>
    <dgm:pt modelId="{3388636F-2837-4019-A698-C3EA8B922621}" type="pres">
      <dgm:prSet presAssocID="{F0364630-4678-41B1-A7F6-BC6C0743702D}" presName="sp" presStyleCnt="0"/>
      <dgm:spPr/>
    </dgm:pt>
    <dgm:pt modelId="{F8FB9A4C-31CE-43AD-8687-8C1AF286742C}" type="pres">
      <dgm:prSet presAssocID="{D658A7CA-E39F-417B-97ED-F29EAA41237A}" presName="linNode" presStyleCnt="0"/>
      <dgm:spPr/>
    </dgm:pt>
    <dgm:pt modelId="{2CD604F7-8C13-4092-817E-4E48B87BFAC9}" type="pres">
      <dgm:prSet presAssocID="{D658A7CA-E39F-417B-97ED-F29EAA41237A}" presName="parentText" presStyleLbl="node1" presStyleIdx="1" presStyleCnt="2" custScaleX="47526" custScaleY="126146">
        <dgm:presLayoutVars>
          <dgm:chMax val="1"/>
          <dgm:bulletEnabled val="1"/>
        </dgm:presLayoutVars>
      </dgm:prSet>
      <dgm:spPr/>
    </dgm:pt>
    <dgm:pt modelId="{8D780FA2-97A2-493A-A9B8-1D7EA2127612}" type="pres">
      <dgm:prSet presAssocID="{D658A7CA-E39F-417B-97ED-F29EAA41237A}" presName="descendantText" presStyleLbl="alignAccFollowNode1" presStyleIdx="1" presStyleCnt="2" custScaleX="178890" custScaleY="135975">
        <dgm:presLayoutVars>
          <dgm:bulletEnabled val="1"/>
        </dgm:presLayoutVars>
      </dgm:prSet>
      <dgm:spPr/>
    </dgm:pt>
  </dgm:ptLst>
  <dgm:cxnLst>
    <dgm:cxn modelId="{0B0F520D-A3FF-4401-8943-3588272D9762}" srcId="{4D9B0761-7002-48ED-B9ED-1329E9ECE6DB}" destId="{0F856C57-35AB-4B82-AAAF-EA2FD0A8A6D0}" srcOrd="0" destOrd="0" parTransId="{5D9F4B06-31ED-4CAC-9ABA-24F5C68E4B4B}" sibTransId="{1DBA9F40-4B32-4626-877B-D6B34DCFB6BC}"/>
    <dgm:cxn modelId="{96645C14-F9D9-4615-86C7-B958F1C7D423}" srcId="{41F69DFA-F683-4C02-B4DE-E2452116C892}" destId="{83BA0B20-AFBE-4999-B8C9-33F4356BEE4D}" srcOrd="0" destOrd="0" parTransId="{39B79DC4-6E8B-4012-9974-632BC1583FD8}" sibTransId="{3320828B-0B22-4E41-ADB6-AB6F2D87077B}"/>
    <dgm:cxn modelId="{4EB50D18-A7E2-4B60-9859-46BB701EC2D6}" srcId="{F2FB4F11-78C3-43AC-B4D9-33E59489DBDA}" destId="{D658A7CA-E39F-417B-97ED-F29EAA41237A}" srcOrd="1" destOrd="0" parTransId="{A7A63D2B-7EE0-43EE-A60F-2B2D566DAF6A}" sibTransId="{C18C374D-8B1A-479E-B082-B89F4E85575B}"/>
    <dgm:cxn modelId="{7F54971B-8A41-4546-AFE1-D7AEBB3FAEA4}" srcId="{B4BD8C3F-E39A-417C-BCD7-AEC9A0B46B98}" destId="{3BA7930D-8B56-40DB-B66D-4D53D58AAEDC}" srcOrd="1" destOrd="0" parTransId="{E182A6F7-01BD-4B81-82D1-296156C6FD96}" sibTransId="{39D388DE-899A-48BD-9CA2-00374285108D}"/>
    <dgm:cxn modelId="{E1377626-1785-4DE2-BE6C-98C1595C0DD5}" srcId="{D658A7CA-E39F-417B-97ED-F29EAA41237A}" destId="{41F69DFA-F683-4C02-B4DE-E2452116C892}" srcOrd="0" destOrd="0" parTransId="{B1173B14-455A-48E8-9452-844B9848B82C}" sibTransId="{B4A42DD6-4C55-4A20-A160-B334B11053E5}"/>
    <dgm:cxn modelId="{536AA826-D676-4E8B-BA4D-8F6C693362B7}" type="presOf" srcId="{F2FB4F11-78C3-43AC-B4D9-33E59489DBDA}" destId="{42E4FC71-68EF-43C6-B46B-019D4D6978BB}" srcOrd="0" destOrd="0" presId="urn:microsoft.com/office/officeart/2005/8/layout/vList5"/>
    <dgm:cxn modelId="{03843031-3B97-42B3-83E4-2D556E5D48FD}" type="presOf" srcId="{4D9B0761-7002-48ED-B9ED-1329E9ECE6DB}" destId="{C13B60A7-B7FE-47F6-B0CF-D87B11959E37}" srcOrd="0" destOrd="0" presId="urn:microsoft.com/office/officeart/2005/8/layout/vList5"/>
    <dgm:cxn modelId="{64F0E632-AAEA-4D67-92F6-3A0484EDD504}" type="presOf" srcId="{25FCA881-FA2C-4BD3-A1C5-3CFE0B833DB4}" destId="{535BEBA9-346A-48B1-B1E2-D0B80F079142}" srcOrd="0" destOrd="1" presId="urn:microsoft.com/office/officeart/2005/8/layout/vList5"/>
    <dgm:cxn modelId="{6120D234-BFD2-4D2C-9005-573BF4B650AE}" srcId="{41F69DFA-F683-4C02-B4DE-E2452116C892}" destId="{A53A2E64-027A-42DB-987E-80A5FDF79D25}" srcOrd="1" destOrd="0" parTransId="{CB413396-A9F8-4257-A877-54D59C8C7E15}" sibTransId="{49F282CC-0A13-475F-BCC0-D4EFDE4A6349}"/>
    <dgm:cxn modelId="{DC4F1969-691A-4790-9353-69D397439ECD}" srcId="{F2FB4F11-78C3-43AC-B4D9-33E59489DBDA}" destId="{4D9B0761-7002-48ED-B9ED-1329E9ECE6DB}" srcOrd="0" destOrd="0" parTransId="{1F1C6563-2C43-4A7C-B10B-6731B6CFC2EC}" sibTransId="{F0364630-4678-41B1-A7F6-BC6C0743702D}"/>
    <dgm:cxn modelId="{10A1676B-0F92-47FD-BCE3-7AE55211882C}" srcId="{B4BD8C3F-E39A-417C-BCD7-AEC9A0B46B98}" destId="{3D24E1E9-6631-4615-A2E0-84F13CC5143B}" srcOrd="0" destOrd="0" parTransId="{B4C857DE-FCBE-4441-BEDD-7D10B44F99B0}" sibTransId="{738DFCD7-A762-4833-962C-E48F51CC8E76}"/>
    <dgm:cxn modelId="{B1603A6F-D883-4A0B-B596-A08FBBAD66A7}" type="presOf" srcId="{3BA7930D-8B56-40DB-B66D-4D53D58AAEDC}" destId="{535BEBA9-346A-48B1-B1E2-D0B80F079142}" srcOrd="0" destOrd="5" presId="urn:microsoft.com/office/officeart/2005/8/layout/vList5"/>
    <dgm:cxn modelId="{4EBD8573-DCD3-4DC3-97A2-BCBCAC327E0A}" type="presOf" srcId="{D658A7CA-E39F-417B-97ED-F29EAA41237A}" destId="{2CD604F7-8C13-4092-817E-4E48B87BFAC9}" srcOrd="0" destOrd="0" presId="urn:microsoft.com/office/officeart/2005/8/layout/vList5"/>
    <dgm:cxn modelId="{7F190283-C226-4A0A-A366-A2C979479C49}" type="presOf" srcId="{0F856C57-35AB-4B82-AAAF-EA2FD0A8A6D0}" destId="{535BEBA9-346A-48B1-B1E2-D0B80F079142}" srcOrd="0" destOrd="0" presId="urn:microsoft.com/office/officeart/2005/8/layout/vList5"/>
    <dgm:cxn modelId="{FB5B1392-125F-4486-9BDA-2ECD9D8F1EDA}" type="presOf" srcId="{B4BD8C3F-E39A-417C-BCD7-AEC9A0B46B98}" destId="{535BEBA9-346A-48B1-B1E2-D0B80F079142}" srcOrd="0" destOrd="3" presId="urn:microsoft.com/office/officeart/2005/8/layout/vList5"/>
    <dgm:cxn modelId="{1F204B94-9F94-45DF-BAE9-7689B82592D9}" type="presOf" srcId="{A53A2E64-027A-42DB-987E-80A5FDF79D25}" destId="{8D780FA2-97A2-493A-A9B8-1D7EA2127612}" srcOrd="0" destOrd="2" presId="urn:microsoft.com/office/officeart/2005/8/layout/vList5"/>
    <dgm:cxn modelId="{05038D98-E448-4D2B-8A59-1309C7993417}" srcId="{4D9B0761-7002-48ED-B9ED-1329E9ECE6DB}" destId="{B4BD8C3F-E39A-417C-BCD7-AEC9A0B46B98}" srcOrd="1" destOrd="0" parTransId="{DFC17E01-1749-4800-B3E6-E8DE1265B919}" sibTransId="{8C991D89-D344-4E6C-844A-8342768CBB60}"/>
    <dgm:cxn modelId="{007F8E9F-9B58-47A4-9A7E-D0E92AA07C70}" type="presOf" srcId="{3D24E1E9-6631-4615-A2E0-84F13CC5143B}" destId="{535BEBA9-346A-48B1-B1E2-D0B80F079142}" srcOrd="0" destOrd="4" presId="urn:microsoft.com/office/officeart/2005/8/layout/vList5"/>
    <dgm:cxn modelId="{6F6AFEA0-0EB2-4E5C-8E36-0D87932441DA}" srcId="{0F856C57-35AB-4B82-AAAF-EA2FD0A8A6D0}" destId="{25FCA881-FA2C-4BD3-A1C5-3CFE0B833DB4}" srcOrd="0" destOrd="0" parTransId="{BCE6619B-3E8E-43ED-9D31-2135A9AFEB9E}" sibTransId="{F3AD6663-6B42-4ECC-A13A-EBB27C632F95}"/>
    <dgm:cxn modelId="{A51C9FB2-36DB-442C-BEDE-FA49083939F7}" srcId="{0F856C57-35AB-4B82-AAAF-EA2FD0A8A6D0}" destId="{9CD20C8F-CD32-4C77-9FF9-6056E5377D7C}" srcOrd="1" destOrd="0" parTransId="{42F518DA-06CD-4DE8-BC80-444D247384AE}" sibTransId="{CF04363B-DA43-4508-8134-FB4C54A2DCA8}"/>
    <dgm:cxn modelId="{B16C48BE-068C-4F1D-BC2F-CB68BCDF25F6}" type="presOf" srcId="{9CD20C8F-CD32-4C77-9FF9-6056E5377D7C}" destId="{535BEBA9-346A-48B1-B1E2-D0B80F079142}" srcOrd="0" destOrd="2" presId="urn:microsoft.com/office/officeart/2005/8/layout/vList5"/>
    <dgm:cxn modelId="{B63713C4-80E1-4FAF-84A3-3B42A6CFB6F9}" type="presOf" srcId="{83BA0B20-AFBE-4999-B8C9-33F4356BEE4D}" destId="{8D780FA2-97A2-493A-A9B8-1D7EA2127612}" srcOrd="0" destOrd="1" presId="urn:microsoft.com/office/officeart/2005/8/layout/vList5"/>
    <dgm:cxn modelId="{263D49D2-B684-4E91-AEA2-EF85B9D41F16}" type="presOf" srcId="{41F69DFA-F683-4C02-B4DE-E2452116C892}" destId="{8D780FA2-97A2-493A-A9B8-1D7EA2127612}" srcOrd="0" destOrd="0" presId="urn:microsoft.com/office/officeart/2005/8/layout/vList5"/>
    <dgm:cxn modelId="{450EF81E-03DC-44D4-8AAF-56C1C4808C32}" type="presParOf" srcId="{42E4FC71-68EF-43C6-B46B-019D4D6978BB}" destId="{40DA2EA4-F038-4720-A33C-B4EA210E9252}" srcOrd="0" destOrd="0" presId="urn:microsoft.com/office/officeart/2005/8/layout/vList5"/>
    <dgm:cxn modelId="{A9F98681-2EEB-410C-9085-E09E1D6B04AF}" type="presParOf" srcId="{40DA2EA4-F038-4720-A33C-B4EA210E9252}" destId="{C13B60A7-B7FE-47F6-B0CF-D87B11959E37}" srcOrd="0" destOrd="0" presId="urn:microsoft.com/office/officeart/2005/8/layout/vList5"/>
    <dgm:cxn modelId="{8EA73373-91B3-4F7E-9983-B8614E6B6CC6}" type="presParOf" srcId="{40DA2EA4-F038-4720-A33C-B4EA210E9252}" destId="{535BEBA9-346A-48B1-B1E2-D0B80F079142}" srcOrd="1" destOrd="0" presId="urn:microsoft.com/office/officeart/2005/8/layout/vList5"/>
    <dgm:cxn modelId="{64597DA2-4BAB-4010-943F-BD7594AB56E1}" type="presParOf" srcId="{42E4FC71-68EF-43C6-B46B-019D4D6978BB}" destId="{3388636F-2837-4019-A698-C3EA8B922621}" srcOrd="1" destOrd="0" presId="urn:microsoft.com/office/officeart/2005/8/layout/vList5"/>
    <dgm:cxn modelId="{23006172-2214-4A69-AA56-BF79FBB648AC}" type="presParOf" srcId="{42E4FC71-68EF-43C6-B46B-019D4D6978BB}" destId="{F8FB9A4C-31CE-43AD-8687-8C1AF286742C}" srcOrd="2" destOrd="0" presId="urn:microsoft.com/office/officeart/2005/8/layout/vList5"/>
    <dgm:cxn modelId="{F8535658-A80A-4EBB-9535-9CEB6E2094ED}" type="presParOf" srcId="{F8FB9A4C-31CE-43AD-8687-8C1AF286742C}" destId="{2CD604F7-8C13-4092-817E-4E48B87BFAC9}" srcOrd="0" destOrd="0" presId="urn:microsoft.com/office/officeart/2005/8/layout/vList5"/>
    <dgm:cxn modelId="{AE9FEC32-970C-4B3F-B25F-7BC235A6B284}" type="presParOf" srcId="{F8FB9A4C-31CE-43AD-8687-8C1AF286742C}" destId="{8D780FA2-97A2-493A-A9B8-1D7EA21276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C4FF1-A95A-44AF-BA4E-7D296E4CE43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1C915F-00B9-4700-BA73-33B9A03235D0}">
      <dgm:prSet/>
      <dgm:spPr/>
      <dgm:t>
        <a:bodyPr/>
        <a:lstStyle/>
        <a:p>
          <a:r>
            <a:rPr lang="en-US" b="1">
              <a:latin typeface="TH SarabunPSK" panose="020B0500040200020003" pitchFamily="34" charset="-34"/>
              <a:cs typeface="TH SarabunPSK" panose="020B0500040200020003" pitchFamily="34" charset="-34"/>
            </a:rPr>
            <a:t>public </a:t>
          </a:r>
        </a:p>
      </dgm:t>
    </dgm:pt>
    <dgm:pt modelId="{9C411388-F3E6-423F-9461-220148AAA2C3}" type="parTrans" cxnId="{43AD10DA-E523-4673-AB4F-BC4790941644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4D8B5BB-EF47-46EF-B2F2-CB562EAA6241}" type="sibTrans" cxnId="{43AD10DA-E523-4673-AB4F-BC4790941644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4D8552D-EB6C-4E2B-A044-6BEDEEFD5815}">
      <dgm:prSet custT="1"/>
      <dgm:spPr/>
      <dgm:t>
        <a:bodyPr/>
        <a:lstStyle/>
        <a:p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มีขอบเขตการเข้าใช้งานได้จากทุก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</a:t>
          </a:r>
        </a:p>
      </dgm:t>
    </dgm:pt>
    <dgm:pt modelId="{9D1F1AF9-DDDF-47AE-B3D6-5EB3BA8CB373}" type="parTrans" cxnId="{73BF0F4C-712E-4FDB-89C4-B3614B15111B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1231797-2E71-4FB9-87E4-6713763CA867}" type="sibTrans" cxnId="{73BF0F4C-712E-4FDB-89C4-B3614B15111B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167D581-86A7-43A7-AABA-46D2E8E70328}">
      <dgm:prSet/>
      <dgm:spPr/>
      <dgm:t>
        <a:bodyPr/>
        <a:lstStyle/>
        <a:p>
          <a:r>
            <a:rPr lang="en-US" b="1">
              <a:latin typeface="TH SarabunPSK" panose="020B0500040200020003" pitchFamily="34" charset="-34"/>
              <a:cs typeface="TH SarabunPSK" panose="020B0500040200020003" pitchFamily="34" charset="-34"/>
            </a:rPr>
            <a:t>private</a:t>
          </a:r>
        </a:p>
      </dgm:t>
    </dgm:pt>
    <dgm:pt modelId="{BC1394E1-CD2B-4C2A-B5D8-BAA4C7BC7E06}" type="parTrans" cxnId="{C645234E-A2AD-4BA2-BCC3-0DED73D1F4D7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02A0895-2D23-4A2D-923D-AAB8A08A123B}" type="sibTrans" cxnId="{C645234E-A2AD-4BA2-BCC3-0DED73D1F4D7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98DA494-8CA3-4456-AD73-3AF110A7D2A1}">
      <dgm:prSet custT="1"/>
      <dgm:spPr/>
      <dgm:t>
        <a:bodyPr/>
        <a:lstStyle/>
        <a:p>
          <a:r>
            <a:rPr lang="th-TH" sz="240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มีขอบเขตการเข้าใช้งานข้อมูลภายใน </a:t>
          </a:r>
          <a:r>
            <a:rPr lang="en-US" sz="240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เดียวกันเท่านั้น</a:t>
          </a:r>
          <a:endParaRPr lang="en-US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1CF3C8F-3CEF-4230-8D7C-08E7BFEBF2E5}" type="parTrans" cxnId="{A368F98E-5FCF-4341-81F6-BFA929146572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D970DFA-7784-45E6-9ECB-63654720C5AA}" type="sibTrans" cxnId="{A368F98E-5FCF-4341-81F6-BFA929146572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B0F69C8-4C2F-4293-ADC7-6B2843A1667C}">
      <dgm:prSet/>
      <dgm:spPr/>
      <dgm:t>
        <a:bodyPr/>
        <a:lstStyle/>
        <a:p>
          <a:r>
            <a:rPr lang="en-US" b="1">
              <a:latin typeface="TH SarabunPSK" panose="020B0500040200020003" pitchFamily="34" charset="-34"/>
              <a:cs typeface="TH SarabunPSK" panose="020B0500040200020003" pitchFamily="34" charset="-34"/>
            </a:rPr>
            <a:t>protected</a:t>
          </a:r>
        </a:p>
      </dgm:t>
    </dgm:pt>
    <dgm:pt modelId="{CDE5B2AF-3581-4965-83D4-AA5F70C477FB}" type="parTrans" cxnId="{5EE1C5BC-43FC-4723-B037-F6968C31DAFC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338733E-41FC-408A-9D07-C97F073AE443}" type="sibTrans" cxnId="{5EE1C5BC-43FC-4723-B037-F6968C31DAFC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D3D23C3-2475-4320-BD02-B11BA07367A1}">
      <dgm:prSet custT="1"/>
      <dgm:spPr/>
      <dgm:t>
        <a:bodyPr/>
        <a:lstStyle/>
        <a:p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มีขอบเขตการเข้าใช้งานข้อมูลภายใน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 และ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ที่สืบทอดกัน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01F9B0E-F11B-4264-94AC-327379D19BFF}" type="parTrans" cxnId="{24D333C8-E9DB-4AC3-8C6E-265BAEA97883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6A41A38-568F-452C-A1A4-BC8238263A39}" type="sibTrans" cxnId="{24D333C8-E9DB-4AC3-8C6E-265BAEA97883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0F53EB3-B8DC-42FC-A2DB-E390BA5CE582}">
      <dgm:prSet/>
      <dgm:spPr/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package</a:t>
          </a:r>
        </a:p>
      </dgm:t>
    </dgm:pt>
    <dgm:pt modelId="{E4F045C7-6635-46B6-A889-C1442FA56E60}" type="parTrans" cxnId="{8CD6F0A2-E47E-4726-B312-92493ECB3630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6C64F78-98C4-46A5-ABFB-F09D6C0CD1D4}" type="sibTrans" cxnId="{8CD6F0A2-E47E-4726-B312-92493ECB3630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633B045-4F77-4332-B03A-2689BDD57F05}">
      <dgm:prSet custT="1"/>
      <dgm:spPr/>
      <dgm:t>
        <a:bodyPr/>
        <a:lstStyle/>
        <a:p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มีขอบเขตการเข้าใช้งานข้อมูลภายใน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 และ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อื่นที่อยู่ภายใน </a:t>
          </a: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package </a:t>
          </a:r>
          <a:r>
            <a:rPr lang="th-TH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</a:t>
          </a:r>
          <a:endParaRPr lang="en-US" sz="24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0855DD7-A196-4187-A0C3-ED3B6264A973}" type="parTrans" cxnId="{DAB620C9-7217-4B11-8C8C-B59CBE490D51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3F4E39A-9A99-4BAB-9BE6-A539D7705315}" type="sibTrans" cxnId="{DAB620C9-7217-4B11-8C8C-B59CBE490D51}">
      <dgm:prSet/>
      <dgm:spPr/>
      <dgm:t>
        <a:bodyPr/>
        <a:lstStyle/>
        <a:p>
          <a:endParaRPr lang="en-US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37D4F0C-19F3-4EB0-B3FE-2DD1E808D81D}" type="pres">
      <dgm:prSet presAssocID="{847C4FF1-A95A-44AF-BA4E-7D296E4CE434}" presName="Name0" presStyleCnt="0">
        <dgm:presLayoutVars>
          <dgm:dir/>
          <dgm:animLvl val="lvl"/>
          <dgm:resizeHandles val="exact"/>
        </dgm:presLayoutVars>
      </dgm:prSet>
      <dgm:spPr/>
    </dgm:pt>
    <dgm:pt modelId="{5AD024F8-0AED-440A-BD39-0E612FF5E685}" type="pres">
      <dgm:prSet presAssocID="{3E1C915F-00B9-4700-BA73-33B9A03235D0}" presName="linNode" presStyleCnt="0"/>
      <dgm:spPr/>
    </dgm:pt>
    <dgm:pt modelId="{A1A3AE12-22F9-4A30-8E11-687EECFF49F3}" type="pres">
      <dgm:prSet presAssocID="{3E1C915F-00B9-4700-BA73-33B9A03235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2DDA355-7FA1-4AFB-B63B-9A2F7C295CA6}" type="pres">
      <dgm:prSet presAssocID="{3E1C915F-00B9-4700-BA73-33B9A03235D0}" presName="descendantText" presStyleLbl="alignAccFollowNode1" presStyleIdx="0" presStyleCnt="4" custScaleX="253780">
        <dgm:presLayoutVars>
          <dgm:bulletEnabled val="1"/>
        </dgm:presLayoutVars>
      </dgm:prSet>
      <dgm:spPr/>
    </dgm:pt>
    <dgm:pt modelId="{119AFC54-2A57-46BC-B18A-E77555D05019}" type="pres">
      <dgm:prSet presAssocID="{64D8B5BB-EF47-46EF-B2F2-CB562EAA6241}" presName="sp" presStyleCnt="0"/>
      <dgm:spPr/>
    </dgm:pt>
    <dgm:pt modelId="{56AAD50F-52C8-4E9A-8E7C-2172DB9B00EF}" type="pres">
      <dgm:prSet presAssocID="{6167D581-86A7-43A7-AABA-46D2E8E70328}" presName="linNode" presStyleCnt="0"/>
      <dgm:spPr/>
    </dgm:pt>
    <dgm:pt modelId="{F1273322-AFCD-4D12-89C4-FD35F4F19A8E}" type="pres">
      <dgm:prSet presAssocID="{6167D581-86A7-43A7-AABA-46D2E8E7032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AF76F69-E26B-4A77-87DA-060EE752E755}" type="pres">
      <dgm:prSet presAssocID="{6167D581-86A7-43A7-AABA-46D2E8E70328}" presName="descendantText" presStyleLbl="alignAccFollowNode1" presStyleIdx="1" presStyleCnt="4" custScaleX="253780">
        <dgm:presLayoutVars>
          <dgm:bulletEnabled val="1"/>
        </dgm:presLayoutVars>
      </dgm:prSet>
      <dgm:spPr/>
    </dgm:pt>
    <dgm:pt modelId="{89772B05-95D5-482E-BC50-BAC2A5A26717}" type="pres">
      <dgm:prSet presAssocID="{F02A0895-2D23-4A2D-923D-AAB8A08A123B}" presName="sp" presStyleCnt="0"/>
      <dgm:spPr/>
    </dgm:pt>
    <dgm:pt modelId="{D0E2C740-24A3-4E10-9FC6-774B47E8D992}" type="pres">
      <dgm:prSet presAssocID="{8B0F69C8-4C2F-4293-ADC7-6B2843A1667C}" presName="linNode" presStyleCnt="0"/>
      <dgm:spPr/>
    </dgm:pt>
    <dgm:pt modelId="{B887D601-8B50-4783-92DF-674CCC50364D}" type="pres">
      <dgm:prSet presAssocID="{8B0F69C8-4C2F-4293-ADC7-6B2843A1667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E43512-F2C4-4D3C-A8F6-B4EB7BCA94C9}" type="pres">
      <dgm:prSet presAssocID="{8B0F69C8-4C2F-4293-ADC7-6B2843A1667C}" presName="descendantText" presStyleLbl="alignAccFollowNode1" presStyleIdx="2" presStyleCnt="4" custScaleX="253780">
        <dgm:presLayoutVars>
          <dgm:bulletEnabled val="1"/>
        </dgm:presLayoutVars>
      </dgm:prSet>
      <dgm:spPr/>
    </dgm:pt>
    <dgm:pt modelId="{700B43A5-25E3-4FB3-9866-99288F69B842}" type="pres">
      <dgm:prSet presAssocID="{F338733E-41FC-408A-9D07-C97F073AE443}" presName="sp" presStyleCnt="0"/>
      <dgm:spPr/>
    </dgm:pt>
    <dgm:pt modelId="{B4450781-E8A9-49C7-920E-F54A19D76903}" type="pres">
      <dgm:prSet presAssocID="{70F53EB3-B8DC-42FC-A2DB-E390BA5CE582}" presName="linNode" presStyleCnt="0"/>
      <dgm:spPr/>
    </dgm:pt>
    <dgm:pt modelId="{70881E02-665C-44AA-A63D-208A77439B12}" type="pres">
      <dgm:prSet presAssocID="{70F53EB3-B8DC-42FC-A2DB-E390BA5CE58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9C0A34B-E491-4D26-A51B-2EBBC4C7F5F9}" type="pres">
      <dgm:prSet presAssocID="{70F53EB3-B8DC-42FC-A2DB-E390BA5CE582}" presName="descendantText" presStyleLbl="alignAccFollowNode1" presStyleIdx="3" presStyleCnt="4" custScaleX="253780">
        <dgm:presLayoutVars>
          <dgm:bulletEnabled val="1"/>
        </dgm:presLayoutVars>
      </dgm:prSet>
      <dgm:spPr/>
    </dgm:pt>
  </dgm:ptLst>
  <dgm:cxnLst>
    <dgm:cxn modelId="{2389790D-466A-4CC1-9E23-A6F5F8178C62}" type="presOf" srcId="{3E1C915F-00B9-4700-BA73-33B9A03235D0}" destId="{A1A3AE12-22F9-4A30-8E11-687EECFF49F3}" srcOrd="0" destOrd="0" presId="urn:microsoft.com/office/officeart/2005/8/layout/vList5"/>
    <dgm:cxn modelId="{E8AA7F0D-888D-439A-B7AB-C9CF55F6939C}" type="presOf" srcId="{34D8552D-EB6C-4E2B-A044-6BEDEEFD5815}" destId="{82DDA355-7FA1-4AFB-B63B-9A2F7C295CA6}" srcOrd="0" destOrd="0" presId="urn:microsoft.com/office/officeart/2005/8/layout/vList5"/>
    <dgm:cxn modelId="{B2BE1716-D268-4EA1-9F7D-CE4CA3D27AC7}" type="presOf" srcId="{847C4FF1-A95A-44AF-BA4E-7D296E4CE434}" destId="{937D4F0C-19F3-4EB0-B3FE-2DD1E808D81D}" srcOrd="0" destOrd="0" presId="urn:microsoft.com/office/officeart/2005/8/layout/vList5"/>
    <dgm:cxn modelId="{F32B0333-4E34-42D7-9681-33F354B36355}" type="presOf" srcId="{9D3D23C3-2475-4320-BD02-B11BA07367A1}" destId="{22E43512-F2C4-4D3C-A8F6-B4EB7BCA94C9}" srcOrd="0" destOrd="0" presId="urn:microsoft.com/office/officeart/2005/8/layout/vList5"/>
    <dgm:cxn modelId="{BE19C440-EBFE-4F23-8E31-4D2211B8E797}" type="presOf" srcId="{6167D581-86A7-43A7-AABA-46D2E8E70328}" destId="{F1273322-AFCD-4D12-89C4-FD35F4F19A8E}" srcOrd="0" destOrd="0" presId="urn:microsoft.com/office/officeart/2005/8/layout/vList5"/>
    <dgm:cxn modelId="{8339CE49-E2AD-4B31-AD85-18C5138096DA}" type="presOf" srcId="{D98DA494-8CA3-4456-AD73-3AF110A7D2A1}" destId="{0AF76F69-E26B-4A77-87DA-060EE752E755}" srcOrd="0" destOrd="0" presId="urn:microsoft.com/office/officeart/2005/8/layout/vList5"/>
    <dgm:cxn modelId="{73BF0F4C-712E-4FDB-89C4-B3614B15111B}" srcId="{3E1C915F-00B9-4700-BA73-33B9A03235D0}" destId="{34D8552D-EB6C-4E2B-A044-6BEDEEFD5815}" srcOrd="0" destOrd="0" parTransId="{9D1F1AF9-DDDF-47AE-B3D6-5EB3BA8CB373}" sibTransId="{D1231797-2E71-4FB9-87E4-6713763CA867}"/>
    <dgm:cxn modelId="{C645234E-A2AD-4BA2-BCC3-0DED73D1F4D7}" srcId="{847C4FF1-A95A-44AF-BA4E-7D296E4CE434}" destId="{6167D581-86A7-43A7-AABA-46D2E8E70328}" srcOrd="1" destOrd="0" parTransId="{BC1394E1-CD2B-4C2A-B5D8-BAA4C7BC7E06}" sibTransId="{F02A0895-2D23-4A2D-923D-AAB8A08A123B}"/>
    <dgm:cxn modelId="{A368F98E-5FCF-4341-81F6-BFA929146572}" srcId="{6167D581-86A7-43A7-AABA-46D2E8E70328}" destId="{D98DA494-8CA3-4456-AD73-3AF110A7D2A1}" srcOrd="0" destOrd="0" parTransId="{21CF3C8F-3CEF-4230-8D7C-08E7BFEBF2E5}" sibTransId="{FD970DFA-7784-45E6-9ECB-63654720C5AA}"/>
    <dgm:cxn modelId="{5B94B290-CD66-4544-8C92-FF961536B83F}" type="presOf" srcId="{8B0F69C8-4C2F-4293-ADC7-6B2843A1667C}" destId="{B887D601-8B50-4783-92DF-674CCC50364D}" srcOrd="0" destOrd="0" presId="urn:microsoft.com/office/officeart/2005/8/layout/vList5"/>
    <dgm:cxn modelId="{F9B79392-15F5-494B-BD45-46C7B77D9107}" type="presOf" srcId="{4633B045-4F77-4332-B03A-2689BDD57F05}" destId="{69C0A34B-E491-4D26-A51B-2EBBC4C7F5F9}" srcOrd="0" destOrd="0" presId="urn:microsoft.com/office/officeart/2005/8/layout/vList5"/>
    <dgm:cxn modelId="{8CD6F0A2-E47E-4726-B312-92493ECB3630}" srcId="{847C4FF1-A95A-44AF-BA4E-7D296E4CE434}" destId="{70F53EB3-B8DC-42FC-A2DB-E390BA5CE582}" srcOrd="3" destOrd="0" parTransId="{E4F045C7-6635-46B6-A889-C1442FA56E60}" sibTransId="{26C64F78-98C4-46A5-ABFB-F09D6C0CD1D4}"/>
    <dgm:cxn modelId="{5EE1C5BC-43FC-4723-B037-F6968C31DAFC}" srcId="{847C4FF1-A95A-44AF-BA4E-7D296E4CE434}" destId="{8B0F69C8-4C2F-4293-ADC7-6B2843A1667C}" srcOrd="2" destOrd="0" parTransId="{CDE5B2AF-3581-4965-83D4-AA5F70C477FB}" sibTransId="{F338733E-41FC-408A-9D07-C97F073AE443}"/>
    <dgm:cxn modelId="{24D333C8-E9DB-4AC3-8C6E-265BAEA97883}" srcId="{8B0F69C8-4C2F-4293-ADC7-6B2843A1667C}" destId="{9D3D23C3-2475-4320-BD02-B11BA07367A1}" srcOrd="0" destOrd="0" parTransId="{C01F9B0E-F11B-4264-94AC-327379D19BFF}" sibTransId="{A6A41A38-568F-452C-A1A4-BC8238263A39}"/>
    <dgm:cxn modelId="{DAB620C9-7217-4B11-8C8C-B59CBE490D51}" srcId="{70F53EB3-B8DC-42FC-A2DB-E390BA5CE582}" destId="{4633B045-4F77-4332-B03A-2689BDD57F05}" srcOrd="0" destOrd="0" parTransId="{80855DD7-A196-4187-A0C3-ED3B6264A973}" sibTransId="{83F4E39A-9A99-4BAB-9BE6-A539D7705315}"/>
    <dgm:cxn modelId="{58C561CD-A190-4AD6-9D86-E374E2C81D03}" type="presOf" srcId="{70F53EB3-B8DC-42FC-A2DB-E390BA5CE582}" destId="{70881E02-665C-44AA-A63D-208A77439B12}" srcOrd="0" destOrd="0" presId="urn:microsoft.com/office/officeart/2005/8/layout/vList5"/>
    <dgm:cxn modelId="{43AD10DA-E523-4673-AB4F-BC4790941644}" srcId="{847C4FF1-A95A-44AF-BA4E-7D296E4CE434}" destId="{3E1C915F-00B9-4700-BA73-33B9A03235D0}" srcOrd="0" destOrd="0" parTransId="{9C411388-F3E6-423F-9461-220148AAA2C3}" sibTransId="{64D8B5BB-EF47-46EF-B2F2-CB562EAA6241}"/>
    <dgm:cxn modelId="{7A91E1A3-4B6B-4B03-A924-C1D02448D8C5}" type="presParOf" srcId="{937D4F0C-19F3-4EB0-B3FE-2DD1E808D81D}" destId="{5AD024F8-0AED-440A-BD39-0E612FF5E685}" srcOrd="0" destOrd="0" presId="urn:microsoft.com/office/officeart/2005/8/layout/vList5"/>
    <dgm:cxn modelId="{776978CC-D0C5-4E97-8FEB-5C010275EF19}" type="presParOf" srcId="{5AD024F8-0AED-440A-BD39-0E612FF5E685}" destId="{A1A3AE12-22F9-4A30-8E11-687EECFF49F3}" srcOrd="0" destOrd="0" presId="urn:microsoft.com/office/officeart/2005/8/layout/vList5"/>
    <dgm:cxn modelId="{D0672FFD-EA36-4F2C-A487-B55CC62ECC0E}" type="presParOf" srcId="{5AD024F8-0AED-440A-BD39-0E612FF5E685}" destId="{82DDA355-7FA1-4AFB-B63B-9A2F7C295CA6}" srcOrd="1" destOrd="0" presId="urn:microsoft.com/office/officeart/2005/8/layout/vList5"/>
    <dgm:cxn modelId="{4BBCF598-FCFF-4440-BB10-9BCE8FECB1A7}" type="presParOf" srcId="{937D4F0C-19F3-4EB0-B3FE-2DD1E808D81D}" destId="{119AFC54-2A57-46BC-B18A-E77555D05019}" srcOrd="1" destOrd="0" presId="urn:microsoft.com/office/officeart/2005/8/layout/vList5"/>
    <dgm:cxn modelId="{A41F47F3-20CB-4F1F-8976-F05A37FD0E25}" type="presParOf" srcId="{937D4F0C-19F3-4EB0-B3FE-2DD1E808D81D}" destId="{56AAD50F-52C8-4E9A-8E7C-2172DB9B00EF}" srcOrd="2" destOrd="0" presId="urn:microsoft.com/office/officeart/2005/8/layout/vList5"/>
    <dgm:cxn modelId="{76E5B66F-E534-4509-A2DF-506A8B4C78E5}" type="presParOf" srcId="{56AAD50F-52C8-4E9A-8E7C-2172DB9B00EF}" destId="{F1273322-AFCD-4D12-89C4-FD35F4F19A8E}" srcOrd="0" destOrd="0" presId="urn:microsoft.com/office/officeart/2005/8/layout/vList5"/>
    <dgm:cxn modelId="{3B07042B-9E01-424A-A678-D54ED152202A}" type="presParOf" srcId="{56AAD50F-52C8-4E9A-8E7C-2172DB9B00EF}" destId="{0AF76F69-E26B-4A77-87DA-060EE752E755}" srcOrd="1" destOrd="0" presId="urn:microsoft.com/office/officeart/2005/8/layout/vList5"/>
    <dgm:cxn modelId="{BBDC2194-393D-49DF-A63C-1D4819CC08E8}" type="presParOf" srcId="{937D4F0C-19F3-4EB0-B3FE-2DD1E808D81D}" destId="{89772B05-95D5-482E-BC50-BAC2A5A26717}" srcOrd="3" destOrd="0" presId="urn:microsoft.com/office/officeart/2005/8/layout/vList5"/>
    <dgm:cxn modelId="{57EBFFF2-88C9-42DC-BC6A-5652BFC0DFBB}" type="presParOf" srcId="{937D4F0C-19F3-4EB0-B3FE-2DD1E808D81D}" destId="{D0E2C740-24A3-4E10-9FC6-774B47E8D992}" srcOrd="4" destOrd="0" presId="urn:microsoft.com/office/officeart/2005/8/layout/vList5"/>
    <dgm:cxn modelId="{AF91832B-B85B-487E-8B31-434F2070FFB3}" type="presParOf" srcId="{D0E2C740-24A3-4E10-9FC6-774B47E8D992}" destId="{B887D601-8B50-4783-92DF-674CCC50364D}" srcOrd="0" destOrd="0" presId="urn:microsoft.com/office/officeart/2005/8/layout/vList5"/>
    <dgm:cxn modelId="{7563E439-3992-459D-A4E7-E8C30CA8F71E}" type="presParOf" srcId="{D0E2C740-24A3-4E10-9FC6-774B47E8D992}" destId="{22E43512-F2C4-4D3C-A8F6-B4EB7BCA94C9}" srcOrd="1" destOrd="0" presId="urn:microsoft.com/office/officeart/2005/8/layout/vList5"/>
    <dgm:cxn modelId="{EBA43D07-B2F8-4135-A42B-9DA378C1E9B5}" type="presParOf" srcId="{937D4F0C-19F3-4EB0-B3FE-2DD1E808D81D}" destId="{700B43A5-25E3-4FB3-9866-99288F69B842}" srcOrd="5" destOrd="0" presId="urn:microsoft.com/office/officeart/2005/8/layout/vList5"/>
    <dgm:cxn modelId="{15842DEA-E5D8-4E26-B0A3-928340BC6132}" type="presParOf" srcId="{937D4F0C-19F3-4EB0-B3FE-2DD1E808D81D}" destId="{B4450781-E8A9-49C7-920E-F54A19D76903}" srcOrd="6" destOrd="0" presId="urn:microsoft.com/office/officeart/2005/8/layout/vList5"/>
    <dgm:cxn modelId="{EF26C5EA-9D3E-4945-82A2-9E4E6159AF23}" type="presParOf" srcId="{B4450781-E8A9-49C7-920E-F54A19D76903}" destId="{70881E02-665C-44AA-A63D-208A77439B12}" srcOrd="0" destOrd="0" presId="urn:microsoft.com/office/officeart/2005/8/layout/vList5"/>
    <dgm:cxn modelId="{B62E62C4-7325-4BC6-AE83-7CC73B0704DA}" type="presParOf" srcId="{B4450781-E8A9-49C7-920E-F54A19D76903}" destId="{69C0A34B-E491-4D26-A51B-2EBBC4C7F5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BEBA9-346A-48B1-B1E2-D0B80F079142}">
      <dsp:nvSpPr>
        <dsp:cNvPr id="0" name=""/>
        <dsp:cNvSpPr/>
      </dsp:nvSpPr>
      <dsp:spPr>
        <a:xfrm rot="5400000">
          <a:off x="3771034" y="-2506148"/>
          <a:ext cx="2494577" cy="767064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1. Attribute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ที่เป็น </a:t>
          </a: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static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ควรมีคุณสมบัติดังนี้</a:t>
          </a:r>
          <a:endParaRPr lang="en-US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Attribute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นั้นถูกสร้างขึ้นครั้งแรกครั้งเดียว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Attribute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นั้นถูกเรียกใช้บ่อยๆ และจากหลาย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Object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2. Method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ที่เป็นแบบ </a:t>
          </a: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static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จะมีคุณสมบัติดังนี้</a:t>
          </a:r>
          <a:endParaRPr lang="en-US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Method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นั้นถูกเรียกใช้งานได้ตลอดเวลาที่อยู่ในขอบเขตของ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Method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นั้นถูกเรียกจาก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อื่นผ่านชื่อ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ได้โดยไม่ต้องผ่าน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Object</a:t>
          </a:r>
        </a:p>
      </dsp:txBody>
      <dsp:txXfrm rot="-5400000">
        <a:off x="1183000" y="203661"/>
        <a:ext cx="7548872" cy="2251027"/>
      </dsp:txXfrm>
    </dsp:sp>
    <dsp:sp modelId="{C13B60A7-B7FE-47F6-B0CF-D87B11959E37}">
      <dsp:nvSpPr>
        <dsp:cNvPr id="0" name=""/>
        <dsp:cNvSpPr/>
      </dsp:nvSpPr>
      <dsp:spPr>
        <a:xfrm>
          <a:off x="692" y="1157"/>
          <a:ext cx="1182306" cy="26560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static</a:t>
          </a:r>
        </a:p>
      </dsp:txBody>
      <dsp:txXfrm>
        <a:off x="58407" y="58872"/>
        <a:ext cx="1066876" cy="2540605"/>
      </dsp:txXfrm>
    </dsp:sp>
    <dsp:sp modelId="{8D780FA2-97A2-493A-A9B8-1D7EA2127612}">
      <dsp:nvSpPr>
        <dsp:cNvPr id="0" name=""/>
        <dsp:cNvSpPr/>
      </dsp:nvSpPr>
      <dsp:spPr>
        <a:xfrm rot="5400000">
          <a:off x="4193648" y="-181181"/>
          <a:ext cx="1618329" cy="7702203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ใช้เป็น </a:t>
          </a: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Keyword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สำหรับ </a:t>
          </a: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Attribute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หรือ </a:t>
          </a: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นั้นๆ เป็นแบบ </a:t>
          </a: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final modifier </a:t>
          </a:r>
          <a:r>
            <a:rPr lang="th-TH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ซึ่งมีคุณสมบัติดังนี้</a:t>
          </a:r>
          <a:endParaRPr lang="en-US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Attribute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จะไม่สามารถถูกเปลี่ยนแปลงค่าได้ ตลอดการทำงานของโปรแกรม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นั้นจะไม่ให้สืบทอดคุณสมบัติได้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151711" y="2939756"/>
        <a:ext cx="7623203" cy="1460329"/>
      </dsp:txXfrm>
    </dsp:sp>
    <dsp:sp modelId="{2CD604F7-8C13-4092-817E-4E48B87BFAC9}">
      <dsp:nvSpPr>
        <dsp:cNvPr id="0" name=""/>
        <dsp:cNvSpPr/>
      </dsp:nvSpPr>
      <dsp:spPr>
        <a:xfrm>
          <a:off x="692" y="2731578"/>
          <a:ext cx="1151019" cy="187668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final </a:t>
          </a:r>
          <a:r>
            <a:rPr lang="en-US" sz="36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</a:p>
      </dsp:txBody>
      <dsp:txXfrm>
        <a:off x="56880" y="2787766"/>
        <a:ext cx="1038643" cy="1764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DA355-7FA1-4AFB-B63B-9A2F7C295CA6}">
      <dsp:nvSpPr>
        <dsp:cNvPr id="0" name=""/>
        <dsp:cNvSpPr/>
      </dsp:nvSpPr>
      <dsp:spPr>
        <a:xfrm rot="5400000">
          <a:off x="4546792" y="-2934713"/>
          <a:ext cx="765105" cy="682978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มีขอบเขตการเข้าใช้งานได้จากทุก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</a:t>
          </a:r>
        </a:p>
      </dsp:txBody>
      <dsp:txXfrm rot="-5400000">
        <a:off x="1514452" y="134976"/>
        <a:ext cx="6792437" cy="690407"/>
      </dsp:txXfrm>
    </dsp:sp>
    <dsp:sp modelId="{A1A3AE12-22F9-4A30-8E11-687EECFF49F3}">
      <dsp:nvSpPr>
        <dsp:cNvPr id="0" name=""/>
        <dsp:cNvSpPr/>
      </dsp:nvSpPr>
      <dsp:spPr>
        <a:xfrm>
          <a:off x="639" y="1988"/>
          <a:ext cx="1513813" cy="9563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H SarabunPSK" panose="020B0500040200020003" pitchFamily="34" charset="-34"/>
              <a:cs typeface="TH SarabunPSK" panose="020B0500040200020003" pitchFamily="34" charset="-34"/>
            </a:rPr>
            <a:t>public </a:t>
          </a:r>
        </a:p>
      </dsp:txBody>
      <dsp:txXfrm>
        <a:off x="47326" y="48675"/>
        <a:ext cx="1420439" cy="863007"/>
      </dsp:txXfrm>
    </dsp:sp>
    <dsp:sp modelId="{0AF76F69-E26B-4A77-87DA-060EE752E755}">
      <dsp:nvSpPr>
        <dsp:cNvPr id="0" name=""/>
        <dsp:cNvSpPr/>
      </dsp:nvSpPr>
      <dsp:spPr>
        <a:xfrm rot="5400000">
          <a:off x="4546792" y="-1930512"/>
          <a:ext cx="765105" cy="6829786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400" kern="120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มีขอบเขตการเข้าใช้งานข้อมูลภายใน </a:t>
          </a:r>
          <a:r>
            <a:rPr lang="en-US" sz="2400" kern="120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เดียวกันเท่านั้น</a:t>
          </a:r>
          <a:endParaRPr lang="en-US" sz="2400" kern="120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514452" y="1139177"/>
        <a:ext cx="6792437" cy="690407"/>
      </dsp:txXfrm>
    </dsp:sp>
    <dsp:sp modelId="{F1273322-AFCD-4D12-89C4-FD35F4F19A8E}">
      <dsp:nvSpPr>
        <dsp:cNvPr id="0" name=""/>
        <dsp:cNvSpPr/>
      </dsp:nvSpPr>
      <dsp:spPr>
        <a:xfrm>
          <a:off x="639" y="1006189"/>
          <a:ext cx="1513813" cy="956381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H SarabunPSK" panose="020B0500040200020003" pitchFamily="34" charset="-34"/>
              <a:cs typeface="TH SarabunPSK" panose="020B0500040200020003" pitchFamily="34" charset="-34"/>
            </a:rPr>
            <a:t>private</a:t>
          </a:r>
        </a:p>
      </dsp:txBody>
      <dsp:txXfrm>
        <a:off x="47326" y="1052876"/>
        <a:ext cx="1420439" cy="863007"/>
      </dsp:txXfrm>
    </dsp:sp>
    <dsp:sp modelId="{22E43512-F2C4-4D3C-A8F6-B4EB7BCA94C9}">
      <dsp:nvSpPr>
        <dsp:cNvPr id="0" name=""/>
        <dsp:cNvSpPr/>
      </dsp:nvSpPr>
      <dsp:spPr>
        <a:xfrm rot="5400000">
          <a:off x="4546792" y="-926312"/>
          <a:ext cx="765105" cy="6829786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มีขอบเขตการเข้าใช้งานข้อมูลภายใน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 และ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ที่สืบทอดกัน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514452" y="2143377"/>
        <a:ext cx="6792437" cy="690407"/>
      </dsp:txXfrm>
    </dsp:sp>
    <dsp:sp modelId="{B887D601-8B50-4783-92DF-674CCC50364D}">
      <dsp:nvSpPr>
        <dsp:cNvPr id="0" name=""/>
        <dsp:cNvSpPr/>
      </dsp:nvSpPr>
      <dsp:spPr>
        <a:xfrm>
          <a:off x="639" y="2010390"/>
          <a:ext cx="1513813" cy="956381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H SarabunPSK" panose="020B0500040200020003" pitchFamily="34" charset="-34"/>
              <a:cs typeface="TH SarabunPSK" panose="020B0500040200020003" pitchFamily="34" charset="-34"/>
            </a:rPr>
            <a:t>protected</a:t>
          </a:r>
        </a:p>
      </dsp:txBody>
      <dsp:txXfrm>
        <a:off x="47326" y="2057077"/>
        <a:ext cx="1420439" cy="863007"/>
      </dsp:txXfrm>
    </dsp:sp>
    <dsp:sp modelId="{69C0A34B-E491-4D26-A51B-2EBBC4C7F5F9}">
      <dsp:nvSpPr>
        <dsp:cNvPr id="0" name=""/>
        <dsp:cNvSpPr/>
      </dsp:nvSpPr>
      <dsp:spPr>
        <a:xfrm rot="5400000">
          <a:off x="4546792" y="77888"/>
          <a:ext cx="765105" cy="682978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มีขอบเขตการเข้าใช้งานข้อมูลภายใน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 และ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Class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อื่นที่อยู่ภายใน </a:t>
          </a: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package </a:t>
          </a:r>
          <a:r>
            <a:rPr lang="th-TH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เดียวกัน</a:t>
          </a:r>
          <a:endParaRPr lang="en-US" sz="24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514452" y="3147578"/>
        <a:ext cx="6792437" cy="690407"/>
      </dsp:txXfrm>
    </dsp:sp>
    <dsp:sp modelId="{70881E02-665C-44AA-A63D-208A77439B12}">
      <dsp:nvSpPr>
        <dsp:cNvPr id="0" name=""/>
        <dsp:cNvSpPr/>
      </dsp:nvSpPr>
      <dsp:spPr>
        <a:xfrm>
          <a:off x="639" y="3014590"/>
          <a:ext cx="1513813" cy="95638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package</a:t>
          </a:r>
        </a:p>
      </dsp:txBody>
      <dsp:txXfrm>
        <a:off x="47326" y="3061277"/>
        <a:ext cx="1420439" cy="86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480766-20BA-48C0-9FAB-6F328A6F281E}" type="datetimeFigureOut">
              <a:rPr lang="en-US" smtClean="0"/>
              <a:t>30-Aug-17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4F90B7-D283-4B5D-8D8B-5AFE9484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0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1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99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1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6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2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9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3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0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6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5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8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9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7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8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7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4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1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5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6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1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6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2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4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4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6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56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16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4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176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52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1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90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9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3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C48E-CE20-4EC2-ABA7-FFF9F695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0B49-0944-490C-90E5-590AA725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7CAC-9425-4346-9889-B2AA9AC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BFE2-7B6C-418D-BEF5-080003DF44E5}" type="datetime1">
              <a:rPr lang="en-US" smtClean="0"/>
              <a:t>30-Aug-17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5D9F-7432-4EB6-BA01-179E3B40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7122-0AC9-463B-92E8-51F2B26E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082A-0688-47E1-AC65-E20EE780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76BA-509A-428E-B50E-A3DA194B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634B-A0B6-4ABD-8515-79AE918D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8E5-FC2E-4BEB-8F63-3B4E627E8316}" type="datetime1">
              <a:rPr lang="en-US" smtClean="0"/>
              <a:t>30-Aug-17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B5E3-8F24-4C62-BDE9-A63276F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6CB7-3907-42B7-94D3-00FE539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03AA6-18FB-48CC-922D-80AC803E1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D38D3-8927-4A63-AC8D-6BD922C9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95E-1A66-475B-8F62-C12ECBD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F273-81C5-4A73-B6FA-A866A84EBD61}" type="datetime1">
              <a:rPr lang="en-US" smtClean="0"/>
              <a:t>30-Aug-17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2B3-85F6-40C3-90EC-5DFD0000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2ED6-2316-44F5-AA59-5145366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92A-C7CE-4DFE-8574-B431160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DBF-7316-4A21-8653-647414CF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8AD9-36BB-4781-B990-932B47A8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4B49-AFE5-4872-B3C2-C16ABBFF55DB}" type="datetime1">
              <a:rPr lang="en-US" smtClean="0"/>
              <a:t>30-Aug-17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7062-DB40-4E6A-964B-DA6A0328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E12C-3181-4252-87A2-CE2FF766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D0EB-2EF5-4C3B-A3B8-2677F7E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BE31-CE64-4B2B-AC66-6BE4C22C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4D15-8BC8-41EC-9885-B9172876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BD21-65BA-4482-85B2-112D6614489C}" type="datetime1">
              <a:rPr lang="en-US" smtClean="0"/>
              <a:t>30-Aug-17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D90A-04D2-4C5D-8F3E-C2965901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0DEE-C40B-4671-A954-11082E5A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9B0-42FD-46E3-A207-B4CF09F2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991-230A-4045-9898-74EAF45B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BF32F-3ACB-4F3C-8D6A-D45ABFE6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8613-B338-431C-942A-98C93C4D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3467-FA5F-4D2D-B888-6220D31034DF}" type="datetime1">
              <a:rPr lang="en-US" smtClean="0"/>
              <a:t>30-Aug-17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584CC-4AEB-46F8-812A-01CCDA60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C7F0-2A94-4B19-AC33-56415A26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2369-0376-435C-82CE-1204E56B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A8CA-08FF-4030-96CC-887C807A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56E40-D37F-4DEB-9F0F-60DE1CEA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AFDDF-EACA-4137-88FA-E2C55491D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F7FD6-C93B-4889-A455-2B3DBAE75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3D060-9463-44EC-A135-396DA48C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5248-F821-4491-B0EF-EA890689B55B}" type="datetime1">
              <a:rPr lang="en-US" smtClean="0"/>
              <a:t>30-Aug-17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CE895-BABA-411D-81E9-80161BC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CFCA-D19B-4B58-B451-16FE084B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3B1-20E6-43D9-95C2-EAA831D7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4613A-FBB1-49DB-85EE-FCA38CE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2063-4A0C-491E-9765-9DD9C4A91761}" type="datetime1">
              <a:rPr lang="en-US" smtClean="0"/>
              <a:t>30-Aug-17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B9A7C-FFFE-43BB-AB33-2C18A9E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DEFF7-1DD1-4380-AFAD-077B413B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6CD6-34CF-43F2-9724-C9A34F4F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544-F0CD-4C68-A5BD-C48AEC75069E}" type="datetime1">
              <a:rPr lang="en-US" smtClean="0"/>
              <a:t>30-Aug-17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9C46A-4B7E-4ADC-AECA-4BC67E0F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E5EB-B2B3-4A6E-964A-A4707EAB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F4D-BADA-4FE7-BA73-3611730A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B2-54AE-48A1-8B60-AC40FDF2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8484-0876-4ECB-AEEE-F59D0313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6C722-D981-4B7F-8B54-1D511A55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953C-1FA3-4176-9931-CEF39E454483}" type="datetime1">
              <a:rPr lang="en-US" smtClean="0"/>
              <a:t>30-Aug-17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9AEB-503E-4F83-9B70-D3DD3575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BD4D-F3D0-42EF-82BC-F9AF20C1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9A76-BE0E-4F55-B958-F1BC4AFF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99E3-E30E-42D8-9941-5108C6A73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5A2D-A92E-4B34-9DE4-59A87AE6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FB33-2CF1-4791-8BF0-9297116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A65-E609-45DA-81F0-436038E084FE}" type="datetime1">
              <a:rPr lang="en-US" smtClean="0"/>
              <a:t>30-Aug-17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9B2C0-80C5-4298-AA3C-377474B0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BE431-3581-47D3-9978-838F058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30DF8-FED1-4143-AD43-623E52C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692C-671A-4946-A1C5-055A0DB3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6494-2095-4831-97EF-6E8D3C8C2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AB34-0F2B-4CD1-A2A4-DD9B5D4C35AC}" type="datetime1">
              <a:rPr lang="en-US" smtClean="0"/>
              <a:t>30-Aug-17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C918-9107-48F6-9043-1908B288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DFC9-6DAE-4F65-B534-D7F98259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4A6459-8BD1-4B49-9307-A0512ABCF17B}"/>
              </a:ext>
            </a:extLst>
          </p:cNvPr>
          <p:cNvSpPr/>
          <p:nvPr/>
        </p:nvSpPr>
        <p:spPr>
          <a:xfrm>
            <a:off x="0" y="3509963"/>
            <a:ext cx="12192000" cy="3348037"/>
          </a:xfrm>
          <a:prstGeom prst="rect">
            <a:avLst/>
          </a:prstGeom>
          <a:solidFill>
            <a:srgbClr val="CD2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9695-B1D4-4D53-AC21-EEF42A1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81" y="1161158"/>
            <a:ext cx="11704324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E389-9103-42DC-BE2B-C9B34C01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59521"/>
            <a:ext cx="9144000" cy="71674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Lab1: Review Object Oriented Programming (Java)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5B77CD-796D-4A89-9443-70760836380E}"/>
              </a:ext>
            </a:extLst>
          </p:cNvPr>
          <p:cNvSpPr txBox="1">
            <a:spLocks/>
          </p:cNvSpPr>
          <p:nvPr/>
        </p:nvSpPr>
        <p:spPr>
          <a:xfrm>
            <a:off x="3535682" y="5851145"/>
            <a:ext cx="8331423" cy="716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จัดทำโดย นายวิทวัส เหม</a:t>
            </a:r>
            <a:r>
              <a:rPr lang="th-TH" sz="36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</a:t>
            </a:r>
            <a:r>
              <a:rPr lang="th-TH" sz="3600" b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งษา</a:t>
            </a:r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ดร.รุ่งรัตน์  เวียงศรีพนาวัลย์</a:t>
            </a:r>
          </a:p>
          <a:p>
            <a:pPr algn="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สำหรับนักศึกษาภาควิชาสถิติประยุกต์ คณะวิทยาศาสตร์ ปีการศึกษา 1/2560</a:t>
            </a:r>
            <a:endParaRPr lang="en-US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0E7C-EA4B-4F04-A98D-0A03B54D0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70" y="200721"/>
            <a:ext cx="2471057" cy="24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Java platform 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จะมีความสามารถที่ต่างกัน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J2SE (Standard Edition)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ใช้เขียนโปรแกรมทั่วไป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(Java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และพวกโปรแกรมบนเว็บ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(Applet)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J2EE (Enterprise Edition) 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J2ME (Micro Edition)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ใช้เขียนโปรแกรมบนมือถือ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อุปกรณ์อิเล็กโทรนิกส์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926582-19FC-4A8A-86D1-E7339776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6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528163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Compile 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617322E8-C048-488E-ADF5-85D35051CA96}"/>
              </a:ext>
            </a:extLst>
          </p:cNvPr>
          <p:cNvSpPr/>
          <p:nvPr/>
        </p:nvSpPr>
        <p:spPr>
          <a:xfrm>
            <a:off x="1459313" y="2781939"/>
            <a:ext cx="1382568" cy="18089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a =  10;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b = 11;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0143A4-DED3-4932-8AC4-F16B98099E98}"/>
              </a:ext>
            </a:extLst>
          </p:cNvPr>
          <p:cNvSpPr txBox="1">
            <a:spLocks/>
          </p:cNvSpPr>
          <p:nvPr/>
        </p:nvSpPr>
        <p:spPr>
          <a:xfrm>
            <a:off x="894776" y="4770724"/>
            <a:ext cx="2511641" cy="96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</a:t>
            </a:r>
          </a:p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 .java</a:t>
            </a:r>
          </a:p>
          <a:p>
            <a:pPr lvl="1" algn="ctr">
              <a:buClr>
                <a:schemeClr val="accent1">
                  <a:lumMod val="75000"/>
                </a:schemeClr>
              </a:buClr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E10B4DCE-BAD8-4661-BE65-53C3F2060F35}"/>
              </a:ext>
            </a:extLst>
          </p:cNvPr>
          <p:cNvSpPr/>
          <p:nvPr/>
        </p:nvSpPr>
        <p:spPr>
          <a:xfrm>
            <a:off x="4763907" y="2837291"/>
            <a:ext cx="1385801" cy="17536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01010101…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7EBEF4-9D99-42BC-9FDE-19E34319C538}"/>
              </a:ext>
            </a:extLst>
          </p:cNvPr>
          <p:cNvCxnSpPr/>
          <p:nvPr/>
        </p:nvCxnSpPr>
        <p:spPr>
          <a:xfrm>
            <a:off x="3033581" y="3664192"/>
            <a:ext cx="153862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DD2607-DA41-40C6-8AD2-6CAA2F5D11F0}"/>
              </a:ext>
            </a:extLst>
          </p:cNvPr>
          <p:cNvSpPr txBox="1">
            <a:spLocks/>
          </p:cNvSpPr>
          <p:nvPr/>
        </p:nvSpPr>
        <p:spPr>
          <a:xfrm>
            <a:off x="4200986" y="4771935"/>
            <a:ext cx="2511641" cy="96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Byte code</a:t>
            </a:r>
          </a:p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 .class</a:t>
            </a:r>
          </a:p>
          <a:p>
            <a:pPr lvl="1" algn="ctr">
              <a:buClr>
                <a:schemeClr val="accent1">
                  <a:lumMod val="75000"/>
                </a:schemeClr>
              </a:buClr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8F4B9-4B88-4A13-86CA-4883E1EC5B9F}"/>
              </a:ext>
            </a:extLst>
          </p:cNvPr>
          <p:cNvCxnSpPr/>
          <p:nvPr/>
        </p:nvCxnSpPr>
        <p:spPr>
          <a:xfrm>
            <a:off x="6391448" y="3705783"/>
            <a:ext cx="153862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7EBDC2-1DB5-4A72-B2B6-FEE19CFFDBAA}"/>
              </a:ext>
            </a:extLst>
          </p:cNvPr>
          <p:cNvSpPr txBox="1">
            <a:spLocks/>
          </p:cNvSpPr>
          <p:nvPr/>
        </p:nvSpPr>
        <p:spPr>
          <a:xfrm>
            <a:off x="2536298" y="3199859"/>
            <a:ext cx="2511641" cy="96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2400" dirty="0" err="1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javac</a:t>
            </a:r>
            <a:endParaRPr lang="en-US" sz="2400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 algn="ctr">
              <a:buClr>
                <a:schemeClr val="accent1">
                  <a:lumMod val="75000"/>
                </a:schemeClr>
              </a:buClr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C28E8DF-379D-4047-A358-F127626E8861}"/>
              </a:ext>
            </a:extLst>
          </p:cNvPr>
          <p:cNvSpPr txBox="1">
            <a:spLocks/>
          </p:cNvSpPr>
          <p:nvPr/>
        </p:nvSpPr>
        <p:spPr>
          <a:xfrm>
            <a:off x="5904940" y="3230380"/>
            <a:ext cx="2511641" cy="96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</a:t>
            </a:r>
          </a:p>
          <a:p>
            <a:pPr lvl="1" algn="ctr">
              <a:buClr>
                <a:schemeClr val="accent1">
                  <a:lumMod val="75000"/>
                </a:schemeClr>
              </a:buClr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EE3665-6859-4270-BAD5-54B298F94640}"/>
              </a:ext>
            </a:extLst>
          </p:cNvPr>
          <p:cNvSpPr txBox="1">
            <a:spLocks/>
          </p:cNvSpPr>
          <p:nvPr/>
        </p:nvSpPr>
        <p:spPr>
          <a:xfrm>
            <a:off x="2548690" y="3664192"/>
            <a:ext cx="2511641" cy="96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Compiler</a:t>
            </a:r>
          </a:p>
          <a:p>
            <a:pPr lvl="1" algn="ctr">
              <a:buClr>
                <a:schemeClr val="accent1">
                  <a:lumMod val="75000"/>
                </a:schemeClr>
              </a:buClr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35978C8-364E-43AA-88C9-EEC9437C5246}"/>
              </a:ext>
            </a:extLst>
          </p:cNvPr>
          <p:cNvSpPr txBox="1">
            <a:spLocks/>
          </p:cNvSpPr>
          <p:nvPr/>
        </p:nvSpPr>
        <p:spPr>
          <a:xfrm>
            <a:off x="5924293" y="3750863"/>
            <a:ext cx="2511641" cy="96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Interpreter</a:t>
            </a:r>
          </a:p>
          <a:p>
            <a:pPr lvl="1" algn="ctr">
              <a:buClr>
                <a:schemeClr val="accent1">
                  <a:lumMod val="75000"/>
                </a:schemeClr>
              </a:buClr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106D5E-546C-4121-82A7-F78C6591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432" y="2964110"/>
            <a:ext cx="2702600" cy="1474710"/>
          </a:xfrm>
          <a:prstGeom prst="rect">
            <a:avLst/>
          </a:prstGeom>
        </p:spPr>
      </p:pic>
      <p:sp>
        <p:nvSpPr>
          <p:cNvPr id="23" name="Callout: Line 22">
            <a:extLst>
              <a:ext uri="{FF2B5EF4-FFF2-40B4-BE49-F238E27FC236}">
                <a16:creationId xmlns:a16="http://schemas.microsoft.com/office/drawing/2014/main" id="{178192BB-F8B6-4B84-A383-731AE90BD6BD}"/>
              </a:ext>
            </a:extLst>
          </p:cNvPr>
          <p:cNvSpPr/>
          <p:nvPr/>
        </p:nvSpPr>
        <p:spPr>
          <a:xfrm>
            <a:off x="6419321" y="5484574"/>
            <a:ext cx="3021506" cy="573627"/>
          </a:xfrm>
          <a:prstGeom prst="borderCallout1">
            <a:avLst>
              <a:gd name="adj1" fmla="val 1148"/>
              <a:gd name="adj2" fmla="val 24742"/>
              <a:gd name="adj3" fmla="val -226784"/>
              <a:gd name="adj4" fmla="val 2459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JVM (Java Virtual Machine)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9E6A47-4F67-4C21-9CF1-18B804F633E6}"/>
              </a:ext>
            </a:extLst>
          </p:cNvPr>
          <p:cNvSpPr txBox="1">
            <a:spLocks/>
          </p:cNvSpPr>
          <p:nvPr/>
        </p:nvSpPr>
        <p:spPr>
          <a:xfrm>
            <a:off x="8570216" y="4721330"/>
            <a:ext cx="2511641" cy="96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</a:t>
            </a:r>
          </a:p>
          <a:p>
            <a:pPr lvl="1" algn="ctr">
              <a:buClr>
                <a:schemeClr val="accent1">
                  <a:lumMod val="75000"/>
                </a:schemeClr>
              </a:buClr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4D99AD4-4BB4-487D-933C-1F1DB20BAF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6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975122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โปรแกรมสิ้นคิด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0CCB0-C71E-4AC9-A768-C068C445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89" y="2479314"/>
            <a:ext cx="7141230" cy="192551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547613-06D4-4FFC-B7B9-BDE422FFD47F}"/>
              </a:ext>
            </a:extLst>
          </p:cNvPr>
          <p:cNvSpPr txBox="1">
            <a:spLocks/>
          </p:cNvSpPr>
          <p:nvPr/>
        </p:nvSpPr>
        <p:spPr>
          <a:xfrm>
            <a:off x="940835" y="4485529"/>
            <a:ext cx="9514587" cy="1691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3600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จะต้องขึ้นต้นด้วยตัวใหญ่เสมอ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 main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sz="36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println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Java 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ได้เตรียมไว้ให้สำหรับเรียใช้แสดงผล ซึ่งถูกเก็บไว้ใน 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System 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การเรียกใช้จึงต้องใช้ 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Dot product (.) 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2708D4-F578-417C-A28C-D9F1B1275C6D}"/>
              </a:ext>
            </a:extLst>
          </p:cNvPr>
          <p:cNvSpPr/>
          <p:nvPr/>
        </p:nvSpPr>
        <p:spPr>
          <a:xfrm>
            <a:off x="940835" y="2479314"/>
            <a:ext cx="10627596" cy="181119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AFECF-A2FD-4E09-B74C-42116127BE47}"/>
              </a:ext>
            </a:extLst>
          </p:cNvPr>
          <p:cNvSpPr/>
          <p:nvPr/>
        </p:nvSpPr>
        <p:spPr>
          <a:xfrm>
            <a:off x="1093235" y="2930530"/>
            <a:ext cx="10242422" cy="99711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02CBC6-7C99-4E60-9719-1444F118E5F7}"/>
              </a:ext>
            </a:extLst>
          </p:cNvPr>
          <p:cNvSpPr/>
          <p:nvPr/>
        </p:nvSpPr>
        <p:spPr>
          <a:xfrm>
            <a:off x="1245635" y="3208649"/>
            <a:ext cx="9699227" cy="42871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60C42E-E9D2-41FF-A45A-324FC2E8F9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6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166040"/>
            <a:ext cx="11112248" cy="646142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</a:t>
            </a:r>
            <a:r>
              <a:rPr lang="th-TH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การประกาศตัวแปรใน 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E827B0-07DF-4401-A1AF-E128534717D5}"/>
              </a:ext>
            </a:extLst>
          </p:cNvPr>
          <p:cNvSpPr txBox="1">
            <a:spLocks/>
          </p:cNvSpPr>
          <p:nvPr/>
        </p:nvSpPr>
        <p:spPr>
          <a:xfrm>
            <a:off x="3575552" y="3063502"/>
            <a:ext cx="5040894" cy="508789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B050"/>
              </a:buClr>
              <a:buNone/>
            </a:pP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dataType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VarName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[= Value];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7C2BDA-C610-4355-8075-B4A3872B5099}"/>
              </a:ext>
            </a:extLst>
          </p:cNvPr>
          <p:cNvSpPr txBox="1">
            <a:spLocks/>
          </p:cNvSpPr>
          <p:nvPr/>
        </p:nvSpPr>
        <p:spPr>
          <a:xfrm>
            <a:off x="1687979" y="4070306"/>
            <a:ext cx="8020300" cy="223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dataType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เป็นชนิดของข้อมูลของตัวแปรที่ต้องการ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VarName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เป็นชื่อตัวแปรโดยตั้งตามกฎการตั้งชื่อ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เป็นค่าของตัวแปร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6316F-A60B-4BDF-99E2-E263C0BAF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166040"/>
            <a:ext cx="11112248" cy="646142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81825F-E0D0-4AE9-B2C9-20F28A941D25}"/>
              </a:ext>
            </a:extLst>
          </p:cNvPr>
          <p:cNvSpPr txBox="1">
            <a:spLocks/>
          </p:cNvSpPr>
          <p:nvPr/>
        </p:nvSpPr>
        <p:spPr>
          <a:xfrm>
            <a:off x="965199" y="2812182"/>
            <a:ext cx="10603231" cy="1112118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name; 		//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ประกาศตัวแปร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เป็นชนิดข้อความ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score;		//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ประกาศตัวแปร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เป็นเลขทศนิยม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grade;		//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ประกาศตัวแปร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เป็นชนิดข้อมูลตัวอักขระ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981353-255E-4213-AA64-7E5EE0C92D19}"/>
              </a:ext>
            </a:extLst>
          </p:cNvPr>
          <p:cNvSpPr txBox="1">
            <a:spLocks/>
          </p:cNvSpPr>
          <p:nvPr/>
        </p:nvSpPr>
        <p:spPr>
          <a:xfrm>
            <a:off x="507665" y="4063010"/>
            <a:ext cx="11112248" cy="64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ในกรณีการประกาศตัวแปรพร้อมกำหนดค่าเริ่มต้น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A540E0-AE7E-489F-BF73-68B56875234C}"/>
              </a:ext>
            </a:extLst>
          </p:cNvPr>
          <p:cNvSpPr txBox="1">
            <a:spLocks/>
          </p:cNvSpPr>
          <p:nvPr/>
        </p:nvSpPr>
        <p:spPr>
          <a:xfrm>
            <a:off x="965198" y="4727670"/>
            <a:ext cx="10603231" cy="1038130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name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“Boy”;		//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ประกาศตัวแปร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มีค่าเริ่มต้น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Boy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score = 9.5f;		//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ประกาศตัวแปร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มีค่าเริ่มต้น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9.5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grade = ‘A’;		//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ประกาศตัวแปร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มีค่าเริ่มต้น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2EA5FD-CC63-4501-A1DE-594A522A3E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6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166040"/>
            <a:ext cx="11112248" cy="2687898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กฎการตั้งชื่อตัวแปรในภาษา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ชื่อตัวแปรต้องขึ้นต้นด้วย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a-z, A-Z,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เครื่องหมาย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$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และเครื่องหมาย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_ (Underscore)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ภายในชื่อตัวแปรประกอบด้วย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a-z, A-Z, 0-9,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เครื่องหมาย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$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และเครื่องหมาย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_ (Underscore) </a:t>
            </a:r>
            <a:r>
              <a:rPr lang="th-TH" sz="2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ห้ามเป็นช่องว่างและเครื่องหมายอื่น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ตัวอักษรตัวพิมพ์เล็กพิมพ์ใหญ่ต่างกัน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(Case sensitive)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ห้ามซ้ำกับคำสงวน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(Reserved word)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B9CB2-0833-426A-AC82-C5CBE32F6475}"/>
              </a:ext>
            </a:extLst>
          </p:cNvPr>
          <p:cNvSpPr txBox="1">
            <a:spLocks/>
          </p:cNvSpPr>
          <p:nvPr/>
        </p:nvSpPr>
        <p:spPr>
          <a:xfrm>
            <a:off x="965200" y="4695063"/>
            <a:ext cx="10603231" cy="1481900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		assert	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	break		byte		case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		char		class	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const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continue		default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		double		else	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enum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extends		final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 		float		for	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goto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if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49E26-B46E-4B24-8150-3CF2BACA44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166039"/>
            <a:ext cx="11112248" cy="4093619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กฎการตั้งชื่อตัวแปรในภาษา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การตั้งชื่อตัวแปรเพื่อใช้งานในโปรแกรมนั้น ควรตั้งชื่อให้สื่อความหมาย เมื่อเรามาดูโปรแกรมในภายหลังจะได้รู้ว่าโปรแกรมดังกล่าวใช้ในส่วนใดของโปรแกรม ทำให้สามารถปรับปรุงแก้ไขได้ง่าย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B9CB2-0833-426A-AC82-C5CBE32F6475}"/>
              </a:ext>
            </a:extLst>
          </p:cNvPr>
          <p:cNvSpPr txBox="1">
            <a:spLocks/>
          </p:cNvSpPr>
          <p:nvPr/>
        </p:nvSpPr>
        <p:spPr>
          <a:xfrm>
            <a:off x="965200" y="2826290"/>
            <a:ext cx="10603231" cy="2240412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	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instanceof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interface		long		native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new		package		private		protected	public		return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short		static	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strictfp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super		switch		synchronized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		throw		throw		throws		transient		try	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		volatile		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E51FFC-72A3-4539-86E7-2D49A345C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1"/>
            <a:ext cx="11112248" cy="646142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type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7C2BDA-C610-4355-8075-B4A3872B5099}"/>
              </a:ext>
            </a:extLst>
          </p:cNvPr>
          <p:cNvSpPr txBox="1">
            <a:spLocks/>
          </p:cNvSpPr>
          <p:nvPr/>
        </p:nvSpPr>
        <p:spPr>
          <a:xfrm>
            <a:off x="666202" y="3459000"/>
            <a:ext cx="10063853" cy="223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200" b="1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Primitive data type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ชนิดข้อมูลพื้นฐานของ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200" b="1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type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ชนิดของข้อมูลที่ถูกถ่ายทอดมาจากคลาสหรือ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Clr>
                <a:srgbClr val="00B050"/>
              </a:buClr>
              <a:buNone/>
            </a:pPr>
            <a:r>
              <a:rPr lang="en-US" sz="3200" b="1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 type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ชนิดของข้อมูลทีเป็น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หรือข้อมูลเป็นชุดๆ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85A415-F64D-4C21-A2B8-0F6FF9ED9623}"/>
              </a:ext>
            </a:extLst>
          </p:cNvPr>
          <p:cNvSpPr/>
          <p:nvPr/>
        </p:nvSpPr>
        <p:spPr>
          <a:xfrm>
            <a:off x="6654800" y="3419189"/>
            <a:ext cx="223519" cy="55420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8806A8C-0E1F-428F-B069-9C68CB212C65}"/>
              </a:ext>
            </a:extLst>
          </p:cNvPr>
          <p:cNvSpPr/>
          <p:nvPr/>
        </p:nvSpPr>
        <p:spPr>
          <a:xfrm>
            <a:off x="9525000" y="4065470"/>
            <a:ext cx="254000" cy="1041953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1AB5F9-C078-4BBB-8B3C-4D4482BC2B87}"/>
              </a:ext>
            </a:extLst>
          </p:cNvPr>
          <p:cNvSpPr txBox="1">
            <a:spLocks/>
          </p:cNvSpPr>
          <p:nvPr/>
        </p:nvSpPr>
        <p:spPr>
          <a:xfrm>
            <a:off x="7175500" y="3528569"/>
            <a:ext cx="2603500" cy="438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Primitive data type</a:t>
            </a:r>
            <a:endParaRPr lang="en-US" sz="3200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13596F-FB26-4BD3-971F-FFA65213568A}"/>
              </a:ext>
            </a:extLst>
          </p:cNvPr>
          <p:cNvSpPr txBox="1">
            <a:spLocks/>
          </p:cNvSpPr>
          <p:nvPr/>
        </p:nvSpPr>
        <p:spPr>
          <a:xfrm>
            <a:off x="9987525" y="4252104"/>
            <a:ext cx="1664598" cy="1059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Non-primitive data type</a:t>
            </a:r>
            <a:endParaRPr lang="en-US" sz="3200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91941A-5979-42AB-9AF9-965B22D9F9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1"/>
            <a:ext cx="11112248" cy="646142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Primitive data type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D9516F-ECF6-4A00-87D0-41250C8C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10407"/>
              </p:ext>
            </p:extLst>
          </p:nvPr>
        </p:nvGraphicFramePr>
        <p:xfrm>
          <a:off x="952501" y="2747884"/>
          <a:ext cx="10074531" cy="34377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3699">
                  <a:extLst>
                    <a:ext uri="{9D8B030D-6E8A-4147-A177-3AD203B41FA5}">
                      <a16:colId xmlns:a16="http://schemas.microsoft.com/office/drawing/2014/main" val="2300129375"/>
                    </a:ext>
                  </a:extLst>
                </a:gridCol>
                <a:gridCol w="2082801">
                  <a:extLst>
                    <a:ext uri="{9D8B030D-6E8A-4147-A177-3AD203B41FA5}">
                      <a16:colId xmlns:a16="http://schemas.microsoft.com/office/drawing/2014/main" val="2430411772"/>
                    </a:ext>
                  </a:extLst>
                </a:gridCol>
                <a:gridCol w="6328031">
                  <a:extLst>
                    <a:ext uri="{9D8B030D-6E8A-4147-A177-3AD203B41FA5}">
                      <a16:colId xmlns:a16="http://schemas.microsoft.com/office/drawing/2014/main" val="790775796"/>
                    </a:ext>
                  </a:extLst>
                </a:gridCol>
              </a:tblGrid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Size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5713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-128 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ถึง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4355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-32,768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ถึง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118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-2,147,483,684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ถึง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99607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-9,223,372,036,854,775,808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ถึง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+9,223,327,036,854,772,807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651625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-3.40292347E+38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ถึง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+3.40292347E+38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44240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-1.79769313486231570E+308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ถึง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+1.79769313486231570E+308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05209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65,536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ตัวอักษร ได้แก่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a-z, A-Z, 0-9, 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สัญลักษณ์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88052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boolean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True /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เก็บค่า จริงหรือเท็จ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364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1180A22-FA71-4FB1-B5ED-D1FC7FC450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1"/>
            <a:ext cx="11112248" cy="646142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Note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CD8217-ADE5-4591-8804-C8B18D7B480B}"/>
              </a:ext>
            </a:extLst>
          </p:cNvPr>
          <p:cNvSpPr txBox="1">
            <a:spLocks/>
          </p:cNvSpPr>
          <p:nvPr/>
        </p:nvSpPr>
        <p:spPr>
          <a:xfrm>
            <a:off x="868813" y="2865010"/>
            <a:ext cx="2235535" cy="2842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byte a = 1;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 = 2;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 c = 1;</a:t>
            </a:r>
            <a:endParaRPr lang="en-US" sz="36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40B4F4-2271-4D8C-A33F-F03C40038F9C}"/>
              </a:ext>
            </a:extLst>
          </p:cNvPr>
          <p:cNvSpPr txBox="1">
            <a:spLocks/>
          </p:cNvSpPr>
          <p:nvPr/>
        </p:nvSpPr>
        <p:spPr>
          <a:xfrm>
            <a:off x="4862386" y="2798105"/>
            <a:ext cx="2235535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 err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x = </a:t>
            </a:r>
            <a:r>
              <a:rPr lang="en-US" sz="3600" dirty="0" err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a+b</a:t>
            </a: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sz="3200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03E271-85E8-4A46-87FF-179E7F891D0D}"/>
              </a:ext>
            </a:extLst>
          </p:cNvPr>
          <p:cNvSpPr txBox="1">
            <a:spLocks/>
          </p:cNvSpPr>
          <p:nvPr/>
        </p:nvSpPr>
        <p:spPr>
          <a:xfrm>
            <a:off x="4381680" y="3309986"/>
            <a:ext cx="2235535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rgbClr val="00B050"/>
              </a:buClr>
              <a:buNone/>
            </a:pP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byte y = </a:t>
            </a:r>
            <a:r>
              <a:rPr lang="en-US" sz="36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a+b</a:t>
            </a: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954DA-0005-423A-957F-96BA2ACA4F68}"/>
              </a:ext>
            </a:extLst>
          </p:cNvPr>
          <p:cNvCxnSpPr>
            <a:cxnSpLocks/>
          </p:cNvCxnSpPr>
          <p:nvPr/>
        </p:nvCxnSpPr>
        <p:spPr>
          <a:xfrm>
            <a:off x="6831873" y="3593346"/>
            <a:ext cx="666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538A96-810B-4351-A372-9FC4E4EC8AE4}"/>
              </a:ext>
            </a:extLst>
          </p:cNvPr>
          <p:cNvSpPr txBox="1">
            <a:spLocks/>
          </p:cNvSpPr>
          <p:nvPr/>
        </p:nvSpPr>
        <p:spPr>
          <a:xfrm>
            <a:off x="7781639" y="3351406"/>
            <a:ext cx="3163223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byte y = (byte) (</a:t>
            </a:r>
            <a:r>
              <a:rPr lang="en-US" sz="3600" dirty="0" err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a+b</a:t>
            </a: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en-US" sz="3200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9EEE89-FB36-4D57-88A6-79EA69713B05}"/>
              </a:ext>
            </a:extLst>
          </p:cNvPr>
          <p:cNvSpPr txBox="1">
            <a:spLocks/>
          </p:cNvSpPr>
          <p:nvPr/>
        </p:nvSpPr>
        <p:spPr>
          <a:xfrm>
            <a:off x="4062550" y="3908484"/>
            <a:ext cx="2554666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rgbClr val="00B050"/>
              </a:buClr>
              <a:buNone/>
            </a:pP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double z = a/b;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5A9788-9792-4DDB-BC65-55116C44A490}"/>
              </a:ext>
            </a:extLst>
          </p:cNvPr>
          <p:cNvCxnSpPr>
            <a:cxnSpLocks/>
          </p:cNvCxnSpPr>
          <p:nvPr/>
        </p:nvCxnSpPr>
        <p:spPr>
          <a:xfrm>
            <a:off x="6831873" y="4191844"/>
            <a:ext cx="666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B95EC40-25A2-4FD0-BCA5-44E01B4C387D}"/>
              </a:ext>
            </a:extLst>
          </p:cNvPr>
          <p:cNvSpPr txBox="1">
            <a:spLocks/>
          </p:cNvSpPr>
          <p:nvPr/>
        </p:nvSpPr>
        <p:spPr>
          <a:xfrm>
            <a:off x="7781639" y="3949904"/>
            <a:ext cx="3786792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double z = (double) a/b;</a:t>
            </a:r>
            <a:endParaRPr lang="en-US" sz="3200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1042A66-5B8C-4A45-92F3-11DD4675B382}"/>
              </a:ext>
            </a:extLst>
          </p:cNvPr>
          <p:cNvSpPr txBox="1">
            <a:spLocks/>
          </p:cNvSpPr>
          <p:nvPr/>
        </p:nvSpPr>
        <p:spPr>
          <a:xfrm>
            <a:off x="4062549" y="4465561"/>
            <a:ext cx="2554666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rgbClr val="00B050"/>
              </a:buClr>
              <a:buNone/>
            </a:pP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double q = 1/2;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F40643-63E4-41E9-BDDA-FADD2DD5601E}"/>
              </a:ext>
            </a:extLst>
          </p:cNvPr>
          <p:cNvCxnSpPr>
            <a:cxnSpLocks/>
          </p:cNvCxnSpPr>
          <p:nvPr/>
        </p:nvCxnSpPr>
        <p:spPr>
          <a:xfrm>
            <a:off x="6831872" y="4748921"/>
            <a:ext cx="666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6FD980-1652-4EB1-8BDB-A6AB60BB53A9}"/>
              </a:ext>
            </a:extLst>
          </p:cNvPr>
          <p:cNvSpPr txBox="1">
            <a:spLocks/>
          </p:cNvSpPr>
          <p:nvPr/>
        </p:nvSpPr>
        <p:spPr>
          <a:xfrm>
            <a:off x="7781638" y="4506981"/>
            <a:ext cx="3786792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double q = (double) 1/2;</a:t>
            </a:r>
            <a:endParaRPr lang="en-US" sz="3200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603FA84-291D-4178-BC11-5CBCECB8CCF2}"/>
              </a:ext>
            </a:extLst>
          </p:cNvPr>
          <p:cNvSpPr txBox="1">
            <a:spLocks/>
          </p:cNvSpPr>
          <p:nvPr/>
        </p:nvSpPr>
        <p:spPr>
          <a:xfrm>
            <a:off x="4062549" y="4994644"/>
            <a:ext cx="2554666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rgbClr val="00B050"/>
              </a:buClr>
              <a:buNone/>
            </a:pP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= b;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D1909C-0D84-4791-A54F-4C7A9C71B925}"/>
              </a:ext>
            </a:extLst>
          </p:cNvPr>
          <p:cNvCxnSpPr>
            <a:cxnSpLocks/>
          </p:cNvCxnSpPr>
          <p:nvPr/>
        </p:nvCxnSpPr>
        <p:spPr>
          <a:xfrm>
            <a:off x="6831872" y="5278004"/>
            <a:ext cx="666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876FE9D-5281-4970-A630-C8F827B8DEAE}"/>
              </a:ext>
            </a:extLst>
          </p:cNvPr>
          <p:cNvSpPr txBox="1">
            <a:spLocks/>
          </p:cNvSpPr>
          <p:nvPr/>
        </p:nvSpPr>
        <p:spPr>
          <a:xfrm>
            <a:off x="7781638" y="5036064"/>
            <a:ext cx="3786792" cy="6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None/>
            </a:pPr>
            <a:r>
              <a:rPr lang="en-US" sz="32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= (byte) b;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0BFBC-7AFD-439E-8D0B-865EE78CB036}"/>
              </a:ext>
            </a:extLst>
          </p:cNvPr>
          <p:cNvSpPr/>
          <p:nvPr/>
        </p:nvSpPr>
        <p:spPr>
          <a:xfrm>
            <a:off x="868812" y="4745996"/>
            <a:ext cx="1358258" cy="142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7E52A9-C7E7-41D5-92ED-9C7FDBF8C780}"/>
              </a:ext>
            </a:extLst>
          </p:cNvPr>
          <p:cNvSpPr/>
          <p:nvPr/>
        </p:nvSpPr>
        <p:spPr>
          <a:xfrm>
            <a:off x="1110048" y="5424570"/>
            <a:ext cx="901337" cy="751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2268F2F-8188-4309-8A15-4B09459F6A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F8413B3-68E3-4CCD-87FF-1C8996827D7C}"/>
              </a:ext>
            </a:extLst>
          </p:cNvPr>
          <p:cNvSpPr txBox="1">
            <a:spLocks/>
          </p:cNvSpPr>
          <p:nvPr/>
        </p:nvSpPr>
        <p:spPr>
          <a:xfrm>
            <a:off x="4381680" y="5700937"/>
            <a:ext cx="6954191" cy="64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เรียกว่า </a:t>
            </a:r>
            <a:r>
              <a:rPr lang="en-US" sz="3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US" sz="36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Casting</a:t>
            </a:r>
            <a:r>
              <a:rPr lang="en-US" sz="36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09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09" y="1859162"/>
            <a:ext cx="5914292" cy="4221554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Introduction to Java.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Control statement.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Array.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What is Object oriented  programming?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Class, Object and Method.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Basic Input Output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16EC2-079B-45C2-9DEF-44C703EE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C58E77-CF3C-4574-A396-9A1BBB9B5D3C}"/>
              </a:ext>
            </a:extLst>
          </p:cNvPr>
          <p:cNvSpPr txBox="1">
            <a:spLocks/>
          </p:cNvSpPr>
          <p:nvPr/>
        </p:nvSpPr>
        <p:spPr>
          <a:xfrm>
            <a:off x="6277708" y="1877680"/>
            <a:ext cx="5914292" cy="42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*** Array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52427A-969B-4B99-B249-9227DAF78225}"/>
              </a:ext>
            </a:extLst>
          </p:cNvPr>
          <p:cNvCxnSpPr/>
          <p:nvPr/>
        </p:nvCxnSpPr>
        <p:spPr>
          <a:xfrm>
            <a:off x="5956663" y="1632857"/>
            <a:ext cx="0" cy="46675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6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1"/>
            <a:ext cx="11112248" cy="646142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Non-primitive data type</a:t>
            </a:r>
            <a:r>
              <a:rPr lang="th-TH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D9516F-ECF6-4A00-87D0-41250C8C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2495"/>
              </p:ext>
            </p:extLst>
          </p:nvPr>
        </p:nvGraphicFramePr>
        <p:xfrm>
          <a:off x="952500" y="2747884"/>
          <a:ext cx="9992361" cy="1156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0186">
                  <a:extLst>
                    <a:ext uri="{9D8B030D-6E8A-4147-A177-3AD203B41FA5}">
                      <a16:colId xmlns:a16="http://schemas.microsoft.com/office/drawing/2014/main" val="2300129375"/>
                    </a:ext>
                  </a:extLst>
                </a:gridCol>
                <a:gridCol w="7912175">
                  <a:extLst>
                    <a:ext uri="{9D8B030D-6E8A-4147-A177-3AD203B41FA5}">
                      <a16:colId xmlns:a16="http://schemas.microsoft.com/office/drawing/2014/main" val="790775796"/>
                    </a:ext>
                  </a:extLst>
                </a:gridCol>
              </a:tblGrid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5713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เก็บสายอักขระ 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ข้อความ</a:t>
                      </a:r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4355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เก็บชุดข้อมูล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7629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A07E0A1-F10D-4043-9CDA-5CB3D3F5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Operator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Assignment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FEA3B7-F6D1-479A-88A7-9CEAD95C9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68043"/>
              </p:ext>
            </p:extLst>
          </p:nvPr>
        </p:nvGraphicFramePr>
        <p:xfrm>
          <a:off x="1099818" y="3243716"/>
          <a:ext cx="999236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0933">
                  <a:extLst>
                    <a:ext uri="{9D8B030D-6E8A-4147-A177-3AD203B41FA5}">
                      <a16:colId xmlns:a16="http://schemas.microsoft.com/office/drawing/2014/main" val="2300129375"/>
                    </a:ext>
                  </a:extLst>
                </a:gridCol>
                <a:gridCol w="4254349">
                  <a:extLst>
                    <a:ext uri="{9D8B030D-6E8A-4147-A177-3AD203B41FA5}">
                      <a16:colId xmlns:a16="http://schemas.microsoft.com/office/drawing/2014/main" val="790775796"/>
                    </a:ext>
                  </a:extLst>
                </a:gridCol>
                <a:gridCol w="4577079">
                  <a:extLst>
                    <a:ext uri="{9D8B030D-6E8A-4147-A177-3AD203B41FA5}">
                      <a16:colId xmlns:a16="http://schemas.microsoft.com/office/drawing/2014/main" val="1457247683"/>
                    </a:ext>
                  </a:extLst>
                </a:gridCol>
              </a:tblGrid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5713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rgbClr val="CD2C1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เท่ากับ</a:t>
                      </a:r>
                      <a:endParaRPr lang="en-US" sz="2000" dirty="0">
                        <a:solidFill>
                          <a:srgbClr val="CD2C1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5396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rgbClr val="CD2C1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บวกเท่ากับ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: A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+=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4320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ลบเท่ากับ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: A = 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-=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62899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คูณเท่ากับ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: A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*=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56557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หารเท่ากับ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: A = 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/=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93271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หารเอาเศษเท่ากับ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: A = 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%=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857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D06094D-68D8-4648-879F-510BF41306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Operator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Arithmetic operators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*** Note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ลำดับความสำคัญเครื่องหมาย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 / %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จะมีความสำคัญกว่า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 -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และจะทำ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FEA3B7-F6D1-479A-88A7-9CEAD95C9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76945"/>
              </p:ext>
            </p:extLst>
          </p:nvPr>
        </p:nvGraphicFramePr>
        <p:xfrm>
          <a:off x="1099818" y="3156632"/>
          <a:ext cx="999236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0933">
                  <a:extLst>
                    <a:ext uri="{9D8B030D-6E8A-4147-A177-3AD203B41FA5}">
                      <a16:colId xmlns:a16="http://schemas.microsoft.com/office/drawing/2014/main" val="2300129375"/>
                    </a:ext>
                  </a:extLst>
                </a:gridCol>
                <a:gridCol w="4254349">
                  <a:extLst>
                    <a:ext uri="{9D8B030D-6E8A-4147-A177-3AD203B41FA5}">
                      <a16:colId xmlns:a16="http://schemas.microsoft.com/office/drawing/2014/main" val="790775796"/>
                    </a:ext>
                  </a:extLst>
                </a:gridCol>
                <a:gridCol w="4577079">
                  <a:extLst>
                    <a:ext uri="{9D8B030D-6E8A-4147-A177-3AD203B41FA5}">
                      <a16:colId xmlns:a16="http://schemas.microsoft.com/office/drawing/2014/main" val="1457247683"/>
                    </a:ext>
                  </a:extLst>
                </a:gridCol>
              </a:tblGrid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5713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บวก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5396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-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4320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คูณ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62899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หาร</a:t>
                      </a:r>
                      <a:r>
                        <a:rPr lang="en-US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(div)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56557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หารเอาเศษ </a:t>
                      </a:r>
                      <a:r>
                        <a:rPr lang="en-US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(mod)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%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9327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70D5BF0-5146-4B6D-B88E-A0A89890B7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0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Operator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Comparison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FEA3B7-F6D1-479A-88A7-9CEAD95C9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48935"/>
              </p:ext>
            </p:extLst>
          </p:nvPr>
        </p:nvGraphicFramePr>
        <p:xfrm>
          <a:off x="2791807" y="3294886"/>
          <a:ext cx="5415282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0933">
                  <a:extLst>
                    <a:ext uri="{9D8B030D-6E8A-4147-A177-3AD203B41FA5}">
                      <a16:colId xmlns:a16="http://schemas.microsoft.com/office/drawing/2014/main" val="2300129375"/>
                    </a:ext>
                  </a:extLst>
                </a:gridCol>
                <a:gridCol w="4254349">
                  <a:extLst>
                    <a:ext uri="{9D8B030D-6E8A-4147-A177-3AD203B41FA5}">
                      <a16:colId xmlns:a16="http://schemas.microsoft.com/office/drawing/2014/main" val="790775796"/>
                    </a:ext>
                  </a:extLst>
                </a:gridCol>
              </a:tblGrid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5713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เท่ากับ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5396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ไม่เท่ากับ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4320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มากกว่า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62899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มากกว่าหรือเท่ากับ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56557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น้อยกว่า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93271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น้อยกว่าหรือเท่ากับ</a:t>
                      </a:r>
                      <a:endParaRPr lang="en-US" sz="2000" dirty="0">
                        <a:solidFill>
                          <a:srgbClr val="B7472A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5862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4EA213E-CD69-4DA3-85C1-CA300752F6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0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Operator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Variable, Data type and Operator.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FEA3B7-F6D1-479A-88A7-9CEAD95C9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38986"/>
              </p:ext>
            </p:extLst>
          </p:nvPr>
        </p:nvGraphicFramePr>
        <p:xfrm>
          <a:off x="1153511" y="3268977"/>
          <a:ext cx="1970690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2646">
                  <a:extLst>
                    <a:ext uri="{9D8B030D-6E8A-4147-A177-3AD203B41FA5}">
                      <a16:colId xmlns:a16="http://schemas.microsoft.com/office/drawing/2014/main" val="2300129375"/>
                    </a:ext>
                  </a:extLst>
                </a:gridCol>
                <a:gridCol w="988044">
                  <a:extLst>
                    <a:ext uri="{9D8B030D-6E8A-4147-A177-3AD203B41FA5}">
                      <a16:colId xmlns:a16="http://schemas.microsoft.com/office/drawing/2014/main" val="790775796"/>
                    </a:ext>
                  </a:extLst>
                </a:gridCol>
              </a:tblGrid>
              <a:tr h="389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5713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5396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4320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B7472A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628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5C65C-D9E1-4E2A-A053-E7DB41393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31706"/>
              </p:ext>
            </p:extLst>
          </p:nvPr>
        </p:nvGraphicFramePr>
        <p:xfrm>
          <a:off x="3344087" y="3275741"/>
          <a:ext cx="81280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99148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38119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40109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73627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3078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7220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97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8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2257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2E5776D6-9635-4EF5-A28F-340CA88370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if else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 statement.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3DCE0-A81E-4C90-8B06-4B138E227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275" y="2508068"/>
            <a:ext cx="7003757" cy="3346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6548E-C644-4150-8F89-D229213851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21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if else if else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 statement.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ECD825-4E01-43AE-BC76-A323019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118" y="1831992"/>
            <a:ext cx="5235896" cy="4344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073569-280C-4801-A9CE-6174976B3F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 case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 statement.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EFA6A-CDD5-4315-9256-BA2B6B7F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89" y="1840544"/>
            <a:ext cx="4073633" cy="4265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7A12A0-221A-47F3-8682-EAA91ED828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8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 statement.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9F57E-3536-4CC0-AAD5-74521961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082" y="2506225"/>
            <a:ext cx="1528735" cy="3359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C1D09C-6022-43B8-966A-C9BCD568B9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860E5-1F3C-4A54-A01A-47DDCAFF6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92" y="3426505"/>
            <a:ext cx="6896173" cy="26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while do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 statement.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BBFBB9-2D25-4705-931B-21245ECA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54" y="3278777"/>
            <a:ext cx="7783078" cy="2677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F18304-EE15-43B1-B8C1-42BAAD1926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แนะนำ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IDE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EditPlus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NetBeans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Eclipse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etc.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ผลการค้นหารูปภาพสำหรับ EditPlus icon">
            <a:extLst>
              <a:ext uri="{FF2B5EF4-FFF2-40B4-BE49-F238E27FC236}">
                <a16:creationId xmlns:a16="http://schemas.microsoft.com/office/drawing/2014/main" id="{CFD64D51-5DA7-4796-A6B0-CE93E4A8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5" y="2957587"/>
            <a:ext cx="1707741" cy="17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รูปภาพที่เกี่ยวข้อง">
            <a:extLst>
              <a:ext uri="{FF2B5EF4-FFF2-40B4-BE49-F238E27FC236}">
                <a16:creationId xmlns:a16="http://schemas.microsoft.com/office/drawing/2014/main" id="{B2017337-9185-4B86-B253-31F03B0E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16" y="2976627"/>
            <a:ext cx="1569483" cy="16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รูปภาพที่เกี่ยวข้อง">
            <a:extLst>
              <a:ext uri="{FF2B5EF4-FFF2-40B4-BE49-F238E27FC236}">
                <a16:creationId xmlns:a16="http://schemas.microsoft.com/office/drawing/2014/main" id="{890E6985-EBE5-4941-9263-FBF8F6D1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47" y="2976627"/>
            <a:ext cx="2058167" cy="15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9A08B1-03AB-4677-9572-6DC37902CE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5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2201550"/>
            <a:ext cx="11112248" cy="400258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 while</a:t>
            </a:r>
            <a:endParaRPr lang="th-TH" sz="36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 statement.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4AD335-AAF0-4F0F-8A75-0454752A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687" y="1955408"/>
            <a:ext cx="5412649" cy="4159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BE704-8E98-44BE-B526-F1F5DA2E92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829" y="2071928"/>
            <a:ext cx="8270294" cy="413220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การเขียนโปรแกรมเชิงวัตถุ</a:t>
            </a:r>
          </a:p>
          <a:p>
            <a:pPr marL="457200" lvl="1" indent="0">
              <a:lnSpc>
                <a:spcPct val="120000"/>
              </a:lnSpc>
              <a:buClr>
                <a:srgbClr val="00B050"/>
              </a:buClr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อาลัน เคย์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Alan Kay)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ได้เสนอกฎ 5 ข้อ ที่เป็นแนวทางของภาษาคอมพิวเตอร์เชิงวัตถุ หรือที่เรียกว่า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Object-Oriented Programming (OOP)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ไว้ดังนี้</a:t>
            </a:r>
          </a:p>
          <a:p>
            <a:pPr marL="457200" lvl="1" indent="0">
              <a:lnSpc>
                <a:spcPct val="170000"/>
              </a:lnSpc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 ๆ สิ่งเป็นวัตถุ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Everything is an Object)</a:t>
            </a:r>
          </a:p>
          <a:p>
            <a:pPr marL="457200" lvl="1" indent="0">
              <a:lnSpc>
                <a:spcPct val="120000"/>
              </a:lnSpc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 ก็คือ กลุ่มของวัตถุที่ส่งข่าวสารบอกกันและกันให้ทำงาน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Program is a Bunch of Object Telling Each Other What to do by Sending Messages)</a:t>
            </a:r>
          </a:p>
          <a:p>
            <a:pPr marL="457200" lvl="1" indent="0">
              <a:lnSpc>
                <a:spcPct val="120000"/>
              </a:lnSpc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ในวัตถุแต่ละวัตถุจะต้องมีหน่วยความจำและประกอบไปด้วยวัตถุอื่น ๆ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Each Object has Its Own Memory Made Up of Other Objects)</a:t>
            </a:r>
          </a:p>
          <a:p>
            <a:pPr marL="457200" lvl="1" indent="0">
              <a:lnSpc>
                <a:spcPct val="120000"/>
              </a:lnSpc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วัตถุทุกชนิดจะต้องจัดอยู่ในประเภทใดประเภทหนึ่ง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Every Object has a Type)</a:t>
            </a:r>
          </a:p>
          <a:p>
            <a:pPr marL="457200" lvl="1" indent="0">
              <a:lnSpc>
                <a:spcPct val="120000"/>
              </a:lnSpc>
              <a:buClr>
                <a:srgbClr val="00B050"/>
              </a:buClr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วัตถุที่จัดอยู่ในประเภทเดียวกันย่อมได้รับข่าวสารเสมือนกัน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All Object of a Particular Type Can Receive the Same Messages)</a:t>
            </a:r>
            <a:endParaRPr lang="th-TH" sz="32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What is Object oriented programming?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17159-977F-4A79-8B87-A335730383C6}"/>
              </a:ext>
            </a:extLst>
          </p:cNvPr>
          <p:cNvSpPr/>
          <p:nvPr/>
        </p:nvSpPr>
        <p:spPr>
          <a:xfrm>
            <a:off x="302233" y="5377051"/>
            <a:ext cx="302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https://i.pinimg.com/736x/ed/05/5f/ed055f2b2414e671b0e34bc8ac16a6f1--alan-kay.jpg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808141-DC7F-4E3D-8EA8-C8E92BD3F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3151"/>
          <a:stretch/>
        </p:blipFill>
        <p:spPr>
          <a:xfrm>
            <a:off x="483606" y="2098154"/>
            <a:ext cx="2841952" cy="3182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DD028-0656-4227-99D9-4C06C6204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6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2D2001-ECEE-4E61-9D36-0A43870CBC85}"/>
              </a:ext>
            </a:extLst>
          </p:cNvPr>
          <p:cNvSpPr txBox="1">
            <a:spLocks/>
          </p:cNvSpPr>
          <p:nvPr/>
        </p:nvSpPr>
        <p:spPr>
          <a:xfrm>
            <a:off x="483605" y="1646396"/>
            <a:ext cx="11224789" cy="42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2C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What is Object oriented programming? </a:t>
            </a: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BB9C1897-8514-492F-8C64-15C8504C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5287" y="2685565"/>
            <a:ext cx="1861456" cy="18614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1A5F45-D812-461C-B8D5-77141F5FB7E1}"/>
              </a:ext>
            </a:extLst>
          </p:cNvPr>
          <p:cNvSpPr/>
          <p:nvPr/>
        </p:nvSpPr>
        <p:spPr>
          <a:xfrm>
            <a:off x="2065187" y="4587743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ดินสอ</a:t>
            </a:r>
            <a:endParaRPr lang="en-US" sz="2800" dirty="0">
              <a:solidFill>
                <a:schemeClr val="accent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BA397-9649-4B19-94DE-6962076C1727}"/>
              </a:ext>
            </a:extLst>
          </p:cNvPr>
          <p:cNvSpPr/>
          <p:nvPr/>
        </p:nvSpPr>
        <p:spPr>
          <a:xfrm>
            <a:off x="2399561" y="5602538"/>
            <a:ext cx="6880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“วัตถุแต่ละอย่างนั้น ต่างก็มีลักษณะและวิธีการใช้งานเป็นของตัวเอง”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1E5D62-D890-4FDE-BDBC-476C107E2DB5}"/>
              </a:ext>
            </a:extLst>
          </p:cNvPr>
          <p:cNvCxnSpPr>
            <a:cxnSpLocks/>
          </p:cNvCxnSpPr>
          <p:nvPr/>
        </p:nvCxnSpPr>
        <p:spPr>
          <a:xfrm flipV="1">
            <a:off x="5039000" y="2112016"/>
            <a:ext cx="1152614" cy="9760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281B9F5-0C88-4669-8D65-6D834865F673}"/>
              </a:ext>
            </a:extLst>
          </p:cNvPr>
          <p:cNvSpPr/>
          <p:nvPr/>
        </p:nvSpPr>
        <p:spPr>
          <a:xfrm>
            <a:off x="5704141" y="2652584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ใส้ดินสอ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18BF3E-40F7-46E4-B150-490BDC01AFFB}"/>
              </a:ext>
            </a:extLst>
          </p:cNvPr>
          <p:cNvSpPr/>
          <p:nvPr/>
        </p:nvSpPr>
        <p:spPr>
          <a:xfrm>
            <a:off x="5866353" y="4392655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ยางลบ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D1785-B903-49AB-8DCD-E86699624B51}"/>
              </a:ext>
            </a:extLst>
          </p:cNvPr>
          <p:cNvSpPr/>
          <p:nvPr/>
        </p:nvSpPr>
        <p:spPr>
          <a:xfrm>
            <a:off x="5394694" y="5022123"/>
            <a:ext cx="344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ใช้มือจับและเขียนลงบนวัสดุรองรับ</a:t>
            </a:r>
            <a:endParaRPr lang="en-US" sz="2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9C6702-6CB0-4C59-B777-99E6CA55E869}"/>
              </a:ext>
            </a:extLst>
          </p:cNvPr>
          <p:cNvCxnSpPr>
            <a:cxnSpLocks/>
          </p:cNvCxnSpPr>
          <p:nvPr/>
        </p:nvCxnSpPr>
        <p:spPr>
          <a:xfrm flipV="1">
            <a:off x="3785748" y="3127444"/>
            <a:ext cx="1149109" cy="62068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029FED-FC02-44DD-B2A8-5451513E808F}"/>
              </a:ext>
            </a:extLst>
          </p:cNvPr>
          <p:cNvCxnSpPr>
            <a:cxnSpLocks/>
          </p:cNvCxnSpPr>
          <p:nvPr/>
        </p:nvCxnSpPr>
        <p:spPr>
          <a:xfrm>
            <a:off x="3724173" y="3761090"/>
            <a:ext cx="1376402" cy="920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553B4-9133-4986-9209-8FFD45EA8A5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815893" y="3761629"/>
            <a:ext cx="1578801" cy="15221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6388962-BCFD-438B-80AB-634FABF2D75A}"/>
              </a:ext>
            </a:extLst>
          </p:cNvPr>
          <p:cNvSpPr/>
          <p:nvPr/>
        </p:nvSpPr>
        <p:spPr>
          <a:xfrm>
            <a:off x="1119197" y="4587743"/>
            <a:ext cx="72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10882F-0C58-4A1C-8FAF-8D594B894FED}"/>
              </a:ext>
            </a:extLst>
          </p:cNvPr>
          <p:cNvSpPr/>
          <p:nvPr/>
        </p:nvSpPr>
        <p:spPr>
          <a:xfrm>
            <a:off x="7389170" y="3386156"/>
            <a:ext cx="1132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Attribute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2C126A-B042-4274-BBC4-A1D3F5BF138D}"/>
              </a:ext>
            </a:extLst>
          </p:cNvPr>
          <p:cNvSpPr/>
          <p:nvPr/>
        </p:nvSpPr>
        <p:spPr>
          <a:xfrm>
            <a:off x="8942768" y="5022123"/>
            <a:ext cx="1027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87D5049-AFEC-4667-B717-49042CE5BFEC}"/>
              </a:ext>
            </a:extLst>
          </p:cNvPr>
          <p:cNvSpPr/>
          <p:nvPr/>
        </p:nvSpPr>
        <p:spPr>
          <a:xfrm>
            <a:off x="6919330" y="2481390"/>
            <a:ext cx="64211" cy="2378375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BE53E4-90A4-4D4B-A317-82D71104F476}"/>
              </a:ext>
            </a:extLst>
          </p:cNvPr>
          <p:cNvSpPr/>
          <p:nvPr/>
        </p:nvSpPr>
        <p:spPr>
          <a:xfrm>
            <a:off x="5787764" y="3504084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แท่งไม้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9E0314BB-85E1-437D-AFB3-597316555299}"/>
              </a:ext>
            </a:extLst>
          </p:cNvPr>
          <p:cNvSpPr/>
          <p:nvPr/>
        </p:nvSpPr>
        <p:spPr>
          <a:xfrm>
            <a:off x="5328745" y="3127444"/>
            <a:ext cx="286562" cy="12402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B44EA8CD-6B6A-4873-AC1B-5E8A9129A69B}"/>
              </a:ext>
            </a:extLst>
          </p:cNvPr>
          <p:cNvSpPr/>
          <p:nvPr/>
        </p:nvSpPr>
        <p:spPr>
          <a:xfrm>
            <a:off x="5266255" y="4510058"/>
            <a:ext cx="460448" cy="3385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A2735E-1199-4E4E-B7A9-DBE1E96B11A5}"/>
              </a:ext>
            </a:extLst>
          </p:cNvPr>
          <p:cNvCxnSpPr>
            <a:cxnSpLocks/>
          </p:cNvCxnSpPr>
          <p:nvPr/>
        </p:nvCxnSpPr>
        <p:spPr>
          <a:xfrm>
            <a:off x="3781914" y="3747586"/>
            <a:ext cx="1374374" cy="80131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84FCFD1-A80F-4F7E-BBFA-53F7152CB5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98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Class, Object, Attribute and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1727200"/>
            <a:ext cx="11112248" cy="447693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คืออัตราการเติบโตของภาษี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taxRate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และจำนวนเงินที่ต้องจ่าย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totalTax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ส่วนการทำงาน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(Method)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ก็คือการคำนวนเงินภาษีที่ต้องจ่าย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calTotalTax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ABBA9D-2E94-406B-BD38-B12922C38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5589"/>
              </p:ext>
            </p:extLst>
          </p:nvPr>
        </p:nvGraphicFramePr>
        <p:xfrm>
          <a:off x="1378854" y="3698005"/>
          <a:ext cx="1860733" cy="152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33">
                  <a:extLst>
                    <a:ext uri="{9D8B030D-6E8A-4147-A177-3AD203B41FA5}">
                      <a16:colId xmlns:a16="http://schemas.microsoft.com/office/drawing/2014/main" val="4030486718"/>
                    </a:ext>
                  </a:extLst>
                </a:gridCol>
              </a:tblGrid>
              <a:tr h="324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Tax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08164"/>
                  </a:ext>
                </a:extLst>
              </a:tr>
              <a:tr h="568012">
                <a:tc>
                  <a:txBody>
                    <a:bodyPr/>
                    <a:lstStyle/>
                    <a:p>
                      <a:r>
                        <a:rPr lang="en-US" dirty="0" err="1"/>
                        <a:t>taxRate</a:t>
                      </a:r>
                      <a:r>
                        <a:rPr lang="en-US" dirty="0"/>
                        <a:t> : float</a:t>
                      </a:r>
                    </a:p>
                    <a:p>
                      <a:r>
                        <a:rPr lang="en-US" dirty="0" err="1"/>
                        <a:t>totalTex</a:t>
                      </a:r>
                      <a:r>
                        <a:rPr lang="en-US" dirty="0"/>
                        <a:t> 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39001"/>
                  </a:ext>
                </a:extLst>
              </a:tr>
              <a:tr h="521298">
                <a:tc>
                  <a:txBody>
                    <a:bodyPr/>
                    <a:lstStyle/>
                    <a:p>
                      <a:r>
                        <a:rPr lang="en-US" dirty="0" err="1"/>
                        <a:t>calTotalTax</a:t>
                      </a:r>
                      <a:r>
                        <a:rPr lang="en-US" dirty="0"/>
                        <a:t> 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682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0EAE8E2-7A95-4B34-BA64-55152AD8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83" y="3316417"/>
            <a:ext cx="4051993" cy="2716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A9615-0CDF-4B17-A898-2279CD2FC5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Class, Object, Attribute and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1727200"/>
            <a:ext cx="11112248" cy="447693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การสร้าง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  <a:endParaRPr lang="en-US" sz="32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ของนักเรียนชื่อ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Student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2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ตัวได้แก่ ชื่อนักเรียน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(name)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เป็นข้อความ และอายุ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(age)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เป็นจำนวนเต็ม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B3FB4-9FA0-42DA-BAB4-5CB984F7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40" y="3438024"/>
            <a:ext cx="4560298" cy="1628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95116-DBAD-477D-BFAD-4FF539B155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0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Class, Object, Attribute and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5" y="1727200"/>
            <a:ext cx="5560479" cy="447693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การประกาศ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  <a:endParaRPr lang="en-US" sz="32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สมมติให้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นี้เมื่อถูเรียกใช้จะเป็นการกำหนดค่าชื่อและอายุของนักเรียน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setData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สำหรับแสดงชื่อและอายุของนักเรียน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getData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ทั้งสองนี้จะไม่มีการคืนค่า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ไม่มีในส่วนของ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return_type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จึงกำหนดให้เป็น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6AAC2-ED7E-4046-9F6D-0B1AEDF0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34" y="1987455"/>
            <a:ext cx="5925656" cy="4098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511A0-BAA8-46B8-9FB4-2C8ACD1240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31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Class, Object, Attribute and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4" y="1727200"/>
            <a:ext cx="11136309" cy="447693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การใช้งาน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และประกาศ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ใหม่ทดสอบการทำงานโดย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 class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และประกาศ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เพื่อเรียกใช้งาน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Student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D5C24-7877-4C23-86D5-85A4EC83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41" y="3384144"/>
            <a:ext cx="6166631" cy="2624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80BD4C-13A7-43E9-923A-E6C7E99C9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491" y="4635591"/>
            <a:ext cx="4659940" cy="1568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BE3D1-3711-4477-BDA6-5E0C603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0" y="6440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Input Output : </a:t>
            </a:r>
            <a:r>
              <a:rPr lang="en-US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Reading input: The Scanner Class</a:t>
            </a:r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868920FB-FC69-41A0-A223-52980A507BDF}"/>
              </a:ext>
            </a:extLst>
          </p:cNvPr>
          <p:cNvGrpSpPr/>
          <p:nvPr/>
        </p:nvGrpSpPr>
        <p:grpSpPr>
          <a:xfrm>
            <a:off x="2209801" y="2825494"/>
            <a:ext cx="7208519" cy="3422905"/>
            <a:chOff x="914401" y="1885385"/>
            <a:chExt cx="3124199" cy="17722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C2FBF-FF82-42A8-A9EB-1ADC1A7DCB9B}"/>
                </a:ext>
              </a:extLst>
            </p:cNvPr>
            <p:cNvSpPr/>
            <p:nvPr/>
          </p:nvSpPr>
          <p:spPr>
            <a:xfrm>
              <a:off x="914401" y="1885385"/>
              <a:ext cx="242993" cy="177221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SYNTAX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71BECD-FE4C-4BA4-AF16-49771D915F5A}"/>
                </a:ext>
              </a:extLst>
            </p:cNvPr>
            <p:cNvSpPr/>
            <p:nvPr/>
          </p:nvSpPr>
          <p:spPr>
            <a:xfrm>
              <a:off x="1157394" y="1885385"/>
              <a:ext cx="2881206" cy="177221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//Declaration of Scanner "variable"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Scanner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scVar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 new Scanner(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System.in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//Functionality provided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scVar.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nextInt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scVar.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nextDouble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......</a:t>
              </a: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0B80D37C-1174-4695-AC64-554F9B07D831}"/>
              </a:ext>
            </a:extLst>
          </p:cNvPr>
          <p:cNvGrpSpPr/>
          <p:nvPr/>
        </p:nvGrpSpPr>
        <p:grpSpPr>
          <a:xfrm>
            <a:off x="2204160" y="1631341"/>
            <a:ext cx="7208519" cy="1142169"/>
            <a:chOff x="914401" y="2133600"/>
            <a:chExt cx="3124199" cy="15240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DC51E0-35A8-45F9-B121-F9D3B940833E}"/>
                </a:ext>
              </a:extLst>
            </p:cNvPr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PACKAGE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B7BD94-29D5-49D4-9AE1-3DA04BCE8117}"/>
                </a:ext>
              </a:extLst>
            </p:cNvPr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0"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java.util.Scanner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0259F51-1726-46B4-BB19-E7541624DDC0}"/>
              </a:ext>
            </a:extLst>
          </p:cNvPr>
          <p:cNvSpPr/>
          <p:nvPr/>
        </p:nvSpPr>
        <p:spPr>
          <a:xfrm>
            <a:off x="6154445" y="4072088"/>
            <a:ext cx="3124200" cy="533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อ่านค่าจำนวนเต็มจาก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System.in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28FC8C-7C54-40AB-BA8F-F5E130ECFCAF}"/>
              </a:ext>
            </a:extLst>
          </p:cNvPr>
          <p:cNvSpPr/>
          <p:nvPr/>
        </p:nvSpPr>
        <p:spPr>
          <a:xfrm>
            <a:off x="6154445" y="4911052"/>
            <a:ext cx="3124200" cy="533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อ่านค่าจำนวนจริงจาก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System.in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3BC085-8258-4B25-BC85-D54687B03C39}"/>
              </a:ext>
            </a:extLst>
          </p:cNvPr>
          <p:cNvSpPr/>
          <p:nvPr/>
        </p:nvSpPr>
        <p:spPr>
          <a:xfrm>
            <a:off x="6172200" y="5548404"/>
            <a:ext cx="3124200" cy="533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1198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BE3D1-3711-4477-BDA6-5E0C603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0" y="6440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Input Output : </a:t>
            </a:r>
            <a:r>
              <a:rPr lang="th-TH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ตัวอย่างการรับค่าอุณภูมิเป็น </a:t>
            </a:r>
            <a:r>
              <a:rPr lang="en-US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Fahrenheit</a:t>
            </a: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D6B5F45C-62BF-4BEA-B16B-976056E3E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298" y="1652648"/>
            <a:ext cx="7924800" cy="45243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import </a:t>
            </a:r>
            <a:r>
              <a:rPr lang="en-US" sz="1600" b="1" dirty="0" err="1">
                <a:latin typeface="Courier New" pitchFamily="49" charset="0"/>
              </a:rPr>
              <a:t>java.util.Scanner</a:t>
            </a:r>
            <a:r>
              <a:rPr lang="en-US" sz="1600" b="1" dirty="0">
                <a:latin typeface="Courier New" pitchFamily="49" charset="0"/>
              </a:rPr>
              <a:t>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or import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java.util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.*;</a:t>
            </a:r>
            <a:endParaRPr lang="en-US" sz="1600" b="1" i="1" dirty="0">
              <a:solidFill>
                <a:srgbClr val="800000"/>
              </a:solidFill>
              <a:latin typeface="Courier New" pitchFamily="49" charset="0"/>
            </a:endParaRPr>
          </a:p>
          <a:p>
            <a:pPr eaLnBrk="0" hangingPunct="0"/>
            <a:endParaRPr lang="en-US" sz="1600" b="1" dirty="0">
              <a:solidFill>
                <a:srgbClr val="6600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TemperatureInteractive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 eaLnBrk="0" hangingPunct="0"/>
            <a:endParaRPr lang="en-US" sz="1600" b="1" dirty="0"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>
                <a:latin typeface="Courier New" pitchFamily="49" charset="0"/>
              </a:rPr>
              <a:t>main(String[] </a:t>
            </a:r>
            <a:r>
              <a:rPr lang="en-US" sz="1600" b="1" dirty="0" err="1">
                <a:latin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fahrenheit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celsius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Scanner sc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Scanner(</a:t>
            </a:r>
            <a:r>
              <a:rPr lang="en-US" sz="1600" b="1" dirty="0" err="1">
                <a:latin typeface="Courier New" pitchFamily="49" charset="0"/>
              </a:rPr>
              <a:t>System.in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1600" b="1" dirty="0"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</a:t>
            </a:r>
            <a:r>
              <a:rPr lang="en-US" sz="1600" b="1" i="1" dirty="0" err="1">
                <a:latin typeface="Courier New" pitchFamily="49" charset="0"/>
              </a:rPr>
              <a:t>System.out.print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"Enter temperature in Fahrenheit: 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</a:t>
            </a:r>
            <a:r>
              <a:rPr lang="en-US" sz="1600" b="1" dirty="0" err="1">
                <a:latin typeface="Courier New" pitchFamily="49" charset="0"/>
              </a:rPr>
              <a:t>fahrenheit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sc.</a:t>
            </a:r>
            <a:r>
              <a:rPr lang="en-US" sz="1600" b="1" i="1" dirty="0" err="1">
                <a:latin typeface="Courier New" pitchFamily="49" charset="0"/>
              </a:rPr>
              <a:t>nextDouble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</a:t>
            </a:r>
            <a:r>
              <a:rPr lang="en-US" sz="1600" b="1" dirty="0" err="1">
                <a:latin typeface="Courier New" pitchFamily="49" charset="0"/>
              </a:rPr>
              <a:t>celsius</a:t>
            </a:r>
            <a:r>
              <a:rPr lang="en-US" sz="1600" b="1" dirty="0">
                <a:latin typeface="Courier New" pitchFamily="49" charset="0"/>
              </a:rPr>
              <a:t> = 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5.0</a:t>
            </a:r>
            <a:r>
              <a:rPr lang="en-US" sz="1600" b="1" dirty="0">
                <a:latin typeface="Courier New" pitchFamily="49" charset="0"/>
              </a:rPr>
              <a:t>/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9</a:t>
            </a:r>
            <a:r>
              <a:rPr lang="en-US" sz="1600" b="1" dirty="0">
                <a:latin typeface="Courier New" pitchFamily="49" charset="0"/>
              </a:rPr>
              <a:t>) * (</a:t>
            </a:r>
            <a:r>
              <a:rPr lang="en-US" sz="1600" b="1" dirty="0" err="1">
                <a:latin typeface="Courier New" pitchFamily="49" charset="0"/>
              </a:rPr>
              <a:t>fahrenheit</a:t>
            </a:r>
            <a:r>
              <a:rPr lang="en-US" sz="1600" b="1" dirty="0">
                <a:latin typeface="Courier New" pitchFamily="49" charset="0"/>
              </a:rPr>
              <a:t> –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32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</a:t>
            </a:r>
            <a:r>
              <a:rPr lang="en-US" sz="1600" b="1" i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"Celsius: " </a:t>
            </a:r>
            <a:r>
              <a:rPr lang="en-US" sz="1600" b="1" dirty="0">
                <a:latin typeface="Courier New" pitchFamily="49" charset="0"/>
              </a:rPr>
              <a:t>+ </a:t>
            </a:r>
            <a:r>
              <a:rPr lang="en-US" sz="1600" b="1" dirty="0" err="1">
                <a:latin typeface="Courier New" pitchFamily="49" charset="0"/>
              </a:rPr>
              <a:t>celsius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1600" b="1" dirty="0"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eaLnBrk="0" hangingPunct="0"/>
            <a:endParaRPr lang="en-US" sz="1600" b="1" dirty="0"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F641D-11FB-4972-97EF-0BF155AA32FF}"/>
              </a:ext>
            </a:extLst>
          </p:cNvPr>
          <p:cNvSpPr/>
          <p:nvPr/>
        </p:nvSpPr>
        <p:spPr>
          <a:xfrm>
            <a:off x="2465498" y="3405247"/>
            <a:ext cx="7162800" cy="304800"/>
          </a:xfrm>
          <a:prstGeom prst="rect">
            <a:avLst/>
          </a:prstGeom>
          <a:solidFill>
            <a:srgbClr val="CCCCFF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8DDAF-D7CC-4FE4-85E5-5B30310AAC00}"/>
              </a:ext>
            </a:extLst>
          </p:cNvPr>
          <p:cNvSpPr/>
          <p:nvPr/>
        </p:nvSpPr>
        <p:spPr>
          <a:xfrm>
            <a:off x="7037498" y="5919847"/>
            <a:ext cx="2971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ourier New" pitchFamily="49" charset="0"/>
              </a:rPr>
              <a:t>TemperatureInteractive.java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D8B689-B16C-4E71-8E53-9FB915E89743}"/>
              </a:ext>
            </a:extLst>
          </p:cNvPr>
          <p:cNvSpPr/>
          <p:nvPr/>
        </p:nvSpPr>
        <p:spPr>
          <a:xfrm>
            <a:off x="2465498" y="4091047"/>
            <a:ext cx="7162800" cy="304800"/>
          </a:xfrm>
          <a:prstGeom prst="rect">
            <a:avLst/>
          </a:prstGeom>
          <a:solidFill>
            <a:srgbClr val="CCCCFF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026AB4-E0C5-44C3-8BB5-061B3438B5C7}"/>
              </a:ext>
            </a:extLst>
          </p:cNvPr>
          <p:cNvSpPr/>
          <p:nvPr/>
        </p:nvSpPr>
        <p:spPr>
          <a:xfrm>
            <a:off x="1855898" y="1576447"/>
            <a:ext cx="3505200" cy="457200"/>
          </a:xfrm>
          <a:prstGeom prst="rect">
            <a:avLst/>
          </a:prstGeom>
          <a:solidFill>
            <a:srgbClr val="CCCCFF">
              <a:alpha val="29804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BE3D1-3711-4477-BDA6-5E0C603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0" y="6440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Input Output : </a:t>
            </a:r>
            <a:r>
              <a:rPr lang="en-US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 Points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6E1193-D3D5-4757-812D-4BC30A1EE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20" y="1736775"/>
            <a:ext cx="5469180" cy="4154658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statement</a:t>
            </a:r>
          </a:p>
          <a:p>
            <a:pPr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b="1" dirty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System.in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lnSpc>
                <a:spcPts val="2100"/>
              </a:lnSpc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กำหนดค่าตัวแปร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ให้มีชนิดเป็น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ทำการ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initialization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(System.in)”</a:t>
            </a:r>
          </a:p>
          <a:p>
            <a:pPr lvl="1">
              <a:lnSpc>
                <a:spcPts val="2100"/>
              </a:lnSpc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b="1" dirty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object </a:t>
            </a:r>
          </a:p>
          <a:p>
            <a:pPr lvl="1">
              <a:lnSpc>
                <a:spcPts val="2100"/>
              </a:lnSpc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โดยตัวรับข้อมูลคือคีย์บอร์ด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“System.in” (System.in=keyboard)</a:t>
            </a:r>
          </a:p>
          <a:p>
            <a:pPr lvl="2">
              <a:lnSpc>
                <a:spcPts val="2100"/>
              </a:lnSpc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sz="2400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จะรับข้อมูลจาก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keyboard</a:t>
            </a:r>
          </a:p>
          <a:p>
            <a:pPr lvl="1">
              <a:lnSpc>
                <a:spcPts val="2100"/>
              </a:lnSpc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จริงๆ แล้ว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Scanner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สามารถใช้กับ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sources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อื่นๆ ได้</a:t>
            </a:r>
          </a:p>
          <a:p>
            <a:pPr marL="0" indent="0">
              <a:lnSpc>
                <a:spcPts val="2100"/>
              </a:lnSpc>
              <a:buNone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หลังจาก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initialization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เสร็จแล้ว </a:t>
            </a:r>
            <a:r>
              <a:rPr lang="en-US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sz="2400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ทำหน้าที่ในการรับข้อมูลชนิดต่างๆ จากคีย์บอร์ด</a:t>
            </a:r>
            <a:endParaRPr lang="en-US" sz="2400" b="1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978CDC7-78DA-4463-B0B8-59034B819695}"/>
              </a:ext>
            </a:extLst>
          </p:cNvPr>
          <p:cNvSpPr txBox="1">
            <a:spLocks/>
          </p:cNvSpPr>
          <p:nvPr/>
        </p:nvSpPr>
        <p:spPr>
          <a:xfrm>
            <a:off x="6095999" y="1736775"/>
            <a:ext cx="5580185" cy="4154658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statement</a:t>
            </a:r>
          </a:p>
          <a:p>
            <a:pPr marL="0" indent="0">
              <a:buNone/>
            </a:pPr>
            <a:r>
              <a:rPr lang="th-TH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fahrenheit</a:t>
            </a:r>
            <a:r>
              <a:rPr lang="en-US" sz="24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sc.nextDouble</a:t>
            </a:r>
            <a:r>
              <a:rPr lang="en-US" sz="24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 lvl="1"/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nextDouble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returns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ค่าจำนวนจริง (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double)</a:t>
            </a:r>
          </a:p>
          <a:p>
            <a:pPr lvl="1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Scanner 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ไปตามชนิดของข้อมูลตาม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ที่เรียกใช้และ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ค่าออกมา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ปกติเวลาใช้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Scanner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จะเรียกใช้เพียง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 แล้วเลือกเรียก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สำหรับข้อมูลแต่ละประเภท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228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การติดตั้ง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Download JDK (Java Development Kit)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ได้ที่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http://www.oracle.com/technetwork/java/javase/downloads/index.html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เพื่อความสะดวกจะติดตั้ง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JDK +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F26BC-1EAB-4609-96EB-1D5372D33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7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BE3D1-3711-4477-BDA6-5E0C603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0" y="6440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Input Output : </a:t>
            </a:r>
            <a:r>
              <a:rPr lang="en-US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The Standard Output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516520-0AFE-42A7-A3DB-9826884A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821458"/>
            <a:ext cx="11112248" cy="4093619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การแสดงผลออกทางหน้าจอ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(Screen)</a:t>
            </a:r>
          </a:p>
          <a:p>
            <a:pPr marL="457200" lvl="1" indent="0">
              <a:buClr>
                <a:srgbClr val="00B050"/>
              </a:buClr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Clr>
                <a:srgbClr val="00B050"/>
              </a:buClr>
              <a:buNone/>
            </a:pP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B405A8-0521-4B3C-AFBE-95228DFC2094}"/>
              </a:ext>
            </a:extLst>
          </p:cNvPr>
          <p:cNvGrpSpPr/>
          <p:nvPr/>
        </p:nvGrpSpPr>
        <p:grpSpPr>
          <a:xfrm>
            <a:off x="2254348" y="3243775"/>
            <a:ext cx="7924800" cy="2286000"/>
            <a:chOff x="914401" y="2133600"/>
            <a:chExt cx="3124199" cy="15240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B7C8B-AFCC-414B-A51B-1F5519AE1613}"/>
                </a:ext>
              </a:extLst>
            </p:cNvPr>
            <p:cNvSpPr/>
            <p:nvPr/>
          </p:nvSpPr>
          <p:spPr>
            <a:xfrm>
              <a:off x="914401" y="2133600"/>
              <a:ext cx="210283" cy="1524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SYNTAX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5A23F6-4BCE-47C8-A82B-E3A7EE84390F}"/>
                </a:ext>
              </a:extLst>
            </p:cNvPr>
            <p:cNvSpPr/>
            <p:nvPr/>
          </p:nvSpPr>
          <p:spPr>
            <a:xfrm>
              <a:off x="1124684" y="2133601"/>
              <a:ext cx="291391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//Functionality provided</a:t>
              </a:r>
            </a:p>
            <a:p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output_string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output_string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n-US" sz="2000" b="1" i="1" dirty="0" err="1">
                  <a:latin typeface="Courier New" pitchFamily="49" charset="0"/>
                  <a:cs typeface="Courier New" pitchFamily="49" charset="0"/>
                </a:rPr>
                <a:t>format_string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, [items]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2000" b="1" i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857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BE3D1-3711-4477-BDA6-5E0C603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0" y="6440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Input Output : </a:t>
            </a:r>
            <a:r>
              <a:rPr lang="en-US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The Standard Output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516520-0AFE-42A7-A3DB-9826884A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821458"/>
            <a:ext cx="11112248" cy="4093619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th-TH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ในการแสดงผล</a:t>
            </a:r>
          </a:p>
          <a:p>
            <a:pPr marL="0" indent="0">
              <a:buClr>
                <a:srgbClr val="00B050"/>
              </a:buClr>
              <a:buNone/>
            </a:pP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73848F58-B1E0-41E6-A4F4-A6BA38713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348" y="3144129"/>
            <a:ext cx="7924800" cy="2031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"ABC"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"DEF"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"GHI"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 err="1">
                <a:latin typeface="Courier New" pitchFamily="49" charset="0"/>
              </a:rPr>
              <a:t>System.out.printf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"Very C-like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%.3f\n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3.14159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6DBBF-0B0D-408B-9EAB-6E4C9D500D57}"/>
              </a:ext>
            </a:extLst>
          </p:cNvPr>
          <p:cNvSpPr/>
          <p:nvPr/>
        </p:nvSpPr>
        <p:spPr>
          <a:xfrm>
            <a:off x="7512148" y="3220328"/>
            <a:ext cx="2590800" cy="1066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i="1" dirty="0">
                <a:solidFill>
                  <a:srgbClr val="0000FF"/>
                </a:solidFill>
                <a:cs typeface="Courier New" pitchFamily="49" charset="0"/>
              </a:rPr>
              <a:t>Output:</a:t>
            </a:r>
            <a:endParaRPr lang="en-US" sz="1600" i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ABCDEF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GHI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Very C-like 3.142</a:t>
            </a:r>
          </a:p>
        </p:txBody>
      </p:sp>
    </p:spTree>
    <p:extLst>
      <p:ext uri="{BB962C8B-B14F-4D97-AF65-F5344CB8AC3E}">
        <p14:creationId xmlns:p14="http://schemas.microsoft.com/office/powerpoint/2010/main" val="9645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BE3D1-3711-4477-BDA6-5E0C603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0" y="6440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API</a:t>
            </a:r>
            <a:endParaRPr lang="en-US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516520-0AFE-42A7-A3DB-9826884A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821458"/>
            <a:ext cx="11112248" cy="4093619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 class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เป็นส่วนหนึ่งของ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API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API: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สำหรับโปรแกรมอื่นในการติดต่อกับโปรแกรมของเราโดย</a:t>
            </a:r>
            <a:r>
              <a:rPr lang="th-TH" sz="3600" b="1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ไม่ต้องเข้าถึงข้อมูลของโปรแกรมโดยตรง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ประกอบไปด้วย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หลายคลาสซึ่งไม่จำเป็นต้องรู้ทุก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Documentation, </a:t>
            </a:r>
            <a:r>
              <a:rPr lang="en-US" sz="3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http://docs.oracle.com/javase/7/docs/api/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Java programmers, it is very important to refer to the API documentation regularly!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เราสามารถดู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ของแต่ละ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ได้จาก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math Package: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(default)</a:t>
            </a:r>
          </a:p>
        </p:txBody>
      </p:sp>
    </p:spTree>
    <p:extLst>
      <p:ext uri="{BB962C8B-B14F-4D97-AF65-F5344CB8AC3E}">
        <p14:creationId xmlns:p14="http://schemas.microsoft.com/office/powerpoint/2010/main" val="3174618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0605F-0D38-461E-B5B8-363917F01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BE3D1-3711-4477-BDA6-5E0C603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0" y="6440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API</a:t>
            </a:r>
            <a:endParaRPr lang="en-US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516520-0AFE-42A7-A3DB-9826884A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614412"/>
            <a:ext cx="11112248" cy="4093619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36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math Package: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java.lang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(default)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 </a:t>
            </a:r>
            <a:r>
              <a:rPr lang="en-US" sz="3600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br>
              <a:rPr lang="en-US" sz="3600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double area = </a:t>
            </a:r>
            <a:r>
              <a:rPr lang="en-US" sz="3600" b="1" kern="0" dirty="0" err="1">
                <a:solidFill>
                  <a:srgbClr val="00009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Math.PI</a:t>
            </a:r>
            <a:r>
              <a:rPr lang="en-US" sz="3600" b="1" kern="0" dirty="0">
                <a:solidFill>
                  <a:srgbClr val="00009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 </a:t>
            </a:r>
            <a:r>
              <a:rPr lang="en-US" sz="3600" b="1" kern="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Math.pow</a:t>
            </a:r>
            <a:r>
              <a:rPr lang="en-US" sz="3600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(radius,2);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D6EAB97-4859-4DE8-BAD6-15A24A65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3306"/>
          <a:stretch>
            <a:fillRect/>
          </a:stretch>
        </p:blipFill>
        <p:spPr bwMode="auto">
          <a:xfrm>
            <a:off x="5543925" y="3388487"/>
            <a:ext cx="61455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52236-A711-49E6-832A-188DD0F06AE0}"/>
              </a:ext>
            </a:extLst>
          </p:cNvPr>
          <p:cNvSpPr/>
          <p:nvPr/>
        </p:nvSpPr>
        <p:spPr>
          <a:xfrm>
            <a:off x="1633080" y="3388487"/>
            <a:ext cx="334688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/>
              <a:t>Some useful Math methods: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abs()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ceil()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floor()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max()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min()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pow()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random()</a:t>
            </a:r>
          </a:p>
          <a:p>
            <a:pPr lvl="1"/>
            <a:r>
              <a:rPr lang="en-US" sz="2000" b="1" dirty="0" err="1">
                <a:solidFill>
                  <a:srgbClr val="C00000"/>
                </a:solidFill>
              </a:rPr>
              <a:t>sqrt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2673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in Java.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40B8BE-73FD-46A2-9D1D-5BBB520521FB}"/>
              </a:ext>
            </a:extLst>
          </p:cNvPr>
          <p:cNvGrpSpPr/>
          <p:nvPr/>
        </p:nvGrpSpPr>
        <p:grpSpPr>
          <a:xfrm>
            <a:off x="3131385" y="2453720"/>
            <a:ext cx="2737465" cy="2737465"/>
            <a:chOff x="572" y="172322"/>
            <a:chExt cx="2737465" cy="273746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281B50-7BE9-4785-811D-417101A0C176}"/>
                </a:ext>
              </a:extLst>
            </p:cNvPr>
            <p:cNvSpPr/>
            <p:nvPr/>
          </p:nvSpPr>
          <p:spPr>
            <a:xfrm>
              <a:off x="572" y="172322"/>
              <a:ext cx="2737465" cy="27374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36CCBCE2-8C04-47DD-B373-BF616C4871D7}"/>
                </a:ext>
              </a:extLst>
            </p:cNvPr>
            <p:cNvSpPr txBox="1"/>
            <p:nvPr/>
          </p:nvSpPr>
          <p:spPr>
            <a:xfrm>
              <a:off x="401464" y="573214"/>
              <a:ext cx="1935681" cy="1935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/>
                <a:t>Non Access Modifier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B43B50-A16A-466F-A6E4-78BBFEEB8A4B}"/>
              </a:ext>
            </a:extLst>
          </p:cNvPr>
          <p:cNvGrpSpPr/>
          <p:nvPr/>
        </p:nvGrpSpPr>
        <p:grpSpPr>
          <a:xfrm>
            <a:off x="6269742" y="2453720"/>
            <a:ext cx="2737465" cy="2737465"/>
            <a:chOff x="4115665" y="172322"/>
            <a:chExt cx="2737465" cy="273746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A20588-4547-484E-B7E5-BD3B66AF9B50}"/>
                </a:ext>
              </a:extLst>
            </p:cNvPr>
            <p:cNvSpPr/>
            <p:nvPr/>
          </p:nvSpPr>
          <p:spPr>
            <a:xfrm>
              <a:off x="4115665" y="172322"/>
              <a:ext cx="2737465" cy="27374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E4A8DBB0-C8C9-4F23-B83F-0853DED9D835}"/>
                </a:ext>
              </a:extLst>
            </p:cNvPr>
            <p:cNvSpPr txBox="1"/>
            <p:nvPr/>
          </p:nvSpPr>
          <p:spPr>
            <a:xfrm>
              <a:off x="4516557" y="573214"/>
              <a:ext cx="1935681" cy="1935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Access Modifier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D04CD-B3F9-4A12-8544-4FC4D51B7BCB}"/>
              </a:ext>
            </a:extLst>
          </p:cNvPr>
          <p:cNvSpPr/>
          <p:nvPr/>
        </p:nvSpPr>
        <p:spPr>
          <a:xfrm>
            <a:off x="622116" y="1723149"/>
            <a:ext cx="2396308" cy="42976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Non access modifier </a:t>
            </a:r>
            <a:r>
              <a:rPr lang="th-TH" sz="32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32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Keyword</a:t>
            </a:r>
            <a:r>
              <a:rPr lang="th-TH" sz="32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ที่ใช้กำหนดคุณสมบัติอื่นๆ ที่ไม่ใช่ระดับการเข้าถึงข้อมูลของ </a:t>
            </a:r>
            <a:r>
              <a:rPr lang="en-US" sz="32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A415B3-D6B6-4508-8C31-3CBFCC04C07C}"/>
              </a:ext>
            </a:extLst>
          </p:cNvPr>
          <p:cNvSpPr/>
          <p:nvPr/>
        </p:nvSpPr>
        <p:spPr>
          <a:xfrm>
            <a:off x="9172123" y="1667122"/>
            <a:ext cx="2396308" cy="42976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Access modifier </a:t>
            </a:r>
            <a:r>
              <a:rPr lang="th-TH" sz="28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sz="28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Keyword</a:t>
            </a:r>
            <a:r>
              <a:rPr lang="th-TH" sz="28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ที่ใช้กำหนดระดับการเข้าถึงข้อมูล</a:t>
            </a:r>
            <a:r>
              <a:rPr lang="en-US" sz="28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เพื่อรักษาความปลอดภัยและป้องกันการเปลี่ยนแปลงข้อมูลภายใน </a:t>
            </a:r>
            <a:r>
              <a:rPr lang="en-US" sz="28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DFD7AC-06D1-474D-9594-5548773083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3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in Java.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7CA976-1022-4C55-ABC5-23CED15B31AB}"/>
              </a:ext>
            </a:extLst>
          </p:cNvPr>
          <p:cNvCxnSpPr>
            <a:cxnSpLocks/>
          </p:cNvCxnSpPr>
          <p:nvPr/>
        </p:nvCxnSpPr>
        <p:spPr>
          <a:xfrm flipV="1">
            <a:off x="2351314" y="2756264"/>
            <a:ext cx="587829" cy="1280159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2803DE-5F97-4E79-8555-D4A43D78592F}"/>
              </a:ext>
            </a:extLst>
          </p:cNvPr>
          <p:cNvCxnSpPr/>
          <p:nvPr/>
        </p:nvCxnSpPr>
        <p:spPr>
          <a:xfrm>
            <a:off x="2351314" y="3853543"/>
            <a:ext cx="587829" cy="171123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40B8BE-73FD-46A2-9D1D-5BBB520521FB}"/>
              </a:ext>
            </a:extLst>
          </p:cNvPr>
          <p:cNvGrpSpPr/>
          <p:nvPr/>
        </p:nvGrpSpPr>
        <p:grpSpPr>
          <a:xfrm>
            <a:off x="359955" y="2848169"/>
            <a:ext cx="2122267" cy="2100418"/>
            <a:chOff x="572" y="172322"/>
            <a:chExt cx="2737465" cy="273746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281B50-7BE9-4785-811D-417101A0C176}"/>
                </a:ext>
              </a:extLst>
            </p:cNvPr>
            <p:cNvSpPr/>
            <p:nvPr/>
          </p:nvSpPr>
          <p:spPr>
            <a:xfrm>
              <a:off x="572" y="172322"/>
              <a:ext cx="2737465" cy="27374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36CCBCE2-8C04-47DD-B373-BF616C4871D7}"/>
                </a:ext>
              </a:extLst>
            </p:cNvPr>
            <p:cNvSpPr txBox="1"/>
            <p:nvPr/>
          </p:nvSpPr>
          <p:spPr>
            <a:xfrm>
              <a:off x="401464" y="573214"/>
              <a:ext cx="1935681" cy="1935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Non Access Modifier</a:t>
              </a: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454833B-BCDA-434E-BE73-F480C4F5D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321383"/>
              </p:ext>
            </p:extLst>
          </p:nvPr>
        </p:nvGraphicFramePr>
        <p:xfrm>
          <a:off x="2821577" y="1567544"/>
          <a:ext cx="8854607" cy="460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9AD34F8-3FA8-4592-90E7-1772B0C5009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61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FC3B4B-5593-4F2E-9676-519769881436}"/>
              </a:ext>
            </a:extLst>
          </p:cNvPr>
          <p:cNvCxnSpPr>
            <a:cxnSpLocks/>
          </p:cNvCxnSpPr>
          <p:nvPr/>
        </p:nvCxnSpPr>
        <p:spPr>
          <a:xfrm flipV="1">
            <a:off x="1920240" y="2443531"/>
            <a:ext cx="1303313" cy="77822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9813-6980-44F5-A84B-8BB9E8C8D878}"/>
              </a:ext>
            </a:extLst>
          </p:cNvPr>
          <p:cNvCxnSpPr>
            <a:cxnSpLocks/>
          </p:cNvCxnSpPr>
          <p:nvPr/>
        </p:nvCxnSpPr>
        <p:spPr>
          <a:xfrm>
            <a:off x="2229825" y="3448594"/>
            <a:ext cx="993728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1BB74F-EF4C-44C1-BE61-961E88753517}"/>
              </a:ext>
            </a:extLst>
          </p:cNvPr>
          <p:cNvCxnSpPr>
            <a:cxnSpLocks/>
          </p:cNvCxnSpPr>
          <p:nvPr/>
        </p:nvCxnSpPr>
        <p:spPr>
          <a:xfrm>
            <a:off x="2229825" y="4476205"/>
            <a:ext cx="993728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1439DC-A141-431A-8322-1F755103A2A4}"/>
              </a:ext>
            </a:extLst>
          </p:cNvPr>
          <p:cNvCxnSpPr>
            <a:cxnSpLocks/>
          </p:cNvCxnSpPr>
          <p:nvPr/>
        </p:nvCxnSpPr>
        <p:spPr>
          <a:xfrm>
            <a:off x="1993326" y="4651712"/>
            <a:ext cx="1230227" cy="849049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in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4F0935-88B6-459D-B0CF-DD3679CFEB4E}"/>
              </a:ext>
            </a:extLst>
          </p:cNvPr>
          <p:cNvGrpSpPr/>
          <p:nvPr/>
        </p:nvGrpSpPr>
        <p:grpSpPr>
          <a:xfrm>
            <a:off x="451395" y="2923463"/>
            <a:ext cx="2083560" cy="2036849"/>
            <a:chOff x="4115665" y="172322"/>
            <a:chExt cx="2737465" cy="273746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548D73-1A88-4331-9E8E-496B4C6DB82A}"/>
                </a:ext>
              </a:extLst>
            </p:cNvPr>
            <p:cNvSpPr/>
            <p:nvPr/>
          </p:nvSpPr>
          <p:spPr>
            <a:xfrm>
              <a:off x="4115665" y="172322"/>
              <a:ext cx="2737465" cy="27374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82A77D6E-DA49-4E8C-BFFA-C2DFF85EEC7C}"/>
                </a:ext>
              </a:extLst>
            </p:cNvPr>
            <p:cNvSpPr txBox="1"/>
            <p:nvPr/>
          </p:nvSpPr>
          <p:spPr>
            <a:xfrm>
              <a:off x="4516557" y="573214"/>
              <a:ext cx="1935681" cy="1935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Access Modifier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B078F4F-733E-48C2-BF03-B7ABC41C0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667012"/>
              </p:ext>
            </p:extLst>
          </p:nvPr>
        </p:nvGraphicFramePr>
        <p:xfrm>
          <a:off x="3223553" y="1955408"/>
          <a:ext cx="8344878" cy="397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344EE414-50D9-4935-BEBD-0997E7CD21C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06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ED86DF-29EC-4EBE-8CAC-A9A124E527A5}"/>
              </a:ext>
            </a:extLst>
          </p:cNvPr>
          <p:cNvSpPr txBox="1">
            <a:spLocks/>
          </p:cNvSpPr>
          <p:nvPr/>
        </p:nvSpPr>
        <p:spPr>
          <a:xfrm>
            <a:off x="429262" y="18527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th-TH" sz="3200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ชนิดข้อมูลแบบชุดที่จะใช้ตัวแปรชื่อเดียวกันได้แต่สามารถมีตัวชี้ </a:t>
            </a:r>
            <a:r>
              <a:rPr lang="th-TH" dirty="0">
                <a:solidFill>
                  <a:schemeClr val="accent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(INDEX)</a:t>
            </a:r>
            <a:r>
              <a:rPr lang="th-TH" sz="3200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ได้หลาย ๆ ตัว  ซึ่งจะช่วยประหยัดตัวแปรที่มีความหมายเดียวกันแต่ต้องใช้หลาย ๆ ตัวได้</a:t>
            </a:r>
            <a:endParaRPr lang="en-US" sz="3200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altLang="zh-TW" sz="3200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ข้อมูลคะแนนของนักศึกษาปีที่ 2 ภาควิชาสถิติประยุกต์, ข้อมูลคะแนนของนักกีฬาเทนนิส, ข้อมูลสถิติต่างๆ ฯลฯ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r>
              <a:rPr lang="en-GB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เป็นวิธีการที่ง่ายที่สุดในการเก็บกลุ่มของข้อมูลที่มี</a:t>
            </a:r>
            <a:r>
              <a:rPr lang="th-TH" sz="3200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เดียวกัน  </a:t>
            </a:r>
            <a:r>
              <a:rPr lang="th-TH" sz="320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 </a:t>
            </a:r>
            <a:r>
              <a:rPr lang="en-GB" sz="3200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collection of data of the same type</a:t>
            </a:r>
            <a:r>
              <a:rPr lang="en-GB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(homogeneous))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จะมีตัวชี้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ในการบอกตำแหน่ง</a:t>
            </a:r>
            <a:endParaRPr lang="en-GB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th-TH" altLang="zh-TW" sz="3200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altLang="zh-TW" sz="3200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9B2702-569E-4F8A-9933-F348301C3B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0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ED86DF-29EC-4EBE-8CAC-A9A124E527A5}"/>
              </a:ext>
            </a:extLst>
          </p:cNvPr>
          <p:cNvSpPr txBox="1">
            <a:spLocks/>
          </p:cNvSpPr>
          <p:nvPr/>
        </p:nvSpPr>
        <p:spPr>
          <a:xfrm>
            <a:off x="429262" y="18527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ไม่ใช่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primitive data type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โดยจะเก็บข้อมูลแต่ละตัว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ต่อเนื่องกันในหน่วยความจำ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ในการบอกตำแหน่ง [] จะเริ่มต้น ที่ 0 และตัวสุดท้ายคือ จำนวนช่องใน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size -1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จะดูขนาดของ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ได้จาก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length 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เรียกใช้โดย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ชื่ออะเรย์.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length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A.length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การเก็บข้อมูลชนิดจำนวนเต็มจำนวน 5 ตัว ใน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th-TH" altLang="zh-TW" sz="3200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altLang="zh-TW" sz="3200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F383B-F7E5-43AD-BCDC-9B3FD3C7B618}"/>
              </a:ext>
            </a:extLst>
          </p:cNvPr>
          <p:cNvGrpSpPr/>
          <p:nvPr/>
        </p:nvGrpSpPr>
        <p:grpSpPr>
          <a:xfrm>
            <a:off x="2951567" y="4996968"/>
            <a:ext cx="3960959" cy="1308823"/>
            <a:chOff x="2250831" y="3749189"/>
            <a:chExt cx="3960959" cy="13088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9386D-1A84-4CE4-838F-606EA2C0650C}"/>
                </a:ext>
              </a:extLst>
            </p:cNvPr>
            <p:cNvSpPr txBox="1"/>
            <p:nvPr/>
          </p:nvSpPr>
          <p:spPr>
            <a:xfrm>
              <a:off x="2250831" y="374918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  <a:endParaRPr lang="en-SG" sz="2400" i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B1B08A-852C-4A1A-AB91-F60BCB1F845D}"/>
                </a:ext>
              </a:extLst>
            </p:cNvPr>
            <p:cNvGrpSpPr/>
            <p:nvPr/>
          </p:nvGrpSpPr>
          <p:grpSpPr>
            <a:xfrm>
              <a:off x="2784231" y="4051092"/>
              <a:ext cx="3427559" cy="1006920"/>
              <a:chOff x="2784231" y="4051092"/>
              <a:chExt cx="3427559" cy="100692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8ECF8B4-871D-4BA2-9491-F440DDB8C905}"/>
                  </a:ext>
                </a:extLst>
              </p:cNvPr>
              <p:cNvGrpSpPr/>
              <p:nvPr/>
            </p:nvGrpSpPr>
            <p:grpSpPr>
              <a:xfrm>
                <a:off x="27842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1E2BBCD-30CC-4923-9313-58ED5210DB3E}"/>
                    </a:ext>
                  </a:extLst>
                </p:cNvPr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B195633-BC8F-40FC-9FF6-3415B31E8CC3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rgbClr val="660066"/>
                        </a:solidFill>
                      </a:rPr>
                      <a:t>24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9D30CCC-3986-4039-AE18-E87CF698774E}"/>
                      </a:ext>
                    </a:extLst>
                  </p:cNvPr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A79C4F2-44F8-4AE8-8AD8-192A4005D39B}"/>
                    </a:ext>
                  </a:extLst>
                </p:cNvPr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dirty="0"/>
                    <a:t>A</a:t>
                  </a:r>
                  <a:r>
                    <a:rPr lang="en-US" sz="2000" dirty="0"/>
                    <a:t>[0]</a:t>
                  </a:r>
                  <a:endParaRPr lang="en-SG" sz="2000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D2AB83E-FE1E-4CBB-8F93-AD29ECE6DBD1}"/>
                  </a:ext>
                </a:extLst>
              </p:cNvPr>
              <p:cNvGrpSpPr/>
              <p:nvPr/>
            </p:nvGrpSpPr>
            <p:grpSpPr>
              <a:xfrm>
                <a:off x="34700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D81DA9-6320-47FC-A6DA-2F9ABEBCC1AE}"/>
                    </a:ext>
                  </a:extLst>
                </p:cNvPr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57307BE-70F8-4E1F-8A35-FD0A9861F57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7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FBDDF851-A001-4DCD-A2C7-3F43A16F981C}"/>
                      </a:ext>
                    </a:extLst>
                  </p:cNvPr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84A9B4-D548-4544-BF5B-9CB2F7B7D26E}"/>
                    </a:ext>
                  </a:extLst>
                </p:cNvPr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[1]</a:t>
                  </a:r>
                  <a:endParaRPr lang="en-SG" sz="20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D300705-E25B-4428-87E6-7357CBFEC2A6}"/>
                  </a:ext>
                </a:extLst>
              </p:cNvPr>
              <p:cNvGrpSpPr/>
              <p:nvPr/>
            </p:nvGrpSpPr>
            <p:grpSpPr>
              <a:xfrm>
                <a:off x="41558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0A7F7FE-539E-4F83-929B-825B7DDDE22A}"/>
                    </a:ext>
                  </a:extLst>
                </p:cNvPr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BCE23B2-C7A9-4921-BFC6-84FDD9FC2AE9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rgbClr val="660066"/>
                        </a:solidFill>
                      </a:rPr>
                      <a:t>-3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D2503B5-A031-40F0-884C-8D1A3FB42611}"/>
                      </a:ext>
                    </a:extLst>
                  </p:cNvPr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07845E-EAE9-4BBD-9593-7DA398198B49}"/>
                    </a:ext>
                  </a:extLst>
                </p:cNvPr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[2]</a:t>
                  </a:r>
                  <a:endParaRPr lang="en-SG" sz="2000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7017D32-69C3-400C-AB10-488A3316B9FB}"/>
                  </a:ext>
                </a:extLst>
              </p:cNvPr>
              <p:cNvGrpSpPr/>
              <p:nvPr/>
            </p:nvGrpSpPr>
            <p:grpSpPr>
              <a:xfrm>
                <a:off x="48416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3D956E2-DAC6-4C10-8EFF-5977288DD5FC}"/>
                    </a:ext>
                  </a:extLst>
                </p:cNvPr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926E8B1-828E-4AAE-A36A-36631BCA3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15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55D6919-044C-4DEF-8354-6ADF281CF869}"/>
                      </a:ext>
                    </a:extLst>
                  </p:cNvPr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54E0BC-42C4-40C0-98CB-1822F11611C9}"/>
                    </a:ext>
                  </a:extLst>
                </p:cNvPr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[3]</a:t>
                  </a:r>
                  <a:endParaRPr lang="en-SG" sz="2000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668FF1C-322F-4244-A96F-B36C718D792A}"/>
                  </a:ext>
                </a:extLst>
              </p:cNvPr>
              <p:cNvGrpSpPr/>
              <p:nvPr/>
            </p:nvGrpSpPr>
            <p:grpSpPr>
              <a:xfrm>
                <a:off x="5525990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71F5E323-C842-4E3E-B043-D156C5612590}"/>
                    </a:ext>
                  </a:extLst>
                </p:cNvPr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B8D920-3EF9-4256-8B42-E9C291F2225B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9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639C78BC-3AD4-45CA-892F-1AE55350E920}"/>
                      </a:ext>
                    </a:extLst>
                  </p:cNvPr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54159B1-BBD2-4793-88ED-55330F1EE484}"/>
                    </a:ext>
                  </a:extLst>
                </p:cNvPr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[4]</a:t>
                  </a:r>
                  <a:endParaRPr lang="en-SG" sz="2000" dirty="0"/>
                </a:p>
              </p:txBody>
            </p:sp>
          </p:grp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D0A49D0-BCE0-4CEA-BB43-FFA4F1269197}"/>
              </a:ext>
            </a:extLst>
          </p:cNvPr>
          <p:cNvSpPr/>
          <p:nvPr/>
        </p:nvSpPr>
        <p:spPr>
          <a:xfrm>
            <a:off x="8887462" y="4119563"/>
            <a:ext cx="2133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th-TH" dirty="0"/>
              <a:t>การกำหนดค่า </a:t>
            </a:r>
            <a:br>
              <a:rPr lang="th-TH" dirty="0"/>
            </a:br>
            <a:r>
              <a:rPr lang="en-US" dirty="0"/>
              <a:t>A[0]=24; </a:t>
            </a:r>
            <a:endParaRPr lang="th-TH" dirty="0"/>
          </a:p>
          <a:p>
            <a:r>
              <a:rPr lang="en-US" dirty="0"/>
              <a:t>A[1]=7;</a:t>
            </a:r>
            <a:endParaRPr lang="th-TH" dirty="0"/>
          </a:p>
          <a:p>
            <a:r>
              <a:rPr lang="en-US" dirty="0"/>
              <a:t>A[2]=-3;</a:t>
            </a:r>
          </a:p>
          <a:p>
            <a:r>
              <a:rPr lang="en-US" dirty="0"/>
              <a:t>A[3]=15; </a:t>
            </a:r>
          </a:p>
          <a:p>
            <a:r>
              <a:rPr lang="en-US" dirty="0"/>
              <a:t>A[4]=9;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7C27A8F1-4571-40EA-8EE0-907767EA0A5F}"/>
              </a:ext>
            </a:extLst>
          </p:cNvPr>
          <p:cNvSpPr txBox="1">
            <a:spLocks/>
          </p:cNvSpPr>
          <p:nvPr/>
        </p:nvSpPr>
        <p:spPr bwMode="auto">
          <a:xfrm>
            <a:off x="170267" y="6029536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[CS1020 Lecture 4: Collection of Data]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2FB34AA-43FA-4380-A76D-633C934614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3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2CB936B-114D-48C3-8C04-3015A451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42" y="1493464"/>
            <a:ext cx="10853267" cy="4567126"/>
          </a:xfrm>
          <a:ln w="3175" cmpd="sng">
            <a:noFill/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สร้างชื่อของอะเรย์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จะสร้างแค่ชื่อ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อะเรย์ยังไม่จองเนื้อที่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</a:t>
            </a:r>
            <a:r>
              <a:rPr lang="th-TH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ชื่ออะเรย์</a:t>
            </a:r>
          </a:p>
          <a:p>
            <a:pPr lvl="1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 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A;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char[] c;</a:t>
            </a:r>
          </a:p>
          <a:p>
            <a:pPr lvl="1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double[] d;</a:t>
            </a:r>
          </a:p>
          <a:p>
            <a:pPr lvl="1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String[] S;      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7150" indent="0">
              <a:buNone/>
            </a:pP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 (ขั้นตอนนี้จะจองเนื้อที่ในหน่วยความจำ</a:t>
            </a:r>
            <a:r>
              <a:rPr lang="th-TH" sz="3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ชื่ออะเรย์ 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new </a:t>
            </a:r>
            <a:r>
              <a:rPr lang="th-TH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th-TH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ขนาดของอะเรย์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 indent="-342900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 = new 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[3];</a:t>
            </a:r>
          </a:p>
          <a:p>
            <a:pPr lvl="1" indent="-342900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c = new char[5];</a:t>
            </a:r>
          </a:p>
          <a:p>
            <a:pPr lvl="1" indent="-342900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 = new double[10];</a:t>
            </a:r>
          </a:p>
          <a:p>
            <a:pPr lvl="1" indent="-342900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S = new String[6];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CBDE5D-BD5E-4DB7-8BE1-AAD75B716069}"/>
              </a:ext>
            </a:extLst>
          </p:cNvPr>
          <p:cNvSpPr/>
          <p:nvPr/>
        </p:nvSpPr>
        <p:spPr>
          <a:xfrm>
            <a:off x="7058296" y="2272067"/>
            <a:ext cx="2971800" cy="793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A;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new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[3];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9A6FE-69D6-48FA-8941-CA4A8587B2BF}"/>
              </a:ext>
            </a:extLst>
          </p:cNvPr>
          <p:cNvSpPr/>
          <p:nvPr/>
        </p:nvSpPr>
        <p:spPr>
          <a:xfrm>
            <a:off x="7058296" y="3173659"/>
            <a:ext cx="2971800" cy="830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char[] c;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= new char[5];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C7EA7E-0CAA-4C03-BC0E-4AE88E8BC832}"/>
              </a:ext>
            </a:extLst>
          </p:cNvPr>
          <p:cNvSpPr/>
          <p:nvPr/>
        </p:nvSpPr>
        <p:spPr>
          <a:xfrm>
            <a:off x="7058296" y="5235375"/>
            <a:ext cx="2971800" cy="894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String[] S;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= new String[6];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C8EBA7-4BD3-4CE1-AD18-14CF82074260}"/>
              </a:ext>
            </a:extLst>
          </p:cNvPr>
          <p:cNvSpPr/>
          <p:nvPr/>
        </p:nvSpPr>
        <p:spPr>
          <a:xfrm>
            <a:off x="7058296" y="4112049"/>
            <a:ext cx="2971800" cy="989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double[] d;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 = new double[10];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2876B-500D-4EDB-AD0E-CD68696CF027}"/>
              </a:ext>
            </a:extLst>
          </p:cNvPr>
          <p:cNvSpPr txBox="1"/>
          <p:nvPr/>
        </p:nvSpPr>
        <p:spPr>
          <a:xfrm>
            <a:off x="537543" y="5938519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จึงต้องมีการ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เพื่อสร้าง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</a:t>
            </a:r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E5DC3D-DD1E-496B-8CCC-C43497B33012}"/>
              </a:ext>
            </a:extLst>
          </p:cNvPr>
          <p:cNvSpPr/>
          <p:nvPr/>
        </p:nvSpPr>
        <p:spPr>
          <a:xfrm>
            <a:off x="7058296" y="1249935"/>
            <a:ext cx="426719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การสร้างสามารถเขียนอีกแบบได้ดังนี้ </a:t>
            </a:r>
          </a:p>
          <a:p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ชื่ออะเรย์ </a:t>
            </a:r>
            <a:r>
              <a:rPr lang="en-US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731F8759-989C-44B9-91FA-814EF71B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2" y="750307"/>
            <a:ext cx="10515600" cy="743158"/>
          </a:xfrm>
        </p:spPr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การใช้งานอะเรย์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การกำหนดค่าวิธีที่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BDF03E0-0AC4-45B8-B13A-E1B10D62E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การติดตั้ง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1413BB-A503-4A21-AA21-75D1A307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41" y="2042727"/>
            <a:ext cx="6384191" cy="416140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1C325B-2004-4033-B0AB-122D986B4FB0}"/>
              </a:ext>
            </a:extLst>
          </p:cNvPr>
          <p:cNvSpPr/>
          <p:nvPr/>
        </p:nvSpPr>
        <p:spPr>
          <a:xfrm>
            <a:off x="7498080" y="3137095"/>
            <a:ext cx="1327151" cy="11957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373C34-3A30-4120-BC6F-920E513639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2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F8366E0-9792-4B4E-8911-46329371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8106"/>
            <a:ext cx="8229600" cy="4838521"/>
          </a:xfrm>
          <a:ln w="3175" cmpd="sng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</a:p>
          <a:p>
            <a:pPr marL="0" indent="0">
              <a:buNone/>
            </a:pP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A0CE9D-C659-4063-B8ED-D1E63F0BFB9E}"/>
              </a:ext>
            </a:extLst>
          </p:cNvPr>
          <p:cNvGrpSpPr/>
          <p:nvPr/>
        </p:nvGrpSpPr>
        <p:grpSpPr>
          <a:xfrm>
            <a:off x="827870" y="1549984"/>
            <a:ext cx="8590713" cy="922284"/>
            <a:chOff x="1219200" y="1395548"/>
            <a:chExt cx="8590713" cy="9222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22610-DE43-4316-986B-FF26CB98ADFA}"/>
                </a:ext>
              </a:extLst>
            </p:cNvPr>
            <p:cNvSpPr txBox="1"/>
            <p:nvPr/>
          </p:nvSpPr>
          <p:spPr>
            <a:xfrm>
              <a:off x="1219200" y="1395548"/>
              <a:ext cx="2286000" cy="52322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int</a:t>
              </a:r>
              <a:r>
                <a:rPr lang="en-US" sz="28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[] A;</a:t>
              </a:r>
              <a:endParaRPr lang="en-SG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7CAB1410-F40E-4676-A90C-D0E9CC3C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399903"/>
              <a:ext cx="4846304" cy="91792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>
                <a:buAutoNum type="arabicPeriod"/>
              </a:pP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เก็บตำแหน่งว่าค่าของ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Array  A </a:t>
              </a:r>
            </a:p>
            <a:p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    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อยู่ตรงไหนในหน่วยความจำซึ่งยังไม่มี</a:t>
              </a:r>
              <a:endParaRPr lang="en-SG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C7B8BA-50F6-436B-AE22-30A997B2B29F}"/>
                </a:ext>
              </a:extLst>
            </p:cNvPr>
            <p:cNvGrpSpPr/>
            <p:nvPr/>
          </p:nvGrpSpPr>
          <p:grpSpPr>
            <a:xfrm>
              <a:off x="8811102" y="1448088"/>
              <a:ext cx="998811" cy="523220"/>
              <a:chOff x="2867502" y="2133888"/>
              <a:chExt cx="998811" cy="52322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9F1BE93-B83F-4381-A2AE-E11D953C06C1}"/>
                  </a:ext>
                </a:extLst>
              </p:cNvPr>
              <p:cNvSpPr/>
              <p:nvPr/>
            </p:nvSpPr>
            <p:spPr>
              <a:xfrm>
                <a:off x="2867502" y="2133888"/>
                <a:ext cx="3465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</a:t>
                </a:r>
                <a:endPara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BBA4B7AC-8953-4925-A3C1-10D7E133C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12" y="2172819"/>
                <a:ext cx="533401" cy="38100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 sz="2800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68173F-8CC8-4900-9B79-7F8952082FC9}"/>
              </a:ext>
            </a:extLst>
          </p:cNvPr>
          <p:cNvGrpSpPr/>
          <p:nvPr/>
        </p:nvGrpSpPr>
        <p:grpSpPr>
          <a:xfrm>
            <a:off x="3257430" y="3911881"/>
            <a:ext cx="8000435" cy="1478271"/>
            <a:chOff x="1312603" y="3930401"/>
            <a:chExt cx="7564148" cy="1478271"/>
          </a:xfrm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DB352E78-3A92-4460-81C7-CAE87813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603" y="3930401"/>
              <a:ext cx="4696269" cy="14782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2.2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กำหนดค่าเริ่มต้นให้ ในที่นี้เป็น </a:t>
              </a:r>
              <a:r>
                <a:rPr lang="en-US" sz="2800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int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800" dirty="0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ค่าเริ่มต้น</a:t>
              </a:r>
            </a:p>
            <a:p>
              <a:r>
                <a:rPr lang="th-TH" sz="2800" dirty="0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800" dirty="0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    </a:t>
              </a:r>
              <a:r>
                <a:rPr lang="th-TH" sz="2800" dirty="0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 </a:t>
              </a:r>
              <a:r>
                <a:rPr lang="en-US" sz="2800" dirty="0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0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ถ้าเป็นชนิดข้อมูลประเภท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object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เช่น </a:t>
              </a:r>
            </a:p>
            <a:p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    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String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จะเป็น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Null</a:t>
              </a:r>
              <a:endParaRPr lang="en-SG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9811C7-D388-421F-AE1F-CAAA82C2A740}"/>
                </a:ext>
              </a:extLst>
            </p:cNvPr>
            <p:cNvGrpSpPr/>
            <p:nvPr/>
          </p:nvGrpSpPr>
          <p:grpSpPr>
            <a:xfrm>
              <a:off x="6074388" y="3988175"/>
              <a:ext cx="2802363" cy="1295400"/>
              <a:chOff x="1197588" y="3149975"/>
              <a:chExt cx="2802363" cy="12954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5D07C3F-E6C0-4C14-B3D4-54C79CBD3817}"/>
                  </a:ext>
                </a:extLst>
              </p:cNvPr>
              <p:cNvGrpSpPr/>
              <p:nvPr/>
            </p:nvGrpSpPr>
            <p:grpSpPr>
              <a:xfrm>
                <a:off x="1361115" y="3352803"/>
                <a:ext cx="2438409" cy="1009707"/>
                <a:chOff x="903915" y="3505207"/>
                <a:chExt cx="2438409" cy="100970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C6B7E38-597C-46E9-98F5-578328B18723}"/>
                    </a:ext>
                  </a:extLst>
                </p:cNvPr>
                <p:cNvGrpSpPr/>
                <p:nvPr/>
              </p:nvGrpSpPr>
              <p:grpSpPr>
                <a:xfrm>
                  <a:off x="2732708" y="3505207"/>
                  <a:ext cx="609616" cy="1009707"/>
                  <a:chOff x="5362642" y="4954208"/>
                  <a:chExt cx="898380" cy="1274658"/>
                </a:xfrm>
              </p:grpSpPr>
              <p:sp>
                <p:nvSpPr>
                  <p:cNvPr id="37" name="Text Box 8">
                    <a:extLst>
                      <a:ext uri="{FF2B5EF4-FFF2-40B4-BE49-F238E27FC236}">
                        <a16:creationId xmlns:a16="http://schemas.microsoft.com/office/drawing/2014/main" id="{8B918AAC-AC52-4858-B76A-F083E516DC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663" y="4954208"/>
                    <a:ext cx="898359" cy="50510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rPr>
                      <a:t>0</a:t>
                    </a:r>
                  </a:p>
                </p:txBody>
              </p:sp>
              <p:sp>
                <p:nvSpPr>
                  <p:cNvPr id="38" name="Text Box 13">
                    <a:extLst>
                      <a:ext uri="{FF2B5EF4-FFF2-40B4-BE49-F238E27FC236}">
                        <a16:creationId xmlns:a16="http://schemas.microsoft.com/office/drawing/2014/main" id="{537894E0-9BF4-4889-B30E-97231B496D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659" y="5338989"/>
                    <a:ext cx="898358" cy="50510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rPr>
                      <a:t>0</a:t>
                    </a:r>
                  </a:p>
                </p:txBody>
              </p:sp>
              <p:sp>
                <p:nvSpPr>
                  <p:cNvPr id="39" name="Text Box 14">
                    <a:extLst>
                      <a:ext uri="{FF2B5EF4-FFF2-40B4-BE49-F238E27FC236}">
                        <a16:creationId xmlns:a16="http://schemas.microsoft.com/office/drawing/2014/main" id="{B97730BB-A3F1-4B9A-AEE8-95505EB419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642" y="5723765"/>
                    <a:ext cx="898360" cy="50510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rPr>
                      <a:t>0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C10BEC0-933D-40E8-804D-7C4FE13B3978}"/>
                    </a:ext>
                  </a:extLst>
                </p:cNvPr>
                <p:cNvGrpSpPr/>
                <p:nvPr/>
              </p:nvGrpSpPr>
              <p:grpSpPr>
                <a:xfrm>
                  <a:off x="903915" y="3733800"/>
                  <a:ext cx="914400" cy="523220"/>
                  <a:chOff x="2046915" y="2209800"/>
                  <a:chExt cx="914400" cy="523220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EA409DA-4A9E-4985-9A0E-6704A01B0104}"/>
                      </a:ext>
                    </a:extLst>
                  </p:cNvPr>
                  <p:cNvSpPr/>
                  <p:nvPr/>
                </p:nvSpPr>
                <p:spPr>
                  <a:xfrm>
                    <a:off x="2046915" y="2209800"/>
                    <a:ext cx="32767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rPr>
                      <a:t>A</a:t>
                    </a:r>
                    <a:endParaRPr lang="en-US" sz="2800" dirty="0">
                      <a:latin typeface="TH SarabunPSK" panose="020B0500040200020003" pitchFamily="34" charset="-34"/>
                      <a:cs typeface="TH SarabunPSK" panose="020B0500040200020003" pitchFamily="34" charset="-34"/>
                    </a:endParaRPr>
                  </a:p>
                </p:txBody>
              </p:sp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EE97F49C-93A0-4126-B76E-F44FC44218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7914" y="2209801"/>
                    <a:ext cx="533401" cy="381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SG" sz="2800" dirty="0">
                      <a:latin typeface="TH SarabunPSK" panose="020B0500040200020003" pitchFamily="34" charset="-34"/>
                      <a:cs typeface="TH SarabunPSK" panose="020B0500040200020003" pitchFamily="34" charset="-34"/>
                    </a:endParaRPr>
                  </a:p>
                </p:txBody>
              </p:sp>
            </p:grp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FA6F42-7581-4F71-8117-94BE09BFB4EC}"/>
                  </a:ext>
                </a:extLst>
              </p:cNvPr>
              <p:cNvSpPr/>
              <p:nvPr/>
            </p:nvSpPr>
            <p:spPr>
              <a:xfrm>
                <a:off x="1197588" y="3149975"/>
                <a:ext cx="2802363" cy="12954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0FB93A-74B3-44FB-92F1-09A8E1E6B3BE}"/>
              </a:ext>
            </a:extLst>
          </p:cNvPr>
          <p:cNvGrpSpPr/>
          <p:nvPr/>
        </p:nvGrpSpPr>
        <p:grpSpPr>
          <a:xfrm>
            <a:off x="3266270" y="5383050"/>
            <a:ext cx="8031079" cy="1148874"/>
            <a:chOff x="152400" y="5634454"/>
            <a:chExt cx="8031079" cy="1148874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DD64024F-44F1-4FDF-A8D1-FABB905C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715000"/>
              <a:ext cx="4967142" cy="106832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2.3. 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ให้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ชี้ไปที่ช่องแรกของข้อมูลนั้น</a:t>
              </a:r>
            </a:p>
            <a:p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          ตัวชี้นี้ภาษาจาวาเรียกว่า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reference</a:t>
              </a:r>
              <a:endParaRPr lang="en-SG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:a16="http://schemas.microsoft.com/office/drawing/2014/main" id="{CBAFD17F-AD55-4AF7-B468-F198DA9E3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945" y="6023303"/>
              <a:ext cx="609600" cy="338554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A[1]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BFE3F76-BEB3-4E5A-9742-53F5158BA67E}"/>
                </a:ext>
              </a:extLst>
            </p:cNvPr>
            <p:cNvGrpSpPr/>
            <p:nvPr/>
          </p:nvGrpSpPr>
          <p:grpSpPr>
            <a:xfrm>
              <a:off x="5211679" y="5634454"/>
              <a:ext cx="2971800" cy="1144878"/>
              <a:chOff x="5211679" y="5634454"/>
              <a:chExt cx="2971800" cy="114487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D16D68D-2217-4D0C-8E03-3B71C40CB6FF}"/>
                  </a:ext>
                </a:extLst>
              </p:cNvPr>
              <p:cNvGrpSpPr/>
              <p:nvPr/>
            </p:nvGrpSpPr>
            <p:grpSpPr>
              <a:xfrm>
                <a:off x="5211679" y="5634454"/>
                <a:ext cx="2971800" cy="1144878"/>
                <a:chOff x="1477879" y="3348454"/>
                <a:chExt cx="2971800" cy="114487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A81AA57-898E-4A30-8FD4-1587BC959227}"/>
                    </a:ext>
                  </a:extLst>
                </p:cNvPr>
                <p:cNvGrpSpPr/>
                <p:nvPr/>
              </p:nvGrpSpPr>
              <p:grpSpPr>
                <a:xfrm>
                  <a:off x="1582784" y="3473171"/>
                  <a:ext cx="2088063" cy="917375"/>
                  <a:chOff x="1125584" y="3625575"/>
                  <a:chExt cx="2088063" cy="917375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DB20E02-7964-4B81-B9E2-FA6FD938A618}"/>
                      </a:ext>
                    </a:extLst>
                  </p:cNvPr>
                  <p:cNvGrpSpPr/>
                  <p:nvPr/>
                </p:nvGrpSpPr>
                <p:grpSpPr>
                  <a:xfrm>
                    <a:off x="2604047" y="3625575"/>
                    <a:ext cx="609600" cy="917375"/>
                    <a:chOff x="5173048" y="5106167"/>
                    <a:chExt cx="898358" cy="1158099"/>
                  </a:xfrm>
                </p:grpSpPr>
                <p:sp>
                  <p:nvSpPr>
                    <p:cNvPr id="62" name="Text Box 8">
                      <a:extLst>
                        <a:ext uri="{FF2B5EF4-FFF2-40B4-BE49-F238E27FC236}">
                          <a16:creationId xmlns:a16="http://schemas.microsoft.com/office/drawing/2014/main" id="{11B952DF-4A29-47DA-95C3-1C8928B7AF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73048" y="5106167"/>
                      <a:ext cx="898358" cy="3885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lIns="9144" rIns="9144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p:txBody>
                </p:sp>
                <p:sp>
                  <p:nvSpPr>
                    <p:cNvPr id="63" name="Text Box 13">
                      <a:extLst>
                        <a:ext uri="{FF2B5EF4-FFF2-40B4-BE49-F238E27FC236}">
                          <a16:creationId xmlns:a16="http://schemas.microsoft.com/office/drawing/2014/main" id="{2E993C51-180E-47B6-86D5-C09967F294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73048" y="5490948"/>
                      <a:ext cx="898358" cy="3885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lIns="9144" rIns="9144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p:txBody>
                </p:sp>
                <p:sp>
                  <p:nvSpPr>
                    <p:cNvPr id="64" name="Text Box 14">
                      <a:extLst>
                        <a:ext uri="{FF2B5EF4-FFF2-40B4-BE49-F238E27FC236}">
                          <a16:creationId xmlns:a16="http://schemas.microsoft.com/office/drawing/2014/main" id="{1467E120-B1EE-4626-82C3-46BDA5A674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73048" y="5875727"/>
                      <a:ext cx="898358" cy="3885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lIns="9144" rIns="9144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CE8CE0F-8A42-47AC-8363-EDAA2A67584E}"/>
                      </a:ext>
                    </a:extLst>
                  </p:cNvPr>
                  <p:cNvGrpSpPr/>
                  <p:nvPr/>
                </p:nvGrpSpPr>
                <p:grpSpPr>
                  <a:xfrm>
                    <a:off x="1125584" y="3825171"/>
                    <a:ext cx="914400" cy="523220"/>
                    <a:chOff x="2268584" y="2301171"/>
                    <a:chExt cx="914400" cy="523220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DF573D7-8C7E-4A49-A170-57C7CC331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8584" y="2301171"/>
                      <a:ext cx="34657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  <a:endParaRPr lang="en-US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p:txBody>
                </p:sp>
                <p:sp>
                  <p:nvSpPr>
                    <p:cNvPr id="61" name="Rectangle 5">
                      <a:extLst>
                        <a:ext uri="{FF2B5EF4-FFF2-40B4-BE49-F238E27FC236}">
                          <a16:creationId xmlns:a16="http://schemas.microsoft.com/office/drawing/2014/main" id="{68B863AA-C2C0-4902-8021-C2E92EC136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9583" y="2301172"/>
                      <a:ext cx="533401" cy="381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SG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p:txBody>
                </p:sp>
              </p:grp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260790A-AA91-4277-BFB7-750A98AA1688}"/>
                    </a:ext>
                  </a:extLst>
                </p:cNvPr>
                <p:cNvSpPr/>
                <p:nvPr/>
              </p:nvSpPr>
              <p:spPr>
                <a:xfrm>
                  <a:off x="1477879" y="3348454"/>
                  <a:ext cx="2971800" cy="1144878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H SarabunPSK" panose="020B0500040200020003" pitchFamily="34" charset="-34"/>
                    <a:cs typeface="TH SarabunPSK" panose="020B0500040200020003" pitchFamily="34" charset="-34"/>
                  </a:endParaRPr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52D1646-31B3-4B28-A37E-2401E1660F91}"/>
                  </a:ext>
                </a:extLst>
              </p:cNvPr>
              <p:cNvCxnSpPr>
                <a:cxnSpLocks/>
                <a:stCxn id="61" idx="3"/>
                <a:endCxn id="62" idx="1"/>
              </p:cNvCxnSpPr>
              <p:nvPr/>
            </p:nvCxnSpPr>
            <p:spPr>
              <a:xfrm flipV="1">
                <a:off x="6230984" y="5913060"/>
                <a:ext cx="564063" cy="236208"/>
              </a:xfrm>
              <a:prstGeom prst="line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8">
                <a:extLst>
                  <a:ext uri="{FF2B5EF4-FFF2-40B4-BE49-F238E27FC236}">
                    <a16:creationId xmlns:a16="http://schemas.microsoft.com/office/drawing/2014/main" id="{5E110A63-EF12-4D4B-9F09-2D0E16BB5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7945" y="5718503"/>
                <a:ext cx="609600" cy="338554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A[0]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998FFA5C-8F9D-4C4D-9BE9-8E7B6BDDD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7945" y="6328099"/>
                <a:ext cx="609600" cy="338554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A[2]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816651-F349-4A03-98D2-A574514958F3}"/>
              </a:ext>
            </a:extLst>
          </p:cNvPr>
          <p:cNvGrpSpPr/>
          <p:nvPr/>
        </p:nvGrpSpPr>
        <p:grpSpPr>
          <a:xfrm>
            <a:off x="790240" y="2515996"/>
            <a:ext cx="10467625" cy="1349943"/>
            <a:chOff x="521503" y="2221258"/>
            <a:chExt cx="10467625" cy="1349943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D956479E-CDBE-46AC-9F45-79841804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533" y="2268656"/>
              <a:ext cx="4967142" cy="1302545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2.1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สร้าง ก้อนข้อมูลที่มีข้อมูลประเภท</a:t>
              </a:r>
              <a:endParaRPr lang="en-US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sz="2800" dirty="0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     </a:t>
              </a:r>
              <a:r>
                <a:rPr lang="en-US" sz="2800" dirty="0" err="1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int</a:t>
              </a:r>
              <a:r>
                <a:rPr lang="en-US" sz="2800" dirty="0">
                  <a:solidFill>
                    <a:srgbClr val="0000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 3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ตัวต่อกัน</a:t>
              </a:r>
              <a:endParaRPr lang="en-SG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D05123-8A34-4B13-82AA-CABEA9BFD11D}"/>
                </a:ext>
              </a:extLst>
            </p:cNvPr>
            <p:cNvSpPr txBox="1"/>
            <p:nvPr/>
          </p:nvSpPr>
          <p:spPr>
            <a:xfrm>
              <a:off x="521503" y="2273920"/>
              <a:ext cx="2286000" cy="52322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 = new </a:t>
              </a:r>
              <a:r>
                <a:rPr lang="en-US" sz="28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int</a:t>
              </a:r>
              <a:r>
                <a:rPr lang="en-US" sz="28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[3];</a:t>
              </a:r>
              <a:endParaRPr lang="en-SG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5E8F8A-E737-4291-B998-4AF6C085C9F5}"/>
                </a:ext>
              </a:extLst>
            </p:cNvPr>
            <p:cNvGrpSpPr/>
            <p:nvPr/>
          </p:nvGrpSpPr>
          <p:grpSpPr>
            <a:xfrm>
              <a:off x="8017328" y="2221258"/>
              <a:ext cx="2971800" cy="1295400"/>
              <a:chOff x="2607128" y="3135658"/>
              <a:chExt cx="2971800" cy="1295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7AD957A-B1A8-4F40-84B0-8D60A7C5E1C2}"/>
                  </a:ext>
                </a:extLst>
              </p:cNvPr>
              <p:cNvGrpSpPr/>
              <p:nvPr/>
            </p:nvGrpSpPr>
            <p:grpSpPr>
              <a:xfrm>
                <a:off x="2858593" y="3352803"/>
                <a:ext cx="2438388" cy="1009707"/>
                <a:chOff x="2401393" y="3505207"/>
                <a:chExt cx="2438388" cy="1009707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D31B6FBF-80B4-4601-ADB5-378887A19928}"/>
                    </a:ext>
                  </a:extLst>
                </p:cNvPr>
                <p:cNvGrpSpPr/>
                <p:nvPr/>
              </p:nvGrpSpPr>
              <p:grpSpPr>
                <a:xfrm>
                  <a:off x="4230175" y="3505207"/>
                  <a:ext cx="609606" cy="1009707"/>
                  <a:chOff x="7569484" y="4954208"/>
                  <a:chExt cx="898371" cy="1274658"/>
                </a:xfrm>
              </p:grpSpPr>
              <p:sp>
                <p:nvSpPr>
                  <p:cNvPr id="75" name="Text Box 8">
                    <a:extLst>
                      <a:ext uri="{FF2B5EF4-FFF2-40B4-BE49-F238E27FC236}">
                        <a16:creationId xmlns:a16="http://schemas.microsoft.com/office/drawing/2014/main" id="{7F621654-D537-4A9F-A747-BEE304CB0E7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69493" y="4954208"/>
                    <a:ext cx="898358" cy="5051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en-US" sz="2000" dirty="0">
                      <a:latin typeface="TH SarabunPSK" panose="020B0500040200020003" pitchFamily="34" charset="-34"/>
                      <a:cs typeface="TH SarabunPSK" panose="020B0500040200020003" pitchFamily="34" charset="-34"/>
                    </a:endParaRPr>
                  </a:p>
                </p:txBody>
              </p:sp>
              <p:sp>
                <p:nvSpPr>
                  <p:cNvPr id="76" name="Text Box 13">
                    <a:extLst>
                      <a:ext uri="{FF2B5EF4-FFF2-40B4-BE49-F238E27FC236}">
                        <a16:creationId xmlns:a16="http://schemas.microsoft.com/office/drawing/2014/main" id="{862564FD-438C-4F8B-AFDE-C6CF931E84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69484" y="5338989"/>
                    <a:ext cx="898369" cy="5051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en-US" sz="2000" dirty="0">
                      <a:latin typeface="TH SarabunPSK" panose="020B0500040200020003" pitchFamily="34" charset="-34"/>
                      <a:cs typeface="TH SarabunPSK" panose="020B0500040200020003" pitchFamily="34" charset="-34"/>
                    </a:endParaRPr>
                  </a:p>
                </p:txBody>
              </p:sp>
              <p:sp>
                <p:nvSpPr>
                  <p:cNvPr id="77" name="Text Box 14">
                    <a:extLst>
                      <a:ext uri="{FF2B5EF4-FFF2-40B4-BE49-F238E27FC236}">
                        <a16:creationId xmlns:a16="http://schemas.microsoft.com/office/drawing/2014/main" id="{BFF6E845-BF74-48A5-B59B-C3B08CA781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69491" y="5723766"/>
                    <a:ext cx="898364" cy="5051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en-US" sz="2000" dirty="0">
                      <a:latin typeface="TH SarabunPSK" panose="020B0500040200020003" pitchFamily="34" charset="-34"/>
                      <a:cs typeface="TH SarabunPSK" panose="020B0500040200020003" pitchFamily="34" charset="-34"/>
                    </a:endParaRP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C891A3F-3EFD-4FF0-8DDE-815A1671004C}"/>
                    </a:ext>
                  </a:extLst>
                </p:cNvPr>
                <p:cNvGrpSpPr/>
                <p:nvPr/>
              </p:nvGrpSpPr>
              <p:grpSpPr>
                <a:xfrm>
                  <a:off x="2401393" y="3733800"/>
                  <a:ext cx="914400" cy="523220"/>
                  <a:chOff x="3544393" y="2209800"/>
                  <a:chExt cx="914400" cy="523220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9E6F310-FBFD-46DF-9C2D-F567B3BEBADE}"/>
                      </a:ext>
                    </a:extLst>
                  </p:cNvPr>
                  <p:cNvSpPr/>
                  <p:nvPr/>
                </p:nvSpPr>
                <p:spPr>
                  <a:xfrm>
                    <a:off x="3544393" y="2209800"/>
                    <a:ext cx="34657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rPr>
                      <a:t>A</a:t>
                    </a:r>
                    <a:endParaRPr lang="en-US" sz="2800" dirty="0">
                      <a:latin typeface="TH SarabunPSK" panose="020B0500040200020003" pitchFamily="34" charset="-34"/>
                      <a:cs typeface="TH SarabunPSK" panose="020B0500040200020003" pitchFamily="34" charset="-34"/>
                    </a:endParaRPr>
                  </a:p>
                </p:txBody>
              </p:sp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4BEC42D9-307B-47A5-B7D9-517A3BE2E9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5392" y="2209801"/>
                    <a:ext cx="533401" cy="381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SG" sz="2800" dirty="0">
                      <a:latin typeface="TH SarabunPSK" panose="020B0500040200020003" pitchFamily="34" charset="-34"/>
                      <a:cs typeface="TH SarabunPSK" panose="020B0500040200020003" pitchFamily="34" charset="-34"/>
                    </a:endParaRPr>
                  </a:p>
                </p:txBody>
              </p:sp>
            </p:grp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801E7B9-053F-45AA-8230-4F579C9D7689}"/>
                  </a:ext>
                </a:extLst>
              </p:cNvPr>
              <p:cNvSpPr/>
              <p:nvPr/>
            </p:nvSpPr>
            <p:spPr>
              <a:xfrm>
                <a:off x="2607128" y="3135658"/>
                <a:ext cx="2971800" cy="12954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15D2C052-8C08-4A59-A1D1-7B2758FE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1" y="600646"/>
            <a:ext cx="10515600" cy="1325563"/>
          </a:xfrm>
        </p:spPr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การใช้งานอะเรย์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สิ่งที่เกิดขึ้นตอนกำหนดค่า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E88C8B3-A8FE-40A3-AAA0-40C09C7AF5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8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968FDF-2CCB-4535-8A29-40BF11753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C151B34-8989-4273-AB56-87E2504B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500776"/>
            <a:ext cx="10515600" cy="4458253"/>
          </a:xfrm>
          <a:ln w="31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สร้างชื่อของอะเรย์ และ กำหนดขนาดในบรรทัดเดียว (สร้าง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ในบรรทัดเดียว)</a:t>
            </a:r>
          </a:p>
          <a:p>
            <a:endParaRPr lang="th-TH" sz="3200" b="1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b="1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b="1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561254-2BEC-4ED7-A7CB-5C2FF303EDB5}"/>
              </a:ext>
            </a:extLst>
          </p:cNvPr>
          <p:cNvSpPr/>
          <p:nvPr/>
        </p:nvSpPr>
        <p:spPr>
          <a:xfrm>
            <a:off x="2378891" y="2008370"/>
            <a:ext cx="5270135" cy="9144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</a:t>
            </a:r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ชื่ออะเรย์</a:t>
            </a:r>
          </a:p>
          <a:p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ชื่ออะเรย์ 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new </a:t>
            </a:r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ขนาดของอะเรย์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A6A4B-86DD-493A-8ECF-C86D8C365785}"/>
              </a:ext>
            </a:extLst>
          </p:cNvPr>
          <p:cNvSpPr/>
          <p:nvPr/>
        </p:nvSpPr>
        <p:spPr>
          <a:xfrm>
            <a:off x="1570805" y="4182748"/>
            <a:ext cx="1981200" cy="762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char[] c; </a:t>
            </a:r>
          </a:p>
          <a:p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= new char[5];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7EA416-07FD-4B9A-90D4-E2C83B1169D0}"/>
              </a:ext>
            </a:extLst>
          </p:cNvPr>
          <p:cNvSpPr/>
          <p:nvPr/>
        </p:nvSpPr>
        <p:spPr>
          <a:xfrm>
            <a:off x="7458240" y="4551952"/>
            <a:ext cx="2971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double[] d; </a:t>
            </a:r>
          </a:p>
          <a:p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 = new double[10];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36DE-1E46-4E55-9BDD-F156276B09FD}"/>
              </a:ext>
            </a:extLst>
          </p:cNvPr>
          <p:cNvSpPr txBox="1"/>
          <p:nvPr/>
        </p:nvSpPr>
        <p:spPr>
          <a:xfrm>
            <a:off x="289559" y="5959029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 </a:t>
            </a:r>
            <a:r>
              <a:rPr lang="en-US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จึงต้องมีการ </a:t>
            </a:r>
            <a:r>
              <a:rPr lang="en-US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</a:t>
            </a:r>
            <a:r>
              <a:rPr lang="th-TH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เพื่อสร้าง </a:t>
            </a:r>
            <a:r>
              <a:rPr lang="en-US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 </a:t>
            </a:r>
            <a:r>
              <a:rPr lang="en-US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</a:t>
            </a:r>
            <a:endParaRPr lang="en-US" sz="20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49DB6-A45D-49EF-BB5F-5A6F0E4874FC}"/>
              </a:ext>
            </a:extLst>
          </p:cNvPr>
          <p:cNvSpPr/>
          <p:nvPr/>
        </p:nvSpPr>
        <p:spPr>
          <a:xfrm>
            <a:off x="1570805" y="3427187"/>
            <a:ext cx="6886305" cy="605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</a:t>
            </a:r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ชื่ออะเรย์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new </a:t>
            </a:r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th-TH" sz="2800" b="1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ขนาดของอะเรย์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Down Arrow 5">
            <a:extLst>
              <a:ext uri="{FF2B5EF4-FFF2-40B4-BE49-F238E27FC236}">
                <a16:creationId xmlns:a16="http://schemas.microsoft.com/office/drawing/2014/main" id="{42CFD5CF-B0D6-436E-845B-7198824AE4D3}"/>
              </a:ext>
            </a:extLst>
          </p:cNvPr>
          <p:cNvSpPr/>
          <p:nvPr/>
        </p:nvSpPr>
        <p:spPr>
          <a:xfrm>
            <a:off x="4937759" y="3027952"/>
            <a:ext cx="609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44AA66-4117-4E71-90F4-B3D34D3B30D3}"/>
              </a:ext>
            </a:extLst>
          </p:cNvPr>
          <p:cNvSpPr/>
          <p:nvPr/>
        </p:nvSpPr>
        <p:spPr>
          <a:xfrm>
            <a:off x="4206782" y="4194548"/>
            <a:ext cx="2971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char[] c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new char[5];</a:t>
            </a:r>
          </a:p>
        </p:txBody>
      </p:sp>
      <p:sp>
        <p:nvSpPr>
          <p:cNvPr id="30" name="Right Arrow 6">
            <a:extLst>
              <a:ext uri="{FF2B5EF4-FFF2-40B4-BE49-F238E27FC236}">
                <a16:creationId xmlns:a16="http://schemas.microsoft.com/office/drawing/2014/main" id="{77A5A3B3-FAF3-42CB-A95C-880124F4FAEF}"/>
              </a:ext>
            </a:extLst>
          </p:cNvPr>
          <p:cNvSpPr/>
          <p:nvPr/>
        </p:nvSpPr>
        <p:spPr>
          <a:xfrm>
            <a:off x="3756659" y="4437652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90C752-1285-4E84-AC8D-727931ED1ABB}"/>
              </a:ext>
            </a:extLst>
          </p:cNvPr>
          <p:cNvSpPr/>
          <p:nvPr/>
        </p:nvSpPr>
        <p:spPr>
          <a:xfrm>
            <a:off x="1570805" y="5084815"/>
            <a:ext cx="19812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A; </a:t>
            </a:r>
          </a:p>
          <a:p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new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[3];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181D68-9212-492A-AA3C-1755CFA76323}"/>
              </a:ext>
            </a:extLst>
          </p:cNvPr>
          <p:cNvSpPr/>
          <p:nvPr/>
        </p:nvSpPr>
        <p:spPr>
          <a:xfrm>
            <a:off x="4206782" y="5107881"/>
            <a:ext cx="2971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A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new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[3];</a:t>
            </a:r>
          </a:p>
        </p:txBody>
      </p:sp>
      <p:sp>
        <p:nvSpPr>
          <p:cNvPr id="33" name="Right Arrow 18">
            <a:extLst>
              <a:ext uri="{FF2B5EF4-FFF2-40B4-BE49-F238E27FC236}">
                <a16:creationId xmlns:a16="http://schemas.microsoft.com/office/drawing/2014/main" id="{AA66B661-1E3C-4C66-AB7B-C8CB24CBF3F5}"/>
              </a:ext>
            </a:extLst>
          </p:cNvPr>
          <p:cNvSpPr/>
          <p:nvPr/>
        </p:nvSpPr>
        <p:spPr>
          <a:xfrm>
            <a:off x="3756659" y="5313952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2685A3E-2E2D-43A2-84DB-2BA46CD4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48" y="442919"/>
            <a:ext cx="10515600" cy="1325563"/>
          </a:xfrm>
        </p:spPr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การใช้งานอะเรย์</a:t>
            </a:r>
            <a:r>
              <a:rPr lang="en-US" b="1" dirty="0">
                <a:latin typeface="TH SarabunPSK"/>
                <a:cs typeface="TH SarabunPSK"/>
              </a:rPr>
              <a:t>: </a:t>
            </a:r>
            <a:r>
              <a:rPr lang="th-TH" b="1" dirty="0">
                <a:latin typeface="TH SarabunPSK"/>
                <a:cs typeface="TH SarabunPSK"/>
              </a:rPr>
              <a:t>การกำหนดค่าวิธีที่ </a:t>
            </a:r>
            <a:r>
              <a:rPr lang="en-US" b="1" dirty="0">
                <a:latin typeface="TH SarabunPSK"/>
                <a:cs typeface="TH SarabunPS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5425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968FDF-2CCB-4535-8A29-40BF11753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DEA8140-5AE7-45C8-A8F3-89794B19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96" y="1998276"/>
            <a:ext cx="11246922" cy="4127863"/>
          </a:xfrm>
          <a:ln w="3175" cmpd="sng">
            <a:solidFill>
              <a:schemeClr val="tx1"/>
            </a:solidFill>
          </a:ln>
        </p:spPr>
        <p:txBody>
          <a:bodyPr tIns="91440">
            <a:normAutofit/>
          </a:bodyPr>
          <a:lstStyle/>
          <a:p>
            <a:pPr marL="0" indent="0">
              <a:buNone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สร้างชื่อของอะเรย์ และ กำหนดค่าของข้อมูลลงไปเลย กรณีนี้ต้องทราบค่าข้อมูล</a:t>
            </a:r>
            <a:endParaRPr lang="th-TH" sz="3600" b="1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b="1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b="1" i="1" dirty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A788B-7B3E-4288-A302-FA542B193404}"/>
              </a:ext>
            </a:extLst>
          </p:cNvPr>
          <p:cNvSpPr/>
          <p:nvPr/>
        </p:nvSpPr>
        <p:spPr>
          <a:xfrm>
            <a:off x="803731" y="2766808"/>
            <a:ext cx="3048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i="1" dirty="0" err="1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[] </a:t>
            </a:r>
            <a:r>
              <a:rPr lang="en-US" sz="3200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th-TH" sz="3200" i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{10,34,45}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6FB623-D23F-4D29-8DFB-FD0B460A3153}"/>
              </a:ext>
            </a:extLst>
          </p:cNvPr>
          <p:cNvSpPr/>
          <p:nvPr/>
        </p:nvSpPr>
        <p:spPr>
          <a:xfrm>
            <a:off x="803731" y="3452608"/>
            <a:ext cx="441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char[] c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{‘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a’,’b’,’c’,’d’,’e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’};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00DCAF-2D05-4177-AFEF-1812E5CADC84}"/>
              </a:ext>
            </a:extLst>
          </p:cNvPr>
          <p:cNvSpPr/>
          <p:nvPr/>
        </p:nvSpPr>
        <p:spPr>
          <a:xfrm>
            <a:off x="803731" y="4305639"/>
            <a:ext cx="985556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double[] d = {1.1, 2.45, 5.6, 7.8, 9.10, 0.5, 1.6, 4.8, 5.45, 10.9};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DC29D-4DA8-4354-8B2A-A6F46BBEA556}"/>
              </a:ext>
            </a:extLst>
          </p:cNvPr>
          <p:cNvSpPr/>
          <p:nvPr/>
        </p:nvSpPr>
        <p:spPr>
          <a:xfrm>
            <a:off x="803731" y="5129008"/>
            <a:ext cx="7239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String[] S = {“Hello”,  “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kmitl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”, “science”}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9D9B730-50BD-4D00-B807-CE554C37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2" y="741509"/>
            <a:ext cx="10515600" cy="1325563"/>
          </a:xfrm>
        </p:spPr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การใช้งานอะเรย์</a:t>
            </a:r>
            <a:r>
              <a:rPr lang="en-US" b="1" dirty="0">
                <a:latin typeface="TH SarabunPSK"/>
                <a:cs typeface="TH SarabunPSK"/>
              </a:rPr>
              <a:t>: </a:t>
            </a:r>
            <a:r>
              <a:rPr lang="th-TH" b="1" dirty="0">
                <a:latin typeface="TH SarabunPSK"/>
                <a:cs typeface="TH SarabunPSK"/>
              </a:rPr>
              <a:t>การกำหนดค่าวิธีที่ </a:t>
            </a:r>
            <a:r>
              <a:rPr lang="en-US" dirty="0">
                <a:latin typeface="TH SarabunPSK"/>
                <a:cs typeface="TH SarabunPSK"/>
              </a:rPr>
              <a:t>3</a:t>
            </a:r>
            <a:endParaRPr lang="en-US" b="1" dirty="0"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287663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968FDF-2CCB-4535-8A29-40BF11753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59D9B730-50BD-4D00-B807-CE554C37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2" y="741509"/>
            <a:ext cx="10515600" cy="1325563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TH SarabunPSK"/>
                <a:cs typeface="TH SarabunPSK"/>
              </a:rPr>
              <a:t>ปัญหาใหญ่ของโครงสร้างข้อมูลแบบอะเรย์คือ</a:t>
            </a:r>
            <a:endParaRPr lang="en-US" sz="5400" b="1" dirty="0">
              <a:latin typeface="TH SarabunPSK"/>
              <a:cs typeface="TH SarabunPSK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F79AA-F710-477F-ABD7-36DEB169F293}"/>
              </a:ext>
            </a:extLst>
          </p:cNvPr>
          <p:cNvSpPr/>
          <p:nvPr/>
        </p:nvSpPr>
        <p:spPr>
          <a:xfrm>
            <a:off x="451396" y="2067072"/>
            <a:ext cx="113513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ขนาดคงที่</a:t>
            </a:r>
          </a:p>
          <a:p>
            <a:pPr marL="571500" indent="-5715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 กำหนด (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declare)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ขึ้นมาใหม่ และ คอมไพล์โปรแกรมใหม่ถ้าขนาดเปลี่ยน 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7468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4" y="1727200"/>
            <a:ext cx="11136309" cy="44769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สำนักวิทยบริหารและเทคโนโลยีสารสนเทศ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การเขียนโปรแกรมเชิงวัตถุ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OOP (Object Oriented Programming)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[Online]. Available: https://arit.rmu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tsv.ac.th/th/blogs/80-%E0%B8%81%E0%B8%B2%E0%B8%A3%E0%B9%80%E0%B8%82%E0%B8%B5%E0%B8%A2%E0%B8%99%E0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%B9%82%E0%B8%9B%E0%B8%A3%E0%B9%81%E0%B8%81%E0%B8%A3%E0%B8%A1%E0%B9%80%E0%B8%8A%E0%B8%B4%E	0%B8%87%E0%B8%A7%E0%B8%B1%E0%B8%95%E0%B8%96%E0%B8%B8-oop-object-oriented-programming-537.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เข้าถึงเมื่อวันที่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ธ.ค. 2559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รุ่งรัตน์ เวียงศรีพนาวัลย์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2559.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เอกสารประกอบการสอน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รุ่งรัตน์ เวียงศรีพนาวัลย์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2558.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เอกสารประกอบการสอน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and Sorting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สุดา เธียรมนตรี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คู่มือเรียนเขียนโปรแกรมภาษา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ฉบับสมบูรณ์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วิษณุ ช้างเนียม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2556.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โครงสร้างข้อมูล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352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การติดตั้ง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Accept License Agreement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เลือกตามระบบปฎิบัติการ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BB6F9-E745-49C9-89A3-670E1DE02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13" y="1936890"/>
            <a:ext cx="6474018" cy="41394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1C325B-2004-4033-B0AB-122D986B4FB0}"/>
              </a:ext>
            </a:extLst>
          </p:cNvPr>
          <p:cNvSpPr/>
          <p:nvPr/>
        </p:nvSpPr>
        <p:spPr>
          <a:xfrm>
            <a:off x="5698129" y="3671949"/>
            <a:ext cx="2432997" cy="4640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1621EF-F111-4DE7-AB19-A7FF6A49DDB9}"/>
              </a:ext>
            </a:extLst>
          </p:cNvPr>
          <p:cNvSpPr/>
          <p:nvPr/>
        </p:nvSpPr>
        <p:spPr>
          <a:xfrm>
            <a:off x="5344091" y="4575001"/>
            <a:ext cx="6064807" cy="1310169"/>
          </a:xfrm>
          <a:prstGeom prst="roundRect">
            <a:avLst>
              <a:gd name="adj" fmla="val 1016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71D70C-AF78-4DEB-BC27-E11AB015F238}"/>
              </a:ext>
            </a:extLst>
          </p:cNvPr>
          <p:cNvSpPr/>
          <p:nvPr/>
        </p:nvSpPr>
        <p:spPr>
          <a:xfrm>
            <a:off x="5472606" y="3512696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D04330-7BC3-41BA-9D8F-1B34DA0B837F}"/>
              </a:ext>
            </a:extLst>
          </p:cNvPr>
          <p:cNvSpPr/>
          <p:nvPr/>
        </p:nvSpPr>
        <p:spPr>
          <a:xfrm>
            <a:off x="5233608" y="4342325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DBBDA5-26C5-41DC-A16B-1D0FAD20BC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การติดตั้ง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เปิดไฟล์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0D9AD-1AFF-49AE-98BD-74541ECF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54" y="3909052"/>
            <a:ext cx="1251633" cy="1863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FE79A9-7350-4450-8C97-7B29B84EF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78" y="1873270"/>
            <a:ext cx="4995458" cy="416288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771D70C-AF78-4DEB-BC27-E11AB015F238}"/>
              </a:ext>
            </a:extLst>
          </p:cNvPr>
          <p:cNvSpPr/>
          <p:nvPr/>
        </p:nvSpPr>
        <p:spPr>
          <a:xfrm>
            <a:off x="2427708" y="3747344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895000-9F26-452F-8CF6-3B06507380DF}"/>
              </a:ext>
            </a:extLst>
          </p:cNvPr>
          <p:cNvSpPr/>
          <p:nvPr/>
        </p:nvSpPr>
        <p:spPr>
          <a:xfrm>
            <a:off x="9210675" y="5641512"/>
            <a:ext cx="715337" cy="3558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290A38-4703-45AB-B644-51D01350265D}"/>
              </a:ext>
            </a:extLst>
          </p:cNvPr>
          <p:cNvSpPr/>
          <p:nvPr/>
        </p:nvSpPr>
        <p:spPr>
          <a:xfrm>
            <a:off x="8953913" y="5449179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45003E-DD9F-4BA1-9502-9F3B56978E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การติดตั้ง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สำหรับติดตั้ง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JDK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สำหรับติดตั้ง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JDK for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71D70C-AF78-4DEB-BC27-E11AB015F238}"/>
              </a:ext>
            </a:extLst>
          </p:cNvPr>
          <p:cNvSpPr/>
          <p:nvPr/>
        </p:nvSpPr>
        <p:spPr>
          <a:xfrm>
            <a:off x="5535648" y="2001099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74030-4AEA-4931-A429-E4B50748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68" y="1768199"/>
            <a:ext cx="2931830" cy="244319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895000-9F26-452F-8CF6-3B06507380DF}"/>
              </a:ext>
            </a:extLst>
          </p:cNvPr>
          <p:cNvSpPr/>
          <p:nvPr/>
        </p:nvSpPr>
        <p:spPr>
          <a:xfrm>
            <a:off x="5310591" y="2172811"/>
            <a:ext cx="3023784" cy="3558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290A38-4703-45AB-B644-51D01350265D}"/>
              </a:ext>
            </a:extLst>
          </p:cNvPr>
          <p:cNvSpPr/>
          <p:nvPr/>
        </p:nvSpPr>
        <p:spPr>
          <a:xfrm>
            <a:off x="5005122" y="1972240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927D56-B9D1-434C-A733-9C68429FBBB3}"/>
              </a:ext>
            </a:extLst>
          </p:cNvPr>
          <p:cNvSpPr/>
          <p:nvPr/>
        </p:nvSpPr>
        <p:spPr>
          <a:xfrm>
            <a:off x="7448550" y="3906646"/>
            <a:ext cx="400050" cy="3558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4B9EE-19A2-4A27-B497-1F1C34811B4F}"/>
              </a:ext>
            </a:extLst>
          </p:cNvPr>
          <p:cNvSpPr/>
          <p:nvPr/>
        </p:nvSpPr>
        <p:spPr>
          <a:xfrm>
            <a:off x="7186727" y="3673970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F7FE1D-19FA-4ABD-A539-9DDBB0E8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97" y="3673970"/>
            <a:ext cx="2937807" cy="244817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2249D-496D-41EB-BCE2-5CE82434962C}"/>
              </a:ext>
            </a:extLst>
          </p:cNvPr>
          <p:cNvSpPr/>
          <p:nvPr/>
        </p:nvSpPr>
        <p:spPr>
          <a:xfrm>
            <a:off x="8181959" y="4095914"/>
            <a:ext cx="3023784" cy="5903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8DC29C-724E-45E9-A496-D0EB0D8A98D0}"/>
              </a:ext>
            </a:extLst>
          </p:cNvPr>
          <p:cNvSpPr/>
          <p:nvPr/>
        </p:nvSpPr>
        <p:spPr>
          <a:xfrm>
            <a:off x="7982683" y="3895343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0C9C5A-CD49-4DB9-A070-41096A6C3C5E}"/>
              </a:ext>
            </a:extLst>
          </p:cNvPr>
          <p:cNvSpPr/>
          <p:nvPr/>
        </p:nvSpPr>
        <p:spPr>
          <a:xfrm>
            <a:off x="10334625" y="5821191"/>
            <a:ext cx="400050" cy="3558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41EE-9150-4201-9317-151827AFF773}"/>
              </a:ext>
            </a:extLst>
          </p:cNvPr>
          <p:cNvSpPr/>
          <p:nvPr/>
        </p:nvSpPr>
        <p:spPr>
          <a:xfrm>
            <a:off x="10072802" y="5588515"/>
            <a:ext cx="351692" cy="3234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A22CD122-D3BA-4CAC-BF74-B74463F622B4}"/>
              </a:ext>
            </a:extLst>
          </p:cNvPr>
          <p:cNvSpPr/>
          <p:nvPr/>
        </p:nvSpPr>
        <p:spPr>
          <a:xfrm rot="5400000">
            <a:off x="6621031" y="4446949"/>
            <a:ext cx="932560" cy="902215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B726B0-1D4F-4CB5-8CF3-3B39C66B982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0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44034C-D49C-4178-88D3-CF79F86E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56" y="2127146"/>
            <a:ext cx="4686300" cy="3905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" y="69337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to Java.</a:t>
            </a:r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85E-2610-4F18-A240-9EA4D81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6" y="1936890"/>
            <a:ext cx="11112248" cy="422155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การติดตั้ง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NetBean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Install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รอจนกว่าการติดตั้งจะเสร็จ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SCIENCE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895000-9F26-452F-8CF6-3B06507380DF}"/>
              </a:ext>
            </a:extLst>
          </p:cNvPr>
          <p:cNvSpPr/>
          <p:nvPr/>
        </p:nvSpPr>
        <p:spPr>
          <a:xfrm>
            <a:off x="7773760" y="5641512"/>
            <a:ext cx="715337" cy="3558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290A38-4703-45AB-B644-51D01350265D}"/>
              </a:ext>
            </a:extLst>
          </p:cNvPr>
          <p:cNvSpPr/>
          <p:nvPr/>
        </p:nvSpPr>
        <p:spPr>
          <a:xfrm>
            <a:off x="7516998" y="5268687"/>
            <a:ext cx="669058" cy="5039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E4C5B2-F908-4C93-A469-99FBFA1B8A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7" t="17302" r="24934" b="32024"/>
          <a:stretch/>
        </p:blipFill>
        <p:spPr>
          <a:xfrm>
            <a:off x="11066220" y="36181"/>
            <a:ext cx="609964" cy="6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11096</TotalTime>
  <Words>3457</Words>
  <Application>Microsoft Office PowerPoint</Application>
  <PresentationFormat>Widescreen</PresentationFormat>
  <Paragraphs>841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新細明體</vt:lpstr>
      <vt:lpstr>Arial</vt:lpstr>
      <vt:lpstr>Arial Black</vt:lpstr>
      <vt:lpstr>Calibri</vt:lpstr>
      <vt:lpstr>Calibri Light</vt:lpstr>
      <vt:lpstr>Cordia New</vt:lpstr>
      <vt:lpstr>Courier New</vt:lpstr>
      <vt:lpstr>TH SarabunPSK</vt:lpstr>
      <vt:lpstr>Wingdings</vt:lpstr>
      <vt:lpstr>Office Theme</vt:lpstr>
      <vt:lpstr>05506006 Data Structure and Algorithms</vt:lpstr>
      <vt:lpstr>Outline</vt:lpstr>
      <vt:lpstr>Introduction to Java.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Introduction to Java. (Cont.)</vt:lpstr>
      <vt:lpstr>Class, Object, Attribute and Method.</vt:lpstr>
      <vt:lpstr>Class, Object, Attribute and Method.</vt:lpstr>
      <vt:lpstr>Class, Object, Attribute and Method.</vt:lpstr>
      <vt:lpstr>Class, Object, Attribute and Method.</vt:lpstr>
      <vt:lpstr>Basic Input Output : Reading input: The Scanner Class</vt:lpstr>
      <vt:lpstr>Basic Input Output : ตัวอย่างการรับค่าอุณภูมิเป็น Fahrenheit</vt:lpstr>
      <vt:lpstr>Basic Input Output : Key Points</vt:lpstr>
      <vt:lpstr>Basic Input Output : The Standard Output</vt:lpstr>
      <vt:lpstr>Basic Input Output : The Standard Output</vt:lpstr>
      <vt:lpstr>Java API</vt:lpstr>
      <vt:lpstr>Java API</vt:lpstr>
      <vt:lpstr>Modifier in Java.</vt:lpstr>
      <vt:lpstr>Modifier in Java. (Cont.)</vt:lpstr>
      <vt:lpstr>Modifier in Java. (Cont.)</vt:lpstr>
      <vt:lpstr>Array</vt:lpstr>
      <vt:lpstr>Array</vt:lpstr>
      <vt:lpstr>การใช้งานอะเรย์: การกำหนดค่าวิธีที่ 1</vt:lpstr>
      <vt:lpstr>การใช้งานอะเรย์: สิ่งที่เกิดขึ้นตอนกำหนดค่า</vt:lpstr>
      <vt:lpstr>การใช้งานอะเรย์: การกำหนดค่าวิธีที่ 2</vt:lpstr>
      <vt:lpstr>การใช้งานอะเรย์: การกำหนดค่าวิธีที่ 3</vt:lpstr>
      <vt:lpstr>ปัญหาใหญ่ของโครงสร้างข้อมูลแบบอะเรย์คือ</vt:lpstr>
      <vt:lpstr>Reference.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dc:creator>MrPondS_Dell</dc:creator>
  <cp:lastModifiedBy>MrPondS_Dell</cp:lastModifiedBy>
  <cp:revision>111</cp:revision>
  <cp:lastPrinted>2017-08-30T08:12:04Z</cp:lastPrinted>
  <dcterms:created xsi:type="dcterms:W3CDTF">2017-07-09T16:46:47Z</dcterms:created>
  <dcterms:modified xsi:type="dcterms:W3CDTF">2017-08-30T10:43:15Z</dcterms:modified>
</cp:coreProperties>
</file>