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3" r:id="rId3"/>
    <p:sldId id="262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custDataLst>
    <p:tags r:id="rId2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6699"/>
    <a:srgbClr val="04374A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878" autoAdjust="0"/>
  </p:normalViewPr>
  <p:slideViewPr>
    <p:cSldViewPr>
      <p:cViewPr varScale="1">
        <p:scale>
          <a:sx n="90" d="100"/>
          <a:sy n="90" d="100"/>
        </p:scale>
        <p:origin x="97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2924944"/>
            <a:ext cx="5005064" cy="1440160"/>
          </a:xfrm>
        </p:spPr>
        <p:txBody>
          <a:bodyPr/>
          <a:lstStyle>
            <a:lvl1pPr>
              <a:defRPr b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4A1F6A-164B-43BA-A19E-4AE6BB502A21}" type="slidenum">
              <a:rPr lang="ru-RU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pPr/>
              <a:t>‹#›</a:t>
            </a:fld>
            <a:endParaRPr lang="ru-RU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497553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2"/>
          <p:cNvSpPr>
            <a:spLocks noGrp="1"/>
          </p:cNvSpPr>
          <p:nvPr>
            <p:ph idx="1"/>
          </p:nvPr>
        </p:nvSpPr>
        <p:spPr>
          <a:xfrm>
            <a:off x="323528" y="1700808"/>
            <a:ext cx="842493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>
              <a:defRPr sz="2400">
                <a:solidFill>
                  <a:schemeClr val="accent6">
                    <a:lumMod val="40000"/>
                    <a:lumOff val="60000"/>
                  </a:schemeClr>
                </a:solidFill>
              </a:defRPr>
            </a:lvl2pPr>
            <a:lvl3pPr>
              <a:defRPr sz="2000">
                <a:solidFill>
                  <a:schemeClr val="accent6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accent6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accent6">
                    <a:lumMod val="40000"/>
                    <a:lumOff val="6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>
              <a:defRPr sz="2400">
                <a:solidFill>
                  <a:schemeClr val="accent6">
                    <a:lumMod val="40000"/>
                    <a:lumOff val="60000"/>
                  </a:schemeClr>
                </a:solidFill>
              </a:defRPr>
            </a:lvl2pPr>
            <a:lvl3pPr>
              <a:defRPr sz="2000">
                <a:solidFill>
                  <a:schemeClr val="accent6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accent6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accent6">
                    <a:lumMod val="40000"/>
                    <a:lumOff val="6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40000"/>
                    <a:lumOff val="6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40000"/>
                    <a:lumOff val="6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40000"/>
                    <a:lumOff val="6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40000"/>
                    <a:lumOff val="6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40000"/>
                    <a:lumOff val="6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40000"/>
                    <a:lumOff val="6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40000"/>
                    <a:lumOff val="6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40000"/>
                    <a:lumOff val="6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40000"/>
                    <a:lumOff val="6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40000"/>
                    <a:lumOff val="6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497553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528" y="1700808"/>
            <a:ext cx="842493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40000"/>
              <a:lumOff val="6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6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6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6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6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5797152" cy="2232248"/>
          </a:xfrm>
        </p:spPr>
        <p:txBody>
          <a:bodyPr>
            <a:noAutofit/>
          </a:bodyPr>
          <a:lstStyle/>
          <a:p>
            <a:r>
              <a:rPr lang="en-US" sz="14900" dirty="0"/>
              <a:t>XML</a:t>
            </a:r>
            <a:endParaRPr lang="ru-RU" sz="14900" b="1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40DAB84-2ACD-48BC-93C4-899A85C6D018}"/>
              </a:ext>
            </a:extLst>
          </p:cNvPr>
          <p:cNvSpPr txBox="1">
            <a:spLocks/>
          </p:cNvSpPr>
          <p:nvPr/>
        </p:nvSpPr>
        <p:spPr>
          <a:xfrm>
            <a:off x="2411760" y="3573016"/>
            <a:ext cx="5797152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By </a:t>
            </a:r>
            <a:r>
              <a:rPr lang="ru-RU" sz="2800" dirty="0" err="1"/>
              <a:t>Жолудов</a:t>
            </a:r>
            <a:r>
              <a:rPr lang="ru-RU" sz="2800" dirty="0"/>
              <a:t> Виктор</a:t>
            </a:r>
          </a:p>
        </p:txBody>
      </p:sp>
      <p:pic>
        <p:nvPicPr>
          <p:cNvPr id="1026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08CF4148-7EBA-4CEC-BE6D-F394A52B6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445224"/>
            <a:ext cx="1331640" cy="133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945144"/>
            <a:ext cx="7497553" cy="1008112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XML отделяет данные от HTML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51520" y="2025264"/>
            <a:ext cx="8424936" cy="187220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Если вам в HTML документе необходимо отображать динамические данные, то это будет занимать слишком много времени, если всякий раз, когда эти данные изменились, редактировать сам HTML документ.</a:t>
            </a:r>
          </a:p>
          <a:p>
            <a:endParaRPr lang="ru-RU" sz="2400" dirty="0"/>
          </a:p>
        </p:txBody>
      </p:sp>
      <p:pic>
        <p:nvPicPr>
          <p:cNvPr id="5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334ACAEF-1EA4-4A14-873F-85F60B14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75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5">
            <a:extLst>
              <a:ext uri="{FF2B5EF4-FFF2-40B4-BE49-F238E27FC236}">
                <a16:creationId xmlns:a16="http://schemas.microsoft.com/office/drawing/2014/main" id="{BAEFFEA2-D829-4740-82C7-097614100B69}"/>
              </a:ext>
            </a:extLst>
          </p:cNvPr>
          <p:cNvSpPr txBox="1">
            <a:spLocks/>
          </p:cNvSpPr>
          <p:nvPr/>
        </p:nvSpPr>
        <p:spPr>
          <a:xfrm>
            <a:off x="251520" y="3897472"/>
            <a:ext cx="84249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 </a:t>
            </a:r>
            <a:r>
              <a:rPr lang="ru-RU" b="1" dirty="0"/>
              <a:t>XML</a:t>
            </a:r>
            <a:r>
              <a:rPr lang="ru-RU" dirty="0"/>
              <a:t> данные можно хранить в отдельных файлах XML. При этом вы сосредотачиваетесь на использовании HTML/CSS для отображения и шаблонизации и можете быть уверены, что поступающие новые данные не потребуют каких-либо изменений в коде HTML документа.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7924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2454" y="1556792"/>
            <a:ext cx="882047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XML упрощает распределение данных</a:t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53225" y="2476564"/>
            <a:ext cx="8424936" cy="844909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 реальном мире компьютерные системы и базы данных используют данные в несовместимых форматах.</a:t>
            </a:r>
          </a:p>
        </p:txBody>
      </p:sp>
      <p:pic>
        <p:nvPicPr>
          <p:cNvPr id="5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334ACAEF-1EA4-4A14-873F-85F60B14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75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5">
            <a:extLst>
              <a:ext uri="{FF2B5EF4-FFF2-40B4-BE49-F238E27FC236}">
                <a16:creationId xmlns:a16="http://schemas.microsoft.com/office/drawing/2014/main" id="{4189D9DF-CACE-4F97-8AC7-ECB465D31C07}"/>
              </a:ext>
            </a:extLst>
          </p:cNvPr>
          <p:cNvSpPr txBox="1">
            <a:spLocks/>
          </p:cNvSpPr>
          <p:nvPr/>
        </p:nvSpPr>
        <p:spPr>
          <a:xfrm>
            <a:off x="353225" y="3321473"/>
            <a:ext cx="8424936" cy="844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/>
              <a:t>XML данные хранятся в простом текстовом формате. Это обеспечивает программную и аппаратную независимость.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DCEDBA4B-D3DD-4704-B0C7-626C4547D955}"/>
              </a:ext>
            </a:extLst>
          </p:cNvPr>
          <p:cNvSpPr txBox="1">
            <a:spLocks/>
          </p:cNvSpPr>
          <p:nvPr/>
        </p:nvSpPr>
        <p:spPr>
          <a:xfrm>
            <a:off x="353225" y="4588836"/>
            <a:ext cx="8424936" cy="8449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Это позволяет легко создавать данные, которые могут использоваться самыми разными приложениями.</a:t>
            </a:r>
          </a:p>
        </p:txBody>
      </p:sp>
    </p:spTree>
    <p:extLst>
      <p:ext uri="{BB962C8B-B14F-4D97-AF65-F5344CB8AC3E}">
        <p14:creationId xmlns:p14="http://schemas.microsoft.com/office/powerpoint/2010/main" val="228959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68760"/>
            <a:ext cx="9144000" cy="1008112"/>
          </a:xfrm>
        </p:spPr>
        <p:txBody>
          <a:bodyPr/>
          <a:lstStyle/>
          <a:p>
            <a:r>
              <a:rPr lang="ru-RU" dirty="0"/>
              <a:t>А также: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23528" y="2276872"/>
            <a:ext cx="8424936" cy="3600400"/>
          </a:xfrm>
        </p:spPr>
        <p:txBody>
          <a:bodyPr>
            <a:normAutofit/>
          </a:bodyPr>
          <a:lstStyle/>
          <a:p>
            <a:r>
              <a:rPr lang="ru-RU" dirty="0"/>
              <a:t>XML упрощает передачу данных</a:t>
            </a:r>
          </a:p>
          <a:p>
            <a:r>
              <a:rPr lang="ru-RU" dirty="0"/>
              <a:t>XML упрощает модификацию платформы</a:t>
            </a:r>
          </a:p>
          <a:p>
            <a:r>
              <a:rPr lang="ru-RU" dirty="0"/>
              <a:t>XML делает ваши данные более доступными</a:t>
            </a:r>
          </a:p>
          <a:p>
            <a:r>
              <a:rPr lang="ru-RU" dirty="0"/>
              <a:t>XML используется для создания новых интернет-языков</a:t>
            </a:r>
          </a:p>
          <a:p>
            <a:endParaRPr lang="ru-RU" sz="2400" dirty="0"/>
          </a:p>
        </p:txBody>
      </p:sp>
      <p:pic>
        <p:nvPicPr>
          <p:cNvPr id="5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334ACAEF-1EA4-4A14-873F-85F60B14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75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2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XML </a:t>
            </a:r>
            <a:r>
              <a:rPr lang="ru-RU" dirty="0"/>
              <a:t>документа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51520" y="1772816"/>
            <a:ext cx="8424936" cy="57606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ML документы формируют древовидную структуру:</a:t>
            </a:r>
            <a:endParaRPr lang="ru-RU" b="1" dirty="0"/>
          </a:p>
          <a:p>
            <a:endParaRPr lang="ru-RU" sz="2400" dirty="0"/>
          </a:p>
        </p:txBody>
      </p:sp>
      <p:pic>
        <p:nvPicPr>
          <p:cNvPr id="5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334ACAEF-1EA4-4A14-873F-85F60B14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75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3728E9-3834-4D10-88AC-C0E66F2C4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1832"/>
            <a:ext cx="9144000" cy="29644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Объект 2">
            <a:extLst>
              <a:ext uri="{FF2B5EF4-FFF2-40B4-BE49-F238E27FC236}">
                <a16:creationId xmlns:a16="http://schemas.microsoft.com/office/drawing/2014/main" id="{37FC007F-C8E5-4640-AA53-5351F1023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" y="2204864"/>
            <a:ext cx="9134759" cy="3806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353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XML </a:t>
            </a:r>
            <a:r>
              <a:rPr lang="ru-RU" dirty="0"/>
              <a:t>документа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23528" y="1700808"/>
            <a:ext cx="8424936" cy="844909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Все XML элементы должны иметь закрывающий тег (в </a:t>
            </a:r>
            <a:r>
              <a:rPr lang="en-US" dirty="0"/>
              <a:t>HTML </a:t>
            </a:r>
            <a:r>
              <a:rPr lang="ru-RU" dirty="0"/>
              <a:t>некоторые теги можно не закрывать)</a:t>
            </a:r>
            <a:endParaRPr lang="ru-RU" b="1" dirty="0"/>
          </a:p>
          <a:p>
            <a:endParaRPr lang="ru-RU" sz="2400" dirty="0"/>
          </a:p>
        </p:txBody>
      </p:sp>
      <p:pic>
        <p:nvPicPr>
          <p:cNvPr id="5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334ACAEF-1EA4-4A14-873F-85F60B14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75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5">
            <a:extLst>
              <a:ext uri="{FF2B5EF4-FFF2-40B4-BE49-F238E27FC236}">
                <a16:creationId xmlns:a16="http://schemas.microsoft.com/office/drawing/2014/main" id="{E6DCE468-F808-4E5F-9B0F-90A8797FC0E6}"/>
              </a:ext>
            </a:extLst>
          </p:cNvPr>
          <p:cNvSpPr txBox="1">
            <a:spLocks/>
          </p:cNvSpPr>
          <p:nvPr/>
        </p:nvSpPr>
        <p:spPr>
          <a:xfrm>
            <a:off x="323528" y="2545717"/>
            <a:ext cx="8424936" cy="844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Теги XML являются </a:t>
            </a:r>
            <a:r>
              <a:rPr lang="ru-RU" dirty="0" err="1"/>
              <a:t>регистрозависимыми</a:t>
            </a:r>
            <a:r>
              <a:rPr lang="ru-RU" dirty="0"/>
              <a:t>.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53AC9A-7A29-40B3-BC2B-004E1A72A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73" b="-3636"/>
          <a:stretch/>
        </p:blipFill>
        <p:spPr>
          <a:xfrm>
            <a:off x="5220072" y="4035283"/>
            <a:ext cx="2667000" cy="10096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346F66-76C5-4D2B-BEB2-0F224A48A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09" y="4035283"/>
            <a:ext cx="2428875" cy="1009650"/>
          </a:xfrm>
          <a:prstGeom prst="rect">
            <a:avLst/>
          </a:prstGeom>
        </p:spPr>
      </p:pic>
      <p:sp>
        <p:nvSpPr>
          <p:cNvPr id="9" name="Объект 5">
            <a:extLst>
              <a:ext uri="{FF2B5EF4-FFF2-40B4-BE49-F238E27FC236}">
                <a16:creationId xmlns:a16="http://schemas.microsoft.com/office/drawing/2014/main" id="{0B0E5FB8-B6DF-4482-A594-A2CD2766824C}"/>
              </a:ext>
            </a:extLst>
          </p:cNvPr>
          <p:cNvSpPr txBox="1">
            <a:spLocks/>
          </p:cNvSpPr>
          <p:nvPr/>
        </p:nvSpPr>
        <p:spPr>
          <a:xfrm>
            <a:off x="309598" y="3429000"/>
            <a:ext cx="8424936" cy="844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        так нельзя			     а так - нужно</a:t>
            </a:r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EB1465-3592-4C31-8058-251235258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821" y="3423911"/>
            <a:ext cx="4324350" cy="1476375"/>
          </a:xfrm>
          <a:prstGeom prst="rect">
            <a:avLst/>
          </a:prstGeom>
        </p:spPr>
      </p:pic>
      <p:sp>
        <p:nvSpPr>
          <p:cNvPr id="11" name="Объект 5">
            <a:extLst>
              <a:ext uri="{FF2B5EF4-FFF2-40B4-BE49-F238E27FC236}">
                <a16:creationId xmlns:a16="http://schemas.microsoft.com/office/drawing/2014/main" id="{F0CACDBF-D1D9-467E-9B64-9226D2B288EE}"/>
              </a:ext>
            </a:extLst>
          </p:cNvPr>
          <p:cNvSpPr txBox="1">
            <a:spLocks/>
          </p:cNvSpPr>
          <p:nvPr/>
        </p:nvSpPr>
        <p:spPr>
          <a:xfrm>
            <a:off x="289286" y="3392058"/>
            <a:ext cx="8424936" cy="8449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XML элементы должны соблюдать корректную вложенность</a:t>
            </a:r>
            <a:endParaRPr lang="ru-RU" b="1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44CD3B7-21F9-4CB1-870E-81BA7A8D8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9979" y="4197028"/>
            <a:ext cx="55435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5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9" grpId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XML </a:t>
            </a:r>
            <a:r>
              <a:rPr lang="ru-RU" dirty="0"/>
              <a:t>документа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59532" y="1916833"/>
            <a:ext cx="8424936" cy="504056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У XML документа должен быть корневой элемент</a:t>
            </a:r>
            <a:endParaRPr lang="ru-RU" b="1" dirty="0"/>
          </a:p>
          <a:p>
            <a:endParaRPr lang="ru-RU" sz="2400" dirty="0"/>
          </a:p>
        </p:txBody>
      </p:sp>
      <p:pic>
        <p:nvPicPr>
          <p:cNvPr id="5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334ACAEF-1EA4-4A14-873F-85F60B14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75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CE4C65-BFE2-488C-87F1-BD9A6B517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129" y="2615849"/>
            <a:ext cx="4562475" cy="3152775"/>
          </a:xfrm>
          <a:prstGeom prst="rect">
            <a:avLst/>
          </a:prstGeom>
        </p:spPr>
      </p:pic>
      <p:sp>
        <p:nvSpPr>
          <p:cNvPr id="7" name="Объект 5">
            <a:extLst>
              <a:ext uri="{FF2B5EF4-FFF2-40B4-BE49-F238E27FC236}">
                <a16:creationId xmlns:a16="http://schemas.microsoft.com/office/drawing/2014/main" id="{B05D0E21-2862-4029-82CF-836818692CA9}"/>
              </a:ext>
            </a:extLst>
          </p:cNvPr>
          <p:cNvSpPr txBox="1">
            <a:spLocks/>
          </p:cNvSpPr>
          <p:nvPr/>
        </p:nvSpPr>
        <p:spPr>
          <a:xfrm>
            <a:off x="386820" y="2421129"/>
            <a:ext cx="842493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700" dirty="0"/>
              <a:t>XML пролог</a:t>
            </a:r>
            <a:endParaRPr lang="ru-RU" sz="2700" b="1" dirty="0"/>
          </a:p>
          <a:p>
            <a:endParaRPr lang="ru-RU" sz="27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38291A-B091-47C2-8AD4-138071D72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453" y="3119905"/>
            <a:ext cx="46958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2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XML </a:t>
            </a:r>
            <a:r>
              <a:rPr lang="ru-RU" dirty="0"/>
              <a:t>документа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59532" y="1735477"/>
            <a:ext cx="8424936" cy="50405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Значения XML атрибутов должны заключаться в кавычки</a:t>
            </a:r>
            <a:endParaRPr lang="ru-RU" b="1" dirty="0"/>
          </a:p>
          <a:p>
            <a:endParaRPr lang="ru-RU" sz="2400" dirty="0"/>
          </a:p>
        </p:txBody>
      </p:sp>
      <p:pic>
        <p:nvPicPr>
          <p:cNvPr id="5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334ACAEF-1EA4-4A14-873F-85F60B14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75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04F91D-4A43-4A0D-8133-6EDE46095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195" y="2236123"/>
            <a:ext cx="5242346" cy="45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9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XML </a:t>
            </a:r>
            <a:r>
              <a:rPr lang="ru-RU" dirty="0"/>
              <a:t>документа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59532" y="1916833"/>
            <a:ext cx="8424936" cy="936104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XML </a:t>
            </a:r>
            <a:r>
              <a:rPr lang="ru-RU" b="1" dirty="0"/>
              <a:t>Элемент – </a:t>
            </a:r>
            <a:r>
              <a:rPr lang="ru-RU" dirty="0"/>
              <a:t>это все от (и включая) начального тега элемента до (и включая) конечного тега элемента.</a:t>
            </a:r>
          </a:p>
          <a:p>
            <a:endParaRPr lang="ru-RU" b="1" dirty="0"/>
          </a:p>
          <a:p>
            <a:endParaRPr lang="ru-RU" sz="2400" dirty="0"/>
          </a:p>
        </p:txBody>
      </p:sp>
      <p:pic>
        <p:nvPicPr>
          <p:cNvPr id="5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334ACAEF-1EA4-4A14-873F-85F60B14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75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5">
            <a:extLst>
              <a:ext uri="{FF2B5EF4-FFF2-40B4-BE49-F238E27FC236}">
                <a16:creationId xmlns:a16="http://schemas.microsoft.com/office/drawing/2014/main" id="{4229EE64-7AB0-4940-9D94-F5142A58A858}"/>
              </a:ext>
            </a:extLst>
          </p:cNvPr>
          <p:cNvSpPr txBox="1">
            <a:spLocks/>
          </p:cNvSpPr>
          <p:nvPr/>
        </p:nvSpPr>
        <p:spPr>
          <a:xfrm>
            <a:off x="359532" y="2858766"/>
            <a:ext cx="8424936" cy="309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Элемент может содержать:</a:t>
            </a:r>
          </a:p>
          <a:p>
            <a:pPr marL="0" lvl="0" indent="0">
              <a:buNone/>
            </a:pPr>
            <a:r>
              <a:rPr lang="ru-RU" dirty="0"/>
              <a:t>	другие элементы</a:t>
            </a:r>
          </a:p>
          <a:p>
            <a:pPr marL="0" lvl="0" indent="0">
              <a:buNone/>
            </a:pPr>
            <a:r>
              <a:rPr lang="ru-RU" dirty="0"/>
              <a:t>	текст</a:t>
            </a:r>
          </a:p>
          <a:p>
            <a:pPr marL="0" lvl="0" indent="0">
              <a:buNone/>
            </a:pPr>
            <a:r>
              <a:rPr lang="ru-RU" dirty="0"/>
              <a:t>	атрибуты</a:t>
            </a:r>
          </a:p>
          <a:p>
            <a:pPr marL="0" lvl="0" indent="0">
              <a:buNone/>
            </a:pPr>
            <a:r>
              <a:rPr lang="ru-RU" dirty="0"/>
              <a:t>	или набор из всего выше названного</a:t>
            </a:r>
          </a:p>
          <a:p>
            <a:endParaRPr lang="ru-RU" b="1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02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XML </a:t>
            </a:r>
            <a:r>
              <a:rPr lang="ru-RU" dirty="0"/>
              <a:t>документа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59532" y="1916832"/>
            <a:ext cx="8424936" cy="720079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Так же важно соблюдать стилистику написания имен тегов – правило хорошего тона.</a:t>
            </a:r>
            <a:endParaRPr lang="ru-RU" b="1" dirty="0"/>
          </a:p>
          <a:p>
            <a:endParaRPr lang="ru-RU" sz="2400" dirty="0"/>
          </a:p>
        </p:txBody>
      </p:sp>
      <p:pic>
        <p:nvPicPr>
          <p:cNvPr id="5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334ACAEF-1EA4-4A14-873F-85F60B14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75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6F0D2B-A4FA-46F5-B145-A1B8222F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52" y="2636911"/>
            <a:ext cx="6660232" cy="393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8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Xpath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59532" y="1916832"/>
            <a:ext cx="8424936" cy="331236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b="1" dirty="0" err="1"/>
              <a:t>XPath</a:t>
            </a:r>
            <a:r>
              <a:rPr lang="ru-RU" dirty="0"/>
              <a:t> - специальный язык для определения частей XML документа</a:t>
            </a:r>
          </a:p>
          <a:p>
            <a:pPr lvl="0"/>
            <a:r>
              <a:rPr lang="ru-RU" b="1" dirty="0" err="1"/>
              <a:t>XPath</a:t>
            </a:r>
            <a:r>
              <a:rPr lang="ru-RU" dirty="0"/>
              <a:t> использует маршрутные выражения для навигации по XML документам</a:t>
            </a:r>
          </a:p>
          <a:p>
            <a:pPr lvl="0"/>
            <a:r>
              <a:rPr lang="ru-RU" b="1" dirty="0" err="1"/>
              <a:t>XPath</a:t>
            </a:r>
            <a:r>
              <a:rPr lang="ru-RU" dirty="0"/>
              <a:t> содержит библиотеку стандартных функций</a:t>
            </a:r>
          </a:p>
          <a:p>
            <a:pPr lvl="0"/>
            <a:r>
              <a:rPr lang="ru-RU" b="1" dirty="0" err="1"/>
              <a:t>XPath</a:t>
            </a:r>
            <a:r>
              <a:rPr lang="ru-RU" dirty="0"/>
              <a:t> — главный элемент в XSLT</a:t>
            </a:r>
          </a:p>
          <a:p>
            <a:pPr lvl="0"/>
            <a:r>
              <a:rPr lang="ru-RU" b="1" dirty="0" err="1"/>
              <a:t>XPath</a:t>
            </a:r>
            <a:r>
              <a:rPr lang="ru-RU" dirty="0"/>
              <a:t> также используется в </a:t>
            </a:r>
            <a:r>
              <a:rPr lang="ru-RU" dirty="0" err="1"/>
              <a:t>XQuery</a:t>
            </a:r>
            <a:r>
              <a:rPr lang="ru-RU" dirty="0"/>
              <a:t>, </a:t>
            </a:r>
            <a:r>
              <a:rPr lang="ru-RU" dirty="0" err="1"/>
              <a:t>XPointer</a:t>
            </a:r>
            <a:r>
              <a:rPr lang="ru-RU" dirty="0"/>
              <a:t> и </a:t>
            </a:r>
            <a:r>
              <a:rPr lang="ru-RU" dirty="0" err="1"/>
              <a:t>XLink</a:t>
            </a:r>
            <a:endParaRPr lang="ru-RU" dirty="0"/>
          </a:p>
          <a:p>
            <a:endParaRPr lang="ru-RU" sz="2400" dirty="0"/>
          </a:p>
        </p:txBody>
      </p:sp>
      <p:pic>
        <p:nvPicPr>
          <p:cNvPr id="5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334ACAEF-1EA4-4A14-873F-85F60B14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75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49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61864" y="507330"/>
            <a:ext cx="7497553" cy="1008112"/>
          </a:xfrm>
        </p:spPr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24" name="Line 253"/>
          <p:cNvSpPr>
            <a:spLocks noChangeShapeType="1"/>
          </p:cNvSpPr>
          <p:nvPr/>
        </p:nvSpPr>
        <p:spPr bwMode="gray">
          <a:xfrm>
            <a:off x="1212841" y="4848373"/>
            <a:ext cx="5343178" cy="19047"/>
          </a:xfrm>
          <a:prstGeom prst="line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5" name="Rectangle 254"/>
          <p:cNvSpPr>
            <a:spLocks noChangeArrowheads="1"/>
          </p:cNvSpPr>
          <p:nvPr/>
        </p:nvSpPr>
        <p:spPr bwMode="gray">
          <a:xfrm rot="3419336">
            <a:off x="928678" y="4272112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6" name="Text Box 255"/>
          <p:cNvSpPr txBox="1">
            <a:spLocks noChangeArrowheads="1"/>
          </p:cNvSpPr>
          <p:nvPr/>
        </p:nvSpPr>
        <p:spPr bwMode="gray">
          <a:xfrm>
            <a:off x="984241" y="4314974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27" name="Line 256"/>
          <p:cNvSpPr>
            <a:spLocks noChangeShapeType="1"/>
          </p:cNvSpPr>
          <p:nvPr/>
        </p:nvSpPr>
        <p:spPr bwMode="gray">
          <a:xfrm>
            <a:off x="1212841" y="2333773"/>
            <a:ext cx="5343178" cy="37303"/>
          </a:xfrm>
          <a:prstGeom prst="line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8" name="Rectangle 257"/>
          <p:cNvSpPr>
            <a:spLocks noChangeArrowheads="1"/>
          </p:cNvSpPr>
          <p:nvPr/>
        </p:nvSpPr>
        <p:spPr bwMode="gray">
          <a:xfrm rot="3419336">
            <a:off x="928678" y="175751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" name="Text Box 258"/>
          <p:cNvSpPr txBox="1">
            <a:spLocks noChangeArrowheads="1"/>
          </p:cNvSpPr>
          <p:nvPr/>
        </p:nvSpPr>
        <p:spPr bwMode="gray">
          <a:xfrm>
            <a:off x="2279641" y="1844824"/>
            <a:ext cx="229235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Что такое 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XML</a:t>
            </a:r>
          </a:p>
        </p:txBody>
      </p:sp>
      <p:sp>
        <p:nvSpPr>
          <p:cNvPr id="30" name="Text Box 259"/>
          <p:cNvSpPr txBox="1">
            <a:spLocks noChangeArrowheads="1"/>
          </p:cNvSpPr>
          <p:nvPr/>
        </p:nvSpPr>
        <p:spPr bwMode="gray">
          <a:xfrm>
            <a:off x="984241" y="1800374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31" name="Line 260"/>
          <p:cNvSpPr>
            <a:spLocks noChangeShapeType="1"/>
          </p:cNvSpPr>
          <p:nvPr/>
        </p:nvSpPr>
        <p:spPr bwMode="gray">
          <a:xfrm flipV="1">
            <a:off x="1212841" y="3152927"/>
            <a:ext cx="5343178" cy="19047"/>
          </a:xfrm>
          <a:prstGeom prst="line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2" name="Rectangle 261"/>
          <p:cNvSpPr>
            <a:spLocks noChangeArrowheads="1"/>
          </p:cNvSpPr>
          <p:nvPr/>
        </p:nvSpPr>
        <p:spPr bwMode="gray">
          <a:xfrm rot="3419336">
            <a:off x="928678" y="259571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3" name="Text Box 262"/>
          <p:cNvSpPr txBox="1">
            <a:spLocks noChangeArrowheads="1"/>
          </p:cNvSpPr>
          <p:nvPr/>
        </p:nvSpPr>
        <p:spPr bwMode="gray">
          <a:xfrm>
            <a:off x="984241" y="2638574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34" name="Line 263"/>
          <p:cNvSpPr>
            <a:spLocks noChangeShapeType="1"/>
          </p:cNvSpPr>
          <p:nvPr/>
        </p:nvSpPr>
        <p:spPr bwMode="gray">
          <a:xfrm>
            <a:off x="1214429" y="4008587"/>
            <a:ext cx="5343178" cy="19047"/>
          </a:xfrm>
          <a:prstGeom prst="line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5" name="Rectangle 264"/>
          <p:cNvSpPr>
            <a:spLocks noChangeArrowheads="1"/>
          </p:cNvSpPr>
          <p:nvPr/>
        </p:nvSpPr>
        <p:spPr bwMode="gray">
          <a:xfrm rot="3419336">
            <a:off x="928678" y="3433912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6" name="Text Box 265"/>
          <p:cNvSpPr txBox="1">
            <a:spLocks noChangeArrowheads="1"/>
          </p:cNvSpPr>
          <p:nvPr/>
        </p:nvSpPr>
        <p:spPr bwMode="gray">
          <a:xfrm>
            <a:off x="984241" y="3476774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37" name="Line 266"/>
          <p:cNvSpPr>
            <a:spLocks noChangeShapeType="1"/>
          </p:cNvSpPr>
          <p:nvPr/>
        </p:nvSpPr>
        <p:spPr bwMode="gray">
          <a:xfrm flipV="1">
            <a:off x="1212841" y="5700564"/>
            <a:ext cx="5343178" cy="8235"/>
          </a:xfrm>
          <a:prstGeom prst="line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8" name="Rectangle 267"/>
          <p:cNvSpPr>
            <a:spLocks noChangeArrowheads="1"/>
          </p:cNvSpPr>
          <p:nvPr/>
        </p:nvSpPr>
        <p:spPr bwMode="ltGray">
          <a:xfrm rot="3419336">
            <a:off x="928678" y="5132537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9" name="Text Box 268"/>
          <p:cNvSpPr txBox="1">
            <a:spLocks noChangeArrowheads="1"/>
          </p:cNvSpPr>
          <p:nvPr/>
        </p:nvSpPr>
        <p:spPr bwMode="gray">
          <a:xfrm>
            <a:off x="984241" y="5175399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40" name="Text Box 269"/>
          <p:cNvSpPr txBox="1">
            <a:spLocks noChangeArrowheads="1"/>
          </p:cNvSpPr>
          <p:nvPr/>
        </p:nvSpPr>
        <p:spPr bwMode="gray">
          <a:xfrm>
            <a:off x="2279641" y="2706837"/>
            <a:ext cx="33777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Как используется 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XML</a:t>
            </a:r>
          </a:p>
        </p:txBody>
      </p:sp>
      <p:sp>
        <p:nvSpPr>
          <p:cNvPr id="41" name="Text Box 270"/>
          <p:cNvSpPr txBox="1">
            <a:spLocks noChangeArrowheads="1"/>
          </p:cNvSpPr>
          <p:nvPr/>
        </p:nvSpPr>
        <p:spPr bwMode="gray">
          <a:xfrm>
            <a:off x="2279641" y="3546624"/>
            <a:ext cx="386734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Создание 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XML </a:t>
            </a:r>
            <a:r>
              <a:rPr lang="ru-R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документа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42" name="Text Box 271"/>
          <p:cNvSpPr txBox="1">
            <a:spLocks noChangeArrowheads="1"/>
          </p:cNvSpPr>
          <p:nvPr/>
        </p:nvSpPr>
        <p:spPr bwMode="gray">
          <a:xfrm>
            <a:off x="2279641" y="4387999"/>
            <a:ext cx="25888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Немного о 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XPath</a:t>
            </a:r>
          </a:p>
        </p:txBody>
      </p:sp>
      <p:sp>
        <p:nvSpPr>
          <p:cNvPr id="43" name="Text Box 272"/>
          <p:cNvSpPr txBox="1">
            <a:spLocks noChangeArrowheads="1"/>
          </p:cNvSpPr>
          <p:nvPr/>
        </p:nvSpPr>
        <p:spPr bwMode="gray">
          <a:xfrm>
            <a:off x="2279641" y="5238899"/>
            <a:ext cx="8272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Итог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pic>
        <p:nvPicPr>
          <p:cNvPr id="23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EDC68828-7C14-4211-A5B4-A5F53C282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75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Xpath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59532" y="1916832"/>
            <a:ext cx="8424936" cy="3600399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 err="1"/>
              <a:t>XPath</a:t>
            </a:r>
            <a:r>
              <a:rPr lang="ru-RU" dirty="0"/>
              <a:t> использует маршрутные выражения для выбора узлов или узловых наборов в XML документе. Эти маршрутные выражения похожи на те выражения, которые можно увидеть при работе с традиционными файловыми системами.</a:t>
            </a:r>
          </a:p>
          <a:p>
            <a:r>
              <a:rPr lang="ru-RU" dirty="0"/>
              <a:t>В настоящее время выражения </a:t>
            </a:r>
            <a:r>
              <a:rPr lang="ru-RU" dirty="0" err="1"/>
              <a:t>XPath</a:t>
            </a:r>
            <a:r>
              <a:rPr lang="ru-RU" dirty="0"/>
              <a:t> можно использовать в </a:t>
            </a:r>
            <a:r>
              <a:rPr lang="ru-RU" dirty="0" err="1"/>
              <a:t>JavaScript</a:t>
            </a:r>
            <a:r>
              <a:rPr lang="ru-RU" dirty="0"/>
              <a:t>, </a:t>
            </a:r>
            <a:r>
              <a:rPr lang="ru-RU" dirty="0" err="1"/>
              <a:t>Java</a:t>
            </a:r>
            <a:r>
              <a:rPr lang="ru-RU" dirty="0"/>
              <a:t>, XML схемах, PHP, </a:t>
            </a:r>
            <a:r>
              <a:rPr lang="ru-RU" dirty="0" err="1"/>
              <a:t>Python</a:t>
            </a:r>
            <a:r>
              <a:rPr lang="ru-RU" dirty="0"/>
              <a:t>, C и C++, а также во множестве других языках программирования.</a:t>
            </a:r>
          </a:p>
          <a:p>
            <a:endParaRPr lang="ru-RU" sz="2400" dirty="0"/>
          </a:p>
        </p:txBody>
      </p:sp>
      <p:pic>
        <p:nvPicPr>
          <p:cNvPr id="5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334ACAEF-1EA4-4A14-873F-85F60B14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75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5033DD8-748A-4A69-8BAB-E049F8232757}"/>
              </a:ext>
            </a:extLst>
          </p:cNvPr>
          <p:cNvSpPr txBox="1">
            <a:spLocks/>
          </p:cNvSpPr>
          <p:nvPr/>
        </p:nvSpPr>
        <p:spPr>
          <a:xfrm>
            <a:off x="935869" y="836713"/>
            <a:ext cx="7497553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Хотите узнать больше о </a:t>
            </a:r>
            <a:r>
              <a:rPr lang="en-US" dirty="0"/>
              <a:t>XPath?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9A9FB5A-18CE-46F9-8940-58E274A2E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26" y="1628800"/>
            <a:ext cx="34004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AF7F19-0C1A-42AE-A696-422D35C6897B}"/>
              </a:ext>
            </a:extLst>
          </p:cNvPr>
          <p:cNvSpPr txBox="1">
            <a:spLocks/>
          </p:cNvSpPr>
          <p:nvPr/>
        </p:nvSpPr>
        <p:spPr>
          <a:xfrm>
            <a:off x="107504" y="2132857"/>
            <a:ext cx="5112567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https://www.w3schools.com/xml/xpath_intro.asp</a:t>
            </a:r>
            <a:endParaRPr lang="ru-RU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A2E1BD-ED5B-41DA-92D8-259F32B91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905" y="3356994"/>
            <a:ext cx="2748449" cy="25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282" y="950803"/>
            <a:ext cx="7497553" cy="1008112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Что изучать следующим?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59532" y="2132856"/>
            <a:ext cx="8424936" cy="844909"/>
          </a:xfrm>
        </p:spPr>
        <p:txBody>
          <a:bodyPr>
            <a:normAutofit/>
          </a:bodyPr>
          <a:lstStyle/>
          <a:p>
            <a:r>
              <a:rPr lang="ru-RU" dirty="0"/>
              <a:t>Рекомендуется изучить XML DOM и XSLT.</a:t>
            </a:r>
          </a:p>
          <a:p>
            <a:endParaRPr lang="ru-RU" sz="2400" dirty="0"/>
          </a:p>
        </p:txBody>
      </p:sp>
      <p:pic>
        <p:nvPicPr>
          <p:cNvPr id="5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334ACAEF-1EA4-4A14-873F-85F60B14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75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5">
            <a:extLst>
              <a:ext uri="{FF2B5EF4-FFF2-40B4-BE49-F238E27FC236}">
                <a16:creationId xmlns:a16="http://schemas.microsoft.com/office/drawing/2014/main" id="{B9EA9A82-2EFD-4CD0-AC30-EC13F2113EE8}"/>
              </a:ext>
            </a:extLst>
          </p:cNvPr>
          <p:cNvSpPr txBox="1">
            <a:spLocks/>
          </p:cNvSpPr>
          <p:nvPr/>
        </p:nvSpPr>
        <p:spPr>
          <a:xfrm>
            <a:off x="359532" y="2963317"/>
            <a:ext cx="8424936" cy="8449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Если вы хотите узнать о валидации XML, то обратите внимание на учебники по DTD и XML схеме.</a:t>
            </a:r>
          </a:p>
        </p:txBody>
      </p:sp>
    </p:spTree>
    <p:extLst>
      <p:ext uri="{BB962C8B-B14F-4D97-AF65-F5344CB8AC3E}">
        <p14:creationId xmlns:p14="http://schemas.microsoft.com/office/powerpoint/2010/main" val="21247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944416"/>
            <a:ext cx="7497553" cy="1008112"/>
          </a:xfrm>
        </p:spPr>
        <p:txBody>
          <a:bodyPr>
            <a:normAutofit fontScale="90000"/>
          </a:bodyPr>
          <a:lstStyle/>
          <a:p>
            <a:r>
              <a:rPr lang="ru-RU" dirty="0"/>
              <a:t>Немного дополнительной информации 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59532" y="2132856"/>
            <a:ext cx="8424936" cy="396044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Объектная модель документа (XML DOM)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	XML DOM определяет стандартный способ 	доступа к XML документу и манипулирования его 	элементами.</a:t>
            </a:r>
          </a:p>
          <a:p>
            <a:pPr marL="0" indent="0">
              <a:buNone/>
            </a:pPr>
            <a:r>
              <a:rPr lang="ru-RU" dirty="0"/>
              <a:t>	XML DOM является независимой платформой и 	может использоваться любыми языками 	программирования, например, </a:t>
            </a:r>
            <a:r>
              <a:rPr lang="ru-RU" dirty="0" err="1"/>
              <a:t>Java</a:t>
            </a:r>
            <a:r>
              <a:rPr lang="ru-RU" dirty="0"/>
              <a:t>, </a:t>
            </a:r>
            <a:r>
              <a:rPr lang="ru-RU" dirty="0" err="1"/>
              <a:t>JavaScript</a:t>
            </a:r>
            <a:r>
              <a:rPr lang="ru-RU" dirty="0"/>
              <a:t> и 	</a:t>
            </a:r>
            <a:r>
              <a:rPr lang="ru-RU" dirty="0" err="1"/>
              <a:t>VBScript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	Чтобы подробнее узнать о DOM, смотрите	учебник XML DOM.</a:t>
            </a:r>
          </a:p>
          <a:p>
            <a:endParaRPr lang="ru-RU" sz="2400" dirty="0"/>
          </a:p>
        </p:txBody>
      </p:sp>
      <p:pic>
        <p:nvPicPr>
          <p:cNvPr id="5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334ACAEF-1EA4-4A14-873F-85F60B14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75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5">
            <a:extLst>
              <a:ext uri="{FF2B5EF4-FFF2-40B4-BE49-F238E27FC236}">
                <a16:creationId xmlns:a16="http://schemas.microsoft.com/office/drawing/2014/main" id="{C06D2B1C-9077-4948-A2A9-6DC78E36A089}"/>
              </a:ext>
            </a:extLst>
          </p:cNvPr>
          <p:cNvSpPr txBox="1">
            <a:spLocks/>
          </p:cNvSpPr>
          <p:nvPr/>
        </p:nvSpPr>
        <p:spPr>
          <a:xfrm>
            <a:off x="348097" y="2132856"/>
            <a:ext cx="8424936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Язык преобразования XML документов (XSLT)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	XSLT является языком таблиц каскадных 	стилей для XML файлов.</a:t>
            </a:r>
          </a:p>
          <a:p>
            <a:pPr marL="0" indent="0">
              <a:buNone/>
            </a:pPr>
            <a:r>
              <a:rPr lang="ru-RU" dirty="0"/>
              <a:t>	При помощи XSLT можно 	трансформировать XML документы в 	другие форматы, например, XHTML.</a:t>
            </a:r>
          </a:p>
        </p:txBody>
      </p:sp>
    </p:spTree>
    <p:extLst>
      <p:ext uri="{BB962C8B-B14F-4D97-AF65-F5344CB8AC3E}">
        <p14:creationId xmlns:p14="http://schemas.microsoft.com/office/powerpoint/2010/main" val="124771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7" grpI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0500" y="1052736"/>
            <a:ext cx="7497553" cy="1008112"/>
          </a:xfrm>
        </p:spPr>
        <p:txBody>
          <a:bodyPr>
            <a:normAutofit fontScale="90000"/>
          </a:bodyPr>
          <a:lstStyle/>
          <a:p>
            <a:r>
              <a:rPr lang="ru-RU" dirty="0"/>
              <a:t>Немного дополнительной информации 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92802" y="2348880"/>
            <a:ext cx="8424936" cy="345638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Определение типов документа (XML DTD)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	Цель DTD состоит в том, чтобы определить, 	какие элементы, атрибуты и сущности 	являются допустимыми в XML документе.</a:t>
            </a:r>
          </a:p>
          <a:p>
            <a:pPr marL="457200" lvl="1" indent="0">
              <a:buNone/>
            </a:pPr>
            <a:r>
              <a:rPr lang="ru-RU" dirty="0"/>
              <a:t>	При помощи DTD каждый ваш XML файл может 	нести описание своего собственного формата.</a:t>
            </a:r>
          </a:p>
          <a:p>
            <a:pPr marL="0" indent="0">
              <a:buNone/>
            </a:pPr>
            <a:r>
              <a:rPr lang="ru-RU" dirty="0"/>
              <a:t>	DTD может использоваться для проверки 	корректности получаемых данных.</a:t>
            </a:r>
          </a:p>
          <a:p>
            <a:endParaRPr lang="ru-RU" sz="2400" dirty="0"/>
          </a:p>
        </p:txBody>
      </p:sp>
      <p:pic>
        <p:nvPicPr>
          <p:cNvPr id="5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334ACAEF-1EA4-4A14-873F-85F60B14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75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5">
            <a:extLst>
              <a:ext uri="{FF2B5EF4-FFF2-40B4-BE49-F238E27FC236}">
                <a16:creationId xmlns:a16="http://schemas.microsoft.com/office/drawing/2014/main" id="{1DBCF6BC-B179-4162-9E25-E2DB297AB287}"/>
              </a:ext>
            </a:extLst>
          </p:cNvPr>
          <p:cNvSpPr txBox="1">
            <a:spLocks/>
          </p:cNvSpPr>
          <p:nvPr/>
        </p:nvSpPr>
        <p:spPr>
          <a:xfrm>
            <a:off x="392802" y="2276872"/>
            <a:ext cx="8424936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XML схемы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	XML схемы являются альтернативой DTD, 	в основе которой лежит XML.</a:t>
            </a:r>
          </a:p>
          <a:p>
            <a:pPr marL="0" indent="0">
              <a:buNone/>
            </a:pPr>
            <a:r>
              <a:rPr lang="ru-RU" dirty="0"/>
              <a:t>	В отличие от DTD, XML схемы имеют 	поддержку типов данных. Также, XML 	схемы используют синтаксис XML.</a:t>
            </a:r>
          </a:p>
        </p:txBody>
      </p:sp>
    </p:spTree>
    <p:extLst>
      <p:ext uri="{BB962C8B-B14F-4D97-AF65-F5344CB8AC3E}">
        <p14:creationId xmlns:p14="http://schemas.microsoft.com/office/powerpoint/2010/main" val="35676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Картинки по запросу &quot;спасибо за внимание картинка&quot;">
            <a:extLst>
              <a:ext uri="{FF2B5EF4-FFF2-40B4-BE49-F238E27FC236}">
                <a16:creationId xmlns:a16="http://schemas.microsoft.com/office/drawing/2014/main" id="{B3AE1270-73E4-4C5B-AA32-F7AEF294D7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60" y="980728"/>
            <a:ext cx="9151260" cy="503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334ACAEF-1EA4-4A14-873F-85F60B14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48880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3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XML?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700808"/>
            <a:ext cx="8424936" cy="1584176"/>
          </a:xfrm>
        </p:spPr>
        <p:txBody>
          <a:bodyPr>
            <a:normAutofit/>
          </a:bodyPr>
          <a:lstStyle/>
          <a:p>
            <a:r>
              <a:rPr lang="ru-RU" dirty="0"/>
              <a:t>Понять что такое </a:t>
            </a:r>
            <a:r>
              <a:rPr lang="en-US" dirty="0"/>
              <a:t>XML </a:t>
            </a:r>
            <a:r>
              <a:rPr lang="ru-RU" dirty="0"/>
              <a:t>будет проще всего в сравнении с </a:t>
            </a:r>
            <a:r>
              <a:rPr lang="en-US" dirty="0"/>
              <a:t>HTML, </a:t>
            </a:r>
            <a:r>
              <a:rPr lang="ru-RU" dirty="0"/>
              <a:t>как так они оба являются языками разметки </a:t>
            </a:r>
            <a:r>
              <a:rPr lang="en-US" dirty="0"/>
              <a:t>(ML – Markup Language)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03F3F8FA-35D0-4D4C-9EBA-4B2905BE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75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1">
            <a:extLst>
              <a:ext uri="{FF2B5EF4-FFF2-40B4-BE49-F238E27FC236}">
                <a16:creationId xmlns:a16="http://schemas.microsoft.com/office/drawing/2014/main" id="{D06D2A7E-2C91-456E-91B4-26F53977DFC2}"/>
              </a:ext>
            </a:extLst>
          </p:cNvPr>
          <p:cNvSpPr txBox="1">
            <a:spLocks/>
          </p:cNvSpPr>
          <p:nvPr/>
        </p:nvSpPr>
        <p:spPr>
          <a:xfrm>
            <a:off x="329396" y="3284984"/>
            <a:ext cx="842493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Язык XML предназначен для хранения и передачи данных. HTML же предназначен для отображения данных.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36DBE893-2434-44DD-9677-ABBF4FD8C3A7}"/>
              </a:ext>
            </a:extLst>
          </p:cNvPr>
          <p:cNvSpPr txBox="1">
            <a:spLocks/>
          </p:cNvSpPr>
          <p:nvPr/>
        </p:nvSpPr>
        <p:spPr>
          <a:xfrm>
            <a:off x="251520" y="4869160"/>
            <a:ext cx="842493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XML </a:t>
            </a:r>
            <a:r>
              <a:rPr lang="ru-RU" dirty="0"/>
              <a:t>является подмножеством </a:t>
            </a:r>
            <a:r>
              <a:rPr lang="en-US" dirty="0"/>
              <a:t>SGML.</a:t>
            </a:r>
            <a:r>
              <a:rPr lang="ru-RU" dirty="0"/>
              <a:t> (!)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XML?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51520" y="1440167"/>
            <a:ext cx="8424936" cy="1008112"/>
          </a:xfrm>
        </p:spPr>
        <p:txBody>
          <a:bodyPr>
            <a:normAutofit fontScale="92500"/>
          </a:bodyPr>
          <a:lstStyle/>
          <a:p>
            <a:pPr lvl="0"/>
            <a:r>
              <a:rPr lang="en-US" b="1" dirty="0"/>
              <a:t>XML</a:t>
            </a:r>
            <a:r>
              <a:rPr lang="en-US" dirty="0"/>
              <a:t> - </a:t>
            </a:r>
            <a:r>
              <a:rPr lang="ru-RU" dirty="0"/>
              <a:t>аббревиатура от </a:t>
            </a:r>
            <a:r>
              <a:rPr lang="ru-RU" dirty="0" err="1"/>
              <a:t>англ</a:t>
            </a:r>
            <a:r>
              <a:rPr lang="en-US" dirty="0"/>
              <a:t>. </a:t>
            </a:r>
            <a:r>
              <a:rPr lang="en-US" i="1" dirty="0" err="1"/>
              <a:t>eXtensible</a:t>
            </a:r>
            <a:r>
              <a:rPr lang="en-US" i="1" dirty="0"/>
              <a:t> Markup Language</a:t>
            </a:r>
            <a:r>
              <a:rPr lang="en-US" dirty="0"/>
              <a:t> (</a:t>
            </a:r>
            <a:r>
              <a:rPr lang="ru-RU" dirty="0"/>
              <a:t>пер</a:t>
            </a:r>
            <a:r>
              <a:rPr lang="en-US" dirty="0"/>
              <a:t>. </a:t>
            </a:r>
            <a:r>
              <a:rPr lang="ru-RU" dirty="0"/>
              <a:t>расширяемый язык разметки</a:t>
            </a:r>
            <a:r>
              <a:rPr lang="en-US" dirty="0"/>
              <a:t>).</a:t>
            </a:r>
            <a:endParaRPr lang="ru-RU" dirty="0"/>
          </a:p>
          <a:p>
            <a:endParaRPr lang="ru-RU" sz="2400" dirty="0"/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61EF4BD3-9782-4F3F-99DE-CAF7D3C41050}"/>
              </a:ext>
            </a:extLst>
          </p:cNvPr>
          <p:cNvSpPr txBox="1">
            <a:spLocks/>
          </p:cNvSpPr>
          <p:nvPr/>
        </p:nvSpPr>
        <p:spPr>
          <a:xfrm>
            <a:off x="251520" y="2448279"/>
            <a:ext cx="8496944" cy="9807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b="1" dirty="0"/>
              <a:t>XML</a:t>
            </a:r>
            <a:r>
              <a:rPr lang="ru-RU" dirty="0"/>
              <a:t> – язык разметки, который напоминает HTML.</a:t>
            </a:r>
          </a:p>
          <a:p>
            <a:endParaRPr lang="ru-RU" sz="2400" dirty="0"/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FA42D2DB-EBCE-4405-BFF6-8E37AF0C348C}"/>
              </a:ext>
            </a:extLst>
          </p:cNvPr>
          <p:cNvSpPr txBox="1">
            <a:spLocks/>
          </p:cNvSpPr>
          <p:nvPr/>
        </p:nvSpPr>
        <p:spPr>
          <a:xfrm>
            <a:off x="251595" y="3267758"/>
            <a:ext cx="8496944" cy="9807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b="1" dirty="0"/>
              <a:t>XML</a:t>
            </a:r>
            <a:r>
              <a:rPr lang="ru-RU" dirty="0"/>
              <a:t> предназначен для передачи данных, а не для их отображения.</a:t>
            </a:r>
          </a:p>
          <a:p>
            <a:endParaRPr lang="ru-RU" sz="2400" dirty="0"/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161A2166-6E14-4F23-8D0E-4133734E3821}"/>
              </a:ext>
            </a:extLst>
          </p:cNvPr>
          <p:cNvSpPr txBox="1">
            <a:spLocks/>
          </p:cNvSpPr>
          <p:nvPr/>
        </p:nvSpPr>
        <p:spPr>
          <a:xfrm>
            <a:off x="251520" y="4133102"/>
            <a:ext cx="8496944" cy="9807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b="1" dirty="0"/>
              <a:t>Теги XML</a:t>
            </a:r>
            <a:r>
              <a:rPr lang="ru-RU" dirty="0"/>
              <a:t> не предопределены. Вы должны сами определять нужные теги</a:t>
            </a:r>
            <a:endParaRPr lang="ru-RU" sz="2400" dirty="0"/>
          </a:p>
        </p:txBody>
      </p:sp>
      <p:sp>
        <p:nvSpPr>
          <p:cNvPr id="9" name="Объект 5">
            <a:extLst>
              <a:ext uri="{FF2B5EF4-FFF2-40B4-BE49-F238E27FC236}">
                <a16:creationId xmlns:a16="http://schemas.microsoft.com/office/drawing/2014/main" id="{7F23569C-E1A6-4C74-A419-7E35DCC1C8B3}"/>
              </a:ext>
            </a:extLst>
          </p:cNvPr>
          <p:cNvSpPr txBox="1">
            <a:spLocks/>
          </p:cNvSpPr>
          <p:nvPr/>
        </p:nvSpPr>
        <p:spPr>
          <a:xfrm>
            <a:off x="251445" y="4952581"/>
            <a:ext cx="8496944" cy="9807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b="1" dirty="0"/>
              <a:t>XML</a:t>
            </a:r>
            <a:r>
              <a:rPr lang="ru-RU" dirty="0"/>
              <a:t> описан таким образом, чтобы быть </a:t>
            </a:r>
            <a:r>
              <a:rPr lang="ru-RU" dirty="0" err="1"/>
              <a:t>самоопределяемым</a:t>
            </a:r>
            <a:r>
              <a:rPr lang="ru-RU" dirty="0"/>
              <a:t>.</a:t>
            </a:r>
          </a:p>
        </p:txBody>
      </p:sp>
      <p:pic>
        <p:nvPicPr>
          <p:cNvPr id="10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57999015-B9A4-4FCC-8C43-CE1F41DD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75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964849"/>
            <a:ext cx="7200799" cy="48487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Разница между XML и HTML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51520" y="1588171"/>
            <a:ext cx="8640960" cy="1584176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XML не является заменой HTML. Они предназначены для решения разных задач: XML решает задачу хранения и транспортировки данных, фокусируясь на том, что такое эти самые данные, HTML же решает задачу отображения данных, фокусируясь на том, как эти данные выглядят. Таким образом, HTML заботится об отображении информации, а XML о транспортировке информации.</a:t>
            </a:r>
          </a:p>
          <a:p>
            <a:endParaRPr lang="ru-RU" sz="2400" dirty="0"/>
          </a:p>
        </p:txBody>
      </p:sp>
      <p:pic>
        <p:nvPicPr>
          <p:cNvPr id="5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334ACAEF-1EA4-4A14-873F-85F60B14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75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E550E2D-85DF-4C00-AD6D-42FD2854A018}"/>
              </a:ext>
            </a:extLst>
          </p:cNvPr>
          <p:cNvSpPr txBox="1">
            <a:spLocks/>
          </p:cNvSpPr>
          <p:nvPr/>
        </p:nvSpPr>
        <p:spPr>
          <a:xfrm>
            <a:off x="179512" y="3275976"/>
            <a:ext cx="5112568" cy="700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</a:rPr>
              <a:t>XML ничего не делает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32568F0D-C57F-403B-940D-FB6BA347143B}"/>
              </a:ext>
            </a:extLst>
          </p:cNvPr>
          <p:cNvSpPr txBox="1">
            <a:spLocks/>
          </p:cNvSpPr>
          <p:nvPr/>
        </p:nvSpPr>
        <p:spPr>
          <a:xfrm>
            <a:off x="251520" y="3976869"/>
            <a:ext cx="8640960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XML не является заменой HTML. Они предназначены для решения разных задач: XML решает задачу хранения и транспортировки данных, фокусируясь на том, что такое эти самые данные, HTML же решает задачу отображения данных, фокусируясь на том, как эти данные выглядят. Таким образом, HTML заботится об отображении информации, а XML о транспортировке информации.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2592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XML</a:t>
            </a:r>
            <a:r>
              <a:rPr lang="ru-RU" dirty="0"/>
              <a:t> документа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456548FD-8E76-44CE-A8D6-F974C6E49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20" y="1772816"/>
            <a:ext cx="8954560" cy="3806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334ACAEF-1EA4-4A14-873F-85F60B14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75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51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235" y="1163180"/>
            <a:ext cx="7497553" cy="1008112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XML – это не замена HTML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95535" y="2564904"/>
            <a:ext cx="8568952" cy="259228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XML – это дополнение HTML.</a:t>
            </a:r>
          </a:p>
          <a:p>
            <a:r>
              <a:rPr lang="ru-RU" dirty="0"/>
              <a:t>Важно понять, что XML не является заменой HTML. В большинстве веб-приложениях XML используется для транспортировки данных, а HTML для форматирования и отображения данных.</a:t>
            </a:r>
          </a:p>
          <a:p>
            <a:r>
              <a:rPr lang="ru-RU" dirty="0"/>
              <a:t>XML – это программно- и аппаратно-независимый инструмент для транспортировки информации.</a:t>
            </a:r>
          </a:p>
          <a:p>
            <a:endParaRPr lang="ru-RU" sz="2400" dirty="0"/>
          </a:p>
        </p:txBody>
      </p:sp>
      <p:pic>
        <p:nvPicPr>
          <p:cNvPr id="5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334ACAEF-1EA4-4A14-873F-85F60B14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75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97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7219" y="1484784"/>
            <a:ext cx="7497553" cy="1008112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XML – везде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59532" y="2492896"/>
            <a:ext cx="8424936" cy="3096344"/>
          </a:xfrm>
        </p:spPr>
        <p:txBody>
          <a:bodyPr>
            <a:normAutofit/>
          </a:bodyPr>
          <a:lstStyle/>
          <a:p>
            <a:r>
              <a:rPr lang="ru-RU" dirty="0"/>
              <a:t>В настоящее время XML также важен для сети, как когда-то был важен HTML для рождения современного Интернета. XML – это общий инструмент передачи данных между всеми видами приложений.</a:t>
            </a:r>
          </a:p>
          <a:p>
            <a:endParaRPr lang="ru-RU" sz="2400" dirty="0"/>
          </a:p>
        </p:txBody>
      </p:sp>
      <p:pic>
        <p:nvPicPr>
          <p:cNvPr id="5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334ACAEF-1EA4-4A14-873F-85F60B14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75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12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909" y="1484784"/>
            <a:ext cx="7497553" cy="1008112"/>
          </a:xfrm>
        </p:spPr>
        <p:txBody>
          <a:bodyPr/>
          <a:lstStyle/>
          <a:p>
            <a:r>
              <a:rPr lang="ru-RU" dirty="0"/>
              <a:t>Как используется </a:t>
            </a:r>
            <a:r>
              <a:rPr lang="en-US" dirty="0"/>
              <a:t>XML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59532" y="2596661"/>
            <a:ext cx="8424936" cy="1768443"/>
          </a:xfrm>
        </p:spPr>
        <p:txBody>
          <a:bodyPr>
            <a:normAutofit/>
          </a:bodyPr>
          <a:lstStyle/>
          <a:p>
            <a:r>
              <a:rPr lang="ru-RU" dirty="0"/>
              <a:t>XML используется во многих аспектах веб-разработки, но основная его задача — облегчение хранения и передачи данных.</a:t>
            </a:r>
          </a:p>
          <a:p>
            <a:endParaRPr lang="ru-RU" sz="2400" dirty="0"/>
          </a:p>
        </p:txBody>
      </p:sp>
      <p:pic>
        <p:nvPicPr>
          <p:cNvPr id="5" name="Picture 2" descr="Картинки по запросу &quot;XML иконка&quot;">
            <a:extLst>
              <a:ext uri="{FF2B5EF4-FFF2-40B4-BE49-F238E27FC236}">
                <a16:creationId xmlns:a16="http://schemas.microsoft.com/office/drawing/2014/main" id="{334ACAEF-1EA4-4A14-873F-85F60B14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75"/>
            <a:ext cx="844909" cy="8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08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3605068a98835c2b51c571b45a2df66469d8c"/>
</p:tagLst>
</file>

<file path=ppt/theme/theme1.xml><?xml version="1.0" encoding="utf-8"?>
<a:theme xmlns:a="http://schemas.openxmlformats.org/drawingml/2006/main" name="Тема Office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1017</Words>
  <Application>Microsoft Office PowerPoint</Application>
  <PresentationFormat>Экран (4:3)</PresentationFormat>
  <Paragraphs>100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7" baseType="lpstr">
      <vt:lpstr>Arial</vt:lpstr>
      <vt:lpstr>Calibri</vt:lpstr>
      <vt:lpstr>Тема Office</vt:lpstr>
      <vt:lpstr>XML</vt:lpstr>
      <vt:lpstr>Содержание</vt:lpstr>
      <vt:lpstr>Что такое XML?</vt:lpstr>
      <vt:lpstr>Что такое XML?</vt:lpstr>
      <vt:lpstr>Разница между XML и HTML</vt:lpstr>
      <vt:lpstr>Пример XML документа</vt:lpstr>
      <vt:lpstr>XML – это не замена HTML</vt:lpstr>
      <vt:lpstr>XML – везде</vt:lpstr>
      <vt:lpstr>Как используется XML</vt:lpstr>
      <vt:lpstr>XML отделяет данные от HTML</vt:lpstr>
      <vt:lpstr>XML упрощает распределение данных </vt:lpstr>
      <vt:lpstr>А также:</vt:lpstr>
      <vt:lpstr>Создание XML документа</vt:lpstr>
      <vt:lpstr>Создание XML документа</vt:lpstr>
      <vt:lpstr>Создание XML документа</vt:lpstr>
      <vt:lpstr>Создание XML документа</vt:lpstr>
      <vt:lpstr>Создание XML документа</vt:lpstr>
      <vt:lpstr>Создание XML документа</vt:lpstr>
      <vt:lpstr>Что такое Xpath?</vt:lpstr>
      <vt:lpstr>Что такое Xpath?</vt:lpstr>
      <vt:lpstr>Что изучать следующим?</vt:lpstr>
      <vt:lpstr>Немного дополнительной информации </vt:lpstr>
      <vt:lpstr>Немного дополнительной информации </vt:lpstr>
      <vt:lpstr>Презентация PowerPoint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Черные и оранжевые</dc:title>
  <dc:creator>obstinate</dc:creator>
  <dc:description>Шаблон презентации с сайта https://presentation-creation.ru/</dc:description>
  <cp:lastModifiedBy>WITTEK</cp:lastModifiedBy>
  <cp:revision>592</cp:revision>
  <dcterms:created xsi:type="dcterms:W3CDTF">2018-02-25T09:09:03Z</dcterms:created>
  <dcterms:modified xsi:type="dcterms:W3CDTF">2020-02-26T18:20:31Z</dcterms:modified>
</cp:coreProperties>
</file>