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70" r:id="rId12"/>
    <p:sldId id="267" r:id="rId13"/>
    <p:sldId id="271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4" r:id="rId25"/>
    <p:sldId id="288" r:id="rId26"/>
    <p:sldId id="282" r:id="rId27"/>
    <p:sldId id="287" r:id="rId28"/>
    <p:sldId id="289" r:id="rId29"/>
    <p:sldId id="283" r:id="rId30"/>
    <p:sldId id="286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3D6A2-C519-4FD4-BCDE-CFABFFBD8D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0B61F3-5873-450A-883F-1549ACD7ECED}">
      <dgm:prSet/>
      <dgm:spPr/>
      <dgm:t>
        <a:bodyPr/>
        <a:lstStyle/>
        <a:p>
          <a:r>
            <a:rPr lang="en-US"/>
            <a:t>Simple supervised learning</a:t>
          </a:r>
        </a:p>
      </dgm:t>
    </dgm:pt>
    <dgm:pt modelId="{C437E2C2-E2BA-4DB1-A0DE-95A63C277DF3}" type="parTrans" cxnId="{A7D31E0C-EA81-404D-8D58-E9DE74887DF4}">
      <dgm:prSet/>
      <dgm:spPr/>
      <dgm:t>
        <a:bodyPr/>
        <a:lstStyle/>
        <a:p>
          <a:endParaRPr lang="en-US"/>
        </a:p>
      </dgm:t>
    </dgm:pt>
    <dgm:pt modelId="{F39D420A-0A91-4CFA-BB28-E5899E172A02}" type="sibTrans" cxnId="{A7D31E0C-EA81-404D-8D58-E9DE74887DF4}">
      <dgm:prSet/>
      <dgm:spPr/>
      <dgm:t>
        <a:bodyPr/>
        <a:lstStyle/>
        <a:p>
          <a:endParaRPr lang="en-US"/>
        </a:p>
      </dgm:t>
    </dgm:pt>
    <dgm:pt modelId="{ECB773A6-2F27-4AC3-B733-0EA5C4FEA722}">
      <dgm:prSet/>
      <dgm:spPr/>
      <dgm:t>
        <a:bodyPr/>
        <a:lstStyle/>
        <a:p>
          <a:r>
            <a:rPr lang="en-US"/>
            <a:t>Ideal for stable growth metrics that should continuously appreciate in value</a:t>
          </a:r>
        </a:p>
      </dgm:t>
    </dgm:pt>
    <dgm:pt modelId="{927B7E0B-25D5-4574-9D05-5367DB7C3F8B}" type="parTrans" cxnId="{3FBFA9A3-FD32-4290-A66A-337987BED3D3}">
      <dgm:prSet/>
      <dgm:spPr/>
      <dgm:t>
        <a:bodyPr/>
        <a:lstStyle/>
        <a:p>
          <a:endParaRPr lang="en-US"/>
        </a:p>
      </dgm:t>
    </dgm:pt>
    <dgm:pt modelId="{9D9760C1-1E5D-4253-8294-BB72D9EF7A6C}" type="sibTrans" cxnId="{3FBFA9A3-FD32-4290-A66A-337987BED3D3}">
      <dgm:prSet/>
      <dgm:spPr/>
      <dgm:t>
        <a:bodyPr/>
        <a:lstStyle/>
        <a:p>
          <a:endParaRPr lang="en-US"/>
        </a:p>
      </dgm:t>
    </dgm:pt>
    <dgm:pt modelId="{C955B9EE-773E-4DFE-8A1C-DCF2BF0B1580}">
      <dgm:prSet/>
      <dgm:spPr/>
      <dgm:t>
        <a:bodyPr/>
        <a:lstStyle/>
        <a:p>
          <a:r>
            <a:rPr lang="en-US" dirty="0"/>
            <a:t>Great for tracking housing prices, short-term population growth, soil erosion, and other projects.</a:t>
          </a:r>
        </a:p>
      </dgm:t>
    </dgm:pt>
    <dgm:pt modelId="{DC8EAF9F-A4F9-4E57-B9C1-DE6B9628C04D}" type="parTrans" cxnId="{13B6907A-9F44-4990-911E-01D060B5EDBD}">
      <dgm:prSet/>
      <dgm:spPr/>
      <dgm:t>
        <a:bodyPr/>
        <a:lstStyle/>
        <a:p>
          <a:endParaRPr lang="en-US"/>
        </a:p>
      </dgm:t>
    </dgm:pt>
    <dgm:pt modelId="{5D28B041-70CF-43D5-BF1D-1EE72913130F}" type="sibTrans" cxnId="{13B6907A-9F44-4990-911E-01D060B5EDBD}">
      <dgm:prSet/>
      <dgm:spPr/>
      <dgm:t>
        <a:bodyPr/>
        <a:lstStyle/>
        <a:p>
          <a:endParaRPr lang="en-US"/>
        </a:p>
      </dgm:t>
    </dgm:pt>
    <dgm:pt modelId="{329F02AA-9369-449B-836C-F8B329854FE2}" type="pres">
      <dgm:prSet presAssocID="{DC93D6A2-C519-4FD4-BCDE-CFABFFBD8D46}" presName="root" presStyleCnt="0">
        <dgm:presLayoutVars>
          <dgm:dir/>
          <dgm:resizeHandles val="exact"/>
        </dgm:presLayoutVars>
      </dgm:prSet>
      <dgm:spPr/>
    </dgm:pt>
    <dgm:pt modelId="{BAB3939F-5518-4804-A308-10D48839E4BD}" type="pres">
      <dgm:prSet presAssocID="{320B61F3-5873-450A-883F-1549ACD7ECED}" presName="compNode" presStyleCnt="0"/>
      <dgm:spPr/>
    </dgm:pt>
    <dgm:pt modelId="{CCBFE330-2B7F-4CB8-A14A-EC10FDE9F11E}" type="pres">
      <dgm:prSet presAssocID="{320B61F3-5873-450A-883F-1549ACD7EC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574248-96C5-47A4-A749-348DBB171CDE}" type="pres">
      <dgm:prSet presAssocID="{320B61F3-5873-450A-883F-1549ACD7ECED}" presName="spaceRect" presStyleCnt="0"/>
      <dgm:spPr/>
    </dgm:pt>
    <dgm:pt modelId="{259CEF0F-FC37-4B63-864C-4E6E9CE851CA}" type="pres">
      <dgm:prSet presAssocID="{320B61F3-5873-450A-883F-1549ACD7ECED}" presName="textRect" presStyleLbl="revTx" presStyleIdx="0" presStyleCnt="3">
        <dgm:presLayoutVars>
          <dgm:chMax val="1"/>
          <dgm:chPref val="1"/>
        </dgm:presLayoutVars>
      </dgm:prSet>
      <dgm:spPr/>
    </dgm:pt>
    <dgm:pt modelId="{A1D945BA-D635-483F-8E49-D76826DE60F0}" type="pres">
      <dgm:prSet presAssocID="{F39D420A-0A91-4CFA-BB28-E5899E172A02}" presName="sibTrans" presStyleCnt="0"/>
      <dgm:spPr/>
    </dgm:pt>
    <dgm:pt modelId="{E8017558-EEEC-4841-B209-4CDEFED916D3}" type="pres">
      <dgm:prSet presAssocID="{ECB773A6-2F27-4AC3-B733-0EA5C4FEA722}" presName="compNode" presStyleCnt="0"/>
      <dgm:spPr/>
    </dgm:pt>
    <dgm:pt modelId="{A0195387-22B0-4DBC-84BB-4FFFF003ADF5}" type="pres">
      <dgm:prSet presAssocID="{ECB773A6-2F27-4AC3-B733-0EA5C4FEA7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A2CCAA3-F47B-4F83-BBD3-C5EF1AF84EF4}" type="pres">
      <dgm:prSet presAssocID="{ECB773A6-2F27-4AC3-B733-0EA5C4FEA722}" presName="spaceRect" presStyleCnt="0"/>
      <dgm:spPr/>
    </dgm:pt>
    <dgm:pt modelId="{EA0E4FF9-CA1A-41EB-8922-2CA59413C4F3}" type="pres">
      <dgm:prSet presAssocID="{ECB773A6-2F27-4AC3-B733-0EA5C4FEA722}" presName="textRect" presStyleLbl="revTx" presStyleIdx="1" presStyleCnt="3">
        <dgm:presLayoutVars>
          <dgm:chMax val="1"/>
          <dgm:chPref val="1"/>
        </dgm:presLayoutVars>
      </dgm:prSet>
      <dgm:spPr/>
    </dgm:pt>
    <dgm:pt modelId="{6B0B60FF-AC0A-4BDA-B76E-2CCE5E86C800}" type="pres">
      <dgm:prSet presAssocID="{9D9760C1-1E5D-4253-8294-BB72D9EF7A6C}" presName="sibTrans" presStyleCnt="0"/>
      <dgm:spPr/>
    </dgm:pt>
    <dgm:pt modelId="{A133311A-4FE9-47FB-BE30-5045D5E9A0E3}" type="pres">
      <dgm:prSet presAssocID="{C955B9EE-773E-4DFE-8A1C-DCF2BF0B1580}" presName="compNode" presStyleCnt="0"/>
      <dgm:spPr/>
    </dgm:pt>
    <dgm:pt modelId="{9B938A87-B4DB-4682-A02A-EB7F7432675F}" type="pres">
      <dgm:prSet presAssocID="{C955B9EE-773E-4DFE-8A1C-DCF2BF0B15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corn"/>
        </a:ext>
      </dgm:extLst>
    </dgm:pt>
    <dgm:pt modelId="{B5E62449-8CBA-4B9F-9A7E-A8F202FE3F53}" type="pres">
      <dgm:prSet presAssocID="{C955B9EE-773E-4DFE-8A1C-DCF2BF0B1580}" presName="spaceRect" presStyleCnt="0"/>
      <dgm:spPr/>
    </dgm:pt>
    <dgm:pt modelId="{EDFFEFCF-64B0-4C54-89E5-18BBDE75F630}" type="pres">
      <dgm:prSet presAssocID="{C955B9EE-773E-4DFE-8A1C-DCF2BF0B15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748905-F339-4052-911B-B551F63B738C}" type="presOf" srcId="{DC93D6A2-C519-4FD4-BCDE-CFABFFBD8D46}" destId="{329F02AA-9369-449B-836C-F8B329854FE2}" srcOrd="0" destOrd="0" presId="urn:microsoft.com/office/officeart/2018/2/layout/IconLabelList"/>
    <dgm:cxn modelId="{A7D31E0C-EA81-404D-8D58-E9DE74887DF4}" srcId="{DC93D6A2-C519-4FD4-BCDE-CFABFFBD8D46}" destId="{320B61F3-5873-450A-883F-1549ACD7ECED}" srcOrd="0" destOrd="0" parTransId="{C437E2C2-E2BA-4DB1-A0DE-95A63C277DF3}" sibTransId="{F39D420A-0A91-4CFA-BB28-E5899E172A02}"/>
    <dgm:cxn modelId="{D085DD71-170C-4445-B0F3-3B996702FA9D}" type="presOf" srcId="{C955B9EE-773E-4DFE-8A1C-DCF2BF0B1580}" destId="{EDFFEFCF-64B0-4C54-89E5-18BBDE75F630}" srcOrd="0" destOrd="0" presId="urn:microsoft.com/office/officeart/2018/2/layout/IconLabelList"/>
    <dgm:cxn modelId="{13B6907A-9F44-4990-911E-01D060B5EDBD}" srcId="{DC93D6A2-C519-4FD4-BCDE-CFABFFBD8D46}" destId="{C955B9EE-773E-4DFE-8A1C-DCF2BF0B1580}" srcOrd="2" destOrd="0" parTransId="{DC8EAF9F-A4F9-4E57-B9C1-DE6B9628C04D}" sibTransId="{5D28B041-70CF-43D5-BF1D-1EE72913130F}"/>
    <dgm:cxn modelId="{3FBFA9A3-FD32-4290-A66A-337987BED3D3}" srcId="{DC93D6A2-C519-4FD4-BCDE-CFABFFBD8D46}" destId="{ECB773A6-2F27-4AC3-B733-0EA5C4FEA722}" srcOrd="1" destOrd="0" parTransId="{927B7E0B-25D5-4574-9D05-5367DB7C3F8B}" sibTransId="{9D9760C1-1E5D-4253-8294-BB72D9EF7A6C}"/>
    <dgm:cxn modelId="{5AFB30B4-0DE5-456F-A53D-FE883A925E19}" type="presOf" srcId="{ECB773A6-2F27-4AC3-B733-0EA5C4FEA722}" destId="{EA0E4FF9-CA1A-41EB-8922-2CA59413C4F3}" srcOrd="0" destOrd="0" presId="urn:microsoft.com/office/officeart/2018/2/layout/IconLabelList"/>
    <dgm:cxn modelId="{42B09DEF-3864-452E-A6CF-3C2E90DBFDC0}" type="presOf" srcId="{320B61F3-5873-450A-883F-1549ACD7ECED}" destId="{259CEF0F-FC37-4B63-864C-4E6E9CE851CA}" srcOrd="0" destOrd="0" presId="urn:microsoft.com/office/officeart/2018/2/layout/IconLabelList"/>
    <dgm:cxn modelId="{F73B3E81-6698-442D-9E1A-46248C6219E7}" type="presParOf" srcId="{329F02AA-9369-449B-836C-F8B329854FE2}" destId="{BAB3939F-5518-4804-A308-10D48839E4BD}" srcOrd="0" destOrd="0" presId="urn:microsoft.com/office/officeart/2018/2/layout/IconLabelList"/>
    <dgm:cxn modelId="{DD2FF8A5-B80A-430A-840A-CB6F8D761E65}" type="presParOf" srcId="{BAB3939F-5518-4804-A308-10D48839E4BD}" destId="{CCBFE330-2B7F-4CB8-A14A-EC10FDE9F11E}" srcOrd="0" destOrd="0" presId="urn:microsoft.com/office/officeart/2018/2/layout/IconLabelList"/>
    <dgm:cxn modelId="{FFE9BB05-24BC-4244-A38A-A1150C692C30}" type="presParOf" srcId="{BAB3939F-5518-4804-A308-10D48839E4BD}" destId="{EB574248-96C5-47A4-A749-348DBB171CDE}" srcOrd="1" destOrd="0" presId="urn:microsoft.com/office/officeart/2018/2/layout/IconLabelList"/>
    <dgm:cxn modelId="{AAB1373E-241F-45EC-A85D-1C5FFC145EE9}" type="presParOf" srcId="{BAB3939F-5518-4804-A308-10D48839E4BD}" destId="{259CEF0F-FC37-4B63-864C-4E6E9CE851CA}" srcOrd="2" destOrd="0" presId="urn:microsoft.com/office/officeart/2018/2/layout/IconLabelList"/>
    <dgm:cxn modelId="{B216FCA3-EC5E-4250-97D4-0E3375ED1F8F}" type="presParOf" srcId="{329F02AA-9369-449B-836C-F8B329854FE2}" destId="{A1D945BA-D635-483F-8E49-D76826DE60F0}" srcOrd="1" destOrd="0" presId="urn:microsoft.com/office/officeart/2018/2/layout/IconLabelList"/>
    <dgm:cxn modelId="{934D933E-2598-4E61-9A73-0B4C214B5A3D}" type="presParOf" srcId="{329F02AA-9369-449B-836C-F8B329854FE2}" destId="{E8017558-EEEC-4841-B209-4CDEFED916D3}" srcOrd="2" destOrd="0" presId="urn:microsoft.com/office/officeart/2018/2/layout/IconLabelList"/>
    <dgm:cxn modelId="{F4F6F8DB-5196-4015-8C6F-78D29A86FE54}" type="presParOf" srcId="{E8017558-EEEC-4841-B209-4CDEFED916D3}" destId="{A0195387-22B0-4DBC-84BB-4FFFF003ADF5}" srcOrd="0" destOrd="0" presId="urn:microsoft.com/office/officeart/2018/2/layout/IconLabelList"/>
    <dgm:cxn modelId="{D9ABCD78-4D33-43A3-A705-C6C41424C976}" type="presParOf" srcId="{E8017558-EEEC-4841-B209-4CDEFED916D3}" destId="{BA2CCAA3-F47B-4F83-BBD3-C5EF1AF84EF4}" srcOrd="1" destOrd="0" presId="urn:microsoft.com/office/officeart/2018/2/layout/IconLabelList"/>
    <dgm:cxn modelId="{8F6B4042-C988-49D3-A594-8894E379DF90}" type="presParOf" srcId="{E8017558-EEEC-4841-B209-4CDEFED916D3}" destId="{EA0E4FF9-CA1A-41EB-8922-2CA59413C4F3}" srcOrd="2" destOrd="0" presId="urn:microsoft.com/office/officeart/2018/2/layout/IconLabelList"/>
    <dgm:cxn modelId="{2C50F8A4-F88A-4AD9-8A60-3FE19DE0D1E4}" type="presParOf" srcId="{329F02AA-9369-449B-836C-F8B329854FE2}" destId="{6B0B60FF-AC0A-4BDA-B76E-2CCE5E86C800}" srcOrd="3" destOrd="0" presId="urn:microsoft.com/office/officeart/2018/2/layout/IconLabelList"/>
    <dgm:cxn modelId="{7004ED38-143F-4772-A3AB-0C22070ABD93}" type="presParOf" srcId="{329F02AA-9369-449B-836C-F8B329854FE2}" destId="{A133311A-4FE9-47FB-BE30-5045D5E9A0E3}" srcOrd="4" destOrd="0" presId="urn:microsoft.com/office/officeart/2018/2/layout/IconLabelList"/>
    <dgm:cxn modelId="{B207B430-D81E-443B-A03A-C83E8C1FAF8C}" type="presParOf" srcId="{A133311A-4FE9-47FB-BE30-5045D5E9A0E3}" destId="{9B938A87-B4DB-4682-A02A-EB7F7432675F}" srcOrd="0" destOrd="0" presId="urn:microsoft.com/office/officeart/2018/2/layout/IconLabelList"/>
    <dgm:cxn modelId="{3AC4CBA9-C9AA-447A-B7E0-4521BD904C84}" type="presParOf" srcId="{A133311A-4FE9-47FB-BE30-5045D5E9A0E3}" destId="{B5E62449-8CBA-4B9F-9A7E-A8F202FE3F53}" srcOrd="1" destOrd="0" presId="urn:microsoft.com/office/officeart/2018/2/layout/IconLabelList"/>
    <dgm:cxn modelId="{2AC5FB07-BDE7-457F-90BA-1610FB452DD0}" type="presParOf" srcId="{A133311A-4FE9-47FB-BE30-5045D5E9A0E3}" destId="{EDFFEFCF-64B0-4C54-89E5-18BBDE75F6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98D2A8-43B9-4CCC-9639-F643B43CF8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056408-2443-4386-BA59-3C2E32B7FC91}">
      <dgm:prSet/>
      <dgm:spPr/>
      <dgm:t>
        <a:bodyPr/>
        <a:lstStyle/>
        <a:p>
          <a:r>
            <a:rPr lang="en-US"/>
            <a:t>Artificial Recurrent Neural Network.</a:t>
          </a:r>
        </a:p>
      </dgm:t>
    </dgm:pt>
    <dgm:pt modelId="{0C745741-9204-4418-AD2A-877DF5EBE8E0}" type="parTrans" cxnId="{56665E61-680D-4839-A83C-0CDB5FA3690D}">
      <dgm:prSet/>
      <dgm:spPr/>
      <dgm:t>
        <a:bodyPr/>
        <a:lstStyle/>
        <a:p>
          <a:endParaRPr lang="en-US"/>
        </a:p>
      </dgm:t>
    </dgm:pt>
    <dgm:pt modelId="{786C526D-885D-4254-9C88-2B4B96C4FA00}" type="sibTrans" cxnId="{56665E61-680D-4839-A83C-0CDB5FA3690D}">
      <dgm:prSet/>
      <dgm:spPr/>
      <dgm:t>
        <a:bodyPr/>
        <a:lstStyle/>
        <a:p>
          <a:endParaRPr lang="en-US"/>
        </a:p>
      </dgm:t>
    </dgm:pt>
    <dgm:pt modelId="{247CF0A4-CEE6-4492-AB2A-071DE375DD23}">
      <dgm:prSet/>
      <dgm:spPr/>
      <dgm:t>
        <a:bodyPr/>
        <a:lstStyle/>
        <a:p>
          <a:r>
            <a:rPr lang="en-US"/>
            <a:t>Good for tracking large numbers and big datasets.</a:t>
          </a:r>
        </a:p>
      </dgm:t>
    </dgm:pt>
    <dgm:pt modelId="{8B3F41CB-C8D9-46EA-A321-8AF7536FA356}" type="parTrans" cxnId="{61F7F510-2985-491C-BF19-28B4FA1F24E4}">
      <dgm:prSet/>
      <dgm:spPr/>
      <dgm:t>
        <a:bodyPr/>
        <a:lstStyle/>
        <a:p>
          <a:endParaRPr lang="en-US"/>
        </a:p>
      </dgm:t>
    </dgm:pt>
    <dgm:pt modelId="{5FDEFE8D-FB67-484D-AD95-2CB8340ADD33}" type="sibTrans" cxnId="{61F7F510-2985-491C-BF19-28B4FA1F24E4}">
      <dgm:prSet/>
      <dgm:spPr/>
      <dgm:t>
        <a:bodyPr/>
        <a:lstStyle/>
        <a:p>
          <a:endParaRPr lang="en-US"/>
        </a:p>
      </dgm:t>
    </dgm:pt>
    <dgm:pt modelId="{CD6C802F-1FA5-4C53-9B18-E0A0A04FE5CF}">
      <dgm:prSet/>
      <dgm:spPr/>
      <dgm:t>
        <a:bodyPr/>
        <a:lstStyle/>
        <a:p>
          <a:r>
            <a:rPr lang="en-US"/>
            <a:t>A simpler model, used for handwriting recognition, speech recognition, and (conveniently) stock market analysis and prediction.</a:t>
          </a:r>
        </a:p>
      </dgm:t>
    </dgm:pt>
    <dgm:pt modelId="{86B5D1CD-A909-4AE4-8A42-7078C7B9CAC8}" type="parTrans" cxnId="{346E3735-BB9C-4FBA-BC8E-113700E0A33E}">
      <dgm:prSet/>
      <dgm:spPr/>
      <dgm:t>
        <a:bodyPr/>
        <a:lstStyle/>
        <a:p>
          <a:endParaRPr lang="en-US"/>
        </a:p>
      </dgm:t>
    </dgm:pt>
    <dgm:pt modelId="{CBAAE5C3-043B-4282-BDB7-9BBC22125F5D}" type="sibTrans" cxnId="{346E3735-BB9C-4FBA-BC8E-113700E0A33E}">
      <dgm:prSet/>
      <dgm:spPr/>
      <dgm:t>
        <a:bodyPr/>
        <a:lstStyle/>
        <a:p>
          <a:endParaRPr lang="en-US"/>
        </a:p>
      </dgm:t>
    </dgm:pt>
    <dgm:pt modelId="{5F015125-5002-42B0-AD61-20DF94B9D940}" type="pres">
      <dgm:prSet presAssocID="{FE98D2A8-43B9-4CCC-9639-F643B43CF872}" presName="linear" presStyleCnt="0">
        <dgm:presLayoutVars>
          <dgm:animLvl val="lvl"/>
          <dgm:resizeHandles val="exact"/>
        </dgm:presLayoutVars>
      </dgm:prSet>
      <dgm:spPr/>
    </dgm:pt>
    <dgm:pt modelId="{29BEC667-D6AF-47AF-AA12-5D146B1A0A77}" type="pres">
      <dgm:prSet presAssocID="{7B056408-2443-4386-BA59-3C2E32B7FC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022CE0-E343-4F6D-BCDB-F6211FBBE07C}" type="pres">
      <dgm:prSet presAssocID="{786C526D-885D-4254-9C88-2B4B96C4FA00}" presName="spacer" presStyleCnt="0"/>
      <dgm:spPr/>
    </dgm:pt>
    <dgm:pt modelId="{87BC32DB-0F84-49FD-817A-8E138CAD8A05}" type="pres">
      <dgm:prSet presAssocID="{247CF0A4-CEE6-4492-AB2A-071DE375DD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FAABFB0-BDF8-46E2-A948-BCAB3C9B3AD1}" type="pres">
      <dgm:prSet presAssocID="{5FDEFE8D-FB67-484D-AD95-2CB8340ADD33}" presName="spacer" presStyleCnt="0"/>
      <dgm:spPr/>
    </dgm:pt>
    <dgm:pt modelId="{5A8296D7-8B76-4B7D-91F7-3C1654162D8C}" type="pres">
      <dgm:prSet presAssocID="{CD6C802F-1FA5-4C53-9B18-E0A0A04FE5C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FABC08-98E0-4678-ACFF-B3B06163BD7F}" type="presOf" srcId="{7B056408-2443-4386-BA59-3C2E32B7FC91}" destId="{29BEC667-D6AF-47AF-AA12-5D146B1A0A77}" srcOrd="0" destOrd="0" presId="urn:microsoft.com/office/officeart/2005/8/layout/vList2"/>
    <dgm:cxn modelId="{61F7F510-2985-491C-BF19-28B4FA1F24E4}" srcId="{FE98D2A8-43B9-4CCC-9639-F643B43CF872}" destId="{247CF0A4-CEE6-4492-AB2A-071DE375DD23}" srcOrd="1" destOrd="0" parTransId="{8B3F41CB-C8D9-46EA-A321-8AF7536FA356}" sibTransId="{5FDEFE8D-FB67-484D-AD95-2CB8340ADD33}"/>
    <dgm:cxn modelId="{346E3735-BB9C-4FBA-BC8E-113700E0A33E}" srcId="{FE98D2A8-43B9-4CCC-9639-F643B43CF872}" destId="{CD6C802F-1FA5-4C53-9B18-E0A0A04FE5CF}" srcOrd="2" destOrd="0" parTransId="{86B5D1CD-A909-4AE4-8A42-7078C7B9CAC8}" sibTransId="{CBAAE5C3-043B-4282-BDB7-9BBC22125F5D}"/>
    <dgm:cxn modelId="{56665E61-680D-4839-A83C-0CDB5FA3690D}" srcId="{FE98D2A8-43B9-4CCC-9639-F643B43CF872}" destId="{7B056408-2443-4386-BA59-3C2E32B7FC91}" srcOrd="0" destOrd="0" parTransId="{0C745741-9204-4418-AD2A-877DF5EBE8E0}" sibTransId="{786C526D-885D-4254-9C88-2B4B96C4FA00}"/>
    <dgm:cxn modelId="{9D157661-6C12-433A-86E2-EB8309560F55}" type="presOf" srcId="{247CF0A4-CEE6-4492-AB2A-071DE375DD23}" destId="{87BC32DB-0F84-49FD-817A-8E138CAD8A05}" srcOrd="0" destOrd="0" presId="urn:microsoft.com/office/officeart/2005/8/layout/vList2"/>
    <dgm:cxn modelId="{713D5588-272F-48D0-AE08-1FD4EE522ECE}" type="presOf" srcId="{FE98D2A8-43B9-4CCC-9639-F643B43CF872}" destId="{5F015125-5002-42B0-AD61-20DF94B9D940}" srcOrd="0" destOrd="0" presId="urn:microsoft.com/office/officeart/2005/8/layout/vList2"/>
    <dgm:cxn modelId="{EC8877DF-74BD-4696-A242-F486317DCC49}" type="presOf" srcId="{CD6C802F-1FA5-4C53-9B18-E0A0A04FE5CF}" destId="{5A8296D7-8B76-4B7D-91F7-3C1654162D8C}" srcOrd="0" destOrd="0" presId="urn:microsoft.com/office/officeart/2005/8/layout/vList2"/>
    <dgm:cxn modelId="{DDF41007-F50D-4BD5-9208-BA4AAA40C790}" type="presParOf" srcId="{5F015125-5002-42B0-AD61-20DF94B9D940}" destId="{29BEC667-D6AF-47AF-AA12-5D146B1A0A77}" srcOrd="0" destOrd="0" presId="urn:microsoft.com/office/officeart/2005/8/layout/vList2"/>
    <dgm:cxn modelId="{331B8990-F9E0-47E7-8EB5-A9A741E34049}" type="presParOf" srcId="{5F015125-5002-42B0-AD61-20DF94B9D940}" destId="{65022CE0-E343-4F6D-BCDB-F6211FBBE07C}" srcOrd="1" destOrd="0" presId="urn:microsoft.com/office/officeart/2005/8/layout/vList2"/>
    <dgm:cxn modelId="{70745024-42B5-46C7-9511-A7C3EBB9C733}" type="presParOf" srcId="{5F015125-5002-42B0-AD61-20DF94B9D940}" destId="{87BC32DB-0F84-49FD-817A-8E138CAD8A05}" srcOrd="2" destOrd="0" presId="urn:microsoft.com/office/officeart/2005/8/layout/vList2"/>
    <dgm:cxn modelId="{A06AE5D5-DB73-42A3-8B93-2D151D5BF9F9}" type="presParOf" srcId="{5F015125-5002-42B0-AD61-20DF94B9D940}" destId="{6FAABFB0-BDF8-46E2-A948-BCAB3C9B3AD1}" srcOrd="3" destOrd="0" presId="urn:microsoft.com/office/officeart/2005/8/layout/vList2"/>
    <dgm:cxn modelId="{F8BD39DD-0215-46B3-8E81-D236C8000ADF}" type="presParOf" srcId="{5F015125-5002-42B0-AD61-20DF94B9D940}" destId="{5A8296D7-8B76-4B7D-91F7-3C1654162D8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FE330-2B7F-4CB8-A14A-EC10FDE9F11E}">
      <dsp:nvSpPr>
        <dsp:cNvPr id="0" name=""/>
        <dsp:cNvSpPr/>
      </dsp:nvSpPr>
      <dsp:spPr>
        <a:xfrm>
          <a:off x="1063980" y="635603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CEF0F-FC37-4B63-864C-4E6E9CE851CA}">
      <dsp:nvSpPr>
        <dsp:cNvPr id="0" name=""/>
        <dsp:cNvSpPr/>
      </dsp:nvSpPr>
      <dsp:spPr>
        <a:xfrm>
          <a:off x="285097" y="2262241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Simple supervised learning</a:t>
          </a:r>
        </a:p>
      </dsp:txBody>
      <dsp:txXfrm>
        <a:off x="285097" y="2262241"/>
        <a:ext cx="2832300" cy="720000"/>
      </dsp:txXfrm>
    </dsp:sp>
    <dsp:sp modelId="{A0195387-22B0-4DBC-84BB-4FFFF003ADF5}">
      <dsp:nvSpPr>
        <dsp:cNvPr id="0" name=""/>
        <dsp:cNvSpPr/>
      </dsp:nvSpPr>
      <dsp:spPr>
        <a:xfrm>
          <a:off x="4391932" y="635603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E4FF9-CA1A-41EB-8922-2CA59413C4F3}">
      <dsp:nvSpPr>
        <dsp:cNvPr id="0" name=""/>
        <dsp:cNvSpPr/>
      </dsp:nvSpPr>
      <dsp:spPr>
        <a:xfrm>
          <a:off x="3613050" y="2262241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Ideal for stable growth metrics that should continuously appreciate in value</a:t>
          </a:r>
        </a:p>
      </dsp:txBody>
      <dsp:txXfrm>
        <a:off x="3613050" y="2262241"/>
        <a:ext cx="2832300" cy="720000"/>
      </dsp:txXfrm>
    </dsp:sp>
    <dsp:sp modelId="{9B938A87-B4DB-4682-A02A-EB7F7432675F}">
      <dsp:nvSpPr>
        <dsp:cNvPr id="0" name=""/>
        <dsp:cNvSpPr/>
      </dsp:nvSpPr>
      <dsp:spPr>
        <a:xfrm>
          <a:off x="7719885" y="635603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FEFCF-64B0-4C54-89E5-18BBDE75F630}">
      <dsp:nvSpPr>
        <dsp:cNvPr id="0" name=""/>
        <dsp:cNvSpPr/>
      </dsp:nvSpPr>
      <dsp:spPr>
        <a:xfrm>
          <a:off x="6941002" y="2262241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Great for tracking housing prices, short-term population growth, soil erosion, and other projects.</a:t>
          </a:r>
        </a:p>
      </dsp:txBody>
      <dsp:txXfrm>
        <a:off x="6941002" y="2262241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EC667-D6AF-47AF-AA12-5D146B1A0A77}">
      <dsp:nvSpPr>
        <dsp:cNvPr id="0" name=""/>
        <dsp:cNvSpPr/>
      </dsp:nvSpPr>
      <dsp:spPr>
        <a:xfrm>
          <a:off x="0" y="362011"/>
          <a:ext cx="5141912" cy="1518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Artificial Recurrent Neural Network.</a:t>
          </a:r>
        </a:p>
      </dsp:txBody>
      <dsp:txXfrm>
        <a:off x="74140" y="436151"/>
        <a:ext cx="4993632" cy="1370480"/>
      </dsp:txXfrm>
    </dsp:sp>
    <dsp:sp modelId="{87BC32DB-0F84-49FD-817A-8E138CAD8A05}">
      <dsp:nvSpPr>
        <dsp:cNvPr id="0" name=""/>
        <dsp:cNvSpPr/>
      </dsp:nvSpPr>
      <dsp:spPr>
        <a:xfrm>
          <a:off x="0" y="1944132"/>
          <a:ext cx="5141912" cy="1518760"/>
        </a:xfrm>
        <a:prstGeom prst="roundRect">
          <a:avLst/>
        </a:prstGeom>
        <a:solidFill>
          <a:schemeClr val="accent2">
            <a:hueOff val="-716791"/>
            <a:satOff val="-17272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Good for tracking large numbers and big datasets.</a:t>
          </a:r>
        </a:p>
      </dsp:txBody>
      <dsp:txXfrm>
        <a:off x="74140" y="2018272"/>
        <a:ext cx="4993632" cy="1370480"/>
      </dsp:txXfrm>
    </dsp:sp>
    <dsp:sp modelId="{5A8296D7-8B76-4B7D-91F7-3C1654162D8C}">
      <dsp:nvSpPr>
        <dsp:cNvPr id="0" name=""/>
        <dsp:cNvSpPr/>
      </dsp:nvSpPr>
      <dsp:spPr>
        <a:xfrm>
          <a:off x="0" y="3526252"/>
          <a:ext cx="5141912" cy="1518760"/>
        </a:xfrm>
        <a:prstGeom prst="roundRect">
          <a:avLst/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simpler model, used for handwriting recognition, speech recognition, and (conveniently) stock market analysis and prediction.</a:t>
          </a:r>
        </a:p>
      </dsp:txBody>
      <dsp:txXfrm>
        <a:off x="74140" y="3600392"/>
        <a:ext cx="4993632" cy="1370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6323-4880-49F6-8190-4EF3D773797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CB1F958-E1E6-49BA-9169-321C9F2A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1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6323-4880-49F6-8190-4EF3D773797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958-E1E6-49BA-9169-321C9F2A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0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6323-4880-49F6-8190-4EF3D773797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958-E1E6-49BA-9169-321C9F2A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6323-4880-49F6-8190-4EF3D773797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958-E1E6-49BA-9169-321C9F2A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C6E6323-4880-49F6-8190-4EF3D773797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CB1F958-E1E6-49BA-9169-321C9F2A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3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6323-4880-49F6-8190-4EF3D773797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958-E1E6-49BA-9169-321C9F2A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8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6323-4880-49F6-8190-4EF3D773797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958-E1E6-49BA-9169-321C9F2A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9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6323-4880-49F6-8190-4EF3D773797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958-E1E6-49BA-9169-321C9F2A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6323-4880-49F6-8190-4EF3D773797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958-E1E6-49BA-9169-321C9F2A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83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6323-4880-49F6-8190-4EF3D773797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958-E1E6-49BA-9169-321C9F2A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6323-4880-49F6-8190-4EF3D773797A}" type="datetimeFigureOut">
              <a:rPr lang="en-US" smtClean="0"/>
              <a:t>5/15/2019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958-E1E6-49BA-9169-321C9F2A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C6E6323-4880-49F6-8190-4EF3D773797A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CB1F958-E1E6-49BA-9169-321C9F2A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FE46C-EA9D-4E8A-B33E-D8FFDBBC7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2064730"/>
            <a:ext cx="2942706" cy="2728536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Better Cheating Through Machine Learning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D598A6-C608-4CA3-8FAC-C9EAB40EF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507" y="1316890"/>
            <a:ext cx="4606394" cy="4224216"/>
          </a:xfrm>
        </p:spPr>
        <p:txBody>
          <a:bodyPr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Stock market game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225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42DEC-31D5-45E6-8B23-99D40E1A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Goldman </a:t>
            </a:r>
            <a:r>
              <a:rPr lang="en-US" sz="3200" dirty="0" err="1"/>
              <a:t>sachs</a:t>
            </a:r>
            <a:r>
              <a:rPr lang="en-US" sz="3200" dirty="0"/>
              <a:t> -GS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79B5C3D0-4576-4DF9-9400-2CF2A93CD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9156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7DEAA-46A7-4BA9-9816-1314F990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3611" y="2121408"/>
            <a:ext cx="381677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Founded 1869</a:t>
            </a:r>
          </a:p>
          <a:p>
            <a:r>
              <a:rPr lang="en-US" sz="1600"/>
              <a:t>Primarily focused on investments and trade</a:t>
            </a:r>
          </a:p>
          <a:p>
            <a:r>
              <a:rPr lang="en-US" sz="1600"/>
              <a:t>Primary dealer in the U.S. Treasury Market</a:t>
            </a:r>
          </a:p>
          <a:p>
            <a:r>
              <a:rPr lang="en-US" sz="1600"/>
              <a:t>Has a diverse portfolio like any good stock portfolio should be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15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2957-DFEC-49BD-A124-359A567F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6156790" cy="160934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GS Performance 2014 to 2019</a:t>
            </a:r>
            <a:endParaRPr lang="en-US"/>
          </a:p>
        </p:txBody>
      </p:sp>
      <p:pic>
        <p:nvPicPr>
          <p:cNvPr id="8" name="Content Placeholder 4" descr="A picture containing sky&#10;&#10;Description automatically generated">
            <a:extLst>
              <a:ext uri="{FF2B5EF4-FFF2-40B4-BE49-F238E27FC236}">
                <a16:creationId xmlns:a16="http://schemas.microsoft.com/office/drawing/2014/main" id="{E94DC314-F8E8-41D6-AC47-14184218B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435053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93F53F-9B76-4A8B-A39B-2AD648EB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511896"/>
            <a:ext cx="3703321" cy="1609345"/>
          </a:xfrm>
        </p:spPr>
        <p:txBody>
          <a:bodyPr anchor="ctr">
            <a:normAutofit/>
          </a:bodyPr>
          <a:lstStyle/>
          <a:p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021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853A8-3B19-41B7-9CF8-1890246C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16" y="323850"/>
            <a:ext cx="5322532" cy="21327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JP Morgan Chase &amp; co.</a:t>
            </a:r>
            <a:br>
              <a:rPr lang="en-US" sz="4000" dirty="0"/>
            </a:br>
            <a:r>
              <a:rPr lang="en-US" sz="4000" dirty="0"/>
              <a:t>-JPM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A2310D-C0AF-48FE-B603-92EA98D3B3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3" r="19553"/>
          <a:stretch/>
        </p:blipFill>
        <p:spPr>
          <a:xfrm>
            <a:off x="0" y="-5199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028F-7AC9-43D7-B249-D1A61E02C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6286" y="2456596"/>
            <a:ext cx="4741962" cy="3715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Founded 1799.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largest bank in the world.</a:t>
            </a:r>
          </a:p>
          <a:p>
            <a:r>
              <a:rPr lang="en-US" dirty="0"/>
              <a:t>Has acquired more than 30 other banks over the course of it’s 200 year history.</a:t>
            </a:r>
          </a:p>
          <a:p>
            <a:r>
              <a:rPr lang="en-US" dirty="0"/>
              <a:t>CEO Jamie </a:t>
            </a:r>
            <a:r>
              <a:rPr lang="en-US" dirty="0" err="1"/>
              <a:t>Dimon</a:t>
            </a:r>
            <a:r>
              <a:rPr lang="en-US" dirty="0"/>
              <a:t> received $30 million in compensation for the year 2018</a:t>
            </a:r>
          </a:p>
          <a:p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36229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diamond/>
      </p:transition>
    </mc:Choice>
    <mc:Fallback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43EF-751B-45E1-A697-B2940B3C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6156790" cy="160934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JPM performance 2014 to 2019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3E2F03F-A0B1-4C2A-B17F-029EFC753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43121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F46429-887E-425D-B465-A4E24094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511896"/>
            <a:ext cx="3703321" cy="1609345"/>
          </a:xfrm>
        </p:spPr>
        <p:txBody>
          <a:bodyPr anchor="ctr">
            <a:normAutofit/>
          </a:bodyPr>
          <a:lstStyle/>
          <a:p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  <a:extLst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B9F0B-26B7-4CA8-96CE-8579F892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VISA - V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F942222F-B60A-440A-B5BA-D6386019CC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1" y="1642162"/>
            <a:ext cx="3573675" cy="357367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508AA-D7F3-47BF-936E-709CB5767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286" y="2456596"/>
            <a:ext cx="4741962" cy="3715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Founded 1959</a:t>
            </a:r>
          </a:p>
          <a:p>
            <a:r>
              <a:rPr lang="en-US" dirty="0"/>
              <a:t>Originally owned by Bank of America as their </a:t>
            </a:r>
            <a:r>
              <a:rPr lang="en-US" dirty="0" err="1"/>
              <a:t>BankAmericard</a:t>
            </a:r>
            <a:r>
              <a:rPr lang="en-US" dirty="0"/>
              <a:t> credit card</a:t>
            </a:r>
          </a:p>
          <a:p>
            <a:r>
              <a:rPr lang="en-US" dirty="0"/>
              <a:t>The first all purpose credit card</a:t>
            </a:r>
          </a:p>
          <a:p>
            <a:r>
              <a:rPr lang="en-US" dirty="0"/>
              <a:t>Became it’s own entity in 1976 to better deal with international clients and regulatory entities.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691603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2960-AD5F-4796-A2B9-8B918B36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6156790" cy="160934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V performance 2014 to 2019</a:t>
            </a:r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4E7DC51-3A3D-4367-AF36-B9D1E9769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443121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16A8A5-8FFA-4B91-BF8F-4E0DD3D86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511896"/>
            <a:ext cx="3703321" cy="1609345"/>
          </a:xfrm>
        </p:spPr>
        <p:txBody>
          <a:bodyPr anchor="ctr">
            <a:normAutofit/>
          </a:bodyPr>
          <a:lstStyle/>
          <a:p>
            <a:r>
              <a:rPr lang="en-US" sz="1400" dirty="0"/>
              <a:t>March 18, 2015 Visa split it’s stock 4 ways causing the shocking nosedive you see here.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6C0DFDE-6363-4485-AAF5-8514D9C53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7ED09B-959B-46A7-9205-3318FE5C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16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6159F-7B30-4D7C-90C4-429EF5C5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6537918" cy="55710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dirty="0">
                <a:solidFill>
                  <a:srgbClr val="FFFFFF"/>
                </a:solidFill>
              </a:rPr>
              <a:t>How to teach a machine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6040056-521D-4899-85D7-161D0E847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383" y="0"/>
            <a:ext cx="45225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2E362-1C70-486E-A182-D64BD1C1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64424" y="643467"/>
            <a:ext cx="3584110" cy="55710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/>
              <a:t>It takes patience.</a:t>
            </a:r>
          </a:p>
        </p:txBody>
      </p:sp>
    </p:spTree>
    <p:extLst>
      <p:ext uri="{BB962C8B-B14F-4D97-AF65-F5344CB8AC3E}">
        <p14:creationId xmlns:p14="http://schemas.microsoft.com/office/powerpoint/2010/main" val="78477366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A8DC-BC75-457C-B653-FCC31BB1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A8F82F-AFAE-48E2-AA8A-A02EFD563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809934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765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3504-A98E-4DFA-94E3-836313DF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 in a linear Regression model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123E353-5FEE-4D34-AA43-7ED5D84E68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6" y="1760706"/>
            <a:ext cx="6140487" cy="452336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FD0AC-1796-4ABD-82FE-78A349E36F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This model tracks Q4 closing prices for the fiscal years 2016, 2017, and 2018.</a:t>
            </a:r>
          </a:p>
          <a:p>
            <a:r>
              <a:rPr lang="en-US" dirty="0"/>
              <a:t>Solid growth with prices clustering neatly along a single slope.</a:t>
            </a:r>
          </a:p>
          <a:p>
            <a:r>
              <a:rPr lang="en-US" dirty="0"/>
              <a:t>This model correlation score is .99, suggesting 99% accuracy.</a:t>
            </a:r>
          </a:p>
        </p:txBody>
      </p:sp>
    </p:spTree>
    <p:extLst>
      <p:ext uri="{BB962C8B-B14F-4D97-AF65-F5344CB8AC3E}">
        <p14:creationId xmlns:p14="http://schemas.microsoft.com/office/powerpoint/2010/main" val="2945542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6A5A-755B-4960-95C0-CDEB3105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JPM in a 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39E6-E1AE-4D24-BB7A-BABA92A228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Tracking Q4 2016, 2017, and 2018.</a:t>
            </a:r>
          </a:p>
          <a:p>
            <a:r>
              <a:rPr lang="en-US" dirty="0"/>
              <a:t>Less stable, data points are clustered to one side or the other around 100.</a:t>
            </a:r>
          </a:p>
          <a:p>
            <a:r>
              <a:rPr lang="en-US" dirty="0"/>
              <a:t>This model correlation score is .95, suggesting 95% accuracy.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13172985-DBB7-4F37-8EBA-7CDAAEFA0C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28" y="1682886"/>
            <a:ext cx="6050472" cy="4690482"/>
          </a:xfrm>
        </p:spPr>
      </p:pic>
    </p:spTree>
    <p:extLst>
      <p:ext uri="{BB962C8B-B14F-4D97-AF65-F5344CB8AC3E}">
        <p14:creationId xmlns:p14="http://schemas.microsoft.com/office/powerpoint/2010/main" val="1380535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5E648-93B1-4D34-8220-781C9F85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What is the stock market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9EC73-1719-4216-833E-52AA4073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/>
              <a:t>Simple educational tool used by business and economics teachers for introductory level classes.</a:t>
            </a:r>
          </a:p>
          <a:p>
            <a:r>
              <a:rPr lang="en-US"/>
              <a:t>Pick three different publically traded companies.</a:t>
            </a:r>
          </a:p>
          <a:p>
            <a:r>
              <a:rPr lang="en-US"/>
              <a:t>Students are given an arbitrary amount of “money” to invest in each.</a:t>
            </a:r>
          </a:p>
          <a:p>
            <a:r>
              <a:rPr lang="en-US"/>
              <a:t>Students are expected to track their three companies prices over an arbitrary length of time.</a:t>
            </a:r>
          </a:p>
          <a:p>
            <a:r>
              <a:rPr lang="en-US"/>
              <a:t>At the end, students are expected to write a report detailing their successes and failures, as well as what the experience taught them.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25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D3EA-F5A9-413B-BCAF-32938D49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 in a linear regression model 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065D59-9162-41CA-A7AF-5D4193CE19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9" y="2093976"/>
            <a:ext cx="5924172" cy="427939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1CBF4-A3B6-49AE-89D4-FB2E46EF72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Just all over the place.</a:t>
            </a:r>
          </a:p>
          <a:p>
            <a:r>
              <a:rPr lang="en-US" dirty="0"/>
              <a:t>Data points rest loosely around the line of best fit.</a:t>
            </a:r>
          </a:p>
          <a:p>
            <a:r>
              <a:rPr lang="en-US" dirty="0"/>
              <a:t>This model correlation score is .84, suggesting 84%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31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80707-7325-4E59-B536-F84E8AB8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Not bad, but not great either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B35329-0971-40E3-9277-ED6C9EAF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/>
              <a:t>Unfortunately other than showing what range can be expected from these companies performance, none of these linear regression charts help us with predictions.</a:t>
            </a:r>
          </a:p>
          <a:p>
            <a:r>
              <a:rPr lang="en-US"/>
              <a:t>Each of these cannot yield us a particular date, nor do they allow us to predict fluctuations in the stock price.</a:t>
            </a:r>
          </a:p>
          <a:p>
            <a:r>
              <a:rPr lang="en-US"/>
              <a:t>Investing in the stock market can be a lot of things to a lot of people. Warren Buffet recommends that the best time to sell your shares is never, suggesting instead that you invest in a high dividend company and just let your money grow along with the company you’ve invested in.</a:t>
            </a:r>
          </a:p>
          <a:p>
            <a:r>
              <a:rPr lang="en-US"/>
              <a:t>But we’re playing a game here and have a time limit. These graphs show us that the price will grow over time, but doesn’t reflect how over any particularly good series of time.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81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2C818-9AAF-4895-802A-7F2AB7C7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Long short-term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6431DCA-217E-4CEA-BD85-EF32F1E7F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862873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20735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5465-6B79-43D4-8155-1074629E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6156790" cy="160934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GS LSTM 2014 to 2018</a:t>
            </a:r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65F80C4F-D41A-40A9-BA27-4CBBF606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11897"/>
          </a:xfrm>
          <a:prstGeom prst="rect">
            <a:avLst/>
          </a:prstGeom>
        </p:spPr>
      </p:pic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BBD4021-D4C3-4190-AE48-0C8146EF5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511896"/>
            <a:ext cx="3703321" cy="1609345"/>
          </a:xfrm>
        </p:spPr>
        <p:txBody>
          <a:bodyPr anchor="ctr">
            <a:normAutofit/>
          </a:bodyPr>
          <a:lstStyle/>
          <a:p>
            <a:r>
              <a:rPr lang="en-US" sz="1400" dirty="0"/>
              <a:t>Blue line represents the price over the period of time.</a:t>
            </a:r>
          </a:p>
          <a:p>
            <a:r>
              <a:rPr lang="en-US" sz="1400" dirty="0"/>
              <a:t>Green line is the LSTM models predictions.</a:t>
            </a:r>
          </a:p>
          <a:p>
            <a:r>
              <a:rPr lang="en-US" sz="1400" dirty="0"/>
              <a:t>Orange line is actual prices for the last 60 days of 2018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7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BCAFC-F1C5-4ACC-9A44-3504BF588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807396"/>
            <a:ext cx="4754880" cy="53648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Test RSME = 232.76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Root Square Mean Error = 7.09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01A423-642C-4D06-8AF4-CC6FD750A47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5124835"/>
              </p:ext>
            </p:extLst>
          </p:nvPr>
        </p:nvGraphicFramePr>
        <p:xfrm>
          <a:off x="6367274" y="603115"/>
          <a:ext cx="4887627" cy="5569102"/>
        </p:xfrm>
        <a:graphic>
          <a:graphicData uri="http://schemas.openxmlformats.org/drawingml/2006/table">
            <a:tbl>
              <a:tblPr/>
              <a:tblGrid>
                <a:gridCol w="1955051">
                  <a:extLst>
                    <a:ext uri="{9D8B030D-6E8A-4147-A177-3AD203B41FA5}">
                      <a16:colId xmlns:a16="http://schemas.microsoft.com/office/drawing/2014/main" val="737863381"/>
                    </a:ext>
                  </a:extLst>
                </a:gridCol>
                <a:gridCol w="1466288">
                  <a:extLst>
                    <a:ext uri="{9D8B030D-6E8A-4147-A177-3AD203B41FA5}">
                      <a16:colId xmlns:a16="http://schemas.microsoft.com/office/drawing/2014/main" val="2065266129"/>
                    </a:ext>
                  </a:extLst>
                </a:gridCol>
                <a:gridCol w="1466288">
                  <a:extLst>
                    <a:ext uri="{9D8B030D-6E8A-4147-A177-3AD203B41FA5}">
                      <a16:colId xmlns:a16="http://schemas.microsoft.com/office/drawing/2014/main" val="1425139373"/>
                    </a:ext>
                  </a:extLst>
                </a:gridCol>
              </a:tblGrid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524733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164.2536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172.03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831474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165.5204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169.51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168429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1/4/2019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166.7851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175.05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15236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1/7/2019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168.6678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176.02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063145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170.7388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175.37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020305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1/9/2019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172.5342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176.47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069012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1/10/2019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174.1127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20129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1/11/2019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175.3025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176.93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088945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1/14/2019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176.2779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178.72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390035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1/15/2019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177.275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179.91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762388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1/16/2019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178.3191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197.08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386781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1/17/2019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181.7655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199.09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8174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1/18/2019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186.1983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202.54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134819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1/22/2019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191.0398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197.68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06444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1/23/2019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194.6577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61172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1/24/2019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197.0769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197.8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000798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1/25/2019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198.7186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200.74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268610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1/28/2019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200.2039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199.72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352083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1/29/2019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201.2347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200.5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653239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1/30/2019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202.0342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202.48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773169"/>
                  </a:ext>
                </a:extLst>
              </a:tr>
              <a:tr h="2531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1/31/2019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202.9146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198.01</a:t>
                      </a:r>
                    </a:p>
                  </a:txBody>
                  <a:tcPr marL="7535" marR="7535" marT="7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94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087405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45633D-7FA7-4D93-8E45-D385B582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532B9D-ADFC-4AEF-97D4-9FC87BB6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539F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0AE91-D80C-483F-975E-81F120EDE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2" y="801792"/>
            <a:ext cx="10498664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099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35C4-10DE-4775-9B4F-834461FA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6156790" cy="160934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JPM LSTM 2014 to 2018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A5805DC-586B-470F-8ACE-9B0C5CE1F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1189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4200A9-05D5-475F-818D-F4E2CCB2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511896"/>
            <a:ext cx="3703321" cy="1609345"/>
          </a:xfrm>
        </p:spPr>
        <p:txBody>
          <a:bodyPr anchor="ctr">
            <a:normAutofit/>
          </a:bodyPr>
          <a:lstStyle/>
          <a:p>
            <a:r>
              <a:rPr lang="en-US" sz="1400" dirty="0"/>
              <a:t>Blue line represents the price over the period of time.</a:t>
            </a:r>
          </a:p>
          <a:p>
            <a:r>
              <a:rPr lang="en-US" sz="1400" dirty="0"/>
              <a:t>Green line is the LSTM models predictions.</a:t>
            </a:r>
          </a:p>
          <a:p>
            <a:r>
              <a:rPr lang="en-US" sz="1400" dirty="0"/>
              <a:t>Orange line is actual prices for the last 60 days of 2018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91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B0CC-1E2F-4DD3-A13A-4E0685578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437745"/>
            <a:ext cx="4754880" cy="5821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Test RMSE = 109.05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Predictive Root Mean Square Error = 2.77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D2283A0-08A5-4D70-9334-44F7E5370CC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9010810"/>
              </p:ext>
            </p:extLst>
          </p:nvPr>
        </p:nvGraphicFramePr>
        <p:xfrm>
          <a:off x="6367274" y="525294"/>
          <a:ext cx="4858446" cy="5734446"/>
        </p:xfrm>
        <a:graphic>
          <a:graphicData uri="http://schemas.openxmlformats.org/drawingml/2006/table">
            <a:tbl>
              <a:tblPr/>
              <a:tblGrid>
                <a:gridCol w="1769632">
                  <a:extLst>
                    <a:ext uri="{9D8B030D-6E8A-4147-A177-3AD203B41FA5}">
                      <a16:colId xmlns:a16="http://schemas.microsoft.com/office/drawing/2014/main" val="960161130"/>
                    </a:ext>
                  </a:extLst>
                </a:gridCol>
                <a:gridCol w="1544407">
                  <a:extLst>
                    <a:ext uri="{9D8B030D-6E8A-4147-A177-3AD203B41FA5}">
                      <a16:colId xmlns:a16="http://schemas.microsoft.com/office/drawing/2014/main" val="1551602918"/>
                    </a:ext>
                  </a:extLst>
                </a:gridCol>
                <a:gridCol w="1544407">
                  <a:extLst>
                    <a:ext uri="{9D8B030D-6E8A-4147-A177-3AD203B41FA5}">
                      <a16:colId xmlns:a16="http://schemas.microsoft.com/office/drawing/2014/main" val="1370864914"/>
                    </a:ext>
                  </a:extLst>
                </a:gridCol>
              </a:tblGrid>
              <a:tr h="2704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537903"/>
                  </a:ext>
                </a:extLst>
              </a:tr>
              <a:tr h="2704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96.01147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120517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96.42322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107312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1/4/2019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96.64889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785881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1/7/2019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97.1946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946115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97.80622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053432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1/9/2019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98.3586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451873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1/10/2019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98.79945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585262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1/11/2019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99.1337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03640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1/14/2019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99.31945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483499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1/15/2019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99.53562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505307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1/16/2019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99.81682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709571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1/17/2019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100.1868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58132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1/18/2019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100.5991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83072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1/22/2019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101.1779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336829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1/23/2019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101.5588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153525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1/24/2019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101.788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898256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1/25/2019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101.9249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18570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1/28/2019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102.0763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89925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1/29/2019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102.2679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930233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1/30/2019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102.4868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557598"/>
                  </a:ext>
                </a:extLst>
              </a:tr>
              <a:tr h="2596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1/31/2019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102.7198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738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0543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529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60C7D-9E1F-43AE-B118-026CDE866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" y="480059"/>
            <a:ext cx="11237976" cy="58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62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883F-050C-4FBB-BFDD-56AC20F2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6156790" cy="1609344"/>
          </a:xfrm>
        </p:spPr>
        <p:txBody>
          <a:bodyPr anchor="ctr">
            <a:normAutofit/>
          </a:bodyPr>
          <a:lstStyle/>
          <a:p>
            <a:r>
              <a:rPr lang="en-US" dirty="0"/>
              <a:t>V LSTM 2014 to 2018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2EAD4FA-384D-48F4-A563-7303C6F8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1189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293244-C1F5-4A33-9BE3-498B0BF5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511896"/>
            <a:ext cx="3703321" cy="1609345"/>
          </a:xfrm>
        </p:spPr>
        <p:txBody>
          <a:bodyPr anchor="ctr">
            <a:normAutofit/>
          </a:bodyPr>
          <a:lstStyle/>
          <a:p>
            <a:r>
              <a:rPr lang="en-US" sz="1400" dirty="0"/>
              <a:t>Blue line represents the price over the period of time.</a:t>
            </a:r>
          </a:p>
          <a:p>
            <a:r>
              <a:rPr lang="en-US" sz="1400" dirty="0"/>
              <a:t>Green line is the LSTM models predictions.</a:t>
            </a:r>
          </a:p>
          <a:p>
            <a:r>
              <a:rPr lang="en-US" sz="1400" dirty="0"/>
              <a:t>Orange line is actual prices for the last 60 days of 2018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99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C463E-24AC-4EA0-8C94-A324148F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2064730"/>
            <a:ext cx="2942706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>
                <a:solidFill>
                  <a:schemeClr val="tx2"/>
                </a:solidFill>
              </a:rPr>
              <a:t>STOCKS ARE HARD TO PREDICT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0C898B-BC1B-43D8-BC32-BA64BC7B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The lesson: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3301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2728-910B-43F6-9C7C-5A84F7F93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408562"/>
            <a:ext cx="4754880" cy="5763638"/>
          </a:xfrm>
        </p:spPr>
        <p:txBody>
          <a:bodyPr>
            <a:normAutofit/>
          </a:bodyPr>
          <a:lstStyle/>
          <a:p>
            <a:r>
              <a:rPr lang="en-US" dirty="0"/>
              <a:t>Initial Test RMSE = 136.92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Predictive Root Mean Square Error = 5.04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8E030C1-CE21-47EC-B0BC-18CD920515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8484706"/>
              </p:ext>
            </p:extLst>
          </p:nvPr>
        </p:nvGraphicFramePr>
        <p:xfrm>
          <a:off x="6556443" y="408562"/>
          <a:ext cx="4844373" cy="5763631"/>
        </p:xfrm>
        <a:graphic>
          <a:graphicData uri="http://schemas.openxmlformats.org/drawingml/2006/table">
            <a:tbl>
              <a:tblPr/>
              <a:tblGrid>
                <a:gridCol w="1843989">
                  <a:extLst>
                    <a:ext uri="{9D8B030D-6E8A-4147-A177-3AD203B41FA5}">
                      <a16:colId xmlns:a16="http://schemas.microsoft.com/office/drawing/2014/main" val="252852193"/>
                    </a:ext>
                  </a:extLst>
                </a:gridCol>
                <a:gridCol w="1500192">
                  <a:extLst>
                    <a:ext uri="{9D8B030D-6E8A-4147-A177-3AD203B41FA5}">
                      <a16:colId xmlns:a16="http://schemas.microsoft.com/office/drawing/2014/main" val="3068769284"/>
                    </a:ext>
                  </a:extLst>
                </a:gridCol>
                <a:gridCol w="1500192">
                  <a:extLst>
                    <a:ext uri="{9D8B030D-6E8A-4147-A177-3AD203B41FA5}">
                      <a16:colId xmlns:a16="http://schemas.microsoft.com/office/drawing/2014/main" val="3888315837"/>
                    </a:ext>
                  </a:extLst>
                </a:gridCol>
              </a:tblGrid>
              <a:tr h="27238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910166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130.9377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132.92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318267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131.8128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128.13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791561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1/4/2019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131.7748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133.65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619451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1/7/2019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132.2426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136.06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971218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133.221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136.8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23417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1/9/2019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134.3695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138.41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848754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1/10/2019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135.6571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138.67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098823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1/11/2019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136.8224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138.06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786104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1/14/2019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137.6322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137.1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794573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1/15/2019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137.9902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137.34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450050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1/16/2019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138.1322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137.34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826258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1/17/2019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138.1578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137.28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328413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1/18/2019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138.1243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138.5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434955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1/22/2019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138.2798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138.05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071455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1/23/2019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138.4214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137.01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014064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1/24/2019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138.3704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137.7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698150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1/25/2019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138.3677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138.67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732554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1/28/2019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138.5506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135.99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417827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1/29/2019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138.3433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43458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1/30/2019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137.8506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137.6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77294"/>
                  </a:ext>
                </a:extLst>
              </a:tr>
              <a:tr h="2614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1/31/2019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137.7522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135.01</a:t>
                      </a:r>
                    </a:p>
                  </a:txBody>
                  <a:tcPr marL="7520" marR="7520" marT="75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67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950917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87C20B-2C3E-43CB-896A-A729E97C3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52E719-0B1D-4DC8-B2CB-8BA5556F1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12700">
            <a:solidFill>
              <a:srgbClr val="55A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E47DEB-9906-4CE4-A962-7F38E850C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" y="480059"/>
            <a:ext cx="11237976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55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64A28-862E-4639-9554-4C63D1CD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56" y="1432223"/>
            <a:ext cx="5965470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What good is all this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02A6D-9109-4899-8DDF-F76DCC215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8156" y="4790199"/>
            <a:ext cx="5965470" cy="66876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9" name="Graphic 6" descr="Help">
            <a:extLst>
              <a:ext uri="{FF2B5EF4-FFF2-40B4-BE49-F238E27FC236}">
                <a16:creationId xmlns:a16="http://schemas.microsoft.com/office/drawing/2014/main" id="{A245A8A9-F924-4ED0-BE61-8F8E3F0A9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5117" y="1702032"/>
            <a:ext cx="3416725" cy="3416725"/>
          </a:xfrm>
          <a:prstGeom prst="rect">
            <a:avLst/>
          </a:prstGeom>
        </p:spPr>
      </p:pic>
      <p:sp>
        <p:nvSpPr>
          <p:cNvPr id="40" name="Rectangle 25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7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1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4" name="Rectangle 14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CB362-FB7F-49C6-839E-3F2A04B8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GS, JPM, and V are all profitable stocks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074E2BC6-C088-4CBB-9180-C25F29E695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0" r="2871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10BA-F309-4837-B19F-915C2EB37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3611" y="2121408"/>
            <a:ext cx="3816774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Each of the three companies examined here experienced gains of around 10% (estimated) over the course of a simple 5 month period here in 2019.</a:t>
            </a:r>
          </a:p>
          <a:p>
            <a:r>
              <a:rPr lang="en-US" sz="1600" dirty="0"/>
              <a:t>Though not predicted accurately, the model did predict a comparable growth.</a:t>
            </a:r>
          </a:p>
          <a:p>
            <a:r>
              <a:rPr lang="en-US" sz="1600" dirty="0"/>
              <a:t>Because of the growth, any student to choose any of these three companies would have seen a net profit and an appreciation for capital gains tax come next year.</a:t>
            </a:r>
          </a:p>
          <a:p>
            <a:r>
              <a:rPr lang="en-US" sz="1600" dirty="0"/>
              <a:t>No, you cannot get predictions for the next 6 months.</a:t>
            </a:r>
          </a:p>
        </p:txBody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18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62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hand holding up a sign&#10;&#10;Description automatically generated">
            <a:extLst>
              <a:ext uri="{FF2B5EF4-FFF2-40B4-BE49-F238E27FC236}">
                <a16:creationId xmlns:a16="http://schemas.microsoft.com/office/drawing/2014/main" id="{FAE55E42-6C32-480D-AA63-DDAD94BCCE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A9DED-6EF4-4206-849C-738777BD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Or are they?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F6259-4A55-4EA9-B9BD-B2965E62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848" y="2121408"/>
            <a:ext cx="10058400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	Yes. Yes they are.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Which is why I’m going to cheat.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67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CCFFE-C88E-4D93-84ED-BC4E7744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Good stock picks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1C197-4D10-48A7-BA91-108BB9009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5025" y="2064730"/>
            <a:ext cx="2728540" cy="2728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14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8EEE-61FD-474A-B32C-795F65BD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 in a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3692-1CAB-4244-A9DE-BF9EE5F4B9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industries are more stable than others.</a:t>
            </a:r>
          </a:p>
          <a:p>
            <a:r>
              <a:rPr lang="en-US" dirty="0"/>
              <a:t>Less stable industries can offer bigger yields.</a:t>
            </a:r>
          </a:p>
          <a:p>
            <a:r>
              <a:rPr lang="en-US" dirty="0"/>
              <a:t>A good company that has been operating for decades is typically a safer bet.</a:t>
            </a:r>
          </a:p>
          <a:p>
            <a:r>
              <a:rPr lang="en-US" dirty="0"/>
              <a:t>The goal should always be to find the company that is growing steadily, not quickly, but isn’t valued at too high share price.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BB2B1-E4B6-4F2D-A051-A88C01D33E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Consider the time frame you’re working with for the game.</a:t>
            </a:r>
          </a:p>
          <a:p>
            <a:r>
              <a:rPr lang="en-US" dirty="0"/>
              <a:t>Short term “investment” periods can benefit tremendously from riskier properties, assuming no major events occur to sink the price.</a:t>
            </a:r>
          </a:p>
          <a:p>
            <a:r>
              <a:rPr lang="en-US" dirty="0"/>
              <a:t>Consider the “money” granted to you at the start of the game. Lower dollar amounts won’t benefit much from risky cheap companies.</a:t>
            </a:r>
          </a:p>
        </p:txBody>
      </p:sp>
    </p:spTree>
    <p:extLst>
      <p:ext uri="{BB962C8B-B14F-4D97-AF65-F5344CB8AC3E}">
        <p14:creationId xmlns:p14="http://schemas.microsoft.com/office/powerpoint/2010/main" val="90707396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951A-AF9A-4CA2-9F65-4BC1ACC5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“cheat” with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93D14-62A5-4785-BBAD-F9C6BE679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0FA62-1D22-4503-84EB-F1D411CD47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Ultimately the whole game comes down to identifying which company is going to have their price increase the most in the shortest amount of time.</a:t>
            </a:r>
          </a:p>
          <a:p>
            <a:r>
              <a:rPr lang="en-US" dirty="0"/>
              <a:t>As such, the stock market game is a game of prediction.</a:t>
            </a:r>
          </a:p>
          <a:p>
            <a:r>
              <a:rPr lang="en-US" dirty="0"/>
              <a:t>Most predictive methods however are unreliable as tarot cards, crystal balls and fortune cookies tend to do little better than CNBC and haruspex is frowned upon.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6539D-C383-4007-8DA1-E2A5EA0D8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solution: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40088-BAF4-4106-86DE-150E759180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Math!</a:t>
            </a:r>
          </a:p>
          <a:p>
            <a:r>
              <a:rPr lang="en-US" dirty="0"/>
              <a:t>More specifically getting a computer to do a lot of math for me.</a:t>
            </a:r>
          </a:p>
          <a:p>
            <a:r>
              <a:rPr lang="en-US" dirty="0"/>
              <a:t>I’m talking about Machine Learning.</a:t>
            </a:r>
          </a:p>
          <a:p>
            <a:r>
              <a:rPr lang="en-US" dirty="0"/>
              <a:t>Honestly it’s not like I’m really teasing anything here, it says it up at the top of this slide.</a:t>
            </a:r>
          </a:p>
          <a:p>
            <a:r>
              <a:rPr lang="en-US" dirty="0"/>
              <a:t>We’re going to use computers to help give us an edge and “cheat” at the stock market game.</a:t>
            </a:r>
          </a:p>
          <a:p>
            <a:r>
              <a:rPr lang="en-US" sz="1100" dirty="0"/>
              <a:t>Took me long enough to get here.</a:t>
            </a:r>
          </a:p>
        </p:txBody>
      </p:sp>
    </p:spTree>
    <p:extLst>
      <p:ext uri="{BB962C8B-B14F-4D97-AF65-F5344CB8AC3E}">
        <p14:creationId xmlns:p14="http://schemas.microsoft.com/office/powerpoint/2010/main" val="110494725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2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43" name="Rectangle 1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10104-6FDA-4517-A830-2A94C5AF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</a:rPr>
              <a:t>First, the companies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F6934-5614-427C-B92E-546448B48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649148"/>
            <a:ext cx="9948672" cy="148615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>
              <a:solidFill>
                <a:srgbClr val="FFFFFF">
                  <a:alpha val="60000"/>
                </a:srgbClr>
              </a:solidFill>
            </a:endParaRPr>
          </a:p>
        </p:txBody>
      </p:sp>
      <p:cxnSp>
        <p:nvCxnSpPr>
          <p:cNvPr id="44" name="Straight Connector 1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8398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9125EC06-7D7F-4F6A-9C1F-87E2F276A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2" b="145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9A8BA-3CD9-47B0-9803-2757EE618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2131" y="5157571"/>
            <a:ext cx="10058400" cy="1429660"/>
          </a:xfrm>
          <a:solidFill>
            <a:schemeClr val="tx1">
              <a:lumMod val="5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For simplicities sake I just chose 3 companies more or less at random.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However they are all involved in banking and finance as those tend to be reliable for investors.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895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1366</Words>
  <Application>Microsoft Office PowerPoint</Application>
  <PresentationFormat>Widescreen</PresentationFormat>
  <Paragraphs>380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Rockwell</vt:lpstr>
      <vt:lpstr>Rockwell Condensed</vt:lpstr>
      <vt:lpstr>Rockwell Extra Bold</vt:lpstr>
      <vt:lpstr>Wingdings</vt:lpstr>
      <vt:lpstr>Wood Type</vt:lpstr>
      <vt:lpstr>Stock market game</vt:lpstr>
      <vt:lpstr>What is the stock market game?</vt:lpstr>
      <vt:lpstr>The lesson:</vt:lpstr>
      <vt:lpstr>Or are they?</vt:lpstr>
      <vt:lpstr>Good stock picks</vt:lpstr>
      <vt:lpstr>What to look for in a company</vt:lpstr>
      <vt:lpstr>How to “cheat” with machine learning</vt:lpstr>
      <vt:lpstr>First, the companies</vt:lpstr>
      <vt:lpstr>PowerPoint Presentation</vt:lpstr>
      <vt:lpstr>Goldman sachs -GS</vt:lpstr>
      <vt:lpstr>GS Performance 2014 to 2019</vt:lpstr>
      <vt:lpstr>JP Morgan Chase &amp; co. -JPM</vt:lpstr>
      <vt:lpstr>JPM performance 2014 to 2019</vt:lpstr>
      <vt:lpstr>VISA - V</vt:lpstr>
      <vt:lpstr>V performance 2014 to 2019</vt:lpstr>
      <vt:lpstr>How to teach a machine</vt:lpstr>
      <vt:lpstr>Linear Regression</vt:lpstr>
      <vt:lpstr>GS in a linear Regression model</vt:lpstr>
      <vt:lpstr>JPM in a linear regression model</vt:lpstr>
      <vt:lpstr>V in a linear regression model </vt:lpstr>
      <vt:lpstr>Not bad, but not great either</vt:lpstr>
      <vt:lpstr>Long short-term memory</vt:lpstr>
      <vt:lpstr>GS LSTM 2014 to 2018</vt:lpstr>
      <vt:lpstr>PowerPoint Presentation</vt:lpstr>
      <vt:lpstr>PowerPoint Presentation</vt:lpstr>
      <vt:lpstr>JPM LSTM 2014 to 2018</vt:lpstr>
      <vt:lpstr>PowerPoint Presentation</vt:lpstr>
      <vt:lpstr>PowerPoint Presentation</vt:lpstr>
      <vt:lpstr>V LSTM 2014 to 2018</vt:lpstr>
      <vt:lpstr>PowerPoint Presentation</vt:lpstr>
      <vt:lpstr>PowerPoint Presentation</vt:lpstr>
      <vt:lpstr>What good is all this</vt:lpstr>
      <vt:lpstr>GS, JPM, and V are all profitable stocks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game</dc:title>
  <dc:creator>Scott Wittie</dc:creator>
  <cp:lastModifiedBy>Scott Wittie</cp:lastModifiedBy>
  <cp:revision>2</cp:revision>
  <dcterms:created xsi:type="dcterms:W3CDTF">2019-05-15T22:56:55Z</dcterms:created>
  <dcterms:modified xsi:type="dcterms:W3CDTF">2019-05-15T23:04:45Z</dcterms:modified>
</cp:coreProperties>
</file>