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3" r:id="rId3"/>
    <p:sldId id="391" r:id="rId4"/>
    <p:sldId id="392" r:id="rId5"/>
    <p:sldId id="393" r:id="rId6"/>
    <p:sldId id="403" r:id="rId7"/>
    <p:sldId id="394" r:id="rId8"/>
    <p:sldId id="401" r:id="rId9"/>
    <p:sldId id="395" r:id="rId10"/>
    <p:sldId id="396" r:id="rId11"/>
    <p:sldId id="397" r:id="rId12"/>
    <p:sldId id="400" r:id="rId13"/>
    <p:sldId id="398" r:id="rId14"/>
    <p:sldId id="404" r:id="rId15"/>
    <p:sldId id="399" r:id="rId16"/>
    <p:sldId id="402" r:id="rId17"/>
    <p:sldId id="405" r:id="rId18"/>
    <p:sldId id="407" r:id="rId19"/>
    <p:sldId id="406" r:id="rId20"/>
    <p:sldId id="419" r:id="rId21"/>
    <p:sldId id="421" r:id="rId22"/>
    <p:sldId id="422" r:id="rId23"/>
    <p:sldId id="408" r:id="rId24"/>
    <p:sldId id="409" r:id="rId25"/>
    <p:sldId id="410" r:id="rId26"/>
    <p:sldId id="412" r:id="rId27"/>
    <p:sldId id="413" r:id="rId28"/>
    <p:sldId id="414" r:id="rId29"/>
    <p:sldId id="416" r:id="rId30"/>
    <p:sldId id="417" r:id="rId31"/>
    <p:sldId id="418" r:id="rId32"/>
    <p:sldId id="439" r:id="rId33"/>
    <p:sldId id="440" r:id="rId34"/>
    <p:sldId id="423" r:id="rId35"/>
    <p:sldId id="424" r:id="rId36"/>
    <p:sldId id="426" r:id="rId37"/>
    <p:sldId id="425" r:id="rId38"/>
    <p:sldId id="428" r:id="rId39"/>
    <p:sldId id="427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1" autoAdjust="0"/>
    <p:restoredTop sz="90649" autoAdjust="0"/>
  </p:normalViewPr>
  <p:slideViewPr>
    <p:cSldViewPr>
      <p:cViewPr varScale="1">
        <p:scale>
          <a:sx n="80" d="100"/>
          <a:sy n="80" d="100"/>
        </p:scale>
        <p:origin x="7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D2B2A6DC-7A27-44B1-957A-98462CBA065F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B50953B5-2CE6-4263-893F-4421A4E7C8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48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11F328E0-3C6D-4C57-AEDD-F9A68AC837BB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3882BA2E-AE81-4310-95D7-5D1C46BBAB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8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971E76-41A1-452A-A329-9FBDA6F3EDC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713C-85F6-4045-AC85-7AD7D1CD87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AC300-86D6-44E9-A884-293DFA0406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B13-6499-4A18-ADDC-51DD7783338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07C01-DC98-4356-B8ED-2B0EB71366D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541D-FFD5-4D0B-B444-EAC5C105B18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36681-6EE2-4989-AA60-774B3462047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D298-A3D5-40B5-BB96-7761B6C9DAE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730D-ECA5-42F2-893F-722D5B06959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0E66-E1A8-450E-ABE2-CEE44305FC3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2F4F-2650-4010-A760-D2D1CBAFD3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A53-AD4D-4E02-BA19-02E03E16F7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93AB71-1A63-4E45-AB5E-E410B6F4AAB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 sz="quarter" idx="4294967295"/>
          </p:nvPr>
        </p:nvSpPr>
        <p:spPr>
          <a:xfrm>
            <a:off x="733425" y="3057525"/>
            <a:ext cx="5851525" cy="720725"/>
          </a:xfrm>
        </p:spPr>
        <p:txBody>
          <a:bodyPr/>
          <a:lstStyle/>
          <a:p>
            <a:pPr algn="l"/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>MONITORAMENTO NÃO-INTRUSIVO DE CARGAS RESIDENCIAIS UTILIZANDO PROGRAMAÇÃO LINEAR INTEIRA MISTA</a:t>
            </a:r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/>
            </a:r>
            <a:b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</a:br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/>
            </a:r>
            <a:b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</a:br>
            <a:r>
              <a:rPr lang="pt-BR" altLang="pt-BR" sz="1800" dirty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Marcos J.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Rider</a:t>
            </a:r>
            <a:b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</a:b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mjrider@dsee.fee.unicamp.br</a:t>
            </a:r>
            <a:endParaRPr lang="pt-BR" altLang="pt-BR" sz="2000" b="1" dirty="0" smtClean="0">
              <a:solidFill>
                <a:srgbClr val="003A6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∆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máxima variação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dos módulos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BC 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em horas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consecutivas.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Assumimos que todos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os módulos 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capacitores, num mesmo BC, possuem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mesma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capacidade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𝑒𝑠𝑝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Restrições: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1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Bancos de Capacitores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cxnSp>
        <p:nvCxnSpPr>
          <p:cNvPr id="43" name="Conector de seta reta 61"/>
          <p:cNvCxnSpPr>
            <a:cxnSpLocks noChangeShapeType="1"/>
          </p:cNvCxnSpPr>
          <p:nvPr/>
        </p:nvCxnSpPr>
        <p:spPr bwMode="auto">
          <a:xfrm rot="16200000" flipH="1">
            <a:off x="2168970" y="1937397"/>
            <a:ext cx="1463905" cy="1102"/>
          </a:xfrm>
          <a:prstGeom prst="bentConnector3">
            <a:avLst>
              <a:gd name="adj1" fmla="val 49963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 de texto 58"/>
              <p:cNvSpPr txBox="1">
                <a:spLocks noChangeArrowheads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 de texto 46"/>
              <p:cNvSpPr txBox="1">
                <a:spLocks noChangeArrowheads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𝑏𝑐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𝑛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Caixa de 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 de texto 256"/>
              <p:cNvSpPr txBox="1">
                <a:spLocks noChangeArrowheads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ixa de texto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>
            <a:cxnSpLocks noChangeShapeType="1"/>
          </p:cNvCxnSpPr>
          <p:nvPr/>
        </p:nvCxnSpPr>
        <p:spPr bwMode="auto">
          <a:xfrm>
            <a:off x="2921897" y="1947938"/>
            <a:ext cx="345334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Conector de seta reta 71"/>
          <p:cNvCxnSpPr>
            <a:cxnSpLocks noChangeShapeType="1"/>
          </p:cNvCxnSpPr>
          <p:nvPr/>
        </p:nvCxnSpPr>
        <p:spPr bwMode="auto">
          <a:xfrm>
            <a:off x="3134482" y="1767918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 de texto 36"/>
              <p:cNvSpPr txBox="1">
                <a:spLocks noChangeArrowheads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73" name="Caixa de 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ShapeType="1"/>
          </p:cNvCxnSpPr>
          <p:nvPr/>
        </p:nvCxnSpPr>
        <p:spPr bwMode="auto">
          <a:xfrm>
            <a:off x="4139952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Conector de seta reta 74"/>
          <p:cNvCxnSpPr>
            <a:cxnSpLocks noChangeShapeType="1"/>
          </p:cNvCxnSpPr>
          <p:nvPr/>
        </p:nvCxnSpPr>
        <p:spPr bwMode="auto">
          <a:xfrm>
            <a:off x="3923928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Conector de seta reta 75"/>
          <p:cNvCxnSpPr>
            <a:cxnSpLocks noChangeShapeType="1"/>
          </p:cNvCxnSpPr>
          <p:nvPr/>
        </p:nvCxnSpPr>
        <p:spPr bwMode="auto">
          <a:xfrm>
            <a:off x="4038021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  <a:blipFill rotWithShape="1"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>
            <a:cxnSpLocks noChangeShapeType="1"/>
          </p:cNvCxnSpPr>
          <p:nvPr/>
        </p:nvCxnSpPr>
        <p:spPr bwMode="auto">
          <a:xfrm>
            <a:off x="3923928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Conector de seta reta 78"/>
          <p:cNvCxnSpPr>
            <a:cxnSpLocks noChangeShapeType="1"/>
          </p:cNvCxnSpPr>
          <p:nvPr/>
        </p:nvCxnSpPr>
        <p:spPr bwMode="auto">
          <a:xfrm>
            <a:off x="3923928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Conector de seta reta 79"/>
          <p:cNvCxnSpPr>
            <a:cxnSpLocks noChangeShapeType="1"/>
          </p:cNvCxnSpPr>
          <p:nvPr/>
        </p:nvCxnSpPr>
        <p:spPr bwMode="auto">
          <a:xfrm>
            <a:off x="4139952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Conector de seta reta 80"/>
          <p:cNvCxnSpPr>
            <a:cxnSpLocks noChangeShapeType="1"/>
          </p:cNvCxnSpPr>
          <p:nvPr/>
        </p:nvCxnSpPr>
        <p:spPr bwMode="auto">
          <a:xfrm>
            <a:off x="4144512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Conector de seta reta 81"/>
          <p:cNvCxnSpPr>
            <a:cxnSpLocks noChangeShapeType="1"/>
          </p:cNvCxnSpPr>
          <p:nvPr/>
        </p:nvCxnSpPr>
        <p:spPr bwMode="auto">
          <a:xfrm flipH="1">
            <a:off x="4144512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 de texto 58"/>
              <p:cNvSpPr txBox="1">
                <a:spLocks noChangeArrowheads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>
            <a:cxnSpLocks noChangeShapeType="1"/>
          </p:cNvCxnSpPr>
          <p:nvPr/>
        </p:nvCxnSpPr>
        <p:spPr bwMode="auto">
          <a:xfrm>
            <a:off x="4902117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Conector de seta reta 84"/>
          <p:cNvCxnSpPr>
            <a:cxnSpLocks noChangeShapeType="1"/>
          </p:cNvCxnSpPr>
          <p:nvPr/>
        </p:nvCxnSpPr>
        <p:spPr bwMode="auto">
          <a:xfrm>
            <a:off x="4686093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4800186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Conector de seta reta 86"/>
          <p:cNvCxnSpPr>
            <a:cxnSpLocks noChangeShapeType="1"/>
          </p:cNvCxnSpPr>
          <p:nvPr/>
        </p:nvCxnSpPr>
        <p:spPr bwMode="auto">
          <a:xfrm>
            <a:off x="4686093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Conector de seta reta 87"/>
          <p:cNvCxnSpPr>
            <a:cxnSpLocks noChangeShapeType="1"/>
          </p:cNvCxnSpPr>
          <p:nvPr/>
        </p:nvCxnSpPr>
        <p:spPr bwMode="auto">
          <a:xfrm>
            <a:off x="4686093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Conector de seta reta 88"/>
          <p:cNvCxnSpPr>
            <a:cxnSpLocks noChangeShapeType="1"/>
          </p:cNvCxnSpPr>
          <p:nvPr/>
        </p:nvCxnSpPr>
        <p:spPr bwMode="auto">
          <a:xfrm>
            <a:off x="4902117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Conector de seta reta 89"/>
          <p:cNvCxnSpPr>
            <a:cxnSpLocks noChangeShapeType="1"/>
          </p:cNvCxnSpPr>
          <p:nvPr/>
        </p:nvCxnSpPr>
        <p:spPr bwMode="auto">
          <a:xfrm>
            <a:off x="4906677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Conector de seta reta 90"/>
          <p:cNvCxnSpPr>
            <a:cxnSpLocks noChangeShapeType="1"/>
          </p:cNvCxnSpPr>
          <p:nvPr/>
        </p:nvCxnSpPr>
        <p:spPr bwMode="auto">
          <a:xfrm flipH="1">
            <a:off x="4906677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 de texto 58"/>
              <p:cNvSpPr txBox="1">
                <a:spLocks noChangeArrowheads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blipFill rotWithShape="1">
                <a:blip r:embed="rId9"/>
                <a:stretch>
                  <a:fillRect r="-5208"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>
            <a:cxnSpLocks noChangeShapeType="1"/>
          </p:cNvCxnSpPr>
          <p:nvPr/>
        </p:nvCxnSpPr>
        <p:spPr bwMode="auto">
          <a:xfrm>
            <a:off x="6378281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Conector de seta reta 93"/>
          <p:cNvCxnSpPr>
            <a:cxnSpLocks noChangeShapeType="1"/>
          </p:cNvCxnSpPr>
          <p:nvPr/>
        </p:nvCxnSpPr>
        <p:spPr bwMode="auto">
          <a:xfrm>
            <a:off x="6162257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Conector de seta reta 94"/>
          <p:cNvCxnSpPr>
            <a:cxnSpLocks noChangeShapeType="1"/>
          </p:cNvCxnSpPr>
          <p:nvPr/>
        </p:nvCxnSpPr>
        <p:spPr bwMode="auto">
          <a:xfrm>
            <a:off x="6276350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Conector de seta reta 95"/>
          <p:cNvCxnSpPr>
            <a:cxnSpLocks noChangeShapeType="1"/>
          </p:cNvCxnSpPr>
          <p:nvPr/>
        </p:nvCxnSpPr>
        <p:spPr bwMode="auto">
          <a:xfrm>
            <a:off x="6162257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Conector de seta reta 96"/>
          <p:cNvCxnSpPr>
            <a:cxnSpLocks noChangeShapeType="1"/>
          </p:cNvCxnSpPr>
          <p:nvPr/>
        </p:nvCxnSpPr>
        <p:spPr bwMode="auto">
          <a:xfrm>
            <a:off x="6162257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Conector de seta reta 97"/>
          <p:cNvCxnSpPr>
            <a:cxnSpLocks noChangeShapeType="1"/>
          </p:cNvCxnSpPr>
          <p:nvPr/>
        </p:nvCxnSpPr>
        <p:spPr bwMode="auto">
          <a:xfrm>
            <a:off x="6378281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Conector de seta reta 98"/>
          <p:cNvCxnSpPr>
            <a:cxnSpLocks noChangeShapeType="1"/>
          </p:cNvCxnSpPr>
          <p:nvPr/>
        </p:nvCxnSpPr>
        <p:spPr bwMode="auto">
          <a:xfrm>
            <a:off x="6382841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Conector de seta reta 99"/>
          <p:cNvCxnSpPr>
            <a:cxnSpLocks noChangeShapeType="1"/>
          </p:cNvCxnSpPr>
          <p:nvPr/>
        </p:nvCxnSpPr>
        <p:spPr bwMode="auto">
          <a:xfrm flipH="1">
            <a:off x="6382841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Retângulo 100"/>
          <p:cNvSpPr/>
          <p:nvPr/>
        </p:nvSpPr>
        <p:spPr>
          <a:xfrm>
            <a:off x="3850940" y="2073952"/>
            <a:ext cx="2737284" cy="44882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 de texto 58"/>
              <p:cNvSpPr txBox="1">
                <a:spLocks noChangeArrowheads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blipFill rotWithShape="1">
                <a:blip r:embed="rId10"/>
                <a:stretch>
                  <a:fillRect r="-17021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2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Modelo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um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RT conectado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Variável inteira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𝑛𝑡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número inteiro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passos do tap do RT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conectado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do RT conectado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%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porcentagem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regulação do RT conectado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𝑛𝑡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número máximo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passos do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RT conectado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48" name="Conector de seta reta 47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7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79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de seta reta 91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Conector de seta reta 92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Conector de seta reta 93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Conector de seta reta 94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Arco 5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Conector de seta reta 102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43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0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magnitude de tensão não regulada (antes do RT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magnitude de tensão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regulada (depois 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RT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𝑟𝑡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fluxo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potência ativa no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no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nível de demanda </a:t>
                </a:r>
                <a14:m>
                  <m:oMath xmlns:m="http://schemas.openxmlformats.org/officeDocument/2006/math"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𝑟𝑡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fluxo de potência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reativa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entre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800" dirty="0">
                    <a:solidFill>
                      <a:srgbClr val="003A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nível de demanda </a:t>
                </a:r>
                <a14:m>
                  <m:oMath xmlns:m="http://schemas.openxmlformats.org/officeDocument/2006/math"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pt-BR" sz="1800" dirty="0" smtClean="0">
                  <a:solidFill>
                    <a:srgbClr val="003A6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∆</m:t>
                            </m:r>
                          </m:e>
                        </m:ba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𝑟𝑡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máxima variação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passo do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do RT entre os nós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𝑗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em horas consecutivas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3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6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ector de seta reta 69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Conector de seta reta 70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Conector de seta reta 71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Conector de seta reta 72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rco 79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tângulo 82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43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Restrições: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800" b="0" i="1" dirty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1+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f>
                        <m:fPr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4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b="-2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6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ector de seta reta 69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Conector de seta reta 70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Conector de seta reta 71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Conector de seta reta 72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rco 79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tângulo 82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941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43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Note que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 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𝑛𝑡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𝑛𝑡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passos e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varia na faixa 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regulação </a:t>
                </a:r>
                <a14:m>
                  <m:oMath xmlns:m="http://schemas.openxmlformats.org/officeDocument/2006/math">
                    <m:r>
                      <a:rPr lang="pt-BR" sz="1800" b="0" i="0" dirty="0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[</m:t>
                    </m:r>
                    <m:r>
                      <a:rPr lang="pt-BR" sz="1800" i="1" dirty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1</m:t>
                    </m:r>
                    <m:r>
                      <a:rPr lang="pt-BR" sz="1800" b="0" i="1" dirty="0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%</m:t>
                        </m:r>
                      </m:sup>
                    </m:sSubSup>
                    <m:r>
                      <a:rPr lang="pt-BR" sz="1800" b="0" i="1" dirty="0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, </m:t>
                    </m:r>
                    <m:r>
                      <a:rPr lang="pt-BR" sz="1800" i="1" dirty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Arial" panose="020B0604020202020204" pitchFamily="34" charset="0"/>
                      </a:rPr>
                      <m:t>1+</m:t>
                    </m:r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𝑖𝑗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%</m:t>
                        </m:r>
                      </m:sup>
                    </m:sSubSup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]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intervalos discretos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com tamanho de passo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𝑖𝑗</m:t>
                            </m:r>
                          </m:sub>
                          <m:sup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%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Calibri"/>
                                  </a:rPr>
                                  <m:t>𝑛𝑡</m:t>
                                </m:r>
                              </m:e>
                            </m:acc>
                          </m:e>
                          <m:sub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754063" lvl="1" indent="-354013" algn="just" eaLnBrk="1" hangingPunct="1">
                  <a:buClr>
                    <a:srgbClr val="003A6F"/>
                  </a:buClr>
                </a:pPr>
                <a:endParaRPr lang="pt-BR" altLang="pt-BR" sz="14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Reguladores de Tensão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95636" y="836712"/>
            <a:ext cx="6702308" cy="3319482"/>
            <a:chOff x="1295636" y="836712"/>
            <a:chExt cx="6702308" cy="3319482"/>
          </a:xfrm>
        </p:grpSpPr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2283113" y="1809402"/>
              <a:ext cx="3513023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4322302" y="2171310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1548752" y="2158869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pt-BR" b="1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812" y="1124744"/>
                  <a:ext cx="1523630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"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 de texto 56"/>
                <p:cNvSpPr txBox="1">
                  <a:spLocks noChangeArrowheads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pt-BR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Caixa de 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2584" y="1844025"/>
                  <a:ext cx="1834529" cy="5745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709" y="2576519"/>
                  <a:ext cx="320823" cy="423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6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636" y="3441012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 de texto 39"/>
                <p:cNvSpPr txBox="1">
                  <a:spLocks noChangeArrowheads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𝑖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Caixa de 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622" y="2637109"/>
                  <a:ext cx="1296518" cy="630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524"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𝑘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0201" y="836712"/>
                  <a:ext cx="593135" cy="5280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9168" y="838876"/>
                  <a:ext cx="496117" cy="5518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ector de seta reta 69"/>
            <p:cNvCxnSpPr>
              <a:cxnSpLocks noChangeShapeType="1"/>
            </p:cNvCxnSpPr>
            <p:nvPr/>
          </p:nvCxnSpPr>
          <p:spPr bwMode="auto">
            <a:xfrm>
              <a:off x="3302153" y="1625468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Conector de seta reta 70"/>
            <p:cNvCxnSpPr>
              <a:cxnSpLocks noChangeShapeType="1"/>
            </p:cNvCxnSpPr>
            <p:nvPr/>
          </p:nvCxnSpPr>
          <p:spPr bwMode="auto">
            <a:xfrm>
              <a:off x="2013647" y="2577601"/>
              <a:ext cx="569983" cy="10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Conector de seta reta 71"/>
            <p:cNvCxnSpPr>
              <a:cxnSpLocks noChangeShapeType="1"/>
            </p:cNvCxnSpPr>
            <p:nvPr/>
          </p:nvCxnSpPr>
          <p:spPr bwMode="auto">
            <a:xfrm rot="5400000">
              <a:off x="1533664" y="3047175"/>
              <a:ext cx="94780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Conector de seta reta 72"/>
            <p:cNvCxnSpPr>
              <a:cxnSpLocks noChangeShapeType="1"/>
            </p:cNvCxnSpPr>
            <p:nvPr/>
          </p:nvCxnSpPr>
          <p:spPr bwMode="auto">
            <a:xfrm>
              <a:off x="2587746" y="2573273"/>
              <a:ext cx="0" cy="6589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Conector de seta reta 60"/>
            <p:cNvCxnSpPr>
              <a:cxnSpLocks noChangeShapeType="1"/>
            </p:cNvCxnSpPr>
            <p:nvPr/>
          </p:nvCxnSpPr>
          <p:spPr bwMode="auto">
            <a:xfrm rot="16200000" flipH="1">
              <a:off x="6472463" y="2172776"/>
              <a:ext cx="1490954" cy="11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 de texto 45"/>
                <p:cNvSpPr txBox="1">
                  <a:spLocks noChangeArrowheads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oMath>
                    </m:oMathPara>
                  </a14:m>
                  <a:endParaRPr lang="pt-BR" b="0" i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Caixa de 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906" y="2597460"/>
                  <a:ext cx="607467" cy="4966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 de texto 37"/>
                <p:cNvSpPr txBox="1">
                  <a:spLocks noChangeArrowheads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99" name="Caixa de 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6940" y="3461954"/>
                  <a:ext cx="2001004" cy="5485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>
              <a:cxnSpLocks noChangeShapeType="1"/>
            </p:cNvCxnSpPr>
            <p:nvPr/>
          </p:nvCxnSpPr>
          <p:spPr bwMode="auto">
            <a:xfrm>
              <a:off x="6935152" y="2571818"/>
              <a:ext cx="29656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 de texto 257"/>
                <p:cNvSpPr txBox="1">
                  <a:spLocks noChangeArrowheads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Caixa de texto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9329" y="840342"/>
                  <a:ext cx="496117" cy="55180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52"/>
            <p:cNvCxnSpPr>
              <a:cxnSpLocks noChangeShapeType="1"/>
            </p:cNvCxnSpPr>
            <p:nvPr/>
          </p:nvCxnSpPr>
          <p:spPr bwMode="auto">
            <a:xfrm rot="16200000" flipH="1">
              <a:off x="6461249" y="3048642"/>
              <a:ext cx="947804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rco 79"/>
            <p:cNvSpPr/>
            <p:nvPr/>
          </p:nvSpPr>
          <p:spPr>
            <a:xfrm>
              <a:off x="5796136" y="1462387"/>
              <a:ext cx="792088" cy="711921"/>
            </a:xfrm>
            <a:prstGeom prst="arc">
              <a:avLst>
                <a:gd name="adj1" fmla="val 10848911"/>
                <a:gd name="adj2" fmla="val 215656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192180" y="1634248"/>
              <a:ext cx="396044" cy="3960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>
              <a:cxnSpLocks noChangeShapeType="1"/>
            </p:cNvCxnSpPr>
            <p:nvPr/>
          </p:nvCxnSpPr>
          <p:spPr bwMode="auto">
            <a:xfrm>
              <a:off x="6588224" y="1832270"/>
              <a:ext cx="632852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tângulo 82"/>
                <p:cNvSpPr/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 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𝑗</m:t>
                            </m:r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093" y="1903727"/>
                  <a:ext cx="1259511" cy="56477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5472100" y="2240868"/>
                  <a:ext cx="1293303" cy="431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%</m:t>
                          </m:r>
                        </m:sup>
                      </m:sSubSup>
                      <m:r>
                        <a:rPr lang="pt-BR" b="1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</m:t>
                      </m:r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00" y="2240868"/>
                  <a:ext cx="1293303" cy="4319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15" b="-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 de texto 58"/>
              <p:cNvSpPr txBox="1">
                <a:spLocks noChangeArrowheads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800708"/>
                <a:ext cx="1523630" cy="6762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>
            <a:cxnSpLocks noChangeShapeType="1"/>
          </p:cNvCxnSpPr>
          <p:nvPr/>
        </p:nvCxnSpPr>
        <p:spPr bwMode="auto">
          <a:xfrm>
            <a:off x="5797891" y="1301432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 de texto 45"/>
              <p:cNvSpPr txBox="1">
                <a:spLocks noChangeArrowheads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</m:oMath>
                  </m:oMathPara>
                </a14:m>
                <a:endParaRPr lang="pt-BR" b="0" i="1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 de 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609" y="2600908"/>
                <a:ext cx="607467" cy="496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4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min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𝑣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pt-BR" sz="1800" i="1" smtClean="0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𝑙𝑠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𝑞𝑑𝑟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Sujeito 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b="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 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𝑛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−2(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𝑋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)−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𝑍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=0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   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70C0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b="-2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</a:t>
            </a:r>
            <a:r>
              <a:rPr lang="pt-BR" altLang="pt-BR" dirty="0" smtClean="0">
                <a:solidFill>
                  <a:srgbClr val="003A6F"/>
                </a:solidFill>
              </a:rPr>
              <a:t>Inteiro Misto para </a:t>
            </a:r>
            <a:r>
              <a:rPr lang="pt-BR" altLang="pt-BR" dirty="0">
                <a:solidFill>
                  <a:srgbClr val="003A6F"/>
                </a:solidFill>
              </a:rPr>
              <a:t>o Problema de </a:t>
            </a:r>
            <a:r>
              <a:rPr lang="pt-BR" altLang="pt-BR" dirty="0" smtClean="0">
                <a:solidFill>
                  <a:srgbClr val="003A6F"/>
                </a:solidFill>
              </a:rPr>
              <a:t>POSD 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2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Calibri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70C0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/>
                            </a:rPr>
                            <m:t>≤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1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70C0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70C0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70C0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70C0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800" i="1" dirty="0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1+2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%</m:t>
                          </m:r>
                        </m:sup>
                      </m:sSubSup>
                      <m:f>
                        <m:f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libri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libri"/>
                                      <a:cs typeface="Arial" panose="020B0604020202020204" pitchFamily="34" charset="0"/>
                                    </a:rPr>
                                    <m:t>%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𝑛𝑡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libri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Arial" panose="020B0604020202020204" pitchFamily="34" charset="0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libri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     ∀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/>
                              <a:ea typeface="Calibri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70C0"/>
                  </a:solidFill>
                  <a:latin typeface="Cambria Math"/>
                  <a:ea typeface="Calibri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 b="-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</a:t>
            </a:r>
            <a:r>
              <a:rPr lang="pt-BR" altLang="pt-BR" dirty="0" smtClean="0">
                <a:solidFill>
                  <a:srgbClr val="003A6F"/>
                </a:solidFill>
              </a:rPr>
              <a:t>Inteiro Misto para </a:t>
            </a:r>
            <a:r>
              <a:rPr lang="pt-BR" altLang="pt-BR" dirty="0">
                <a:solidFill>
                  <a:srgbClr val="003A6F"/>
                </a:solidFill>
              </a:rPr>
              <a:t>o Problema de </a:t>
            </a:r>
            <a:r>
              <a:rPr lang="pt-BR" altLang="pt-BR" dirty="0" smtClean="0">
                <a:solidFill>
                  <a:srgbClr val="003A6F"/>
                </a:solidFill>
              </a:rPr>
              <a:t>POSD 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0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 smtClean="0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</a:t>
            </a:r>
            <a:r>
              <a:rPr lang="pt-BR" altLang="pt-BR" dirty="0" smtClean="0">
                <a:solidFill>
                  <a:srgbClr val="003A6F"/>
                </a:solidFill>
              </a:rPr>
              <a:t>Inteiro Misto para </a:t>
            </a:r>
            <a:r>
              <a:rPr lang="pt-BR" altLang="pt-BR" dirty="0">
                <a:solidFill>
                  <a:srgbClr val="003A6F"/>
                </a:solidFill>
              </a:rPr>
              <a:t>o Problema de </a:t>
            </a:r>
            <a:r>
              <a:rPr lang="pt-BR" altLang="pt-BR" dirty="0" smtClean="0">
                <a:solidFill>
                  <a:srgbClr val="003A6F"/>
                </a:solidFill>
              </a:rPr>
              <a:t>POSD 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problema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POSD é um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PNLIM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grande porte e de difícil solução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Um algoritmo heurístico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construtivo (AHC) ou uma meta-heurística pode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ser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utilizado para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encontrar uma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solução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boa qualidade de forma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simples, robusta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rápida.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Como vocês implementariam um AHC ou uma meta-heurística para resolver 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POSD?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Implemente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um AHC ou uma meta-heurística para resolver o problema de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POSD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Não Linear Inteiro Misto para o Problema de POSD </a:t>
            </a:r>
            <a:r>
              <a:rPr lang="pt-BR" altLang="pt-BR" dirty="0" smtClean="0">
                <a:solidFill>
                  <a:srgbClr val="003A6F"/>
                </a:solidFill>
              </a:rPr>
              <a:t>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4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Como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problema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POSD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radiais cumpre com as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seguintes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características:</a:t>
                </a:r>
              </a:p>
              <a:p>
                <a:pPr lvl="1"/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Minimização das perdas de potência ativas no sistema</a:t>
                </a:r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;</a:t>
                </a:r>
              </a:p>
              <a:p>
                <a:pPr lvl="1"/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As resistências nos circuitos são diferente de zero. </a:t>
                </a:r>
                <a:endParaRPr lang="pt-BR" sz="14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operação radial dos sistemas de distribuição;</a:t>
                </a:r>
              </a:p>
              <a:p>
                <a:pPr lvl="1"/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não negatividade das variáveis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  <m:sup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𝐼</m:t>
                        </m:r>
                      </m:e>
                      <m:sub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𝑖𝑗</m:t>
                        </m:r>
                      </m:sub>
                      <m:sup>
                        <m:r>
                          <a:rPr lang="pt-BR" sz="14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4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sz="14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Então é possível substituir a restrição não linear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Pela restrição cônica de segunda ordem: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≥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da capacidade máxima de geração de potencia aparente dos </a:t>
                </a:r>
                <a:r>
                  <a:rPr lang="pt-BR" sz="1800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GDs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é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uma restrição cônica de segunda ordem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Monitoramento Não-Intrusivo (</a:t>
            </a:r>
            <a:r>
              <a:rPr lang="pt-BR" altLang="pt-BR" sz="1800" i="1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Non-Intrusive Load Monitoring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- NILM) tem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como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objetivo identificar o consumo individual de cargas residenciais a partir da leitura agregada total de um medidor.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Variáveis (contínuas </a:t>
            </a: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e/ou </a:t>
            </a: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inteiras</a:t>
            </a: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):</a:t>
            </a:r>
            <a:endParaRPr lang="pt-BR" altLang="pt-BR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b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inário representando se um estado de um dispositivo está ativado ou desativado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Função objetivo: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minimizar 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a diferença entre a leitura total agregada e a combinação de estados para cada instante de tempo</a:t>
            </a: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Matematicamente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,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NILM pode ser formulado como um problema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PLIM (semelhante ao problema da mochila)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não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linear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2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pt-BR" sz="1800" dirty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1+2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%</m:t>
                          </m:r>
                        </m:sup>
                      </m:sSubSup>
                      <m:f>
                        <m:f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 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%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3A6F"/>
                                          </a:solidFill>
                                          <a:latin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 </m:t>
                                      </m:r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𝑛𝑡</m:t>
                                      </m:r>
                                    </m:e>
                                    <m:sub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𝑖𝑗</m:t>
                                      </m:r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,</m:t>
                                      </m:r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3A6F"/>
                                          </a:solidFill>
                                          <a:latin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3A6F"/>
                                              </a:solidFill>
                                              <a:latin typeface="Cambria Math" panose="02040503050406030204" pitchFamily="18" charset="0"/>
                                              <a:cs typeface="Arial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>
                                              <a:solidFill>
                                                <a:srgbClr val="003A6F"/>
                                              </a:solidFill>
                                              <a:latin typeface="Cambria Math"/>
                                              <a:cs typeface="Arial" charset="0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200" i="1" dirty="0" smtClean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 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</m:sub>
                      </m:sSub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variável inteira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 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𝑛𝑡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ser transformado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por um conjunto de variáveis binárias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𝑛𝑡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𝑏𝑡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bin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rio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 b="-46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da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máxima variação de passo do </a:t>
                </a:r>
                <a:r>
                  <a:rPr lang="pt-BR" altLang="pt-BR" sz="1800" dirty="0" err="1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tap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RT em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horas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consecutivas, pode ser calculado como: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=0…2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=0…2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−1,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𝑖𝑗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ser calculado como: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=0…2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𝑏𝑡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2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tensão regulada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𝑗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ser calculado como: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=0…2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  <m:r>
                                <a:rPr lang="pt-BR" sz="180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𝑏𝑡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𝑖𝑗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8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 produto não linear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∙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será representando pela variável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=0…2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 restrição não linear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𝑞𝑑𝑟</m:t>
                        </m:r>
                      </m:sup>
                    </m:sSubSup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∙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𝑏𝑡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𝑖𝑗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pode ser linearizado usando duas restrições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lineares (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formulação </a:t>
                </a:r>
                <a:r>
                  <a:rPr lang="pt-BR" sz="1800" i="1" dirty="0" err="1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Fortuny-Amat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ou </a:t>
                </a:r>
                <a:r>
                  <a:rPr lang="pt-BR" sz="1800" i="1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disjuntiva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).</a:t>
                </a: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</a:t>
            </a:r>
            <a:r>
              <a:rPr lang="pt-BR" altLang="pt-BR" dirty="0" smtClean="0">
                <a:solidFill>
                  <a:srgbClr val="003A6F"/>
                </a:solidFill>
              </a:rPr>
              <a:t>Cônica de Segunda Ordem Binário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min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𝑣</m:t>
                      </m:r>
                      <m:r>
                        <a:rPr lang="pt-BR" sz="180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pt-BR" sz="1800" i="1" smtClean="0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𝑙𝑠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𝑞𝑑𝑟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Sujeito 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b="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 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𝑘𝑖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,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𝑖𝑗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𝑞𝑑𝑟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𝑘𝑖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𝑘𝑖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𝑟𝑡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𝑟𝑡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𝑠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𝑔𝑑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𝑔𝑑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eqArr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𝑛</m:t>
                              </m:r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/</m:t>
                              </m:r>
                            </m:e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𝑏𝑐</m:t>
                                  </m:r>
                                </m:sub>
                              </m:s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nary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𝐷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−2(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𝑋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)−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𝑍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=0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≥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𝑄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bSup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b="-2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3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      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𝑚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𝑑𝑔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/>
                            </a:rPr>
                            <m:t>≤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m:rPr>
                          <m:nor/>
                        </m:rPr>
                        <a:rPr lang="pt-BR" sz="18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0" i="1" dirty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Calibri"/>
                                            </a:rPr>
                                            <m:t>%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18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18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   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𝑏𝑡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𝑖𝑗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𝑑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,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                                  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𝑖𝑗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, 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=0…2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…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…</m:t>
                              </m:r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𝑛𝑡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𝑛𝑡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𝑏𝑡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𝑖𝑗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𝑑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−1,</m:t>
                                      </m:r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𝑟𝑡</m:t>
                          </m:r>
                        </m:sup>
                      </m:sSubSup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           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|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&gt;1</m:t>
                      </m:r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bar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bar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𝑉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3A6F"/>
                  </a:solidFill>
                  <a:latin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0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𝐼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𝑖𝑗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,</m:t>
                          </m:r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  <m:sup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𝑞𝑑𝑟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sSup>
                        <m:sSupPr>
                          <m:ctrlPr>
                            <a:rPr lang="pt-BR" sz="1800" i="1" smtClean="0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    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𝑙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inteiro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𝑛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𝑏𝑐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sz="1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800" i="1" dirty="0" smtClean="0">
                  <a:solidFill>
                    <a:srgbClr val="002060"/>
                  </a:solidFill>
                  <a:latin typeface="Cambria Math"/>
                  <a:ea typeface="Calibri"/>
                  <a:cs typeface="Calibri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  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 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𝑖𝑗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in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r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i</m:t>
                      </m:r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o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𝑖𝑗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𝑟𝑡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𝑛𝑡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Radiais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modelo resultante é um problema de programação cônica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segunda ordem binário misto (PCSOBM).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modelo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PCSOBM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do problema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POSD é um </a:t>
            </a:r>
            <a:r>
              <a:rPr lang="pt-BR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problema equivalente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problema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PNLIM original.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Tem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um aumento no número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restrições e a presença de variáveis binárias é devido à </a:t>
            </a:r>
            <a:r>
              <a:rPr 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discretização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do produto de uma variável inteira por uma variável continua.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Pode ter problemas de convergência na solução de sistemas de grande porte.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4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modelo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proposto pode ser solucionado utilizando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técnicas de otimização clássica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existentes.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Implemente o modelo de 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PCSOBM </a:t>
            </a:r>
            <a:r>
              <a:rPr 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proposto</a:t>
            </a: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Cônica de Segunda Ordem Binário</a:t>
            </a:r>
            <a:r>
              <a:rPr lang="pt-BR" altLang="pt-BR" dirty="0" smtClean="0">
                <a:solidFill>
                  <a:srgbClr val="003A6F"/>
                </a:solidFill>
              </a:rPr>
              <a:t> </a:t>
            </a:r>
            <a:r>
              <a:rPr lang="pt-BR" altLang="pt-BR" dirty="0">
                <a:solidFill>
                  <a:srgbClr val="003A6F"/>
                </a:solidFill>
              </a:rPr>
              <a:t>Misto para o Problema de POSD </a:t>
            </a:r>
            <a:r>
              <a:rPr lang="pt-BR" altLang="pt-BR" dirty="0" smtClean="0">
                <a:solidFill>
                  <a:srgbClr val="003A6F"/>
                </a:solidFill>
              </a:rPr>
              <a:t>Radiais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Tensão nominal: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 =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13,8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kV.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Tensão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máxima: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1,00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kV.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Tensão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mínima: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bar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𝑉</m:t>
                        </m:r>
                      </m:e>
                    </m:bar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panose="020B0604020202020204" pitchFamily="34" charset="0"/>
                      </a:rPr>
                      <m:t>93</m:t>
                    </m:r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kV.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24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níveis de demanda</a:t>
                </a:r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𝛼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pt-BR" sz="1800" b="0" i="0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..24</m:t>
                        </m:r>
                      </m:sub>
                    </m:sSub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1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h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pt-BR" sz="1800" b="0" i="0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..24</m:t>
                        </m:r>
                      </m:sub>
                      <m:sup>
                        <m:r>
                          <a:rPr lang="pt-BR" sz="180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𝑙𝑠</m:t>
                        </m:r>
                      </m:sup>
                    </m:sSubSup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1 US$/kWh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666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Sistema de distribuição de 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42 </a:t>
            </a:r>
            <a:r>
              <a:rPr lang="pt-BR" dirty="0">
                <a:solidFill>
                  <a:srgbClr val="003A6F"/>
                </a:solidFill>
                <a:cs typeface="Arial" charset="0"/>
              </a:rPr>
              <a:t>nós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53775"/>
            <a:ext cx="6388757" cy="573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394190"/>
                  </p:ext>
                </p:extLst>
              </p:nvPr>
            </p:nvGraphicFramePr>
            <p:xfrm>
              <a:off x="420275" y="1628800"/>
              <a:ext cx="8292185" cy="448151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</a:tblGrid>
                  <a:tr h="220507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Circuito</a:t>
                          </a: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Circuito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2205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Inicial [</a:t>
                          </a:r>
                          <a:r>
                            <a:rPr lang="pt-BR" sz="1200" b="0" i="1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Final [j]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200" b="0" i="1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 [</a:t>
                          </a:r>
                          <a:r>
                            <a:rPr lang="el-G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Ω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200" b="0" i="1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 [</a:t>
                          </a:r>
                          <a:r>
                            <a:rPr lang="el-G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Ω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200" b="0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200" b="0" kern="120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+mn-ea"/>
                                          <a:cs typeface="Arial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2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 [</a:t>
                          </a:r>
                          <a:r>
                            <a:rPr lang="pt-BR" sz="1200" b="0" kern="1200" dirty="0" err="1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amp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Inicial [</a:t>
                          </a:r>
                          <a:r>
                            <a:rPr lang="pt-BR" sz="1200" b="0" i="1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Final [j]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200" b="0" i="1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 [</a:t>
                          </a:r>
                          <a:r>
                            <a:rPr lang="el-G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Ω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200" b="0" i="1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 [</a:t>
                          </a:r>
                          <a:r>
                            <a:rPr lang="el-G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Ω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200" b="0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200" b="0" kern="120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+mn-ea"/>
                                          <a:cs typeface="Arial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2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 [</a:t>
                          </a:r>
                          <a:r>
                            <a:rPr lang="pt-BR" sz="1200" b="0" kern="1200" dirty="0" err="1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amp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13286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0.148000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0.166000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0.284580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0.148000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0.328180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0.562610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0.057500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0.315740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0.230090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0.057500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0.393050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0.673830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0.157380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0.285480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0.075000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0.162540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0.294840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0.434570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0.604960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0.214140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0.324030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0.068690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0.117760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0.804050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1.028300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0.333900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0.572430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0.256390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0.333970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0.068690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0.117760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0.592420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0.888500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0.238500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0.408880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0.221690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0.327260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0.684296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1.054627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0.050640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0.060960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0.276860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0.498800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0.377110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0.528000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0.087770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0.150470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0.164580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0.420550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0.572400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0.981300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0.089680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0.153740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0.688790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1.180830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0.214144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0.324028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0.445796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0.645752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0.116050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0.139700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0.244450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0.438860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0.274560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0.200080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0.099430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0.172000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0.264020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0.347050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0.354890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0.608410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0.075000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0.406992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0.733000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0.369430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0.555770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394190"/>
                  </p:ext>
                </p:extLst>
              </p:nvPr>
            </p:nvGraphicFramePr>
            <p:xfrm>
              <a:off x="420275" y="1628800"/>
              <a:ext cx="8292185" cy="448151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  <a:gridCol w="753835"/>
                  </a:tblGrid>
                  <a:tr h="220507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Circuito</a:t>
                          </a: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Circuito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2205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Inicial [</a:t>
                          </a:r>
                          <a:r>
                            <a:rPr lang="pt-BR" sz="1200" b="0" i="1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Final [j]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200000" t="-102778" r="-798387" b="-18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300000" t="-102778" r="-698387" b="-18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403252" t="-102778" r="-604065" b="-18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Inicial [</a:t>
                          </a:r>
                          <a:r>
                            <a:rPr lang="pt-BR" sz="1200" b="0" i="1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i</a:t>
                          </a:r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Final [j]</a:t>
                          </a:r>
                          <a:endParaRPr lang="pt-BR" sz="12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798387" t="-102778" r="-200000" b="-18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905691" t="-102778" r="-101626" b="-18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997581" t="-102778" r="-806" b="-1886111"/>
                          </a:stretch>
                        </a:blipFill>
                      </a:tcPr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0.148000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0.166000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0.284580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0.148000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0.328180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0.562610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0.057500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0.315740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0.230090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0.057500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0.393050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0.673830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0.157380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0.285480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0.075000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0.162540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0.294840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0.434570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0.604960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0.214140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0.324030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0.068690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0.117760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0.804050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1.028300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0.333900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0.572430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0.256390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0.333970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0.068690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0.117760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0.592420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0.888500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0.238500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0.408880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0.221690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0.327260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0.684296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1.054627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0.050640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0.060960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0.276860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0.498800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0.377110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0.528000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0.087770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0.150470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0.164580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0.420550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0.572400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0.981300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0.089680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0.153740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0.688790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1.180830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0.214144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0.324028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0.445796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0.645752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0.116050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0.139700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0.244450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0.438860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0.274560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0.200080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0.099430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0.172000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0.264020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0.347050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0.354890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0.608410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0.010000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0.075000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700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0.406992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0.733000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400</a:t>
                          </a: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0.369430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0.555770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20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600</a:t>
                          </a: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endParaRPr lang="pt-BR" sz="120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Sistema de distribuição de 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42 </a:t>
            </a:r>
            <a:r>
              <a:rPr lang="pt-BR" dirty="0">
                <a:solidFill>
                  <a:srgbClr val="003A6F"/>
                </a:solidFill>
                <a:cs typeface="Arial" charset="0"/>
              </a:rPr>
              <a:t>nós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115145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Dados de circuitos</a:t>
            </a:r>
            <a:endParaRPr lang="pt-BR" b="0" dirty="0">
              <a:solidFill>
                <a:srgbClr val="003A6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55774"/>
              </p:ext>
            </p:extLst>
          </p:nvPr>
        </p:nvGraphicFramePr>
        <p:xfrm>
          <a:off x="107498" y="1322594"/>
          <a:ext cx="8928991" cy="5058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</a:tblGrid>
              <a:tr h="220507">
                <a:tc gridSpan="2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Nós</a:t>
                      </a: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05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kern="1200" dirty="0" err="1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Hr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328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1612.7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915.1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1034.1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824.0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689.4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1598.4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1272.7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448.8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586.2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1602.3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1275.7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485.8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1621.7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461.5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704.8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1634.2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368.3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1301.1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490.4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467.2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795.1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1843.7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1468.0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537.2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867.1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2010.6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832.0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1600.8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1006.7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749.2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2059.3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803.5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981.9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1639.6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1267.8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1520.0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483.6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364.3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884.2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904.5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2097.2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722.2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941.6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1049.4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1669.8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1366.2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2133.1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566.8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944.9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2063.4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768.1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1001.4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1106.3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1319.2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2145.1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996.2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873.5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2025.3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753.6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982.5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1612.6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1534.9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2259.2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1021.6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508.7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2054.3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736.3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960.0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1126.8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1635.7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1263.8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1876.8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1014.6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2070.0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766.1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998.8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1152.1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1268.2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1464.9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1037.4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444.6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2076.6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759.7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990.5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1121.8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1503.9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2450.1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1010.1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633.8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2069.7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754.4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983.6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1078.9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1574.7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2424.5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971.5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738.6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963.0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1052.7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1344.9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2411.1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947.9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2059.1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740.9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966.0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1136.6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1639.5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1433.7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2195.8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581.5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1023.5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876.5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440.6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2032.2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683.8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1360.4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1094.7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1765.8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504.8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1225.0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856.3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1985.6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478.7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1803.6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1580.9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1004.4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1379.2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1624.1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857.9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1989.1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1583.8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1513.2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366.5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786.4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1908.4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862.7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683.4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2192.6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1592.7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1136.1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813.6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1974.4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796.4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1846.6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2108.4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1470.2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984.3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782.3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1898.5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724.8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1680.7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1869.8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1338.2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976.9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364.6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1683.7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707.8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497.0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1623.5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1306.6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966.5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445.7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1461.9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Sistema de distribuição de 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42 </a:t>
            </a:r>
            <a:r>
              <a:rPr lang="pt-BR" dirty="0">
                <a:solidFill>
                  <a:srgbClr val="003A6F"/>
                </a:solidFill>
                <a:cs typeface="Arial" charset="0"/>
              </a:rPr>
              <a:t>nós</a:t>
            </a:r>
            <a:endParaRPr lang="pt-BR" altLang="pt-BR" dirty="0">
              <a:solidFill>
                <a:srgbClr val="003A6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788" y="908720"/>
                <a:ext cx="496225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b="0" dirty="0" smtClean="0">
                    <a:solidFill>
                      <a:srgbClr val="003A6F"/>
                    </a:solidFill>
                    <a:cs typeface="Arial" charset="0"/>
                  </a:rPr>
                  <a:t>Dados de demanda de potencia ativa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pt-BR" b="0" dirty="0" smtClean="0">
                    <a:solidFill>
                      <a:srgbClr val="003A6F"/>
                    </a:solidFill>
                    <a:cs typeface="Arial" charset="0"/>
                  </a:rPr>
                  <a:t> (kW)</a:t>
                </a:r>
                <a:endParaRPr lang="pt-BR" b="0" dirty="0">
                  <a:solidFill>
                    <a:srgbClr val="003A6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" y="908720"/>
                <a:ext cx="4962256" cy="405624"/>
              </a:xfrm>
              <a:prstGeom prst="rect">
                <a:avLst/>
              </a:prstGeom>
              <a:blipFill rotWithShape="1">
                <a:blip r:embed="rId2"/>
                <a:stretch>
                  <a:fillRect l="-1106" t="-4478" r="-369" b="-16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1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são fontes de potências ativa 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reativa no sistema de distribuição (SD), podendo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estar ou não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conectados.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têm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grande influência na operação dos SD, alterando a distribuição do fluxo e,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consequentemente, as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perdas de potência ativa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não operam de modo a controlar a magnitude de tensão nos SD.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Geralmente, os grandes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operam com FP unitário.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para </a:t>
            </a: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minimizar os prejuízos e 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evitar multas </a:t>
            </a: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por consumo de reativos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,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independente </a:t>
            </a: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das necessidades do 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SD.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Porém, não há consenso entre as concessionárias sobre qual é 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melhor filosofia a adotar sobre o modo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operação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0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7484"/>
              </p:ext>
            </p:extLst>
          </p:nvPr>
        </p:nvGraphicFramePr>
        <p:xfrm>
          <a:off x="107498" y="1322594"/>
          <a:ext cx="8928991" cy="5058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</a:tblGrid>
              <a:tr h="220507">
                <a:tc gridSpan="2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Nós</a:t>
                      </a: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05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kern="1200" dirty="0" err="1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Hr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6656" marR="6656" marT="6656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328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269.1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191.5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158.7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150.7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152.6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480.6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175.5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244.7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496.4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288.8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685.8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446.8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308.6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365.4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700.6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325.4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502.0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737.9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333.7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331.4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478.5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338.8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491.8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800.2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329.9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356.4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791.9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317.3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347.7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787.5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309.6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334.3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106.8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449.3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358.0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400.1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83.4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649.3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595.8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530.5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700.1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494.2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623.3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21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654.1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724.3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521.4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371.1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644.9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262.5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603.8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696.4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130.4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71.7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620.1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152.9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438.1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173.5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64.7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549.9</a:t>
                      </a:r>
                    </a:p>
                  </a:txBody>
                  <a:tcPr marL="9525" marR="9525" marT="9525" marB="0" anchor="b"/>
                </a:tc>
              </a:tr>
              <a:tr h="187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smtClean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24</a:t>
                      </a:r>
                      <a:endParaRPr lang="pt-BR" sz="1200" kern="1200" dirty="0">
                        <a:solidFill>
                          <a:srgbClr val="003A6F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233.3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125.5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164.1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427.8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316.1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145.6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29.4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96.5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198.3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kern="1200" dirty="0">
                          <a:solidFill>
                            <a:srgbClr val="003A6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477.5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Sistema de distribuição de 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42 </a:t>
            </a:r>
            <a:r>
              <a:rPr lang="pt-BR" dirty="0">
                <a:solidFill>
                  <a:srgbClr val="003A6F"/>
                </a:solidFill>
                <a:cs typeface="Arial" charset="0"/>
              </a:rPr>
              <a:t>nós</a:t>
            </a:r>
            <a:endParaRPr lang="pt-BR" altLang="pt-BR" dirty="0">
              <a:solidFill>
                <a:srgbClr val="003A6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-96705" y="908720"/>
                <a:ext cx="5347361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b="0" dirty="0" smtClean="0">
                    <a:solidFill>
                      <a:srgbClr val="003A6F"/>
                    </a:solidFill>
                    <a:cs typeface="Arial" charset="0"/>
                  </a:rPr>
                  <a:t>Dados de demanda de potencia reativa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rgbClr val="003A6F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𝑄</m:t>
                        </m:r>
                      </m:e>
                      <m:sub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𝑑</m:t>
                        </m:r>
                      </m:sub>
                      <m:sup>
                        <m:r>
                          <a:rPr lang="pt-BR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pt-BR" b="0" dirty="0" smtClean="0">
                    <a:solidFill>
                      <a:srgbClr val="003A6F"/>
                    </a:solidFill>
                    <a:cs typeface="Arial" charset="0"/>
                  </a:rPr>
                  <a:t> (kVAr)</a:t>
                </a:r>
                <a:endParaRPr lang="pt-BR" b="0" dirty="0">
                  <a:solidFill>
                    <a:srgbClr val="003A6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05" y="908720"/>
                <a:ext cx="5347361" cy="405624"/>
              </a:xfrm>
              <a:prstGeom prst="rect">
                <a:avLst/>
              </a:prstGeom>
              <a:blipFill rotWithShape="1">
                <a:blip r:embed="rId2"/>
                <a:stretch>
                  <a:fillRect l="-912" t="-4478" r="-342" b="-16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4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367777"/>
                  </p:ext>
                </p:extLst>
              </p:nvPr>
            </p:nvGraphicFramePr>
            <p:xfrm>
              <a:off x="420275" y="1628800"/>
              <a:ext cx="3769175" cy="77049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753835"/>
                    <a:gridCol w="753835"/>
                    <a:gridCol w="753835"/>
                  </a:tblGrid>
                  <a:tr h="22050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𝑑𝑔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4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400" b="0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Arial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400" b="0" kern="120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+mn-ea"/>
                                          <a:cs typeface="Arial" charset="0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4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4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𝑔𝑑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4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[kVA]</a:t>
                          </a:r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ctrlPr>
                                          <a:rPr lang="pt-BR" sz="1400" b="0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Arial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1400" b="0" kern="120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+mn-ea"/>
                                            <a:cs typeface="Arial" charset="0"/>
                                          </a:rPr>
                                          <m:t>𝑓𝑝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𝑔𝑑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400" b="0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Arial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1400" b="0" kern="120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+mn-ea"/>
                                            <a:cs typeface="Arial" charset="0"/>
                                          </a:rPr>
                                          <m:t>𝑓𝑝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𝑔𝑑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13286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13750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13750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367777"/>
                  </p:ext>
                </p:extLst>
              </p:nvPr>
            </p:nvGraphicFramePr>
            <p:xfrm>
              <a:off x="420275" y="1628800"/>
              <a:ext cx="3769175" cy="77449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753835"/>
                    <a:gridCol w="753835"/>
                    <a:gridCol w="753835"/>
                  </a:tblGrid>
                  <a:tr h="32872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806" r="-399194" b="-16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101626" r="-302439" b="-16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200000" r="-200000" b="-16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302439" r="-101626" b="-16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2"/>
                          <a:stretch>
                            <a:fillRect l="-399194" r="-806" b="-168519"/>
                          </a:stretch>
                        </a:blipFill>
                      </a:tcPr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13750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13750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1.00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Sistema de distribuição de 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42 </a:t>
            </a:r>
            <a:r>
              <a:rPr lang="pt-BR" dirty="0">
                <a:solidFill>
                  <a:srgbClr val="003A6F"/>
                </a:solidFill>
                <a:cs typeface="Arial" charset="0"/>
              </a:rPr>
              <a:t>nós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2424" y="115145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Dados dos geradores distribuídos</a:t>
            </a:r>
            <a:endParaRPr lang="pt-BR" b="0" dirty="0">
              <a:solidFill>
                <a:srgbClr val="003A6F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524396"/>
                  </p:ext>
                </p:extLst>
              </p:nvPr>
            </p:nvGraphicFramePr>
            <p:xfrm>
              <a:off x="405375" y="3014542"/>
              <a:ext cx="3769175" cy="140613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822751"/>
                    <a:gridCol w="684919"/>
                    <a:gridCol w="753835"/>
                  </a:tblGrid>
                  <a:tr h="22050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sz="1400" b="0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4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4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sz="1400" b="0" kern="12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+mn-ea"/>
                                      <a:cs typeface="Arial" charset="0"/>
                                    </a:rPr>
                                    <m:t>𝑒𝑠𝑝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400" b="0" kern="1200" dirty="0" smtClean="0">
                              <a:solidFill>
                                <a:schemeClr val="bg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[kVar]</a:t>
                          </a:r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400" b="0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Arial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1400" b="0" kern="120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+mn-ea"/>
                                            <a:cs typeface="Arial" charset="0"/>
                                          </a:rPr>
                                          <m:t>𝑛𝑎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𝑏𝑐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400" b="0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Arial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1400" b="0" kern="120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+mn-ea"/>
                                            <a:cs typeface="Arial" charset="0"/>
                                          </a:rPr>
                                          <m:t>∆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𝑏𝑐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13286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38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39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41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524396"/>
                  </p:ext>
                </p:extLst>
              </p:nvPr>
            </p:nvGraphicFramePr>
            <p:xfrm>
              <a:off x="405375" y="3014542"/>
              <a:ext cx="3769175" cy="14102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822751"/>
                    <a:gridCol w="684919"/>
                    <a:gridCol w="753835"/>
                  </a:tblGrid>
                  <a:tr h="29583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3"/>
                          <a:stretch>
                            <a:fillRect t="-2083" r="-399194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3"/>
                          <a:stretch>
                            <a:fillRect l="-100000" t="-2083" r="-299194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3"/>
                          <a:stretch>
                            <a:fillRect l="-183704" t="-2083" r="-174815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3"/>
                          <a:stretch>
                            <a:fillRect l="-341964" t="-2083" r="-110714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3"/>
                          <a:stretch>
                            <a:fillRect l="-399194" t="-2083" b="-416667"/>
                          </a:stretch>
                        </a:blipFill>
                      </a:tcPr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38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39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120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41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300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3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tângulo 10"/>
          <p:cNvSpPr/>
          <p:nvPr/>
        </p:nvSpPr>
        <p:spPr>
          <a:xfrm>
            <a:off x="299956" y="253719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Dados dos bancos de capacitores</a:t>
            </a:r>
            <a:endParaRPr lang="pt-BR" b="0" dirty="0">
              <a:solidFill>
                <a:srgbClr val="003A6F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625716"/>
                  </p:ext>
                </p:extLst>
              </p:nvPr>
            </p:nvGraphicFramePr>
            <p:xfrm>
              <a:off x="392943" y="5049937"/>
              <a:ext cx="2946424" cy="119829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684919"/>
                    <a:gridCol w="753835"/>
                  </a:tblGrid>
                  <a:tr h="22050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𝑟𝑡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%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400" b="0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Arial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400" b="0" kern="120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+mn-ea"/>
                                            <a:cs typeface="Arial" charset="0"/>
                                          </a:rPr>
                                          <m:t>𝑛𝑡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400" b="0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Arial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1400" b="0" kern="120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+mn-ea"/>
                                            <a:cs typeface="Arial" charset="0"/>
                                          </a:rPr>
                                          <m:t>∆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pt-BR" sz="1400" b="0" kern="12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Arial" charset="0"/>
                                      </a:rPr>
                                      <m:t>𝑟𝑡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400" b="0" kern="1200" dirty="0">
                            <a:solidFill>
                              <a:schemeClr val="bg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6656" marR="6656" marT="6656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132861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1-4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1-5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11-12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87068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17-18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625716"/>
                  </p:ext>
                </p:extLst>
              </p:nvPr>
            </p:nvGraphicFramePr>
            <p:xfrm>
              <a:off x="392943" y="5049937"/>
              <a:ext cx="2946424" cy="119810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3835"/>
                    <a:gridCol w="753835"/>
                    <a:gridCol w="684919"/>
                    <a:gridCol w="753835"/>
                  </a:tblGrid>
                  <a:tr h="30656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4"/>
                          <a:stretch>
                            <a:fillRect r="-290323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4"/>
                          <a:stretch>
                            <a:fillRect l="-100000" r="-190323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4"/>
                          <a:stretch>
                            <a:fillRect l="-221429" r="-110714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656" marR="6656" marT="6656" marB="0" anchor="b">
                        <a:blipFill rotWithShape="1">
                          <a:blip r:embed="rId4"/>
                          <a:stretch>
                            <a:fillRect l="-290323" b="-328000"/>
                          </a:stretch>
                        </a:blipFill>
                      </a:tcPr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1-4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1-5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0.05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11-12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17-18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0.10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16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400" b="0" kern="1200" dirty="0" smtClean="0">
                              <a:solidFill>
                                <a:srgbClr val="003A6F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2</a:t>
                          </a:r>
                          <a:endParaRPr lang="pt-BR" sz="1400" b="0" kern="1200" dirty="0">
                            <a:solidFill>
                              <a:srgbClr val="003A6F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tângulo 12"/>
          <p:cNvSpPr/>
          <p:nvPr/>
        </p:nvSpPr>
        <p:spPr>
          <a:xfrm>
            <a:off x="293937" y="457259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Dados dos reguladores de tensão</a:t>
            </a:r>
            <a:endParaRPr lang="pt-BR" b="0" dirty="0">
              <a:solidFill>
                <a:srgbClr val="003A6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58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923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cap4_FConica_POSD.run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elimina todos os elementos da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memória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reset;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muda ao modo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modelo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cap4_FConica_POSD.mod;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muda ao modo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modelo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cap4_FConica_POSD.dat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pt-BR" altLang="pt-BR" sz="1200" b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como solucionador ou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solver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solver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cplex_options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mipdisplay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=4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mipgap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=0.01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nodefile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=3"; 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soluciona o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modelo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solve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perdas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mostrar os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resultados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include cap4_impressao.inc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28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cap4_FConica_POSD.mod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declaração de conjuntos e parâmetros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              # conjunto de nós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within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cross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# conjunto de circuitos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              # conjunto de níveis de demanda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             # conjunto de geração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distribuida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             # conjunto de bancos de capacitores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within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cross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reguladores de tensão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Tb{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tipo de barra 0: carga, 1: SE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PD{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potência ativa de demanda no nó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QD{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reativa de demanda no nó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R{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resistência no circuito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X{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reatância no circuito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Z2{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impedância no circuito ao quadrado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limite máximo da magnitude de corrente nos circuitos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alpha{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# número de horas no nível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  # custo das perdas de energia no nível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parametro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que associa o GD com um nó do SD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Sgdmax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# capacidade máxima de potencia aparente do GD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fpgdmin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# limite inferior do fator de potencia indutivo do GD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fpgdmax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# limite inferior do fator de potencia capacitivo do GD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parametro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que associa o BC com um nó do SD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Qesp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# capacidade de potência reativa de cada módulo do BC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namax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# número de módulos de capacitores instalados no BC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cap4_FConica_POSD.mod,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# máxima variação de módulos em horas consecutivas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na0{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 # número de módulos de capacitores em operação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incial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 # porcentagem de regulação do RT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# número máximo de passos do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 RT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# máxima variação de passos em horas consecutivas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nt0{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           # número de passos em operação inicial do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tap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Vnom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magnitude da tensão nominal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Vmin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magnitude de tensão mínima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magnitude de tensão máxima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declaração das variáveis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variável que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representta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o quadrado de V[i]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PS{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ativa fornecida pela subestação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QS{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reativa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forneda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pela subestação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variável que representa o quadrado de I[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P{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fluxo de potência ativa nos circuitos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Q{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fluxo de potência reativa nos circuitos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potência ativa fornecida pela GD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potência reativa fornecida pela GD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  	        # potência reativa fornecida pelo BC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na{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# número de módulos de capacitores em operação do BC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fluxo de potência ativa nos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RTs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ort,od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fluxo de potência reativa nos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RTs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cap4_FConica_POSD.mod,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ort,od,0..2*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]};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variável que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representa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 tensão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não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correguida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ort,od,0..2*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número binário de passos do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 RT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definição da função objetivo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minimização das perdas de energia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minimize perdas: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[d] * alpha[d] * 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definição das restrições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balance_potencia_ativa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- 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+ 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+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- 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+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PS[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+ sum 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i ==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[m]}(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= PD[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balance_potencia_reativa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}(Q[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- 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}(Q[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+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+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- sum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+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QS[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+ sum 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i ==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[m]}(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+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    sum 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i ==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[n]}(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= QD[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queda_magnitude_tensao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2*(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]*P[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]+X[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]*Q[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-Z2[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=0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cap4_FConica_POSD.mod,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calculo_magnitude_corrente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&gt;= 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 + Q[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capacidade_geração_GD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Sgdmax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[m]^2;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limite_minimo_geração_ativa_GD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0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limite_fp_GD_indutivo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fpgdmin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[m]))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limite_fp_GD_capacitivo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fpgdmax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[m]));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potência_reativa_fornecida_BC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na[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Qesp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max_variacao_modulos_hr_consecutivas_BC_a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d &gt; 1}: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na[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na[n,d-1]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max_variacao_modulos_hr_consecutivas_BC_b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d &gt; 1}: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[n] &lt;= na[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na[n,d-1];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cap4_FConica_POSD.mod,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limite_módulos_capacitores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0 &lt;= na[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namax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caclulo_tensão_regulada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]*(1+Reg[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])^2);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nao_secuencialidade_btap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= 1;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caclulo_tensão_Vc_a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(Vmin^2)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caclulo_tensão_Vc_b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(Vmax^2) *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caclulo_tensão_regulada_a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(Vmax^2) * (1-btap[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caclulo_tensão_regulada_b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(Vmin^2) * (1-btap[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max_variacao_passos_hr_consecutivas_RT_inicial_a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[i,j,1,k]) - nt0[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bancos de capacitores (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BCs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)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são fontes de potência reativa e são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comumente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usados para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controlar o fator de potencia no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SD.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injeção de potência reativa no sistema diminui o fluxo de potência reativa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nos circuitos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 reduz as perdas de potência ativa.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Existem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dois tipos de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BCs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: fixos e chaveados.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fixos são formados por um ou mais módulos de capacitores e permanecem conectados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em todos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os níveis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demanda.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chaveados são formados por um ou mais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módulos de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capacitores e podem ser parcialmente ou totalmente chaveados em cada nível de demanda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354013" indent="-354013" algn="just" eaLnBrk="1" hangingPunct="1">
              <a:buClr>
                <a:srgbClr val="003A6F"/>
              </a:buClr>
            </a:pPr>
            <a:endParaRPr lang="pt-BR" alt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Portanto, para cada grupo de capacitores conectados em um nó do sistema, é possível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obter diferentes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estados de operação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cap4_FConica_POSD.mod,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max_variacao_passos_hr_consecutivas_RT_inicial_b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[i,j,1,k]) - nt0[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max_variacao_passos_hr_consecutivas_RT_a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d &gt; 1}: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-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[i,j,d-1,k])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max_variacao_passos_hr_consecutivas_RT_b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d &gt; 1}: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i,j,d,k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-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           sum{k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]}((k-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[i,j,d-1,k]);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limite_magnitude_corrente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0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limite_magnitude_tensão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Vmin^2 &lt;=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Vmax^2;</a:t>
            </a:r>
          </a:p>
        </p:txBody>
      </p:sp>
    </p:spTree>
    <p:extLst>
      <p:ext uri="{BB962C8B-B14F-4D97-AF65-F5344CB8AC3E}">
        <p14:creationId xmlns:p14="http://schemas.microsoft.com/office/powerpoint/2010/main" val="10928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cap4_FConica_POSD.dat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#leitura dos dados do sistema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include sistema42nos.dat;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fixar a magnitude de tensão da subestação no valor nominal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fix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Tb[i] == 1}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:= Vnom^2;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fixar a injeção de potencia ativa nos nós de carga iguais a zero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fix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Tb[i] == 0}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PS[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:= 0;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fixar a injeção de potencia reativa nos nós de carga iguais a zero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fix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Tb[i] == 0}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QS[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:= 0;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nomalização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e calculo da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impedancia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ao quadrado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:= 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/ 1000; # de ohm para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kohm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:=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/ 1000; # de ohm para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kohm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Z2[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:= 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 +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	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nRESUMO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                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nPerdas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ativa (kW)   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nPerdas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reativa (kVAr)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nMagnitude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tensao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minima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(kV) 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%10.4f",sqrt(min {j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                        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  (%6.4f)",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(min {j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Vnom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nNo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 magnitude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tensao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minima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%10d",min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min{j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])}(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nPotencia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ativa da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subestacao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(kW)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%10.2f",PS[min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Tb[i] == 1} (i),d];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nPotencia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reativa da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subestacao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(kVAr)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%10.2f",QS[min 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Tb[i] == 1} (i),d];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nDemanda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ativa (kW)  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(PD[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nDemanda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reativa (kVAr)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(QD[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nPotencia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ativa pelas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GDs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(kW)   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nPotencia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reativa pelas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GDs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(kVAr)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nPotencia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reativa pelos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BCs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(kVAr)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%10.2f",sum{n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nMAGNITUDES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TENSAO (kV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 No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{i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"%4d",i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%8.4f",sqrt(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nMAGNITUDES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FLUXO DE CORRENTE (A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Circuito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 %4d",i,j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%8.2f",sqrt(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MxErro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[%%]";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%8.2f",max 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abs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((P[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2 + Q[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(1+(P[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2 +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]^2)/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nFLUXO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ATIVA (kW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Circuito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 %4d",i,j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%8.2f",P[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nFLUXO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REATIVA (kW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Circuito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 %4d",i,j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%8.2f",Q[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0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nPERDAS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ATIVA (kW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Circuito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 %4d",i,j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%8.2f",R[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Iqdr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nGERACAO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ATIVA DOS GDS (kW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 GD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"%4d",m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%8.2f",Pgd[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nGERACAO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REATIVA DOS GDS (kVAr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 GD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"%4d",m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%8.2f",Qgd[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nFATOR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DOS GDS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 GD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{m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"%4d",m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%8.2f",cos(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atan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nGERACAO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POTENCIA REATIVA DOS BCS (kVAr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 BC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"%4d",n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%8.2f",Qbc[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9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nNUMERO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MODULOS DE CAPACITORES EM OPERACAO DO BC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 BC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n";for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"%4d",n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%8d",na[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n,d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 RT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RT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 %4d",i,j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%8.4f",(1+Reg[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]*(sum{b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]}((b-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6390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cap4_impressao.inc, </a:t>
            </a:r>
            <a:r>
              <a:rPr lang="es-ES" altLang="pt-BR" b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nNUMERO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INTEIRO DE PASSOS DO TAP DO RT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Nivel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demanda\n RT  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%8d",d;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"%4d %4d",i,j;  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{d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{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 %8d",sum{b in 0..2*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]}((b-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btap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i,j,d,b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CPU time:%10.2fs", _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ampl_time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_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total_solve_time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_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total_shell_time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nElapsed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time  :%10.2fs\n", _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solve_elapsed_time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CSOBM </a:t>
            </a:r>
            <a:r>
              <a:rPr lang="pt-BR" altLang="pt-BR" dirty="0">
                <a:solidFill>
                  <a:srgbClr val="003A6F"/>
                </a:solidFill>
              </a:rPr>
              <a:t>para o Problema de POSD Radiais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sistema42nos.inc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alpha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hr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US/kWh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1      1     1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2      1     1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3      1     1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4      1     1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5      1     1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6      1     1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7      1     1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8      1     1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9      1     1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10      1     1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11      1     1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12      1     1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13      1     1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14      1     1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15      1     1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16      1     1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17      1     1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18      1     1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19      1     1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20      1     1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21      1     1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22      1     1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23      1     1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24      1     1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     R       X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ohm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ohm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1  994  0.010000 0.148000  900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1  995  0.010000 0.148000  900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6    2  0.010000 0.057500 1000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7    3  0.010000 0.057500 1000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4   26  0.157380 0.285480 1000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4   30  0.162540 0.294840  800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5    8  0.214140 0.324030  800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5    9  0.804050 1.028300  800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6   10  0.256390 0.333970  700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6   11  0.592420 0.888500  700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9    6  0.221690 0.327260  700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7   17  0.050640 0.060960  800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7   19  0.377110 0.528000  800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31    7  0.164580 0.420550  800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8   13  0.089680 0.153740  700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8   40  0.214144 0.324028  400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10   15  0.116050 0.139700  500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10   20  0.274560 0.200080  600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10   39  0.264020 0.347050  400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11  912  0.010000 0.075000  700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12   16  0.369430 0.555770  600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13   21  0.166000 0.284580  600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21   14  0.328180 0.562610  600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15   22  0.315740 0.230090  500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16   23  0.393050 0.673830  600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17  918  0.010000 0.075000  800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18   24  0.434570 0.604960  700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19   25  0.068690 0.117760  700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23   27  0.333900 0.572430  500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24   28  0.068690 0.117760  700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25   29  0.238500 0.408880  700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25   41  0.684296 1.054627  400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26   31  0.276860 0.498800  800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28   33  0.087770 0.150470  700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28   34  0.572400 0.981300  600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29   35  0.688790 1.180830  500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29   42  0.445796 0.645752  400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30   36  0.244450 0.438860  700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36   32  0.099430 0.172000  600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33   37  0.354890 0.608410  700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36   38  0.406992 0.733000  400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  Tb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Tb=1:SE, Tb=0:carga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1     1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2     0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3     0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994     0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4     0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995     0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5     0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6     0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7     0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8     0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9     0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10     0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11     0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912     0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12     0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13     0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14     0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15     0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16     0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17     0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918     0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18     0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19     0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20     0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21     0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22     0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23     0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24     0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25     0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26     0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27     0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28     0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29     0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30     0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31     0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32     0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33     0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34     0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35     0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36     0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37     0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38     0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39     0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40     0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41     0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42     0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PD : 1       2       3       4       5       6       7       8       9      10      11      12      13      14      15      16      17      18      19      20      21      22      23      24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kW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994     0.0     0.0     0.0     0.0     0.0     0.0     0.0     0.0     0.0     0.0     0.0     0.0     0.0     0.0     0.0     0.0     0.0     0.0     0.0     0.0     0.0     0.0     0.0     0.0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4     0.0     0.0     0.0     0.0     0.0     0.0     0.0     0.0     0.0     0.0     0.0     0.0     0.0     0.0     0.0     0.0     0.0     0.0     0.0     0.0     0.0     0.0     0.0     0.0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995     0.0     0.0     0.0     0.0     0.0     0.0     0.0     0.0     0.0     0.0     0.0     0.0     0.0     0.0     0.0     0.0     0.0     0.0     0.0     0.0     0.0     0.0     0.0     0.0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5     0.0     0.0     0.0     0.0     0.0     0.0     0.0     0.0     0.0     0.0     0.0     0.0     0.0     0.0     0.0     0.0     0.0     0.0     0.0     0.0     0.0     0.0     0.0     0.0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6     0.0     0.0     0.0     0.0     0.0     0.0     0.0     0.0     0.0     0.0     0.0     0.0     0.0     0.0     0.0     0.0     0.0     0.0     0.0     0.0     0.0     0.0     0.0     0.0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7     0.0     0.0     0.0     0.0     0.0     0.0     0.0     0.0     0.0     0.0     0.0     0.0     0.0     0.0     0.0     0.0     0.0     0.0     0.0     0.0     0.0     0.0     0.0     0.0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8     0.0     0.0     0.0     0.0     0.0     0.0     0.0     0.0     0.0     0.0     0.0     0.0     0.0     0.0     0.0     0.0     0.0     0.0     0.0     0.0     0.0     0.0     0.0     0.0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9   695.5   689.4   691.0   699.4   704.8   795.1   867.1   888.1   904.5   889.9   873.5   886.0   892.8   895.6   892.6   889.6   888.0   876.5   856.3   857.9   862.7   796.4   724.8   707.8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10   416.2   412.7   422.5   419.7   408.3   409.4   405.2   510.3   549.9   531.0   617.8   508.7   510.5   605.4   633.8   541.3   577.1   440.6   404.3   407.4   407.6   396.2   393.2   389.0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11     0.0     0.0     0.0     0.0     0.0     0.0     0.0     0.0     0.0     0.0     0.0     0.0     0.0     0.0     0.0     0.0     0.0     0.0     0.0     0.0     0.0     0.0     0.0     0.0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912     0.0     0.0     0.0     0.0     0.0     0.0     0.0     0.0     0.0     0.0     0.0     0.0     0.0     0.0     0.0     0.0     0.0     0.0     0.0     0.0     0.0     0.0     0.0     0.0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12    57.1    61.5    62.0    58.3    67.2    54.1    38.8   208.4   292.4   294.1   309.7   257.3   200.8   335.9   332.4   330.6   301.0   242.1   189.1   207.4   155.8    94.9    72.8    61.1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13    67.6    65.6    65.0    63.5    75.1    79.7    81.2   163.8   192.0   204.2   200.3   195.7   203.6   202.0   200.5   196.3   197.0   181.8   127.3   124.1   139.3   136.9   123.5   101.3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14    37.3    26.5    22.0    20.9    21.1    24.3    33.9    40.0    42.7    45.1    46.2    45.9    46.9    45.7    43.9    42.9    46.3    55.4    73.5    86.3    89.3    85.9    76.1    66.1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15    75.6    81.4    82.1    77.1    89.0    71.7    51.4   275.8   387.0   389.2   409.9   340.5   265.8   444.6   439.9   437.5   398.4   320.4   250.3   274.6   206.2   125.6    96.4    80.9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16     0.0     0.0     0.0     0.0     0.0     0.0     0.0     0.0     0.0     0.0     0.0     0.0     0.0     0.0     0.0     0.0     0.0     0.0     0.0     0.0     0.0     0.0     0.0     0.0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17     0.0     0.0     0.0     0.0     0.0     0.0     0.0     0.0     0.0     0.0     0.0     0.0     0.0     0.0     0.0     0.0     0.0     0.0     0.0     0.0     0.0     0.0     0.0     0.0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918     0.0     0.0     0.0     0.0     0.0     0.0     0.0     0.0     0.0     0.0     0.0     0.0     0.0     0.0     0.0     0.0     0.0     0.0     0.0     0.0     0.0     0.0     0.0     0.0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18   169.1   167.7   171.6   170.5   165.9   166.3   164.6   207.3   223.4   215.7   251.0   206.7   207.4   245.9   257.5   219.9   234.4   179.0   164.2   165.5   165.6   161.0   159.7   158.0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19  1612.7  1598.4  1602.3  1621.7  1634.2  1843.7  2010.6  2059.3  2097.2  2063.4  2025.3  2054.3  2070.0  2076.6  2069.7  2062.6  2059.1  2032.2  1985.6  1989.1  2000.3  1846.6  1680.7  1641.1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20   254.5   247.0   244.7   238.9   282.5   299.8   305.5   616.3   722.2   768.1   753.6   736.3   766.1   759.7   754.4   738.6   740.9   683.8   478.7   467.0   524.2   515.2   464.6   381.2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21    37.3    26.5    22.0    20.9    21.1    24.3    33.9    40.0    42.7    45.1    46.2    45.9    46.9    45.7    43.9    42.9    46.3    55.4    73.5    86.3    89.3    85.9    76.1    66.1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22   331.8   322.0   319.0   311.5   368.3   390.8   398.3   803.5   941.6  1001.4   982.5   960.0   998.8   990.5   983.6   963.0   966.0   891.6   624.2   608.8   683.4   671.7   605.7   497.0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23   915.1   651.0   539.5   512.5   518.9   596.6   832.0   981.9  1049.4  1106.3  1134.5  1126.8  1152.1  1121.8  1078.9  1052.7  1136.6  1360.4  1803.6  2119.4  2192.6  2108.4  1869.8  1623.5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24     0.0     0.0     0.0     0.0     0.0     0.0     0.0     0.0     0.0     0.0     0.0     0.0     0.0     0.0     0.0     0.0     0.0     0.0     0.0     0.0     0.0     0.0     0.0     0.0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25     0.0     0.0     0.0     0.0     0.0     0.0     0.0     0.0     0.0     0.0     0.0     0.0     0.0     0.0     0.0     0.0     0.0     0.0     0.0     0.0     0.0     0.0     0.0     0.0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26     6.4     6.3     6.2     6.0     7.2     7.6     7.7    15.6    18.3    19.4    19.1    18.6    19.4    19.2    19.1    18.7    18.8    17.3    12.1    11.8    13.3    13.0    11.8     9.7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27  1284.1  1272.7  1275.7  1291.2  1301.1  1468.0  1600.8  1639.6  1669.8  1642.9  1612.6  1635.7  1648.2  1653.4  1647.9  1642.3  1639.5  1618.1  1580.9  1583.8  1592.7  1470.2  1338.2  1306.6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28  1034.1  1025.4  1049.6  1042.7  1014.3  1017.0  1006.7  1267.8  1366.2  1319.2  1534.9  1263.8  1268.2  1503.9  1574.7  1344.9  1433.7  1094.7  1004.4  1012.2  1012.5   984.3   976.9   966.5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29   416.4   448.8   452.3   424.9   490.4   394.9   283.1  1520.0  2133.1  2145.1  2259.2  1876.8  1464.9  2450.1  2424.5  2411.1  2195.8  1765.8  1379.2  1513.2  1136.1   692.2   531.2   445.7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30     9.7     9.4     9.3     9.1    10.7    11.4    11.6    23.4    27.4    29.2    28.6    28.0    29.1    28.9    28.6    28.0    28.1    26.0    18.2    17.7    19.9    19.6    17.6    14.5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31    53.8    38.3    31.7    30.1    30.5    35.1    48.9    57.8    61.7    65.1    66.7    66.3    67.8    66.0    63.5    61.9    66.9    80.0   106.1   124.7   129.0   124.0   110.0    95.5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32   199.7   193.8   192.0   187.5   221.7   235.3   239.7   483.6   566.8   602.8   591.4   577.9   601.2   596.2   592.0   579.7   581.5   536.7   375.7   366.5   411.4   404.3   364.6   299.2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33     0.0     0.0     0.0     0.0     0.0     0.0     0.0     0.0     0.0     0.0     0.0     0.0     0.0     0.0     0.0     0.0     0.0     0.0     0.0     0.0     0.0     0.0     0.0     0.0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34   339.5   241.5   200.2   190.2   192.5   221.4   308.7   364.3   389.4   410.5   421.0   418.1   427.5   416.2   400.3   390.6   421.7   504.8   669.2   786.4   813.6   782.3   693.8   602.4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35   106.3   103.2   102.2    99.8   118.0   125.2   127.6   257.4   301.7   320.8   314.8   307.6   320.0   317.4   315.1   308.5   309.5   285.6   200.0   195.1   219.0   215.2   194.1   159.2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36     0.0     0.0     0.0     0.0     0.0     0.0     0.0     0.0     0.0     0.0     0.0     0.0     0.0     0.0     0.0     0.0     0.0     0.0     0.0     0.0     0.0     0.0     0.0     0.0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37   824.0   586.2   485.8   461.5   467.2   537.2   749.2   884.2   944.9   996.2  1021.6  1014.6  1037.4  1010.1   971.5   947.9  1023.5  1225.0  1624.1  1908.4  1974.4  1898.5  1683.7  1461.9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38     0.0     0.0     0.0     0.0     0.0     0.0     0.0     0.0     0.0     0.0     0.0     0.0     0.0     0.0     0.0     0.0     0.0     0.0     0.0     0.0     0.0     0.0     0.0     0.0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39     0.0     0.0     0.0     0.0     0.0     0.0     0.0     0.0     0.0     0.0     0.0     0.0     0.0     0.0     0.0     0.0     0.0     0.0     0.0     0.0     0.0     0.0     0.0     0.0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40     0.0     0.0     0.0     0.0     0.0     0.0     0.0     0.0     0.0     0.0     0.0     0.0     0.0     0.0     0.0     0.0     0.0     0.0     0.0     0.0     0.0     0.0     0.0     0.0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41     0.0     0.0     0.0     0.0     0.0     0.0     0.0     0.0     0.0     0.0     0.0     0.0     0.0     0.0     0.0     0.0     0.0     0.0     0.0     0.0     0.0     0.0     0.0     0.0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42     0.0     0.0     0.0     0.0     0.0     0.0     0.0     0.0     0.0     0.0     0.0     0.0     0.0     0.0     0.0     0.0     0.0     0.0     0.0     0.0     0.0     0.0     0.0     0.0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QD : 1       2       3       4       5       6       7       8       9      10      11      12      13      14      15      16      17      18      19      20      21      22      23      24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kVAr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kVAr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1     0.0     0.0     0.0     0.0     0.0     0.0     0.0     0.0     0.0     0.0     0.0     0.0     0.0     0.0     0.0     0.0     0.0     0.0     0.0     0.0     0.0     0.0     0.0     0.0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2     0.0     0.0     0.0     0.0     0.0     0.0     0.0     0.0     0.0     0.0     0.0     0.0     0.0     0.0     0.0     0.0     0.0     0.0     0.0     0.0     0.0     0.0     0.0     0.0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3     0.0     0.0     0.0     0.0     0.0     0.0     0.0     0.0     0.0     0.0     0.0     0.0     0.0     0.0     0.0     0.0     0.0     0.0     0.0     0.0     0.0     0.0     0.0     0.0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994     0.0     0.0     0.0     0.0     0.0     0.0     0.0     0.0     0.0     0.0     0.0     0.0     0.0     0.0     0.0     0.0     0.0     0.0     0.0     0.0     0.0     0.0     0.0     0.0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4     0.0     0.0     0.0     0.0     0.0     0.0     0.0     0.0     0.0     0.0     0.0     0.0     0.0     0.0     0.0     0.0     0.0     0.0     0.0     0.0     0.0     0.0     0.0     0.0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995     0.0     0.0     0.0     0.0     0.0     0.0     0.0     0.0     0.0     0.0     0.0     0.0     0.0     0.0     0.0     0.0     0.0     0.0     0.0     0.0     0.0     0.0     0.0     0.0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5     0.0     0.0     0.0     0.0     0.0     0.0     0.0     0.0     0.0     0.0     0.0     0.0     0.0     0.0     0.0     0.0     0.0     0.0     0.0     0.0     0.0     0.0     0.0     0.0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6     0.0     0.0     0.0     0.0     0.0     0.0     0.0     0.0     0.0     0.0     0.0     0.0     0.0     0.0     0.0     0.0     0.0     0.0     0.0     0.0     0.0     0.0     0.0     0.0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7     0.0     0.0     0.0     0.0     0.0     0.0     0.0     0.0     0.0     0.0     0.0     0.0     0.0     0.0     0.0     0.0     0.0     0.0     0.0     0.0     0.0     0.0     0.0     0.0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8     0.0     0.0     0.0     0.0     0.0     0.0     0.0     0.0     0.0     0.0     0.0     0.0     0.0     0.0     0.0     0.0     0.0     0.0     0.0     0.0     0.0     0.0     0.0     0.0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9   229.3   227.3   227.8   230.6   232.3   262.1   285.9   292.8   298.2   293.4   288.0   292.1   294.3   295.2   294.3   293.3   292.8   288.9   282.3   282.8   284.4   262.5   239.0   233.3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10   136.6   135.4   138.6   137.7   134.0   134.3   133.0   167.4   180.4   174.2   202.7   166.9   167.5   198.6   208.0   177.6   189.4   144.6   132.7   133.7   133.7   130.0   129.0   127.6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11     0.0     0.0     0.0     0.0     0.0     0.0     0.0     0.0     0.0     0.0     0.0     0.0     0.0     0.0     0.0     0.0     0.0     0.0     0.0     0.0     0.0     0.0     0.0     0.0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912     0.0     0.0     0.0     0.0     0.0     0.0     0.0     0.0     0.0     0.0     0.0     0.0     0.0     0.0     0.0     0.0     0.0     0.0     0.0     0.0     0.0     0.0     0.0     0.0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12    18.5    19.9    20.1    18.8    21.8    17.5    12.6    67.4    94.6    95.1   100.2    83.2    65.0   108.7   107.5   106.9    97.4    78.3    61.2    67.1    50.4    30.7    23.6    19.8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13    22.5    21.9    21.7    21.2    25.0    26.6    27.1    54.6    64.0    68.1    66.8    65.2    67.9    67.3    66.8    65.4    65.7    60.6    42.4    41.4    46.4    45.6    41.2    33.8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14    12.4     8.8     7.3     7.0     7.0     8.1    11.3    13.3    14.2    15.0    15.4    15.3    15.6    15.2    14.6    14.3    15.4    18.5    24.5    28.8    29.8    28.6    25.4    22.0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15    25.2    27.1    27.4    25.7    29.7    23.9    17.1    91.9   129.0   129.7   136.6   113.5    88.6   148.2   146.6   145.8   132.8   106.8    83.4    91.5    68.7    41.9    32.1    27.0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16     0.0     0.0     0.0     0.0     0.0     0.0     0.0     0.0     0.0     0.0     0.0     0.0     0.0     0.0     0.0     0.0     0.0     0.0     0.0     0.0     0.0     0.0     0.0     0.0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17     0.0     0.0     0.0     0.0     0.0     0.0     0.0     0.0     0.0     0.0     0.0     0.0     0.0     0.0     0.0     0.0     0.0     0.0     0.0     0.0     0.0     0.0     0.0     0.0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918     0.0     0.0     0.0     0.0     0.0     0.0     0.0     0.0     0.0     0.0     0.0     0.0     0.0     0.0     0.0     0.0     0.0     0.0     0.0     0.0     0.0     0.0     0.0     0.0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18    58.5    58.0    59.4    59.0    57.4    57.6    57.0    71.8    77.3    74.7    86.9    71.5    71.8    85.1    89.1    76.1    81.2    62.0    56.9    57.3    57.3    55.7    55.3    54.7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19   527.4   522.7   524.0   530.3   534.4   602.9   657.5   673.4   685.8   674.8   662.3   671.8   676.9   679.1   676.8   674.5   673.3   664.6   649.3   650.5   654.1   603.8   549.6   536.7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20    83.7    81.3    80.5    78.6    93.0    98.7   100.5   202.8   237.7   252.8   248.0   242.3   252.1   250.0   248.3   243.1   243.9   225.1   157.6   153.7   172.5   169.6   152.9   125.5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21    12.4     8.8     7.3     7.0     7.0     8.1    11.3    13.3    14.2    15.0    15.4    15.3    15.6    15.2    14.6    14.3    15.4    18.5    24.5    28.8    29.8    28.6    25.4    22.0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22   109.5   106.3   105.3   102.8   121.6   129.0   131.5   265.2   310.8   330.6   324.3   316.9   329.7   327.0   324.7   317.9   318.9   294.3   206.0   201.0   225.6   221.7   200.0   164.1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23   302.3   215.0   178.2   169.3   171.4   197.1   274.8   324.3   346.6   365.4   374.7   372.2   380.5   370.5   356.4   347.7   375.4   449.3   595.8   700.1   724.3   696.4   617.6   536.3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24     0.0     0.0     0.0     0.0     0.0     0.0     0.0     0.0     0.0     0.0     0.0     0.0     0.0     0.0     0.0     0.0     0.0     0.0     0.0     0.0     0.0     0.0     0.0     0.0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25     0.0     0.0     0.0     0.0     0.0     0.0     0.0     0.0     0.0     0.0     0.0     0.0     0.0     0.0     0.0     0.0     0.0     0.0     0.0     0.0     0.0     0.0     0.0     0.0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26     3.2     3.1     3.1     3.0     3.6     3.8     3.9     7.8     9.1     9.7     9.5     9.3     9.7     9.6     9.5     9.3     9.4     8.7     6.1     5.9     6.6     6.5     5.9     4.8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27   420.4   416.6   417.6   422.7   426.0   480.6   524.1   536.8   546.7   537.9   527.9   535.5   539.6   541.3   539.5   537.6   536.7   529.7   517.6   518.5   521.4   481.3   438.1   427.8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28   338.2   335.3   343.3   341.0   331.7   332.6   329.2   414.6   446.8   431.4   502.0   413.3   414.7   491.8   515.0   439.8   468.9   358.0   328.5   331.0   331.1   321.9   319.5   316.1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29   136.0   146.6   147.7   138.8   160.2   129.0    92.5   496.4   696.7   700.6   737.9   613.0   478.5   800.2   791.9   787.5   717.2   576.7   450.5   494.2   371.1   226.1   173.5   145.6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30     3.2     3.1     3.1     3.0     3.6     3.8     3.9     7.8     9.1     9.7     9.5     9.3     9.7     9.6     9.5     9.3     9.4     8.7     6.1     5.9     6.6     6.5     5.9     4.8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31    16.6    11.8     9.8     9.3     9.4    10.8    15.1    17.8    19.0    20.0    20.5    20.4    20.9    20.3    19.5    19.1    20.6    24.6    32.6    38.4    39.7    38.2    33.8    29.4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32    64.4    62.5    61.9    60.5    71.5    75.9    77.3   156.0   182.8   194.5   190.8   186.4   193.9   192.3   191.0   187.0   187.6   173.1   121.2   118.2   132.7   130.4   117.6    96.5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33     0.0     0.0     0.0     0.0     0.0     0.0     0.0     0.0     0.0     0.0     0.0     0.0     0.0     0.0     0.0     0.0     0.0     0.0     0.0     0.0     0.0     0.0     0.0     0.0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34   111.8    79.5    65.9    62.6    63.4    72.9   101.6   120.0   128.2   135.2   138.6   137.7   140.7   137.0   131.8   128.6   138.9   166.2   220.4   258.9   267.9   257.6   228.4   198.3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35    35.4    34.4    34.1    33.3    39.3    41.7    42.5    85.8   100.6   106.9   104.9   102.5   106.7   105.8   105.0   102.8   103.2    95.2    66.7    65.0    73.0    71.7    64.7    53.1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36     0.0     0.0     0.0     0.0     0.0     0.0     0.0     0.0     0.0     0.0     0.0     0.0     0.0     0.0     0.0     0.0     0.0     0.0     0.0     0.0     0.0     0.0     0.0     0.0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37   269.1   191.5   158.7   150.7   152.6   175.5   244.7   288.8   308.6   325.4   333.7   331.4   338.8   329.9   317.3   309.6   334.3   400.1   530.5   623.3   644.9   620.1   549.9   477.5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38     0.0     0.0     0.0     0.0     0.0     0.0     0.0     0.0     0.0     0.0     0.0     0.0     0.0     0.0     0.0     0.0     0.0     0.0     0.0     0.0     0.0     0.0     0.0     0.0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39     0.0     0.0     0.0     0.0     0.0     0.0     0.0     0.0     0.0     0.0     0.0     0.0     0.0     0.0     0.0     0.0     0.0     0.0     0.0     0.0     0.0     0.0     0.0     0.0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40     0.0     0.0     0.0     0.0     0.0     0.0     0.0     0.0     0.0     0.0     0.0     0.0     0.0     0.0     0.0     0.0     0.0     0.0     0.0     0.0     0.0     0.0     0.0     0.0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41     0.0     0.0     0.0     0.0     0.0     0.0     0.0     0.0     0.0     0.0     0.0     0.0     0.0     0.0     0.0     0.0     0.0     0.0     0.0     0.0     0.0     0.0     0.0     0.0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42     0.0     0.0     0.0     0.0     0.0     0.0     0.0     0.0     0.0     0.0     0.0     0.0     0.0     0.0     0.0     0.0     0.0     0.0     0.0     0.0     0.0     0.0     0.0     0.0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Lgd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Sgdmax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fpgdmin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fpgdmax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          kVA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1      2   13750.0     1.00     1.00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 2      3   13750.0     1.00     1.00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Qesp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namax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deltabc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na0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       kVAr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1     38     120       4       3       0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2     39     120       4       3       0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3     40     120       4       3       0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4     41     300       4       3       0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   5     42     300       4       3       0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ntmax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deltart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nt0:=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  %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994    4   0.05       2       2       0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995    5   0.05       2       2       0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912   12   0.10      16       2       0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918   18   0.10      16       2       0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Vnom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13.8 ; #kV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Vmax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Vnom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* 1.00 ; #kV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Vmin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Vnom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* 0.93 ; #kV</a:t>
            </a:r>
          </a:p>
        </p:txBody>
      </p:sp>
    </p:spTree>
    <p:extLst>
      <p:ext uri="{BB962C8B-B14F-4D97-AF65-F5344CB8AC3E}">
        <p14:creationId xmlns:p14="http://schemas.microsoft.com/office/powerpoint/2010/main" val="9298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tem como objetivo melhorar o perfil da magnitude de tensão no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SD.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Aumentando ou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reduzindo a magnitude de tensão regulada do RT através da mudança do número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passos do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tap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Nos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o mecanismo de comutação é feito através de controles automáticos ou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pela operação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manual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São poucos ou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trabalhos que abordam o problema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de POSD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considerando a presença de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,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BCs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 e </a:t>
            </a:r>
            <a:r>
              <a:rPr lang="pt-BR" altLang="pt-BR" sz="1800" dirty="0" err="1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Objetivo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: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minimizar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a diferença entre a leitura do medidor e a combinação de possíveis cargas.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Restrições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: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tempo mínimo de operação de cada estado, sequência de estados de um dispositivo (máquina de estados), múltiplos estados de um mesmo dispositivo não podem estar operando simultâneamente. </a:t>
            </a:r>
            <a:endParaRPr lang="pt-BR" alt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Variáveis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: geração de potências ativa e reativa dos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GDs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; número de módulos de capacitores em operação; e número de passos do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tap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do </a:t>
            </a:r>
            <a:r>
              <a:rPr lang="pt-BR" altLang="pt-BR" sz="180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RTs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07" y="728700"/>
            <a:ext cx="6388757" cy="573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Modelo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um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conectado em um nó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Variáveis contínuas: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representam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as potências ativa e reativa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fornecidas pelo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gerador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Calibri"/>
                      </a:rPr>
                      <m:t>𝑑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𝑔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e>
                    </m:d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: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função que associa o 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com um nó do sistema de distribuição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capacidade máxima de potencia aparente do GD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𝑓𝑝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limite inferior do fator de potencia indutivo de operação 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𝑓𝑝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𝑔𝑑</m:t>
                        </m:r>
                      </m:sup>
                    </m:sSubSup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limite inferior do fator de potencia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capacitivo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operação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GD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1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Geradores Distribuídos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57" name="Grupo 56"/>
          <p:cNvGrpSpPr/>
          <p:nvPr/>
        </p:nvGrpSpPr>
        <p:grpSpPr>
          <a:xfrm>
            <a:off x="2915816" y="764704"/>
            <a:ext cx="2774767" cy="2772308"/>
            <a:chOff x="2915816" y="800708"/>
            <a:chExt cx="2774767" cy="2772308"/>
          </a:xfrm>
        </p:grpSpPr>
        <p:cxnSp>
          <p:nvCxnSpPr>
            <p:cNvPr id="11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2961058" y="1973401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𝑔𝑑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>
              <a:cxnSpLocks noChangeShapeType="1"/>
            </p:cNvCxnSpPr>
            <p:nvPr/>
          </p:nvCxnSpPr>
          <p:spPr bwMode="auto">
            <a:xfrm>
              <a:off x="3926570" y="1556792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3713985" y="2204864"/>
              <a:ext cx="121805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ector de seta reta 37"/>
            <p:cNvCxnSpPr>
              <a:cxnSpLocks noChangeShapeType="1"/>
            </p:cNvCxnSpPr>
            <p:nvPr/>
          </p:nvCxnSpPr>
          <p:spPr bwMode="auto">
            <a:xfrm>
              <a:off x="3926570" y="2024844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9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40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de seta reta 41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1260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Elipse 4"/>
            <p:cNvSpPr/>
            <p:nvPr/>
          </p:nvSpPr>
          <p:spPr>
            <a:xfrm>
              <a:off x="4716016" y="260090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cxnSpLocks noChangeShapeType="1"/>
            </p:cNvCxnSpPr>
            <p:nvPr/>
          </p:nvCxnSpPr>
          <p:spPr bwMode="auto">
            <a:xfrm>
              <a:off x="4716016" y="3465004"/>
              <a:ext cx="42596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Conector de seta reta 48"/>
            <p:cNvCxnSpPr>
              <a:cxnSpLocks noChangeShapeType="1"/>
            </p:cNvCxnSpPr>
            <p:nvPr/>
          </p:nvCxnSpPr>
          <p:spPr bwMode="auto">
            <a:xfrm>
              <a:off x="4830109" y="3573016"/>
              <a:ext cx="21298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upo 49"/>
            <p:cNvGrpSpPr/>
            <p:nvPr/>
          </p:nvGrpSpPr>
          <p:grpSpPr>
            <a:xfrm>
              <a:off x="4830109" y="2744924"/>
              <a:ext cx="212983" cy="150807"/>
              <a:chOff x="1253067" y="3804356"/>
              <a:chExt cx="1751195" cy="1136812"/>
            </a:xfrm>
          </p:grpSpPr>
          <p:sp>
            <p:nvSpPr>
              <p:cNvPr id="48" name="Forma livre 47"/>
              <p:cNvSpPr/>
              <p:nvPr/>
            </p:nvSpPr>
            <p:spPr>
              <a:xfrm>
                <a:off x="1253067" y="3804356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 rot="10800000">
                <a:off x="2123729" y="4365435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bar>
                              <m:barPr>
                                <m:pos m:val="top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𝑆</m:t>
                                </m:r>
                              </m:e>
                            </m:ba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77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Restrições: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𝑔𝑑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                  </m:t>
                      </m:r>
                      <m: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       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/>
                            </a:rPr>
                            <m:t>≤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Calibri"/>
                        </a:rPr>
                        <m:t>≤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tan</m:t>
                      </m:r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p>
                        <m:sSupPr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⁡(</m:t>
                      </m:r>
                      <m:sSubSup>
                        <m:sSubSup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𝑓𝑝</m:t>
                              </m:r>
                            </m:e>
                          </m:ba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𝑔𝑑</m:t>
                          </m:r>
                        </m:sup>
                      </m:sSubSup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))</m:t>
                      </m:r>
                      <m:r>
                        <a:rPr lang="pt-BR" sz="180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Calibri"/>
                        </a:rPr>
                        <m:t>   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𝑚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𝑑𝑔</m:t>
                          </m:r>
                        </m:sub>
                      </m:sSub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, ∀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𝑑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∈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𝛺</m:t>
                          </m:r>
                        </m:e>
                        <m:sub>
                          <m:r>
                            <a:rPr lang="pt-BR" sz="1800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Geradores Distribuídos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57" name="Grupo 56"/>
          <p:cNvGrpSpPr/>
          <p:nvPr/>
        </p:nvGrpSpPr>
        <p:grpSpPr>
          <a:xfrm>
            <a:off x="2915816" y="764704"/>
            <a:ext cx="2774767" cy="2772308"/>
            <a:chOff x="2915816" y="800708"/>
            <a:chExt cx="2774767" cy="2772308"/>
          </a:xfrm>
        </p:grpSpPr>
        <p:cxnSp>
          <p:nvCxnSpPr>
            <p:cNvPr id="11" name="Conector de seta reta 61"/>
            <p:cNvCxnSpPr>
              <a:cxnSpLocks noChangeShapeType="1"/>
            </p:cNvCxnSpPr>
            <p:nvPr/>
          </p:nvCxnSpPr>
          <p:spPr bwMode="auto">
            <a:xfrm rot="16200000" flipH="1">
              <a:off x="2961058" y="1973401"/>
              <a:ext cx="1463905" cy="1102"/>
            </a:xfrm>
            <a:prstGeom prst="bentConnector3">
              <a:avLst>
                <a:gd name="adj1" fmla="val 49963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 de texto 58"/>
                <p:cNvSpPr txBox="1">
                  <a:spLocks noChangeArrowheads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Caixa de 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5976" y="2348880"/>
                  <a:ext cx="576064" cy="6762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 de texto 46"/>
                <p:cNvSpPr txBox="1">
                  <a:spLocks noChangeArrowheads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𝑔𝑑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pt-BR" b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Caixa de 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5816" y="2645910"/>
                  <a:ext cx="1748535" cy="423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 de texto 256"/>
                <p:cNvSpPr txBox="1">
                  <a:spLocks noChangeArrowheads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pt-BR" b="1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Caixa de texto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2507" y="800708"/>
                  <a:ext cx="593135" cy="5280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>
              <a:cxnSpLocks noChangeShapeType="1"/>
            </p:cNvCxnSpPr>
            <p:nvPr/>
          </p:nvCxnSpPr>
          <p:spPr bwMode="auto">
            <a:xfrm>
              <a:off x="3926570" y="1556792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Conector de seta reta 33"/>
            <p:cNvCxnSpPr>
              <a:cxnSpLocks noChangeShapeType="1"/>
            </p:cNvCxnSpPr>
            <p:nvPr/>
          </p:nvCxnSpPr>
          <p:spPr bwMode="auto">
            <a:xfrm>
              <a:off x="3713985" y="2204864"/>
              <a:ext cx="121805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ector de seta reta 37"/>
            <p:cNvCxnSpPr>
              <a:cxnSpLocks noChangeShapeType="1"/>
            </p:cNvCxnSpPr>
            <p:nvPr/>
          </p:nvCxnSpPr>
          <p:spPr bwMode="auto">
            <a:xfrm>
              <a:off x="3926570" y="2024844"/>
              <a:ext cx="78937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9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6530" y="1093638"/>
                  <a:ext cx="1514810" cy="7151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 de texto 36"/>
                <p:cNvSpPr txBox="1">
                  <a:spLocks noChangeArrowheads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pt-BR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𝑑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pt-BR" dirty="0">
                      <a:solidFill>
                        <a:srgbClr val="002060"/>
                      </a:solidFill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40" name="Caixa de 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1561690"/>
                  <a:ext cx="1514810" cy="7151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de seta reta 41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1260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Elipse 4"/>
            <p:cNvSpPr/>
            <p:nvPr/>
          </p:nvSpPr>
          <p:spPr>
            <a:xfrm>
              <a:off x="4716016" y="260090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cxnSpLocks noChangeShapeType="1"/>
            </p:cNvCxnSpPr>
            <p:nvPr/>
          </p:nvCxnSpPr>
          <p:spPr bwMode="auto">
            <a:xfrm>
              <a:off x="4716016" y="3465004"/>
              <a:ext cx="425967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Conector de seta reta 48"/>
            <p:cNvCxnSpPr>
              <a:cxnSpLocks noChangeShapeType="1"/>
            </p:cNvCxnSpPr>
            <p:nvPr/>
          </p:nvCxnSpPr>
          <p:spPr bwMode="auto">
            <a:xfrm>
              <a:off x="4830109" y="3573016"/>
              <a:ext cx="21298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upo 49"/>
            <p:cNvGrpSpPr/>
            <p:nvPr/>
          </p:nvGrpSpPr>
          <p:grpSpPr>
            <a:xfrm>
              <a:off x="4830109" y="2744924"/>
              <a:ext cx="212983" cy="150807"/>
              <a:chOff x="1253067" y="3804356"/>
              <a:chExt cx="1751195" cy="1136812"/>
            </a:xfrm>
          </p:grpSpPr>
          <p:sp>
            <p:nvSpPr>
              <p:cNvPr id="48" name="Forma livre 47"/>
              <p:cNvSpPr/>
              <p:nvPr/>
            </p:nvSpPr>
            <p:spPr>
              <a:xfrm>
                <a:off x="1253067" y="3804356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 rot="10800000">
                <a:off x="2123729" y="4365435"/>
                <a:ext cx="880533" cy="575733"/>
              </a:xfrm>
              <a:custGeom>
                <a:avLst/>
                <a:gdLst>
                  <a:gd name="connsiteX0" fmla="*/ 0 w 880533"/>
                  <a:gd name="connsiteY0" fmla="*/ 575733 h 575733"/>
                  <a:gd name="connsiteX1" fmla="*/ 462844 w 880533"/>
                  <a:gd name="connsiteY1" fmla="*/ 0 h 575733"/>
                  <a:gd name="connsiteX2" fmla="*/ 880533 w 880533"/>
                  <a:gd name="connsiteY2" fmla="*/ 575733 h 57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533" h="575733">
                    <a:moveTo>
                      <a:pt x="0" y="575733"/>
                    </a:moveTo>
                    <a:cubicBezTo>
                      <a:pt x="158044" y="287866"/>
                      <a:pt x="316089" y="0"/>
                      <a:pt x="462844" y="0"/>
                    </a:cubicBezTo>
                    <a:cubicBezTo>
                      <a:pt x="609599" y="0"/>
                      <a:pt x="812800" y="464726"/>
                      <a:pt x="880533" y="5757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bar>
                              <m:barPr>
                                <m:pos m:val="top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𝑆</m:t>
                                </m:r>
                              </m:e>
                            </m:bar>
                          </m:e>
                          <m:sub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Calibri"/>
                              </a:rPr>
                              <m:t>𝑔𝑑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492896"/>
                  <a:ext cx="614527" cy="4624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3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Modelo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um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BC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conectado no nó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Variável inteira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𝑛𝑎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representa o número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inteiro de módulos de capacitores em operação do BC 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no nível 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sz="1800" dirty="0" smtClean="0">
                    <a:solidFill>
                      <a:srgbClr val="00206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: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contribuição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potência reativa do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BC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no nível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de demanda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𝑑</m:t>
                    </m:r>
                  </m:oMath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𝑏𝑐</m:t>
                        </m:r>
                      </m:sub>
                    </m:sSub>
                    <m:d>
                      <m:d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e>
                    </m:d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: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função que associa o BC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com um nó do sistema de distribuição.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bar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𝑛𝑎</m:t>
                            </m:r>
                          </m:e>
                        </m:ba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número de módulos de capacitores instalados no BC 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Sup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Calibri"/>
                          </a:rPr>
                          <m:t>𝑒𝑠𝑝</m:t>
                        </m:r>
                      </m:sup>
                    </m:sSubSup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capacidade de potência reativa de cada módulo do BC chaveado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dos </a:t>
            </a:r>
            <a:r>
              <a:rPr lang="pt-BR" altLang="pt-BR" dirty="0" smtClean="0">
                <a:solidFill>
                  <a:srgbClr val="003A6F"/>
                </a:solidFill>
              </a:rPr>
              <a:t>Bancos de Capacitores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cxnSp>
        <p:nvCxnSpPr>
          <p:cNvPr id="11" name="Conector de seta reta 61"/>
          <p:cNvCxnSpPr>
            <a:cxnSpLocks noChangeShapeType="1"/>
          </p:cNvCxnSpPr>
          <p:nvPr/>
        </p:nvCxnSpPr>
        <p:spPr bwMode="auto">
          <a:xfrm rot="16200000" flipH="1">
            <a:off x="2168970" y="1937397"/>
            <a:ext cx="1463905" cy="1102"/>
          </a:xfrm>
          <a:prstGeom prst="bentConnector3">
            <a:avLst>
              <a:gd name="adj1" fmla="val 49963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 de texto 58"/>
              <p:cNvSpPr txBox="1">
                <a:spLocks noChangeArrowheads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2091954"/>
                <a:ext cx="576064" cy="6762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 de texto 46"/>
              <p:cNvSpPr txBox="1">
                <a:spLocks noChangeArrowheads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𝑏𝑐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𝑛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aixa de 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609906"/>
                <a:ext cx="1748535" cy="423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 de texto 256"/>
              <p:cNvSpPr txBox="1">
                <a:spLocks noChangeArrowheads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𝑖</m:t>
                          </m:r>
                          <m:r>
                            <a:rPr lang="pt-BR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Caixa de texto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19" y="764704"/>
                <a:ext cx="593135" cy="5280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cxnSpLocks noChangeShapeType="1"/>
          </p:cNvCxnSpPr>
          <p:nvPr/>
        </p:nvCxnSpPr>
        <p:spPr bwMode="auto">
          <a:xfrm>
            <a:off x="2921897" y="1947938"/>
            <a:ext cx="345334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ector de seta reta 37"/>
          <p:cNvCxnSpPr>
            <a:cxnSpLocks noChangeShapeType="1"/>
          </p:cNvCxnSpPr>
          <p:nvPr/>
        </p:nvCxnSpPr>
        <p:spPr bwMode="auto">
          <a:xfrm>
            <a:off x="3134482" y="1767918"/>
            <a:ext cx="78937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 de texto 36"/>
              <p:cNvSpPr txBox="1">
                <a:spLocks noChangeArrowheads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,</m:t>
                          </m:r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0" name="Caixa de 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340768"/>
                <a:ext cx="1514810" cy="715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ShapeType="1"/>
          </p:cNvCxnSpPr>
          <p:nvPr/>
        </p:nvCxnSpPr>
        <p:spPr bwMode="auto">
          <a:xfrm>
            <a:off x="4139952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onector de seta reta 46"/>
          <p:cNvCxnSpPr>
            <a:cxnSpLocks noChangeShapeType="1"/>
          </p:cNvCxnSpPr>
          <p:nvPr/>
        </p:nvCxnSpPr>
        <p:spPr bwMode="auto">
          <a:xfrm>
            <a:off x="3923928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Conector de seta reta 48"/>
          <p:cNvCxnSpPr>
            <a:cxnSpLocks noChangeShapeType="1"/>
          </p:cNvCxnSpPr>
          <p:nvPr/>
        </p:nvCxnSpPr>
        <p:spPr bwMode="auto">
          <a:xfrm>
            <a:off x="4038021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𝑒𝑠𝑝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57" y="2498103"/>
                <a:ext cx="701539" cy="385939"/>
              </a:xfrm>
              <a:prstGeom prst="rect">
                <a:avLst/>
              </a:prstGeom>
              <a:blipFill rotWithShape="1"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24"/>
          <p:cNvCxnSpPr>
            <a:cxnSpLocks noChangeShapeType="1"/>
          </p:cNvCxnSpPr>
          <p:nvPr/>
        </p:nvCxnSpPr>
        <p:spPr bwMode="auto">
          <a:xfrm>
            <a:off x="3923928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ector de seta reta 26"/>
          <p:cNvCxnSpPr>
            <a:cxnSpLocks noChangeShapeType="1"/>
          </p:cNvCxnSpPr>
          <p:nvPr/>
        </p:nvCxnSpPr>
        <p:spPr bwMode="auto">
          <a:xfrm>
            <a:off x="3923928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Conector de seta reta 28"/>
          <p:cNvCxnSpPr>
            <a:cxnSpLocks noChangeShapeType="1"/>
          </p:cNvCxnSpPr>
          <p:nvPr/>
        </p:nvCxnSpPr>
        <p:spPr bwMode="auto">
          <a:xfrm>
            <a:off x="4139952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ector de seta reta 43"/>
          <p:cNvCxnSpPr>
            <a:cxnSpLocks noChangeShapeType="1"/>
          </p:cNvCxnSpPr>
          <p:nvPr/>
        </p:nvCxnSpPr>
        <p:spPr bwMode="auto">
          <a:xfrm>
            <a:off x="4144512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ector de seta reta 44"/>
          <p:cNvCxnSpPr>
            <a:cxnSpLocks noChangeShapeType="1"/>
          </p:cNvCxnSpPr>
          <p:nvPr/>
        </p:nvCxnSpPr>
        <p:spPr bwMode="auto">
          <a:xfrm flipH="1">
            <a:off x="4144512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 de texto 58"/>
              <p:cNvSpPr txBox="1">
                <a:spLocks noChangeArrowheads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</m:oMath>
                  </m:oMathPara>
                </a14:m>
                <a:endParaRPr lang="pt-BR" b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069" y="2091954"/>
                <a:ext cx="576064" cy="6762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de seta reta 50"/>
          <p:cNvCxnSpPr>
            <a:cxnSpLocks noChangeShapeType="1"/>
          </p:cNvCxnSpPr>
          <p:nvPr/>
        </p:nvCxnSpPr>
        <p:spPr bwMode="auto">
          <a:xfrm>
            <a:off x="4902117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ector de seta reta 51"/>
          <p:cNvCxnSpPr>
            <a:cxnSpLocks noChangeShapeType="1"/>
          </p:cNvCxnSpPr>
          <p:nvPr/>
        </p:nvCxnSpPr>
        <p:spPr bwMode="auto">
          <a:xfrm>
            <a:off x="4686093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Conector de seta reta 54"/>
          <p:cNvCxnSpPr>
            <a:cxnSpLocks noChangeShapeType="1"/>
          </p:cNvCxnSpPr>
          <p:nvPr/>
        </p:nvCxnSpPr>
        <p:spPr bwMode="auto">
          <a:xfrm>
            <a:off x="4800186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ector de seta reta 55"/>
          <p:cNvCxnSpPr>
            <a:cxnSpLocks noChangeShapeType="1"/>
          </p:cNvCxnSpPr>
          <p:nvPr/>
        </p:nvCxnSpPr>
        <p:spPr bwMode="auto">
          <a:xfrm>
            <a:off x="4686093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Conector de seta reta 57"/>
          <p:cNvCxnSpPr>
            <a:cxnSpLocks noChangeShapeType="1"/>
          </p:cNvCxnSpPr>
          <p:nvPr/>
        </p:nvCxnSpPr>
        <p:spPr bwMode="auto">
          <a:xfrm>
            <a:off x="4686093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Conector de seta reta 58"/>
          <p:cNvCxnSpPr>
            <a:cxnSpLocks noChangeShapeType="1"/>
          </p:cNvCxnSpPr>
          <p:nvPr/>
        </p:nvCxnSpPr>
        <p:spPr bwMode="auto">
          <a:xfrm>
            <a:off x="4902117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Conector de seta reta 59"/>
          <p:cNvCxnSpPr>
            <a:cxnSpLocks noChangeShapeType="1"/>
          </p:cNvCxnSpPr>
          <p:nvPr/>
        </p:nvCxnSpPr>
        <p:spPr bwMode="auto">
          <a:xfrm>
            <a:off x="4906677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Conector de seta reta 60"/>
          <p:cNvCxnSpPr>
            <a:cxnSpLocks noChangeShapeType="1"/>
          </p:cNvCxnSpPr>
          <p:nvPr/>
        </p:nvCxnSpPr>
        <p:spPr bwMode="auto">
          <a:xfrm flipH="1">
            <a:off x="4906677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 de texto 58"/>
              <p:cNvSpPr txBox="1">
                <a:spLocks noChangeArrowheads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pt-B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barPr>
                            <m:e>
                              <m:r>
                                <a:rPr lang="pt-BR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𝑛𝑎</m:t>
                              </m:r>
                            </m:e>
                          </m:ba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132" y="2055950"/>
                <a:ext cx="576064" cy="430823"/>
              </a:xfrm>
              <a:prstGeom prst="rect">
                <a:avLst/>
              </a:prstGeom>
              <a:blipFill rotWithShape="1">
                <a:blip r:embed="rId9"/>
                <a:stretch>
                  <a:fillRect r="-5208"/>
                </a:stretch>
              </a:blipFill>
              <a:ln w="12700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/>
          <p:cNvCxnSpPr>
            <a:cxnSpLocks noChangeShapeType="1"/>
          </p:cNvCxnSpPr>
          <p:nvPr/>
        </p:nvCxnSpPr>
        <p:spPr bwMode="auto">
          <a:xfrm>
            <a:off x="6378281" y="1947938"/>
            <a:ext cx="0" cy="25202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Conector de seta reta 63"/>
          <p:cNvCxnSpPr>
            <a:cxnSpLocks noChangeShapeType="1"/>
          </p:cNvCxnSpPr>
          <p:nvPr/>
        </p:nvCxnSpPr>
        <p:spPr bwMode="auto">
          <a:xfrm>
            <a:off x="6162257" y="3208078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Conector de seta reta 64"/>
          <p:cNvCxnSpPr>
            <a:cxnSpLocks noChangeShapeType="1"/>
          </p:cNvCxnSpPr>
          <p:nvPr/>
        </p:nvCxnSpPr>
        <p:spPr bwMode="auto">
          <a:xfrm>
            <a:off x="6276350" y="3316090"/>
            <a:ext cx="21298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Conector de seta reta 65"/>
          <p:cNvCxnSpPr>
            <a:cxnSpLocks noChangeShapeType="1"/>
          </p:cNvCxnSpPr>
          <p:nvPr/>
        </p:nvCxnSpPr>
        <p:spPr bwMode="auto">
          <a:xfrm>
            <a:off x="6162257" y="263201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Conector de seta reta 66"/>
          <p:cNvCxnSpPr>
            <a:cxnSpLocks noChangeShapeType="1"/>
          </p:cNvCxnSpPr>
          <p:nvPr/>
        </p:nvCxnSpPr>
        <p:spPr bwMode="auto">
          <a:xfrm>
            <a:off x="6162257" y="2812034"/>
            <a:ext cx="425967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Conector de seta reta 67"/>
          <p:cNvCxnSpPr>
            <a:cxnSpLocks noChangeShapeType="1"/>
          </p:cNvCxnSpPr>
          <p:nvPr/>
        </p:nvCxnSpPr>
        <p:spPr bwMode="auto">
          <a:xfrm>
            <a:off x="6378281" y="2812034"/>
            <a:ext cx="0" cy="396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Conector de seta reta 68"/>
          <p:cNvCxnSpPr>
            <a:cxnSpLocks noChangeShapeType="1"/>
          </p:cNvCxnSpPr>
          <p:nvPr/>
        </p:nvCxnSpPr>
        <p:spPr bwMode="auto">
          <a:xfrm>
            <a:off x="6382841" y="2413541"/>
            <a:ext cx="0" cy="2184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Conector de seta reta 69"/>
          <p:cNvCxnSpPr>
            <a:cxnSpLocks noChangeShapeType="1"/>
          </p:cNvCxnSpPr>
          <p:nvPr/>
        </p:nvCxnSpPr>
        <p:spPr bwMode="auto">
          <a:xfrm flipH="1">
            <a:off x="6382841" y="2199966"/>
            <a:ext cx="106492" cy="21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tângulo 15"/>
          <p:cNvSpPr/>
          <p:nvPr/>
        </p:nvSpPr>
        <p:spPr>
          <a:xfrm>
            <a:off x="3850940" y="2073952"/>
            <a:ext cx="2737284" cy="44882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 de texto 58"/>
              <p:cNvSpPr txBox="1">
                <a:spLocks noChangeArrowheads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𝑛𝑎</m:t>
                          </m:r>
                        </m:e>
                        <m:sub>
                          <m:r>
                            <a:rPr lang="pt-BR" b="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Calibri"/>
                            </a:rPr>
                            <m:t>𝑏𝑐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 de 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091954"/>
                <a:ext cx="576064" cy="430823"/>
              </a:xfrm>
              <a:prstGeom prst="rect">
                <a:avLst/>
              </a:prstGeom>
              <a:blipFill rotWithShape="1">
                <a:blip r:embed="rId10"/>
                <a:stretch>
                  <a:fillRect r="-17021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4790</Words>
  <Application>Microsoft Office PowerPoint</Application>
  <PresentationFormat>On-screen Show (4:3)</PresentationFormat>
  <Paragraphs>2602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Batang</vt:lpstr>
      <vt:lpstr>MS PGothic</vt:lpstr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Tema do Office</vt:lpstr>
      <vt:lpstr>MONITORAMENTO NÃO-INTRUSIVO DE CARGAS RESIDENCIAIS UTILIZANDO PROGRAMAÇÃO LINEAR INTEIRA MISTA  Marcos J. Rider mjrider@dsee.fee.unicamp.br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1183 - PLANEJAMENTO E OPERAÇÃO DE SISTEMAS DE ENERGIA ELÉTRICA</dc:title>
  <dc:creator>Marcos Julio Rider Flores</dc:creator>
  <cp:lastModifiedBy>Wittmann</cp:lastModifiedBy>
  <cp:revision>749</cp:revision>
  <dcterms:created xsi:type="dcterms:W3CDTF">2012-08-08T19:14:38Z</dcterms:created>
  <dcterms:modified xsi:type="dcterms:W3CDTF">2017-04-05T05:34:48Z</dcterms:modified>
</cp:coreProperties>
</file>