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13" r:id="rId3"/>
    <p:sldId id="391" r:id="rId4"/>
    <p:sldId id="392" r:id="rId5"/>
    <p:sldId id="393" r:id="rId6"/>
    <p:sldId id="403" r:id="rId7"/>
    <p:sldId id="394" r:id="rId8"/>
    <p:sldId id="401" r:id="rId9"/>
    <p:sldId id="395" r:id="rId10"/>
    <p:sldId id="396" r:id="rId11"/>
    <p:sldId id="397" r:id="rId12"/>
    <p:sldId id="400" r:id="rId13"/>
    <p:sldId id="398" r:id="rId14"/>
    <p:sldId id="404" r:id="rId15"/>
    <p:sldId id="399" r:id="rId16"/>
    <p:sldId id="402" r:id="rId17"/>
    <p:sldId id="405" r:id="rId18"/>
    <p:sldId id="407" r:id="rId19"/>
    <p:sldId id="406" r:id="rId20"/>
    <p:sldId id="419" r:id="rId21"/>
    <p:sldId id="421" r:id="rId22"/>
    <p:sldId id="422" r:id="rId23"/>
    <p:sldId id="408" r:id="rId24"/>
    <p:sldId id="409" r:id="rId25"/>
    <p:sldId id="410" r:id="rId26"/>
    <p:sldId id="412" r:id="rId27"/>
    <p:sldId id="413" r:id="rId28"/>
    <p:sldId id="414" r:id="rId29"/>
    <p:sldId id="440" r:id="rId30"/>
    <p:sldId id="441" r:id="rId31"/>
    <p:sldId id="424" r:id="rId32"/>
    <p:sldId id="442" r:id="rId33"/>
    <p:sldId id="443" r:id="rId34"/>
    <p:sldId id="444" r:id="rId35"/>
    <p:sldId id="430" r:id="rId36"/>
    <p:sldId id="446" r:id="rId37"/>
    <p:sldId id="431" r:id="rId38"/>
    <p:sldId id="447" r:id="rId39"/>
  </p:sldIdLst>
  <p:sldSz cx="9144000" cy="6858000" type="screen4x3"/>
  <p:notesSz cx="6645275" cy="97774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1" autoAdjust="0"/>
    <p:restoredTop sz="90649" autoAdjust="0"/>
  </p:normalViewPr>
  <p:slideViewPr>
    <p:cSldViewPr>
      <p:cViewPr varScale="1">
        <p:scale>
          <a:sx n="92" d="100"/>
          <a:sy n="92" d="100"/>
        </p:scale>
        <p:origin x="-12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D2B2A6DC-7A27-44B1-957A-98462CBA065F}" type="datetimeFigureOut">
              <a:rPr lang="pt-BR"/>
              <a:pPr>
                <a:defRPr/>
              </a:pPr>
              <a:t>06/04/2017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B50953B5-2CE6-4263-893F-4421A4E7C8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484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11F328E0-3C6D-4C57-AEDD-F9A68AC837BB}" type="datetimeFigureOut">
              <a:rPr lang="pt-BR"/>
              <a:pPr>
                <a:defRPr/>
              </a:pPr>
              <a:t>06/04/2017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3882BA2E-AE81-4310-95D7-5D1C46BBAB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85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971E76-41A1-452A-A329-9FBDA6F3EDC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2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0713C-85F6-4045-AC85-7AD7D1CD87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AC300-86D6-44E9-A884-293DFA0406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30B13-6499-4A18-ADDC-51DD778333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07C01-DC98-4356-B8ED-2B0EB71366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B541D-FFD5-4D0B-B444-EAC5C105B1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36681-6EE2-4989-AA60-774B346204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D298-A3D5-40B5-BB96-7761B6C9DA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1730D-ECA5-42F2-893F-722D5B0695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40E66-E1A8-450E-ABE2-CEE44305FC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2F4F-2650-4010-A760-D2D1CBAFD3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A53-AD4D-4E02-BA19-02E03E16F7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93AB71-1A63-4E45-AB5E-E410B6F4AA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3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1_NILM_LP.ru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1_NILM_LP.run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mannF/nilm-lp/blob/master/example/2_NILM_LP_model.mod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mannF/nilm-lp/blob/master/example/2_NILM_LP_model.mod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mannF/nilm-lp/blob/master/example/2_NILM_LP_model.mod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mannF/nilm-lp/blob/master/example/2_NILM_LP_model.mod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mannF/nilm-lp/blob/master/example/3_NILM_LP_dados.dat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mannF/nilm-lp/blob/master/example/3_NILM_LP_dados_medidor.dat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ttmannF/nilm-lp/blob/master/example/4_2_NILM_LP_mid.inc" TargetMode="External"/><Relationship Id="rId2" Type="http://schemas.openxmlformats.org/officeDocument/2006/relationships/hyperlink" Target="https://github.com/WittmannF/nilm-lp/blob/master/example/4_1_NILM_LP_head.inc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mannF/nilm-lp/blob/master/example/4_3_NILM_LP_foot.inc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 sz="quarter" idx="4294967295"/>
          </p:nvPr>
        </p:nvSpPr>
        <p:spPr>
          <a:xfrm>
            <a:off x="733425" y="3057525"/>
            <a:ext cx="5851525" cy="720725"/>
          </a:xfrm>
        </p:spPr>
        <p:txBody>
          <a:bodyPr/>
          <a:lstStyle/>
          <a:p>
            <a:pPr algn="l"/>
            <a:r>
              <a:rPr lang="pt-BR" altLang="pt-BR" sz="2000" b="1" dirty="0" smtClean="0">
                <a:solidFill>
                  <a:srgbClr val="003A6F"/>
                </a:solidFill>
                <a:latin typeface="Helvetica" pitchFamily="34" charset="0"/>
                <a:ea typeface="MS PGothic" pitchFamily="34" charset="-128"/>
              </a:rPr>
              <a:t>MONITORAMENTO NÃO-INTRUSIVO DE CARGAS RESIDENCIAIS UTILIZANDO PROGRAMAÇÃO LINEAR INTEIRA MISTA</a:t>
            </a:r>
            <a:br>
              <a:rPr lang="pt-BR" altLang="pt-BR" sz="2000" b="1" dirty="0" smtClean="0">
                <a:solidFill>
                  <a:srgbClr val="003A6F"/>
                </a:solidFill>
                <a:latin typeface="Helvetica" pitchFamily="34" charset="0"/>
                <a:ea typeface="MS PGothic" pitchFamily="34" charset="-128"/>
              </a:rPr>
            </a:br>
            <a:r>
              <a:rPr lang="pt-BR" altLang="pt-BR" sz="2000" b="1" dirty="0" smtClean="0">
                <a:solidFill>
                  <a:srgbClr val="003A6F"/>
                </a:solidFill>
                <a:latin typeface="Helvetica" pitchFamily="34" charset="0"/>
                <a:ea typeface="MS PGothic" pitchFamily="34" charset="-128"/>
              </a:rPr>
              <a:t/>
            </a:r>
            <a:br>
              <a:rPr lang="pt-BR" altLang="pt-BR" sz="2000" b="1" dirty="0" smtClean="0">
                <a:solidFill>
                  <a:srgbClr val="003A6F"/>
                </a:solidFill>
                <a:latin typeface="Helvetica" pitchFamily="34" charset="0"/>
                <a:ea typeface="MS PGothic" pitchFamily="34" charset="-128"/>
              </a:rPr>
            </a:br>
            <a:r>
              <a:rPr lang="pt-BR" altLang="pt-BR" sz="1800" dirty="0">
                <a:solidFill>
                  <a:srgbClr val="003A6F"/>
                </a:solidFill>
                <a:latin typeface="Arial" charset="0"/>
                <a:ea typeface="Batang" pitchFamily="18" charset="-127"/>
                <a:cs typeface="Arial" charset="0"/>
              </a:rPr>
              <a:t>Marcos J.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ea typeface="Batang" pitchFamily="18" charset="-127"/>
                <a:cs typeface="Arial" charset="0"/>
              </a:rPr>
              <a:t>Rider</a:t>
            </a:r>
            <a:br>
              <a:rPr lang="pt-BR" altLang="pt-BR" sz="1800" dirty="0" smtClean="0">
                <a:solidFill>
                  <a:srgbClr val="003A6F"/>
                </a:solidFill>
                <a:latin typeface="Arial" charset="0"/>
                <a:ea typeface="Batang" pitchFamily="18" charset="-127"/>
                <a:cs typeface="Arial" charset="0"/>
              </a:rPr>
            </a:b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ea typeface="Batang" pitchFamily="18" charset="-127"/>
                <a:cs typeface="Arial" charset="0"/>
              </a:rPr>
              <a:t>mjrider@dsee.fee.unicamp.br</a:t>
            </a:r>
            <a:endParaRPr lang="pt-BR" altLang="pt-BR" sz="2000" b="1" dirty="0" smtClean="0">
              <a:solidFill>
                <a:srgbClr val="003A6F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/>
                              </a:rPr>
                            </m:ctrlPr>
                          </m:bar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∆</m:t>
                            </m:r>
                          </m:e>
                        </m:ba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𝑏𝑐</m:t>
                        </m:r>
                      </m:sup>
                    </m:sSubSup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máxima variação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dos módulos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do BC chaveado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em horas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consecutivas.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Assumimos que todos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os módulos de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capacitores, num mesmo BC, possuem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mesma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capacidade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𝑒𝑠𝑝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Restrições: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1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800" i="1" dirty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𝑒𝑠𝑝</m:t>
                          </m:r>
                        </m:sup>
                      </m:sSubSup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inteiro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Bancos de Capacitores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cxnSp>
        <p:nvCxnSpPr>
          <p:cNvPr id="43" name="Conector de seta reta 61"/>
          <p:cNvCxnSpPr>
            <a:cxnSpLocks noChangeShapeType="1"/>
          </p:cNvCxnSpPr>
          <p:nvPr/>
        </p:nvCxnSpPr>
        <p:spPr bwMode="auto">
          <a:xfrm rot="16200000" flipH="1">
            <a:off x="2168970" y="1937397"/>
            <a:ext cx="1463905" cy="1102"/>
          </a:xfrm>
          <a:prstGeom prst="bentConnector3">
            <a:avLst>
              <a:gd name="adj1" fmla="val 49963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 de texto 58"/>
              <p:cNvSpPr txBox="1">
                <a:spLocks noChangeArrowheads="1"/>
              </p:cNvSpPr>
              <p:nvPr/>
            </p:nvSpPr>
            <p:spPr bwMode="auto">
              <a:xfrm>
                <a:off x="3707904" y="2091954"/>
                <a:ext cx="576064" cy="67623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1</m:t>
                      </m:r>
                    </m:oMath>
                  </m:oMathPara>
                </a14:m>
                <a:endParaRPr lang="pt-BR" b="0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904" y="2091954"/>
                <a:ext cx="576064" cy="6762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 de texto 46"/>
              <p:cNvSpPr txBox="1">
                <a:spLocks noChangeArrowheads="1"/>
              </p:cNvSpPr>
              <p:nvPr/>
            </p:nvSpPr>
            <p:spPr bwMode="auto">
              <a:xfrm>
                <a:off x="2123728" y="2609906"/>
                <a:ext cx="1748535" cy="4230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𝑏𝑐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𝑛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pt-BR" b="0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Caixa de 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2609906"/>
                <a:ext cx="1748535" cy="423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 de texto 256"/>
              <p:cNvSpPr txBox="1">
                <a:spLocks noChangeArrowheads="1"/>
              </p:cNvSpPr>
              <p:nvPr/>
            </p:nvSpPr>
            <p:spPr bwMode="auto">
              <a:xfrm>
                <a:off x="2610419" y="764704"/>
                <a:ext cx="593135" cy="52800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𝑖</m:t>
                          </m:r>
                          <m:r>
                            <a:rPr lang="pt-BR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ixa de texto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19" y="764704"/>
                <a:ext cx="593135" cy="5280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ector de seta reta 56"/>
          <p:cNvCxnSpPr>
            <a:cxnSpLocks noChangeShapeType="1"/>
          </p:cNvCxnSpPr>
          <p:nvPr/>
        </p:nvCxnSpPr>
        <p:spPr bwMode="auto">
          <a:xfrm>
            <a:off x="2921897" y="1947938"/>
            <a:ext cx="345334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Conector de seta reta 71"/>
          <p:cNvCxnSpPr>
            <a:cxnSpLocks noChangeShapeType="1"/>
          </p:cNvCxnSpPr>
          <p:nvPr/>
        </p:nvCxnSpPr>
        <p:spPr bwMode="auto">
          <a:xfrm>
            <a:off x="3134482" y="1767918"/>
            <a:ext cx="78937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 de texto 36"/>
              <p:cNvSpPr txBox="1">
                <a:spLocks noChangeArrowheads="1"/>
              </p:cNvSpPr>
              <p:nvPr/>
            </p:nvSpPr>
            <p:spPr bwMode="auto">
              <a:xfrm>
                <a:off x="2771800" y="1340768"/>
                <a:ext cx="1514810" cy="71518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73" name="Caixa de 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340768"/>
                <a:ext cx="1514810" cy="7151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ShapeType="1"/>
          </p:cNvCxnSpPr>
          <p:nvPr/>
        </p:nvCxnSpPr>
        <p:spPr bwMode="auto">
          <a:xfrm>
            <a:off x="4139952" y="1947938"/>
            <a:ext cx="0" cy="25202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Conector de seta reta 74"/>
          <p:cNvCxnSpPr>
            <a:cxnSpLocks noChangeShapeType="1"/>
          </p:cNvCxnSpPr>
          <p:nvPr/>
        </p:nvCxnSpPr>
        <p:spPr bwMode="auto">
          <a:xfrm>
            <a:off x="3923928" y="3208078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Conector de seta reta 75"/>
          <p:cNvCxnSpPr>
            <a:cxnSpLocks noChangeShapeType="1"/>
          </p:cNvCxnSpPr>
          <p:nvPr/>
        </p:nvCxnSpPr>
        <p:spPr bwMode="auto">
          <a:xfrm>
            <a:off x="4038021" y="3316090"/>
            <a:ext cx="21298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/>
              <p:cNvSpPr/>
              <p:nvPr/>
            </p:nvSpPr>
            <p:spPr>
              <a:xfrm>
                <a:off x="6534757" y="2498103"/>
                <a:ext cx="701539" cy="385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𝑒𝑠𝑝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57" y="2498103"/>
                <a:ext cx="701539" cy="385939"/>
              </a:xfrm>
              <a:prstGeom prst="rect">
                <a:avLst/>
              </a:prstGeom>
              <a:blipFill rotWithShape="1"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de seta reta 77"/>
          <p:cNvCxnSpPr>
            <a:cxnSpLocks noChangeShapeType="1"/>
          </p:cNvCxnSpPr>
          <p:nvPr/>
        </p:nvCxnSpPr>
        <p:spPr bwMode="auto">
          <a:xfrm>
            <a:off x="3923928" y="263201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Conector de seta reta 78"/>
          <p:cNvCxnSpPr>
            <a:cxnSpLocks noChangeShapeType="1"/>
          </p:cNvCxnSpPr>
          <p:nvPr/>
        </p:nvCxnSpPr>
        <p:spPr bwMode="auto">
          <a:xfrm>
            <a:off x="3923928" y="281203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Conector de seta reta 79"/>
          <p:cNvCxnSpPr>
            <a:cxnSpLocks noChangeShapeType="1"/>
          </p:cNvCxnSpPr>
          <p:nvPr/>
        </p:nvCxnSpPr>
        <p:spPr bwMode="auto">
          <a:xfrm>
            <a:off x="4139952" y="2812034"/>
            <a:ext cx="0" cy="396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Conector de seta reta 80"/>
          <p:cNvCxnSpPr>
            <a:cxnSpLocks noChangeShapeType="1"/>
          </p:cNvCxnSpPr>
          <p:nvPr/>
        </p:nvCxnSpPr>
        <p:spPr bwMode="auto">
          <a:xfrm>
            <a:off x="4144512" y="2413541"/>
            <a:ext cx="0" cy="21847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Conector de seta reta 81"/>
          <p:cNvCxnSpPr>
            <a:cxnSpLocks noChangeShapeType="1"/>
          </p:cNvCxnSpPr>
          <p:nvPr/>
        </p:nvCxnSpPr>
        <p:spPr bwMode="auto">
          <a:xfrm flipH="1">
            <a:off x="4144512" y="2199966"/>
            <a:ext cx="106492" cy="21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 de texto 58"/>
              <p:cNvSpPr txBox="1">
                <a:spLocks noChangeArrowheads="1"/>
              </p:cNvSpPr>
              <p:nvPr/>
            </p:nvSpPr>
            <p:spPr bwMode="auto">
              <a:xfrm>
                <a:off x="4470069" y="2091954"/>
                <a:ext cx="576064" cy="67623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</m:oMath>
                  </m:oMathPara>
                </a14:m>
                <a:endParaRPr lang="pt-BR" b="0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0069" y="2091954"/>
                <a:ext cx="576064" cy="6762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>
            <a:cxnSpLocks noChangeShapeType="1"/>
          </p:cNvCxnSpPr>
          <p:nvPr/>
        </p:nvCxnSpPr>
        <p:spPr bwMode="auto">
          <a:xfrm>
            <a:off x="4902117" y="1947938"/>
            <a:ext cx="0" cy="25202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Conector de seta reta 84"/>
          <p:cNvCxnSpPr>
            <a:cxnSpLocks noChangeShapeType="1"/>
          </p:cNvCxnSpPr>
          <p:nvPr/>
        </p:nvCxnSpPr>
        <p:spPr bwMode="auto">
          <a:xfrm>
            <a:off x="4686093" y="3208078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Conector de seta reta 85"/>
          <p:cNvCxnSpPr>
            <a:cxnSpLocks noChangeShapeType="1"/>
          </p:cNvCxnSpPr>
          <p:nvPr/>
        </p:nvCxnSpPr>
        <p:spPr bwMode="auto">
          <a:xfrm>
            <a:off x="4800186" y="3316090"/>
            <a:ext cx="21298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Conector de seta reta 86"/>
          <p:cNvCxnSpPr>
            <a:cxnSpLocks noChangeShapeType="1"/>
          </p:cNvCxnSpPr>
          <p:nvPr/>
        </p:nvCxnSpPr>
        <p:spPr bwMode="auto">
          <a:xfrm>
            <a:off x="4686093" y="263201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Conector de seta reta 87"/>
          <p:cNvCxnSpPr>
            <a:cxnSpLocks noChangeShapeType="1"/>
          </p:cNvCxnSpPr>
          <p:nvPr/>
        </p:nvCxnSpPr>
        <p:spPr bwMode="auto">
          <a:xfrm>
            <a:off x="4686093" y="281203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Conector de seta reta 88"/>
          <p:cNvCxnSpPr>
            <a:cxnSpLocks noChangeShapeType="1"/>
          </p:cNvCxnSpPr>
          <p:nvPr/>
        </p:nvCxnSpPr>
        <p:spPr bwMode="auto">
          <a:xfrm>
            <a:off x="4902117" y="2812034"/>
            <a:ext cx="0" cy="396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Conector de seta reta 89"/>
          <p:cNvCxnSpPr>
            <a:cxnSpLocks noChangeShapeType="1"/>
          </p:cNvCxnSpPr>
          <p:nvPr/>
        </p:nvCxnSpPr>
        <p:spPr bwMode="auto">
          <a:xfrm>
            <a:off x="4906677" y="2413541"/>
            <a:ext cx="0" cy="21847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Conector de seta reta 90"/>
          <p:cNvCxnSpPr>
            <a:cxnSpLocks noChangeShapeType="1"/>
          </p:cNvCxnSpPr>
          <p:nvPr/>
        </p:nvCxnSpPr>
        <p:spPr bwMode="auto">
          <a:xfrm flipH="1">
            <a:off x="4906677" y="2199966"/>
            <a:ext cx="106492" cy="21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 de texto 58"/>
              <p:cNvSpPr txBox="1">
                <a:spLocks noChangeArrowheads="1"/>
              </p:cNvSpPr>
              <p:nvPr/>
            </p:nvSpPr>
            <p:spPr bwMode="auto">
              <a:xfrm>
                <a:off x="5760132" y="2055950"/>
                <a:ext cx="576064" cy="43082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</m:ba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132" y="2055950"/>
                <a:ext cx="576064" cy="430823"/>
              </a:xfrm>
              <a:prstGeom prst="rect">
                <a:avLst/>
              </a:prstGeom>
              <a:blipFill rotWithShape="1">
                <a:blip r:embed="rId9"/>
                <a:stretch>
                  <a:fillRect r="-5208"/>
                </a:stretch>
              </a:blip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de seta reta 92"/>
          <p:cNvCxnSpPr>
            <a:cxnSpLocks noChangeShapeType="1"/>
          </p:cNvCxnSpPr>
          <p:nvPr/>
        </p:nvCxnSpPr>
        <p:spPr bwMode="auto">
          <a:xfrm>
            <a:off x="6378281" y="1947938"/>
            <a:ext cx="0" cy="25202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Conector de seta reta 93"/>
          <p:cNvCxnSpPr>
            <a:cxnSpLocks noChangeShapeType="1"/>
          </p:cNvCxnSpPr>
          <p:nvPr/>
        </p:nvCxnSpPr>
        <p:spPr bwMode="auto">
          <a:xfrm>
            <a:off x="6162257" y="3208078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Conector de seta reta 94"/>
          <p:cNvCxnSpPr>
            <a:cxnSpLocks noChangeShapeType="1"/>
          </p:cNvCxnSpPr>
          <p:nvPr/>
        </p:nvCxnSpPr>
        <p:spPr bwMode="auto">
          <a:xfrm>
            <a:off x="6276350" y="3316090"/>
            <a:ext cx="21298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Conector de seta reta 95"/>
          <p:cNvCxnSpPr>
            <a:cxnSpLocks noChangeShapeType="1"/>
          </p:cNvCxnSpPr>
          <p:nvPr/>
        </p:nvCxnSpPr>
        <p:spPr bwMode="auto">
          <a:xfrm>
            <a:off x="6162257" y="263201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Conector de seta reta 96"/>
          <p:cNvCxnSpPr>
            <a:cxnSpLocks noChangeShapeType="1"/>
          </p:cNvCxnSpPr>
          <p:nvPr/>
        </p:nvCxnSpPr>
        <p:spPr bwMode="auto">
          <a:xfrm>
            <a:off x="6162257" y="281203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Conector de seta reta 97"/>
          <p:cNvCxnSpPr>
            <a:cxnSpLocks noChangeShapeType="1"/>
          </p:cNvCxnSpPr>
          <p:nvPr/>
        </p:nvCxnSpPr>
        <p:spPr bwMode="auto">
          <a:xfrm>
            <a:off x="6378281" y="2812034"/>
            <a:ext cx="0" cy="396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Conector de seta reta 98"/>
          <p:cNvCxnSpPr>
            <a:cxnSpLocks noChangeShapeType="1"/>
          </p:cNvCxnSpPr>
          <p:nvPr/>
        </p:nvCxnSpPr>
        <p:spPr bwMode="auto">
          <a:xfrm>
            <a:off x="6382841" y="2413541"/>
            <a:ext cx="0" cy="21847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Conector de seta reta 99"/>
          <p:cNvCxnSpPr>
            <a:cxnSpLocks noChangeShapeType="1"/>
          </p:cNvCxnSpPr>
          <p:nvPr/>
        </p:nvCxnSpPr>
        <p:spPr bwMode="auto">
          <a:xfrm flipH="1">
            <a:off x="6382841" y="2199966"/>
            <a:ext cx="106492" cy="21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Retângulo 100"/>
          <p:cNvSpPr/>
          <p:nvPr/>
        </p:nvSpPr>
        <p:spPr>
          <a:xfrm>
            <a:off x="3850940" y="2073952"/>
            <a:ext cx="2737284" cy="44882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 de texto 58"/>
              <p:cNvSpPr txBox="1">
                <a:spLocks noChangeArrowheads="1"/>
              </p:cNvSpPr>
              <p:nvPr/>
            </p:nvSpPr>
            <p:spPr bwMode="auto">
              <a:xfrm>
                <a:off x="6588224" y="2091954"/>
                <a:ext cx="576064" cy="4308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2091954"/>
                <a:ext cx="576064" cy="430823"/>
              </a:xfrm>
              <a:prstGeom prst="rect">
                <a:avLst/>
              </a:prstGeom>
              <a:blipFill rotWithShape="1">
                <a:blip r:embed="rId10"/>
                <a:stretch>
                  <a:fillRect r="-17021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2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Modelo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um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RT conectado entre 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70C0"/>
                    </a:solidFill>
                    <a:latin typeface="Arial" charset="0"/>
                    <a:cs typeface="Arial" charset="0"/>
                  </a:rPr>
                  <a:t>Variável inteira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𝑛𝑡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número inteiro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passos do tap do RT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conectado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entre 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no nível de demanda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𝑑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pt-BR" altLang="pt-BR" sz="1800" dirty="0" err="1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tap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do RT conectado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entre 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no nível de demanda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𝑑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𝑅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𝑖𝑗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%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porcentagem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regulação do RT conectado entre 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𝑛𝑡</m:t>
                            </m:r>
                          </m:e>
                        </m:acc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número máximo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passos do </a:t>
                </a:r>
                <a:r>
                  <a:rPr lang="pt-BR" altLang="pt-BR" sz="1800" dirty="0" err="1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tap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do RT conectado entre 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 b="-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Reguladores de Tensão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1295636" y="836712"/>
            <a:ext cx="6702308" cy="3319482"/>
            <a:chOff x="1295636" y="836712"/>
            <a:chExt cx="6702308" cy="3319482"/>
          </a:xfrm>
        </p:grpSpPr>
        <p:cxnSp>
          <p:nvCxnSpPr>
            <p:cNvPr id="48" name="Conector de seta reta 47"/>
            <p:cNvCxnSpPr>
              <a:cxnSpLocks noChangeShapeType="1"/>
            </p:cNvCxnSpPr>
            <p:nvPr/>
          </p:nvCxnSpPr>
          <p:spPr bwMode="auto">
            <a:xfrm>
              <a:off x="2283113" y="1809402"/>
              <a:ext cx="3513023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4322302" y="2171310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Conector de seta reta 61"/>
            <p:cNvCxnSpPr>
              <a:cxnSpLocks noChangeShapeType="1"/>
            </p:cNvCxnSpPr>
            <p:nvPr/>
          </p:nvCxnSpPr>
          <p:spPr bwMode="auto">
            <a:xfrm rot="16200000" flipH="1">
              <a:off x="1548752" y="2158869"/>
              <a:ext cx="1463905" cy="1102"/>
            </a:xfrm>
            <a:prstGeom prst="bentConnector3">
              <a:avLst>
                <a:gd name="adj1" fmla="val 49963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 de texto 58"/>
                <p:cNvSpPr txBox="1">
                  <a:spLocks noChangeArrowheads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Caixa de 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000"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ixa de texto 56"/>
                <p:cNvSpPr txBox="1">
                  <a:spLocks noChangeArrowheads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74" name="Caixa de 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 de texto 46"/>
                <p:cNvSpPr txBox="1">
                  <a:spLocks noChangeArrowheads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oMath>
                    </m:oMathPara>
                  </a14:m>
                  <a:endParaRPr lang="pt-BR" b="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Caixa de 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79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ixa de texto 39"/>
                <p:cNvSpPr txBox="1">
                  <a:spLocks noChangeArrowheads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Caixa de 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9524"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 de texto 256"/>
                <p:cNvSpPr txBox="1">
                  <a:spLocks noChangeArrowheads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𝑘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Caixa de texto 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Conector de seta reta 91"/>
            <p:cNvCxnSpPr>
              <a:cxnSpLocks noChangeShapeType="1"/>
            </p:cNvCxnSpPr>
            <p:nvPr/>
          </p:nvCxnSpPr>
          <p:spPr bwMode="auto">
            <a:xfrm>
              <a:off x="3302153" y="1625468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Conector de seta reta 92"/>
            <p:cNvCxnSpPr>
              <a:cxnSpLocks noChangeShapeType="1"/>
            </p:cNvCxnSpPr>
            <p:nvPr/>
          </p:nvCxnSpPr>
          <p:spPr bwMode="auto">
            <a:xfrm>
              <a:off x="2013647" y="2577601"/>
              <a:ext cx="569983" cy="108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Conector de seta reta 93"/>
            <p:cNvCxnSpPr>
              <a:cxnSpLocks noChangeShapeType="1"/>
            </p:cNvCxnSpPr>
            <p:nvPr/>
          </p:nvCxnSpPr>
          <p:spPr bwMode="auto">
            <a:xfrm rot="5400000">
              <a:off x="1533664" y="3047175"/>
              <a:ext cx="94780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Conector de seta reta 94"/>
            <p:cNvCxnSpPr>
              <a:cxnSpLocks noChangeShapeType="1"/>
            </p:cNvCxnSpPr>
            <p:nvPr/>
          </p:nvCxnSpPr>
          <p:spPr bwMode="auto">
            <a:xfrm>
              <a:off x="2587746" y="2573273"/>
              <a:ext cx="0" cy="65891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6472463" y="2172776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aixa de texto 45"/>
                <p:cNvSpPr txBox="1">
                  <a:spLocks noChangeArrowheads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𝑗</m:t>
                        </m:r>
                      </m:oMath>
                    </m:oMathPara>
                  </a14:m>
                  <a:endParaRPr lang="pt-BR" b="0" i="1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Caixa de 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Caixa de texto 37"/>
                <p:cNvSpPr txBox="1">
                  <a:spLocks noChangeArrowheads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99" name="Caixa de 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ector de seta reta 99"/>
            <p:cNvCxnSpPr>
              <a:cxnSpLocks noChangeShapeType="1"/>
            </p:cNvCxnSpPr>
            <p:nvPr/>
          </p:nvCxnSpPr>
          <p:spPr bwMode="auto">
            <a:xfrm>
              <a:off x="6935152" y="2571818"/>
              <a:ext cx="29656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ector de seta reta 52"/>
            <p:cNvCxnSpPr>
              <a:cxnSpLocks noChangeShapeType="1"/>
            </p:cNvCxnSpPr>
            <p:nvPr/>
          </p:nvCxnSpPr>
          <p:spPr bwMode="auto">
            <a:xfrm rot="16200000" flipH="1">
              <a:off x="6461249" y="3048642"/>
              <a:ext cx="947804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Arco 5"/>
            <p:cNvSpPr/>
            <p:nvPr/>
          </p:nvSpPr>
          <p:spPr>
            <a:xfrm>
              <a:off x="5796136" y="1462387"/>
              <a:ext cx="792088" cy="711921"/>
            </a:xfrm>
            <a:prstGeom prst="arc">
              <a:avLst>
                <a:gd name="adj1" fmla="val 10848911"/>
                <a:gd name="adj2" fmla="val 215656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6192180" y="1634248"/>
              <a:ext cx="396044" cy="3960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Conector de seta reta 102"/>
            <p:cNvCxnSpPr>
              <a:cxnSpLocks noChangeShapeType="1"/>
            </p:cNvCxnSpPr>
            <p:nvPr/>
          </p:nvCxnSpPr>
          <p:spPr bwMode="auto">
            <a:xfrm>
              <a:off x="6588224" y="1832270"/>
              <a:ext cx="632852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tângulo 21"/>
                <p:cNvSpPr/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 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𝑛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tângulo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ângulo 22"/>
                <p:cNvSpPr/>
                <p:nvPr/>
              </p:nvSpPr>
              <p:spPr>
                <a:xfrm>
                  <a:off x="5474941" y="2240868"/>
                  <a:ext cx="1293303" cy="431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(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%</m:t>
                          </m:r>
                        </m:sup>
                      </m:sSubSup>
                      <m:r>
                        <a:rPr lang="pt-BR" b="1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</m:t>
                      </m:r>
                    </m:oMath>
                  </a14:m>
                  <a:r>
                    <a:rPr lang="pt-BR" dirty="0" smtClean="0"/>
                    <a:t> 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941" y="2240868"/>
                  <a:ext cx="1293303" cy="43191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43" b="-8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 de texto 58"/>
              <p:cNvSpPr txBox="1">
                <a:spLocks noChangeArrowheads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cxnSpLocks noChangeShapeType="1"/>
          </p:cNvCxnSpPr>
          <p:nvPr/>
        </p:nvCxnSpPr>
        <p:spPr bwMode="auto">
          <a:xfrm>
            <a:off x="5797891" y="1301432"/>
            <a:ext cx="78937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 de texto 45"/>
              <p:cNvSpPr txBox="1">
                <a:spLocks noChangeArrowheads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𝑖</m:t>
                      </m:r>
                    </m:oMath>
                  </m:oMathPara>
                </a14:m>
                <a:endParaRPr lang="pt-BR" b="0" i="1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 de 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0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magnitude de tensão não regulada (antes do RT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).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magnitude de tensão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regulada (depois do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RT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).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𝑖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𝑟𝑡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fluxo </a:t>
                </a:r>
                <a:r>
                  <a:rPr lang="pt-BR" sz="1800" dirty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 potência ativa no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entre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no </a:t>
                </a:r>
                <a:r>
                  <a:rPr lang="pt-BR" sz="1800" dirty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nível de demanda </a:t>
                </a:r>
                <a14:m>
                  <m:oMath xmlns:m="http://schemas.openxmlformats.org/officeDocument/2006/math">
                    <m: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pt-BR" sz="1800" dirty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𝑟𝑡</m:t>
                        </m:r>
                      </m:sup>
                    </m:sSubSup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pt-BR" sz="1800" dirty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fluxo de potência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reativa </a:t>
                </a:r>
                <a:r>
                  <a:rPr lang="pt-BR" sz="1800" dirty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entre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800" dirty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nível de demanda </a:t>
                </a:r>
                <a14:m>
                  <m:oMath xmlns:m="http://schemas.openxmlformats.org/officeDocument/2006/math">
                    <m: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endParaRPr lang="pt-BR" sz="1800" dirty="0" smtClean="0">
                  <a:solidFill>
                    <a:srgbClr val="003A6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/>
                              </a:rPr>
                            </m:ctrlPr>
                          </m:bar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∆</m:t>
                            </m:r>
                          </m:e>
                        </m:bar>
                      </m:e>
                      <m:sub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𝑖𝑗</m:t>
                        </m:r>
                      </m:sub>
                      <m:sup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𝑟𝑡</m:t>
                        </m:r>
                      </m:sup>
                    </m:sSubSup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máxima variação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passo do </a:t>
                </a:r>
                <a:r>
                  <a:rPr lang="pt-BR" altLang="pt-BR" sz="1800" dirty="0" err="1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tap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do RT entre 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em horas consecutivas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 b="-37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Reguladores de Tensão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1295636" y="836712"/>
            <a:ext cx="6702308" cy="3319482"/>
            <a:chOff x="1295636" y="836712"/>
            <a:chExt cx="6702308" cy="3319482"/>
          </a:xfrm>
        </p:grpSpPr>
        <p:cxnSp>
          <p:nvCxnSpPr>
            <p:cNvPr id="34" name="Conector de seta reta 33"/>
            <p:cNvCxnSpPr>
              <a:cxnSpLocks noChangeShapeType="1"/>
            </p:cNvCxnSpPr>
            <p:nvPr/>
          </p:nvCxnSpPr>
          <p:spPr bwMode="auto">
            <a:xfrm>
              <a:off x="2283113" y="1809402"/>
              <a:ext cx="3513023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4322302" y="2171310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Conector de seta reta 61"/>
            <p:cNvCxnSpPr>
              <a:cxnSpLocks noChangeShapeType="1"/>
            </p:cNvCxnSpPr>
            <p:nvPr/>
          </p:nvCxnSpPr>
          <p:spPr bwMode="auto">
            <a:xfrm rot="16200000" flipH="1">
              <a:off x="1548752" y="2158869"/>
              <a:ext cx="1463905" cy="1102"/>
            </a:xfrm>
            <a:prstGeom prst="bentConnector3">
              <a:avLst>
                <a:gd name="adj1" fmla="val 49963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 de texto 58"/>
                <p:cNvSpPr txBox="1">
                  <a:spLocks noChangeArrowheads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Caixa de 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000"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 de texto 56"/>
                <p:cNvSpPr txBox="1">
                  <a:spLocks noChangeArrowheads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4" name="Caixa de 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 de texto 46"/>
                <p:cNvSpPr txBox="1">
                  <a:spLocks noChangeArrowheads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oMath>
                    </m:oMathPara>
                  </a14:m>
                  <a:endParaRPr lang="pt-BR" b="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Caixa de 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6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 de texto 39"/>
                <p:cNvSpPr txBox="1">
                  <a:spLocks noChangeArrowheads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Caixa de 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9524"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 de texto 256"/>
                <p:cNvSpPr txBox="1">
                  <a:spLocks noChangeArrowheads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𝑘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Caixa de texto 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Conector de seta reta 69"/>
            <p:cNvCxnSpPr>
              <a:cxnSpLocks noChangeShapeType="1"/>
            </p:cNvCxnSpPr>
            <p:nvPr/>
          </p:nvCxnSpPr>
          <p:spPr bwMode="auto">
            <a:xfrm>
              <a:off x="3302153" y="1625468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Conector de seta reta 70"/>
            <p:cNvCxnSpPr>
              <a:cxnSpLocks noChangeShapeType="1"/>
            </p:cNvCxnSpPr>
            <p:nvPr/>
          </p:nvCxnSpPr>
          <p:spPr bwMode="auto">
            <a:xfrm>
              <a:off x="2013647" y="2577601"/>
              <a:ext cx="569983" cy="108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Conector de seta reta 71"/>
            <p:cNvCxnSpPr>
              <a:cxnSpLocks noChangeShapeType="1"/>
            </p:cNvCxnSpPr>
            <p:nvPr/>
          </p:nvCxnSpPr>
          <p:spPr bwMode="auto">
            <a:xfrm rot="5400000">
              <a:off x="1533664" y="3047175"/>
              <a:ext cx="94780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Conector de seta reta 72"/>
            <p:cNvCxnSpPr>
              <a:cxnSpLocks noChangeShapeType="1"/>
            </p:cNvCxnSpPr>
            <p:nvPr/>
          </p:nvCxnSpPr>
          <p:spPr bwMode="auto">
            <a:xfrm>
              <a:off x="2587746" y="2573273"/>
              <a:ext cx="0" cy="65891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6472463" y="2172776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ixa de texto 45"/>
                <p:cNvSpPr txBox="1">
                  <a:spLocks noChangeArrowheads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𝑗</m:t>
                        </m:r>
                      </m:oMath>
                    </m:oMathPara>
                  </a14:m>
                  <a:endParaRPr lang="pt-BR" b="0" i="1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Caixa de 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 de texto 37"/>
                <p:cNvSpPr txBox="1">
                  <a:spLocks noChangeArrowheads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99" name="Caixa de 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ector de seta reta 76"/>
            <p:cNvCxnSpPr>
              <a:cxnSpLocks noChangeShapeType="1"/>
            </p:cNvCxnSpPr>
            <p:nvPr/>
          </p:nvCxnSpPr>
          <p:spPr bwMode="auto">
            <a:xfrm>
              <a:off x="6935152" y="2571818"/>
              <a:ext cx="29656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ector de seta reta 52"/>
            <p:cNvCxnSpPr>
              <a:cxnSpLocks noChangeShapeType="1"/>
            </p:cNvCxnSpPr>
            <p:nvPr/>
          </p:nvCxnSpPr>
          <p:spPr bwMode="auto">
            <a:xfrm rot="16200000" flipH="1">
              <a:off x="6461249" y="3048642"/>
              <a:ext cx="947804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Arco 79"/>
            <p:cNvSpPr/>
            <p:nvPr/>
          </p:nvSpPr>
          <p:spPr>
            <a:xfrm>
              <a:off x="5796136" y="1462387"/>
              <a:ext cx="792088" cy="711921"/>
            </a:xfrm>
            <a:prstGeom prst="arc">
              <a:avLst>
                <a:gd name="adj1" fmla="val 10848911"/>
                <a:gd name="adj2" fmla="val 215656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192180" y="1634248"/>
              <a:ext cx="396044" cy="3960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2" name="Conector de seta reta 81"/>
            <p:cNvCxnSpPr>
              <a:cxnSpLocks noChangeShapeType="1"/>
            </p:cNvCxnSpPr>
            <p:nvPr/>
          </p:nvCxnSpPr>
          <p:spPr bwMode="auto">
            <a:xfrm>
              <a:off x="6588224" y="1832270"/>
              <a:ext cx="632852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tângulo 82"/>
                <p:cNvSpPr/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 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𝑛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tângulo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tângulo 83"/>
                <p:cNvSpPr/>
                <p:nvPr/>
              </p:nvSpPr>
              <p:spPr>
                <a:xfrm>
                  <a:off x="5474941" y="2240868"/>
                  <a:ext cx="1293303" cy="431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(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%</m:t>
                          </m:r>
                        </m:sup>
                      </m:sSubSup>
                      <m:r>
                        <a:rPr lang="pt-BR" b="1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</m:t>
                      </m:r>
                    </m:oMath>
                  </a14:m>
                  <a:r>
                    <a:rPr lang="pt-BR" dirty="0" smtClean="0"/>
                    <a:t> 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941" y="2240868"/>
                  <a:ext cx="1293303" cy="43191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43" b="-8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 de texto 58"/>
              <p:cNvSpPr txBox="1">
                <a:spLocks noChangeArrowheads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>
            <a:cxnSpLocks noChangeShapeType="1"/>
          </p:cNvCxnSpPr>
          <p:nvPr/>
        </p:nvCxnSpPr>
        <p:spPr bwMode="auto">
          <a:xfrm>
            <a:off x="5797891" y="1301432"/>
            <a:ext cx="78937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 de texto 45"/>
              <p:cNvSpPr txBox="1">
                <a:spLocks noChangeArrowheads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𝑖</m:t>
                      </m:r>
                    </m:oMath>
                  </m:oMathPara>
                </a14:m>
                <a:endParaRPr lang="pt-BR" b="0" i="1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 de 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6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Restrições: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 dirty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 dirty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1800" b="0" i="1" dirty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1+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%</m:t>
                          </m:r>
                        </m:sup>
                      </m:sSubSup>
                      <m:f>
                        <m:fPr>
                          <m:ctrlPr>
                            <a:rPr lang="pt-BR" sz="180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 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</m:t>
                      </m:r>
                      <m:r>
                        <a:rPr lang="pt-BR" sz="180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</m:s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 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𝑛𝑡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</m:sub>
                      </m:sSub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𝑛𝑡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inteiro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∀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4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b="-2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Reguladores de Tensão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1295636" y="836712"/>
            <a:ext cx="6702308" cy="3319482"/>
            <a:chOff x="1295636" y="836712"/>
            <a:chExt cx="6702308" cy="3319482"/>
          </a:xfrm>
        </p:grpSpPr>
        <p:cxnSp>
          <p:nvCxnSpPr>
            <p:cNvPr id="34" name="Conector de seta reta 33"/>
            <p:cNvCxnSpPr>
              <a:cxnSpLocks noChangeShapeType="1"/>
            </p:cNvCxnSpPr>
            <p:nvPr/>
          </p:nvCxnSpPr>
          <p:spPr bwMode="auto">
            <a:xfrm>
              <a:off x="2283113" y="1809402"/>
              <a:ext cx="3513023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4322302" y="2171310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Conector de seta reta 61"/>
            <p:cNvCxnSpPr>
              <a:cxnSpLocks noChangeShapeType="1"/>
            </p:cNvCxnSpPr>
            <p:nvPr/>
          </p:nvCxnSpPr>
          <p:spPr bwMode="auto">
            <a:xfrm rot="16200000" flipH="1">
              <a:off x="1548752" y="2158869"/>
              <a:ext cx="1463905" cy="1102"/>
            </a:xfrm>
            <a:prstGeom prst="bentConnector3">
              <a:avLst>
                <a:gd name="adj1" fmla="val 49963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 de texto 58"/>
                <p:cNvSpPr txBox="1">
                  <a:spLocks noChangeArrowheads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Caixa de 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000"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 de texto 56"/>
                <p:cNvSpPr txBox="1">
                  <a:spLocks noChangeArrowheads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4" name="Caixa de 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 de texto 46"/>
                <p:cNvSpPr txBox="1">
                  <a:spLocks noChangeArrowheads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oMath>
                    </m:oMathPara>
                  </a14:m>
                  <a:endParaRPr lang="pt-BR" b="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Caixa de 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6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 de texto 39"/>
                <p:cNvSpPr txBox="1">
                  <a:spLocks noChangeArrowheads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Caixa de 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9524"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 de texto 256"/>
                <p:cNvSpPr txBox="1">
                  <a:spLocks noChangeArrowheads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𝑘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Caixa de texto 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Conector de seta reta 69"/>
            <p:cNvCxnSpPr>
              <a:cxnSpLocks noChangeShapeType="1"/>
            </p:cNvCxnSpPr>
            <p:nvPr/>
          </p:nvCxnSpPr>
          <p:spPr bwMode="auto">
            <a:xfrm>
              <a:off x="3302153" y="1625468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Conector de seta reta 70"/>
            <p:cNvCxnSpPr>
              <a:cxnSpLocks noChangeShapeType="1"/>
            </p:cNvCxnSpPr>
            <p:nvPr/>
          </p:nvCxnSpPr>
          <p:spPr bwMode="auto">
            <a:xfrm>
              <a:off x="2013647" y="2577601"/>
              <a:ext cx="569983" cy="108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Conector de seta reta 71"/>
            <p:cNvCxnSpPr>
              <a:cxnSpLocks noChangeShapeType="1"/>
            </p:cNvCxnSpPr>
            <p:nvPr/>
          </p:nvCxnSpPr>
          <p:spPr bwMode="auto">
            <a:xfrm rot="5400000">
              <a:off x="1533664" y="3047175"/>
              <a:ext cx="94780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Conector de seta reta 72"/>
            <p:cNvCxnSpPr>
              <a:cxnSpLocks noChangeShapeType="1"/>
            </p:cNvCxnSpPr>
            <p:nvPr/>
          </p:nvCxnSpPr>
          <p:spPr bwMode="auto">
            <a:xfrm>
              <a:off x="2587746" y="2573273"/>
              <a:ext cx="0" cy="65891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6472463" y="2172776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ixa de texto 45"/>
                <p:cNvSpPr txBox="1">
                  <a:spLocks noChangeArrowheads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𝑗</m:t>
                        </m:r>
                      </m:oMath>
                    </m:oMathPara>
                  </a14:m>
                  <a:endParaRPr lang="pt-BR" b="0" i="1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Caixa de 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 de texto 37"/>
                <p:cNvSpPr txBox="1">
                  <a:spLocks noChangeArrowheads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99" name="Caixa de 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ector de seta reta 76"/>
            <p:cNvCxnSpPr>
              <a:cxnSpLocks noChangeShapeType="1"/>
            </p:cNvCxnSpPr>
            <p:nvPr/>
          </p:nvCxnSpPr>
          <p:spPr bwMode="auto">
            <a:xfrm>
              <a:off x="6935152" y="2571818"/>
              <a:ext cx="29656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ector de seta reta 52"/>
            <p:cNvCxnSpPr>
              <a:cxnSpLocks noChangeShapeType="1"/>
            </p:cNvCxnSpPr>
            <p:nvPr/>
          </p:nvCxnSpPr>
          <p:spPr bwMode="auto">
            <a:xfrm rot="16200000" flipH="1">
              <a:off x="6461249" y="3048642"/>
              <a:ext cx="947804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Arco 79"/>
            <p:cNvSpPr/>
            <p:nvPr/>
          </p:nvSpPr>
          <p:spPr>
            <a:xfrm>
              <a:off x="5796136" y="1462387"/>
              <a:ext cx="792088" cy="711921"/>
            </a:xfrm>
            <a:prstGeom prst="arc">
              <a:avLst>
                <a:gd name="adj1" fmla="val 10848911"/>
                <a:gd name="adj2" fmla="val 215656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192180" y="1634248"/>
              <a:ext cx="396044" cy="3960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2" name="Conector de seta reta 81"/>
            <p:cNvCxnSpPr>
              <a:cxnSpLocks noChangeShapeType="1"/>
            </p:cNvCxnSpPr>
            <p:nvPr/>
          </p:nvCxnSpPr>
          <p:spPr bwMode="auto">
            <a:xfrm>
              <a:off x="6588224" y="1832270"/>
              <a:ext cx="632852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tângulo 82"/>
                <p:cNvSpPr/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 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𝑛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tângulo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tângulo 83"/>
                <p:cNvSpPr/>
                <p:nvPr/>
              </p:nvSpPr>
              <p:spPr>
                <a:xfrm>
                  <a:off x="5474941" y="2240868"/>
                  <a:ext cx="1293303" cy="431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(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%</m:t>
                          </m:r>
                        </m:sup>
                      </m:sSubSup>
                      <m:r>
                        <a:rPr lang="pt-BR" b="1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</m:t>
                      </m:r>
                    </m:oMath>
                  </a14:m>
                  <a:r>
                    <a:rPr lang="pt-BR" dirty="0" smtClean="0"/>
                    <a:t> 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941" y="2240868"/>
                  <a:ext cx="1293303" cy="43191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43" b="-8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 de texto 58"/>
              <p:cNvSpPr txBox="1">
                <a:spLocks noChangeArrowheads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>
            <a:cxnSpLocks noChangeShapeType="1"/>
          </p:cNvCxnSpPr>
          <p:nvPr/>
        </p:nvCxnSpPr>
        <p:spPr bwMode="auto">
          <a:xfrm>
            <a:off x="5797891" y="1301432"/>
            <a:ext cx="78937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 de texto 45"/>
              <p:cNvSpPr txBox="1">
                <a:spLocks noChangeArrowheads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𝑖</m:t>
                      </m:r>
                    </m:oMath>
                  </m:oMathPara>
                </a14:m>
                <a:endParaRPr lang="pt-BR" b="0" i="1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 de 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70C0"/>
                    </a:solidFill>
                    <a:latin typeface="Arial" charset="0"/>
                    <a:cs typeface="Arial" charset="0"/>
                  </a:rPr>
                  <a:t>Note que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b="1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 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𝑛𝑡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𝑛𝑡</m:t>
                            </m:r>
                          </m:e>
                        </m:acc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passos e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varia na faixa de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regulação </a:t>
                </a:r>
                <a14:m>
                  <m:oMath xmlns:m="http://schemas.openxmlformats.org/officeDocument/2006/math">
                    <m:r>
                      <a:rPr lang="pt-BR" sz="1800" b="0" i="0" dirty="0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Arial" panose="020B0604020202020204" pitchFamily="34" charset="0"/>
                      </a:rPr>
                      <m:t>[</m:t>
                    </m:r>
                    <m:r>
                      <a:rPr lang="pt-BR" sz="1800" i="1" dirty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Arial" panose="020B0604020202020204" pitchFamily="34" charset="0"/>
                      </a:rPr>
                      <m:t>1</m:t>
                    </m:r>
                    <m:r>
                      <a:rPr lang="pt-BR" sz="1800" b="0" i="1" dirty="0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Arial" panose="020B0604020202020204" pitchFamily="34" charset="0"/>
                      </a:rPr>
                      <m:t>−</m:t>
                    </m:r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𝑅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𝑖𝑗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%</m:t>
                        </m:r>
                      </m:sup>
                    </m:sSubSup>
                    <m:r>
                      <a:rPr lang="pt-BR" sz="1800" b="0" i="1" dirty="0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Arial" panose="020B0604020202020204" pitchFamily="34" charset="0"/>
                      </a:rPr>
                      <m:t>, </m:t>
                    </m:r>
                    <m:r>
                      <a:rPr lang="pt-BR" sz="1800" i="1" dirty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Arial" panose="020B0604020202020204" pitchFamily="34" charset="0"/>
                      </a:rPr>
                      <m:t>1+</m:t>
                    </m:r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𝑅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𝑖𝑗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%</m:t>
                        </m:r>
                      </m:sup>
                    </m:sSubSup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]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em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intervalos discretos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com tamanho de passo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pt-BR" sz="1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𝑖𝑗</m:t>
                            </m:r>
                          </m:sub>
                          <m:sup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%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Calibri"/>
                                  </a:rPr>
                                  <m:t>𝑛𝑡</m:t>
                                </m:r>
                              </m:e>
                            </m:acc>
                          </m:e>
                          <m:sub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754063" lvl="1" indent="-354013" algn="just" eaLnBrk="1" hangingPunct="1">
                  <a:buClr>
                    <a:srgbClr val="003A6F"/>
                  </a:buClr>
                </a:pPr>
                <a:endParaRPr lang="pt-BR" altLang="pt-BR" sz="14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Reguladores de Tensão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1295636" y="836712"/>
            <a:ext cx="6702308" cy="3319482"/>
            <a:chOff x="1295636" y="836712"/>
            <a:chExt cx="6702308" cy="3319482"/>
          </a:xfrm>
        </p:grpSpPr>
        <p:cxnSp>
          <p:nvCxnSpPr>
            <p:cNvPr id="34" name="Conector de seta reta 33"/>
            <p:cNvCxnSpPr>
              <a:cxnSpLocks noChangeShapeType="1"/>
            </p:cNvCxnSpPr>
            <p:nvPr/>
          </p:nvCxnSpPr>
          <p:spPr bwMode="auto">
            <a:xfrm>
              <a:off x="2283113" y="1809402"/>
              <a:ext cx="3513023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4322302" y="2171310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Conector de seta reta 61"/>
            <p:cNvCxnSpPr>
              <a:cxnSpLocks noChangeShapeType="1"/>
            </p:cNvCxnSpPr>
            <p:nvPr/>
          </p:nvCxnSpPr>
          <p:spPr bwMode="auto">
            <a:xfrm rot="16200000" flipH="1">
              <a:off x="1548752" y="2158869"/>
              <a:ext cx="1463905" cy="1102"/>
            </a:xfrm>
            <a:prstGeom prst="bentConnector3">
              <a:avLst>
                <a:gd name="adj1" fmla="val 49963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 de texto 58"/>
                <p:cNvSpPr txBox="1">
                  <a:spLocks noChangeArrowheads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Caixa de 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000"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 de texto 56"/>
                <p:cNvSpPr txBox="1">
                  <a:spLocks noChangeArrowheads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4" name="Caixa de 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 de texto 46"/>
                <p:cNvSpPr txBox="1">
                  <a:spLocks noChangeArrowheads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oMath>
                    </m:oMathPara>
                  </a14:m>
                  <a:endParaRPr lang="pt-BR" b="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Caixa de 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6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 de texto 39"/>
                <p:cNvSpPr txBox="1">
                  <a:spLocks noChangeArrowheads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Caixa de 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9524"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 de texto 256"/>
                <p:cNvSpPr txBox="1">
                  <a:spLocks noChangeArrowheads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𝑘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Caixa de texto 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Conector de seta reta 69"/>
            <p:cNvCxnSpPr>
              <a:cxnSpLocks noChangeShapeType="1"/>
            </p:cNvCxnSpPr>
            <p:nvPr/>
          </p:nvCxnSpPr>
          <p:spPr bwMode="auto">
            <a:xfrm>
              <a:off x="3302153" y="1625468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Conector de seta reta 70"/>
            <p:cNvCxnSpPr>
              <a:cxnSpLocks noChangeShapeType="1"/>
            </p:cNvCxnSpPr>
            <p:nvPr/>
          </p:nvCxnSpPr>
          <p:spPr bwMode="auto">
            <a:xfrm>
              <a:off x="2013647" y="2577601"/>
              <a:ext cx="569983" cy="108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Conector de seta reta 71"/>
            <p:cNvCxnSpPr>
              <a:cxnSpLocks noChangeShapeType="1"/>
            </p:cNvCxnSpPr>
            <p:nvPr/>
          </p:nvCxnSpPr>
          <p:spPr bwMode="auto">
            <a:xfrm rot="5400000">
              <a:off x="1533664" y="3047175"/>
              <a:ext cx="94780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Conector de seta reta 72"/>
            <p:cNvCxnSpPr>
              <a:cxnSpLocks noChangeShapeType="1"/>
            </p:cNvCxnSpPr>
            <p:nvPr/>
          </p:nvCxnSpPr>
          <p:spPr bwMode="auto">
            <a:xfrm>
              <a:off x="2587746" y="2573273"/>
              <a:ext cx="0" cy="65891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6472463" y="2172776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ixa de texto 45"/>
                <p:cNvSpPr txBox="1">
                  <a:spLocks noChangeArrowheads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𝑗</m:t>
                        </m:r>
                      </m:oMath>
                    </m:oMathPara>
                  </a14:m>
                  <a:endParaRPr lang="pt-BR" b="0" i="1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Caixa de 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 de texto 37"/>
                <p:cNvSpPr txBox="1">
                  <a:spLocks noChangeArrowheads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99" name="Caixa de 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ector de seta reta 76"/>
            <p:cNvCxnSpPr>
              <a:cxnSpLocks noChangeShapeType="1"/>
            </p:cNvCxnSpPr>
            <p:nvPr/>
          </p:nvCxnSpPr>
          <p:spPr bwMode="auto">
            <a:xfrm>
              <a:off x="6935152" y="2571818"/>
              <a:ext cx="29656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ector de seta reta 52"/>
            <p:cNvCxnSpPr>
              <a:cxnSpLocks noChangeShapeType="1"/>
            </p:cNvCxnSpPr>
            <p:nvPr/>
          </p:nvCxnSpPr>
          <p:spPr bwMode="auto">
            <a:xfrm rot="16200000" flipH="1">
              <a:off x="6461249" y="3048642"/>
              <a:ext cx="947804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Arco 79"/>
            <p:cNvSpPr/>
            <p:nvPr/>
          </p:nvSpPr>
          <p:spPr>
            <a:xfrm>
              <a:off x="5796136" y="1462387"/>
              <a:ext cx="792088" cy="711921"/>
            </a:xfrm>
            <a:prstGeom prst="arc">
              <a:avLst>
                <a:gd name="adj1" fmla="val 10848911"/>
                <a:gd name="adj2" fmla="val 215656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192180" y="1634248"/>
              <a:ext cx="396044" cy="3960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2" name="Conector de seta reta 81"/>
            <p:cNvCxnSpPr>
              <a:cxnSpLocks noChangeShapeType="1"/>
            </p:cNvCxnSpPr>
            <p:nvPr/>
          </p:nvCxnSpPr>
          <p:spPr bwMode="auto">
            <a:xfrm>
              <a:off x="6588224" y="1832270"/>
              <a:ext cx="632852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tângulo 82"/>
                <p:cNvSpPr/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 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𝑛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tângulo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tângulo 83"/>
                <p:cNvSpPr/>
                <p:nvPr/>
              </p:nvSpPr>
              <p:spPr>
                <a:xfrm>
                  <a:off x="5472100" y="2240868"/>
                  <a:ext cx="1293303" cy="431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(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%</m:t>
                          </m:r>
                        </m:sup>
                      </m:sSubSup>
                      <m:r>
                        <a:rPr lang="pt-BR" b="1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</m:t>
                      </m:r>
                    </m:oMath>
                  </a14:m>
                  <a:r>
                    <a:rPr lang="pt-BR" dirty="0" smtClean="0"/>
                    <a:t> 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00" y="2240868"/>
                  <a:ext cx="1293303" cy="43191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415" b="-8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 de texto 58"/>
              <p:cNvSpPr txBox="1">
                <a:spLocks noChangeArrowheads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>
            <a:cxnSpLocks noChangeShapeType="1"/>
          </p:cNvCxnSpPr>
          <p:nvPr/>
        </p:nvCxnSpPr>
        <p:spPr bwMode="auto">
          <a:xfrm>
            <a:off x="5797891" y="1301432"/>
            <a:ext cx="78937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 de texto 45"/>
              <p:cNvSpPr txBox="1">
                <a:spLocks noChangeArrowheads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𝑖</m:t>
                      </m:r>
                    </m:oMath>
                  </m:oMathPara>
                </a14:m>
                <a:endParaRPr lang="pt-BR" b="0" i="1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 de 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4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min</m:t>
                      </m:r>
                      <m: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𝑣</m:t>
                      </m:r>
                      <m: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𝜖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pt-BR" sz="180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𝑙𝑠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𝑖𝑗</m:t>
                              </m:r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,</m:t>
                              </m:r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𝑞𝑑𝑟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Sujeito a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𝑘𝑖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,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𝑞𝑑𝑟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𝑘𝑖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 b="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 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𝑠</m:t>
                          </m:r>
                        </m:sup>
                      </m:sSubSup>
                      <m:r>
                        <a:rPr lang="pt-BR" sz="1800" b="0" i="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eqArr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/</m:t>
                              </m:r>
                            </m:e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</m:t>
                              </m:r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𝑔𝑑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𝐷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𝑘𝑖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,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𝑞𝑑𝑟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𝑘𝑖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𝑠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eqArrPr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/</m:t>
                              </m:r>
                            </m:e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</m:t>
                              </m:r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𝑔𝑑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eqArr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𝑛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𝑏𝑐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/</m:t>
                              </m:r>
                            </m:e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</m:t>
                              </m:r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𝑏𝑐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𝐷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−2(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𝑅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𝑋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)−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𝑍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=0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 b="0" i="0" smtClean="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   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70C0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666" b="-27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Não Linear </a:t>
            </a:r>
            <a:r>
              <a:rPr lang="pt-BR" altLang="pt-BR" dirty="0" smtClean="0">
                <a:solidFill>
                  <a:srgbClr val="003A6F"/>
                </a:solidFill>
              </a:rPr>
              <a:t>Inteiro Misto para </a:t>
            </a:r>
            <a:r>
              <a:rPr lang="pt-BR" altLang="pt-BR" dirty="0">
                <a:solidFill>
                  <a:srgbClr val="003A6F"/>
                </a:solidFill>
              </a:rPr>
              <a:t>o Problema de </a:t>
            </a:r>
            <a:r>
              <a:rPr lang="pt-BR" altLang="pt-BR" dirty="0" smtClean="0">
                <a:solidFill>
                  <a:srgbClr val="003A6F"/>
                </a:solidFill>
              </a:rPr>
              <a:t>POSD Radiais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2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(continuação)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Calibri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70C0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tan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𝑓𝑝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))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/>
                            </a:rPr>
                            <m:t>≤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tan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𝑓𝑝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))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1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800" i="1" dirty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𝑒𝑠𝑝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3A6F"/>
                  </a:solidFill>
                  <a:latin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b="0" i="0" smtClean="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                  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70C0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70C0"/>
                  </a:solidFill>
                  <a:latin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1800" i="1" dirty="0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1+2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%</m:t>
                          </m:r>
                        </m:sup>
                      </m:sSubSup>
                      <m:f>
                        <m:f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Arial" panose="020B0604020202020204" pitchFamily="34" charset="0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Arial" panose="020B0604020202020204" pitchFamily="34" charset="0"/>
                                    </a:rPr>
                                    <m:t>%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  <m:t>𝑛𝑡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  <m:t>𝑖𝑗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Arial" panose="020B0604020202020204" pitchFamily="34" charset="0"/>
                                            </a:rPr>
                                            <m:t>𝑛𝑡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     ∀</m:t>
                      </m:r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𝑖𝑗</m:t>
                      </m:r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70C0"/>
                  </a:solidFill>
                  <a:latin typeface="Cambria Math"/>
                  <a:ea typeface="Calibri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</m:s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 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666" t="-581" b="-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Não Linear </a:t>
            </a:r>
            <a:r>
              <a:rPr lang="pt-BR" altLang="pt-BR" dirty="0" smtClean="0">
                <a:solidFill>
                  <a:srgbClr val="003A6F"/>
                </a:solidFill>
              </a:rPr>
              <a:t>Inteiro Misto para </a:t>
            </a:r>
            <a:r>
              <a:rPr lang="pt-BR" altLang="pt-BR" dirty="0">
                <a:solidFill>
                  <a:srgbClr val="003A6F"/>
                </a:solidFill>
              </a:rPr>
              <a:t>o Problema de </a:t>
            </a:r>
            <a:r>
              <a:rPr lang="pt-BR" altLang="pt-BR" dirty="0" smtClean="0">
                <a:solidFill>
                  <a:srgbClr val="003A6F"/>
                </a:solidFill>
              </a:rPr>
              <a:t>POSD Radiais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4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(continuação)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𝑛𝑡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</m:sub>
                      </m:sSub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bar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bar>
                        </m:e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pt-BR" sz="1800" b="0" i="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3A6F"/>
                  </a:solidFill>
                  <a:latin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0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p>
                        <m:sSupPr>
                          <m:ctrlPr>
                            <a:rPr lang="pt-BR" sz="180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pt-BR" sz="1800" b="0" i="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inteiro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i="1" dirty="0" smtClean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𝑛𝑡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inteiro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666" t="-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Não Linear </a:t>
            </a:r>
            <a:r>
              <a:rPr lang="pt-BR" altLang="pt-BR" dirty="0" smtClean="0">
                <a:solidFill>
                  <a:srgbClr val="003A6F"/>
                </a:solidFill>
              </a:rPr>
              <a:t>Inteiro Misto para </a:t>
            </a:r>
            <a:r>
              <a:rPr lang="pt-BR" altLang="pt-BR" dirty="0">
                <a:solidFill>
                  <a:srgbClr val="003A6F"/>
                </a:solidFill>
              </a:rPr>
              <a:t>o Problema de </a:t>
            </a:r>
            <a:r>
              <a:rPr lang="pt-BR" altLang="pt-BR" dirty="0" smtClean="0">
                <a:solidFill>
                  <a:srgbClr val="003A6F"/>
                </a:solidFill>
              </a:rPr>
              <a:t>POSD Radiais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1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contenido"/>
          <p:cNvSpPr>
            <a:spLocks noGrp="1"/>
          </p:cNvSpPr>
          <p:nvPr>
            <p:ph idx="4294967295"/>
          </p:nvPr>
        </p:nvSpPr>
        <p:spPr>
          <a:xfrm>
            <a:off x="431800" y="1136650"/>
            <a:ext cx="8243888" cy="5245100"/>
          </a:xfrm>
        </p:spPr>
        <p:txBody>
          <a:bodyPr/>
          <a:lstStyle/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 problema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de POSD é um problema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PNLIM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de grande porte e de difícil solução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Um algoritmo heurístico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construtivo (AHC) ou uma meta-heurística pode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ser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utilizado para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encontrar uma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solução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de boa qualidade de forma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simples, robusta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rápida.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Como vocês implementariam um AHC ou uma meta-heurística para resolver o problema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POSD?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Implemente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um AHC ou uma meta-heurística para resolver o problema de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POSD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  <a:endParaRPr lang="pt-BR" alt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Não Linear Inteiro Misto para o Problema de POSD </a:t>
            </a:r>
            <a:r>
              <a:rPr lang="pt-BR" altLang="pt-BR" dirty="0" smtClean="0">
                <a:solidFill>
                  <a:srgbClr val="003A6F"/>
                </a:solidFill>
              </a:rPr>
              <a:t>Radiais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4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Como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o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problema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POSD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radiais cumpre com as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seguintes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características:</a:t>
                </a:r>
              </a:p>
              <a:p>
                <a:pPr lvl="1"/>
                <a:r>
                  <a:rPr lang="pt-BR" sz="14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Minimização das perdas de potência ativas no sistema</a:t>
                </a:r>
                <a:r>
                  <a:rPr lang="pt-BR" sz="14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;</a:t>
                </a:r>
              </a:p>
              <a:p>
                <a:pPr lvl="1"/>
                <a:r>
                  <a:rPr lang="pt-BR" sz="14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As resistências nos circuitos são diferente de zero. </a:t>
                </a:r>
                <a:endParaRPr lang="pt-BR" sz="14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pt-BR" sz="14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operação radial dos sistemas de distribuição;</a:t>
                </a:r>
              </a:p>
              <a:p>
                <a:pPr lvl="1"/>
                <a:r>
                  <a:rPr lang="pt-BR" sz="14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não negatividade das variáveis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 sz="14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𝑉</m:t>
                        </m:r>
                      </m:e>
                      <m:sub>
                        <m:r>
                          <a:rPr lang="pt-BR" sz="14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  <m:sup>
                        <m:r>
                          <a:rPr lang="pt-BR" sz="14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𝑞𝑑𝑟</m:t>
                        </m:r>
                      </m:sup>
                    </m:sSubSup>
                  </m:oMath>
                </a14:m>
                <a:r>
                  <a:rPr lang="pt-BR" sz="14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 sz="14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𝐼</m:t>
                        </m:r>
                      </m:e>
                      <m:sub>
                        <m:r>
                          <a:rPr lang="pt-BR" sz="14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𝑖𝑗</m:t>
                        </m:r>
                      </m:sub>
                      <m:sup>
                        <m:r>
                          <a:rPr lang="pt-BR" sz="14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𝑞𝑑𝑟</m:t>
                        </m:r>
                      </m:sup>
                    </m:sSubSup>
                  </m:oMath>
                </a14:m>
                <a:r>
                  <a:rPr lang="pt-BR" sz="14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  <a:endParaRPr lang="pt-BR" sz="14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Então é possível substituir a restrição não linear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Pela restrição cônica de segunda ordem: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≥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restrição da capacidade máxima de geração de potencia aparente dos </a:t>
                </a:r>
                <a:r>
                  <a:rPr lang="pt-BR" sz="1800" dirty="0" err="1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GDs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é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uma restrição cônica de segunda ordem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t="-581" r="-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</a:t>
            </a:r>
            <a:r>
              <a:rPr lang="pt-BR" altLang="pt-BR" dirty="0" smtClean="0">
                <a:solidFill>
                  <a:srgbClr val="003A6F"/>
                </a:solidFill>
              </a:rPr>
              <a:t>Cônica de Segunda Ordem Binário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Radiais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1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contenido"/>
          <p:cNvSpPr>
            <a:spLocks noGrp="1"/>
          </p:cNvSpPr>
          <p:nvPr>
            <p:ph idx="4294967295"/>
          </p:nvPr>
        </p:nvSpPr>
        <p:spPr>
          <a:xfrm>
            <a:off x="431800" y="1136650"/>
            <a:ext cx="8243888" cy="5245100"/>
          </a:xfrm>
        </p:spPr>
        <p:txBody>
          <a:bodyPr/>
          <a:lstStyle/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O problema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Monitoramento Não-Intrusivo (</a:t>
            </a:r>
            <a:r>
              <a:rPr lang="pt-BR" altLang="pt-BR" sz="1800" i="1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Non-Intrusive Load Monitoring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- NILM) tem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como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objetivo identificar o consumo individual de cargas residenciais a partir da leitura agregada total de um medidor.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1400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70C0"/>
                </a:solidFill>
                <a:latin typeface="Arial" charset="0"/>
                <a:cs typeface="Arial" charset="0"/>
              </a:rPr>
              <a:t>Variáveis (contínuas </a:t>
            </a:r>
            <a:r>
              <a:rPr lang="pt-BR" altLang="pt-BR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e/ou </a:t>
            </a:r>
            <a:r>
              <a:rPr lang="pt-BR" altLang="pt-BR" sz="1800" dirty="0">
                <a:solidFill>
                  <a:srgbClr val="0070C0"/>
                </a:solidFill>
                <a:latin typeface="Arial" charset="0"/>
                <a:cs typeface="Arial" charset="0"/>
              </a:rPr>
              <a:t>inteiras</a:t>
            </a:r>
            <a:r>
              <a:rPr lang="pt-BR" altLang="pt-BR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):</a:t>
            </a:r>
            <a:endParaRPr lang="pt-BR" altLang="pt-BR" sz="18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754063" lvl="1" indent="-354013" algn="just" eaLnBrk="1" hangingPunct="1">
              <a:buClr>
                <a:srgbClr val="003A6F"/>
              </a:buClr>
            </a:pPr>
            <a:r>
              <a:rPr lang="pt-BR" altLang="pt-BR" sz="1400" dirty="0">
                <a:solidFill>
                  <a:srgbClr val="003A6F"/>
                </a:solidFill>
                <a:latin typeface="Arial" charset="0"/>
                <a:cs typeface="Arial" charset="0"/>
              </a:rPr>
              <a:t>b</a:t>
            </a: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inário representando se um estado de um dispositivo está ativado ou desativado</a:t>
            </a:r>
          </a:p>
          <a:p>
            <a:pPr marL="754063" lvl="1" indent="-354013" algn="just" eaLnBrk="1" hangingPunct="1">
              <a:buClr>
                <a:srgbClr val="003A6F"/>
              </a:buClr>
            </a:pPr>
            <a:endParaRPr lang="pt-BR" altLang="pt-BR" sz="14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14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Função objetivo:</a:t>
            </a:r>
          </a:p>
          <a:p>
            <a:pPr marL="754063" lvl="1" indent="-354013" algn="just" eaLnBrk="1" hangingPunct="1">
              <a:buClr>
                <a:srgbClr val="003A6F"/>
              </a:buClr>
            </a:pP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minimizar a diferença entre a leitura total agregada e a combinação de estados para cada instante de tempo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14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70C0"/>
                </a:solidFill>
                <a:latin typeface="Arial" charset="0"/>
                <a:cs typeface="Arial" charset="0"/>
              </a:rPr>
              <a:t>Matematicamente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,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o problema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NILM pode ser formulado como um problema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PLIM (semelhante ao problema da mochila)</a:t>
            </a:r>
          </a:p>
        </p:txBody>
      </p:sp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>
                <a:solidFill>
                  <a:srgbClr val="003A6F"/>
                </a:solidFill>
              </a:rPr>
              <a:t>Introdução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restrição não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linear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          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2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r>
                        <a:rPr lang="pt-BR" sz="1800" dirty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1+2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𝑅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%</m:t>
                          </m:r>
                        </m:sup>
                      </m:sSubSup>
                      <m:f>
                        <m:f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 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𝑖𝑗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,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%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  <m:t> </m:t>
                                      </m:r>
                                      <m:r>
                                        <a:rPr lang="pt-BR" sz="180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  <m:t>𝑛𝑡</m:t>
                                      </m:r>
                                    </m:e>
                                    <m:sub>
                                      <m:r>
                                        <a:rPr lang="pt-BR" sz="180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  <m:t>𝑖𝑗</m:t>
                                      </m:r>
                                      <m:r>
                                        <a:rPr lang="pt-BR" sz="180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  <m:t>,</m:t>
                                      </m:r>
                                      <m:r>
                                        <a:rPr lang="pt-BR" sz="180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800" i="1">
                                              <a:solidFill>
                                                <a:srgbClr val="003A6F"/>
                                              </a:solidFill>
                                              <a:latin typeface="Cambria Math"/>
                                              <a:cs typeface="Arial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800">
                                              <a:solidFill>
                                                <a:srgbClr val="003A6F"/>
                                              </a:solidFill>
                                              <a:latin typeface="Cambria Math"/>
                                              <a:cs typeface="Arial" charset="0"/>
                                            </a:rPr>
                                            <m:t>𝑛𝑡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80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200" i="1" dirty="0" smtClean="0">
                  <a:solidFill>
                    <a:srgbClr val="002060"/>
                  </a:solidFill>
                  <a:latin typeface="Cambria Math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</m:s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 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𝑛𝑡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</m:sub>
                      </m:sSub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𝑛𝑡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inteiro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variável inteira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b="1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 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𝑛𝑡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pode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ser transformado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por um conjunto de variáveis binárias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𝑏𝑡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𝑛𝑡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…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8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𝑛𝑡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𝑏𝑡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𝑖𝑗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…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=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1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i="1" dirty="0" smtClean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bin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rio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…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t="-581" r="-592" b="-46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</a:t>
            </a:r>
            <a:r>
              <a:rPr lang="pt-BR" altLang="pt-BR" dirty="0" smtClean="0">
                <a:solidFill>
                  <a:srgbClr val="003A6F"/>
                </a:solidFill>
              </a:rPr>
              <a:t>Cônica de Segunda Ordem Binário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Radiais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restrição da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máxima variação de passo do </a:t>
                </a:r>
                <a:r>
                  <a:rPr lang="pt-BR" altLang="pt-BR" sz="1800" dirty="0" err="1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tap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do RT em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horas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consecutivas, pode ser calculado como: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>
                  <a:solidFill>
                    <a:srgbClr val="002060"/>
                  </a:solidFill>
                  <a:latin typeface="Cambria Math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=0…2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𝑛𝑡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𝑛𝑡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𝑏𝑡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𝑖𝑗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𝑑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=0…2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𝑛𝑡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𝑛𝑡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𝑏𝑡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𝑖𝑗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𝑑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−1,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                 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  <m:sub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𝑖𝑗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𝑑</m:t>
                        </m:r>
                      </m:sub>
                      <m:sup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𝑞𝑑𝑟</m:t>
                        </m:r>
                      </m:sup>
                    </m:sSubSup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pode ser calculado como: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=0…2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8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bSup>
                                        <m:sSubSup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Calibri"/>
                                            </a:rPr>
                                            <m:t>%</m:t>
                                          </m:r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𝑏𝑡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𝑖𝑗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          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2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tensão regulada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𝑉</m:t>
                        </m:r>
                      </m:e>
                      <m:sub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𝑗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𝑑</m:t>
                        </m:r>
                      </m:sub>
                      <m:sup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𝑞𝑑𝑟</m:t>
                        </m:r>
                      </m:sup>
                    </m:sSubSup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pode ser calculado como: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=0…2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bSup>
                                        <m:sSubSup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Calibri"/>
                                            </a:rPr>
                                            <m:t>%</m:t>
                                          </m:r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𝑞𝑑𝑟</m:t>
                                  </m:r>
                                </m:sup>
                              </m:sSubSup>
                              <m:r>
                                <a:rPr lang="pt-BR" sz="180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𝑏𝑡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𝑖𝑗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t="-581" r="-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</a:t>
            </a:r>
            <a:r>
              <a:rPr lang="pt-BR" altLang="pt-BR" dirty="0" smtClean="0">
                <a:solidFill>
                  <a:srgbClr val="003A6F"/>
                </a:solidFill>
              </a:rPr>
              <a:t>Cônica de Segunda Ordem Binário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Radiais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8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O produto não linear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𝑉</m:t>
                        </m:r>
                      </m:e>
                      <m:sub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𝑑</m:t>
                        </m:r>
                      </m:sub>
                      <m:sup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𝑞𝑑𝑟</m:t>
                        </m:r>
                      </m:sup>
                    </m:sSubSup>
                    <m:r>
                      <a:rPr lang="pt-BR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∙</m:t>
                    </m:r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𝑏𝑡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será representando pela variável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i="1" dirty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=0…2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bSup>
                                        <m:sSubSup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Calibri"/>
                                            </a:rPr>
                                            <m:t>%</m:t>
                                          </m:r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𝑖𝑗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=0…2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restrição não linear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𝑐</m:t>
                        </m:r>
                      </m:sup>
                    </m:sSubSup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𝑉</m:t>
                        </m:r>
                      </m:e>
                      <m:sub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𝑑</m:t>
                        </m:r>
                      </m:sub>
                      <m:sup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𝑞𝑑𝑟</m:t>
                        </m:r>
                      </m:sup>
                    </m:sSubSup>
                    <m:r>
                      <a:rPr lang="pt-BR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∙</m:t>
                    </m:r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𝑏𝑡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pode ser linearizado usando duas restrições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lineares (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formulação </a:t>
                </a:r>
                <a:r>
                  <a:rPr lang="pt-BR" sz="1800" i="1" dirty="0" err="1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Fortuny-Amat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ou </a:t>
                </a:r>
                <a:r>
                  <a:rPr lang="pt-BR" sz="1800" i="1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disjuntiva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).</a:t>
                </a:r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bar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ba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                                                 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𝑖𝑗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=0…2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>
                  <a:solidFill>
                    <a:srgbClr val="002060"/>
                  </a:solidFill>
                  <a:latin typeface="Cambria Math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bar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ba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                                                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𝑖𝑗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=0…2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</a:t>
            </a:r>
            <a:r>
              <a:rPr lang="pt-BR" altLang="pt-BR" dirty="0" smtClean="0">
                <a:solidFill>
                  <a:srgbClr val="003A6F"/>
                </a:solidFill>
              </a:rPr>
              <a:t>Cônica de Segunda Ordem Binário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Radiais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2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min</m:t>
                      </m:r>
                      <m: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𝑣</m:t>
                      </m:r>
                      <m: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𝜖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pt-BR" sz="180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𝑙𝑠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𝑖𝑗</m:t>
                              </m:r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,</m:t>
                              </m:r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𝑞𝑑𝑟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Sujeito a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𝑘𝑖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,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𝑞𝑑𝑟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𝑘𝑖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 b="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 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𝑠</m:t>
                          </m:r>
                        </m:sup>
                      </m:sSubSup>
                      <m:r>
                        <a:rPr lang="pt-BR" sz="1800" b="0" i="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eqArr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/</m:t>
                              </m:r>
                            </m:e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</m:t>
                              </m:r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𝑔𝑑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𝐷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𝑘𝑖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,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𝑞𝑑𝑟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𝑘𝑖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𝑠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eqArrPr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/</m:t>
                              </m:r>
                            </m:e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</m:t>
                              </m:r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𝑔𝑑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eqArr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𝑛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𝑏𝑐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/</m:t>
                              </m:r>
                            </m:e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</m:t>
                              </m:r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𝑏𝑐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𝐷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−2(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𝑅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𝑋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)−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𝑍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=0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≥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666" b="-27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Cônica de Segunda Ordem Binário</a:t>
            </a:r>
            <a:r>
              <a:rPr lang="pt-BR" altLang="pt-BR" dirty="0" smtClean="0">
                <a:solidFill>
                  <a:srgbClr val="003A6F"/>
                </a:solidFill>
              </a:rPr>
              <a:t>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Radiais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3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(continuação)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      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𝑚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𝑑𝑔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tan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𝑓𝑝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))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/>
                            </a:rPr>
                            <m:t>≤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tan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𝑓𝑝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))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1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800" i="1" dirty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𝑒𝑠𝑝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3A6F"/>
                  </a:solidFill>
                  <a:latin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8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…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8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bSup>
                                        <m:sSubSup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Calibri"/>
                                            </a:rPr>
                                            <m:t>%</m:t>
                                          </m:r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   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𝑖𝑗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=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1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666" t="-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Cônica de Segunda Ordem Binário</a:t>
            </a:r>
            <a:r>
              <a:rPr lang="pt-BR" altLang="pt-BR" dirty="0" smtClean="0">
                <a:solidFill>
                  <a:srgbClr val="003A6F"/>
                </a:solidFill>
              </a:rPr>
              <a:t>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Radiais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3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(continuação)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bar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ba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≤(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                                                 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𝑖𝑗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=0…2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>
                  <a:solidFill>
                    <a:srgbClr val="002060"/>
                  </a:solidFill>
                  <a:latin typeface="Cambria Math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bar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ba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                                                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𝑖𝑗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=0…2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…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𝑛𝑡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8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𝑛𝑡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𝑏𝑡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𝑖𝑗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𝑑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…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𝑛𝑡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8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𝑛𝑡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𝑏𝑡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𝑖𝑗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𝑑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−1,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</m:oMath>
                  </m:oMathPara>
                </a14:m>
                <a:endParaRPr lang="pt-BR" sz="1800" i="1" dirty="0" smtClean="0">
                  <a:solidFill>
                    <a:srgbClr val="002060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   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bar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bar>
                        </m:e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pt-BR" sz="1800" b="0" i="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3A6F"/>
                  </a:solidFill>
                  <a:latin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0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p>
                        <m:sSupPr>
                          <m:ctrlPr>
                            <a:rPr lang="pt-BR" sz="180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pt-BR" sz="1800" b="0" i="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inteiro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i="1" dirty="0" smtClean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  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b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in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r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…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     </m:t>
                      </m:r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666" t="-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Cônica de Segunda Ordem Binário</a:t>
            </a:r>
            <a:r>
              <a:rPr lang="pt-BR" altLang="pt-BR" dirty="0" smtClean="0">
                <a:solidFill>
                  <a:srgbClr val="003A6F"/>
                </a:solidFill>
              </a:rPr>
              <a:t>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Radiais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2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2 Marcador de contenido"/>
          <p:cNvSpPr>
            <a:spLocks noGrp="1"/>
          </p:cNvSpPr>
          <p:nvPr>
            <p:ph idx="4294967295"/>
          </p:nvPr>
        </p:nvSpPr>
        <p:spPr>
          <a:xfrm>
            <a:off x="431800" y="1136650"/>
            <a:ext cx="8243888" cy="5245100"/>
          </a:xfrm>
        </p:spPr>
        <p:txBody>
          <a:bodyPr/>
          <a:lstStyle/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 modelo resultante é um problema de programação cônica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de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segunda ordem binário misto (PCSOBM).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4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modelo de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PCSOBM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do problema de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POSD é um </a:t>
            </a:r>
            <a:r>
              <a:rPr lang="pt-BR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problema equivalente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do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problema de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PNLIM original.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4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Tem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um aumento no número de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restrições e a presença de variáveis binárias é devido à </a:t>
            </a:r>
            <a:r>
              <a:rPr 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discretização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do produto de uma variável inteira por uma variável continua.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Pode ter problemas de convergência na solução de sistemas de grande porte.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4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modelo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proposto pode ser solucionado utilizando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técnicas de otimização clássica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existentes.</a:t>
            </a:r>
          </a:p>
          <a:p>
            <a:pPr marL="354013" indent="-354013" algn="just" eaLnBrk="1" hangingPunct="1">
              <a:buClr>
                <a:srgbClr val="003A6F"/>
              </a:buClr>
            </a:pPr>
            <a:endParaRPr 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Implemente o modelo de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PCSOBM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proposto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  <a:endParaRPr 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</p:txBody>
      </p:sp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Cônica de Segunda Ordem Binário</a:t>
            </a:r>
            <a:r>
              <a:rPr lang="pt-BR" altLang="pt-BR" dirty="0" smtClean="0">
                <a:solidFill>
                  <a:srgbClr val="003A6F"/>
                </a:solidFill>
              </a:rPr>
              <a:t>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</a:t>
            </a:r>
            <a:r>
              <a:rPr lang="pt-BR" altLang="pt-BR" dirty="0" smtClean="0">
                <a:solidFill>
                  <a:srgbClr val="003A6F"/>
                </a:solidFill>
              </a:rPr>
              <a:t>Radiais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9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2 Marcador de contenido"/>
          <p:cNvSpPr>
            <a:spLocks noGrp="1"/>
          </p:cNvSpPr>
          <p:nvPr>
            <p:ph idx="4294967295"/>
          </p:nvPr>
        </p:nvSpPr>
        <p:spPr>
          <a:xfrm>
            <a:off x="323528" y="1136650"/>
            <a:ext cx="3600400" cy="5245100"/>
          </a:xfrm>
        </p:spPr>
        <p:txBody>
          <a:bodyPr/>
          <a:lstStyle/>
          <a:p>
            <a:pPr marL="0" indent="0" algn="just" eaLnBrk="1" hangingPunct="1">
              <a:buClr>
                <a:srgbClr val="003A6F"/>
              </a:buClr>
              <a:buNone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Três eletrodomésticos</a:t>
            </a:r>
            <a:endParaRPr 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Geladeira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Maquina de Lavar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Forno Elétrico</a:t>
            </a:r>
            <a:endParaRPr 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700 amostras de Potência Ativa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- Uma amostra a cada 15 segundos.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Modelagem dos eletrodomésticos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Três estados para a máquina de lavar (lavagem, molho e centrífuga)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Dois estados para a geladeira (transitório e permanente)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Um estado para o forno elétrico </a:t>
            </a:r>
            <a:endParaRPr 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</p:txBody>
      </p:sp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dirty="0">
                <a:solidFill>
                  <a:srgbClr val="003A6F"/>
                </a:solidFill>
                <a:cs typeface="Arial" charset="0"/>
              </a:rPr>
              <a:t>Exemplo</a:t>
            </a:r>
            <a:r>
              <a:rPr lang="pt-BR" dirty="0" smtClean="0">
                <a:solidFill>
                  <a:srgbClr val="003A6F"/>
                </a:solidFill>
                <a:cs typeface="Arial" charset="0"/>
              </a:rPr>
              <a:t>: Desagregação de eletrodomésticos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85" y="1052736"/>
            <a:ext cx="47910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dirty="0">
                <a:solidFill>
                  <a:srgbClr val="003A6F"/>
                </a:solidFill>
                <a:cs typeface="Arial" charset="0"/>
              </a:rPr>
              <a:t>Exemplo: Desagregação de eletrodomésticos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9532" y="1151456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eaLnBrk="1" hangingPunct="1">
              <a:buClr>
                <a:srgbClr val="003A6F"/>
              </a:buClr>
              <a:buNone/>
            </a:pPr>
            <a:r>
              <a:rPr lang="pt-BR" b="0" dirty="0" smtClean="0">
                <a:solidFill>
                  <a:srgbClr val="003A6F"/>
                </a:solidFill>
                <a:cs typeface="Arial" charset="0"/>
              </a:rPr>
              <a:t>Dados </a:t>
            </a:r>
            <a:r>
              <a:rPr lang="pt-BR" b="0" dirty="0" smtClean="0">
                <a:solidFill>
                  <a:srgbClr val="003A6F"/>
                </a:solidFill>
                <a:cs typeface="Arial" charset="0"/>
              </a:rPr>
              <a:t>de modelagem dos eletrodomésticos</a:t>
            </a:r>
            <a:endParaRPr lang="pt-BR" b="0" dirty="0">
              <a:solidFill>
                <a:srgbClr val="003A6F"/>
              </a:solidFill>
              <a:cs typeface="Arial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97442"/>
              </p:ext>
            </p:extLst>
          </p:nvPr>
        </p:nvGraphicFramePr>
        <p:xfrm>
          <a:off x="503549" y="1532903"/>
          <a:ext cx="3211003" cy="134683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94239"/>
                <a:gridCol w="637587"/>
                <a:gridCol w="637587"/>
                <a:gridCol w="637587"/>
                <a:gridCol w="70400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ESTADO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disp</a:t>
                      </a:r>
                      <a:endParaRPr lang="pt-BR" sz="12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ant</a:t>
                      </a:r>
                      <a:endParaRPr lang="pt-BR" sz="12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Pdisp</a:t>
                      </a:r>
                      <a:endParaRPr lang="pt-BR" sz="12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mindisc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145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5</a:t>
                      </a:r>
                      <a:endParaRPr lang="pt-BR" sz="12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</a:t>
                      </a:r>
                      <a:endParaRPr lang="pt-BR" sz="12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130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2950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550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850</a:t>
                      </a:r>
                      <a:endParaRPr lang="pt-BR" sz="12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20</a:t>
                      </a:r>
                      <a:endParaRPr lang="pt-BR" sz="12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2 Marcador de contenido"/>
          <p:cNvSpPr txBox="1">
            <a:spLocks/>
          </p:cNvSpPr>
          <p:nvPr/>
        </p:nvSpPr>
        <p:spPr bwMode="auto">
          <a:xfrm>
            <a:off x="323528" y="3068538"/>
            <a:ext cx="6732748" cy="298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rgbClr val="003A6F"/>
              </a:buClr>
              <a:buFont typeface="Arial" charset="0"/>
              <a:buNone/>
            </a:pPr>
            <a:r>
              <a:rPr lang="pt-BR" sz="1800" b="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Parâmetros: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b="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Número de dispositivos = 3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b="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Discretização</a:t>
            </a:r>
            <a:r>
              <a:rPr lang="pt-BR" sz="1800" b="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inicial = 1 (redefinido a cada janela)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b="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Tamanho da janela = 220 amostras (55 minutos)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b="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Threshold</a:t>
            </a:r>
            <a:r>
              <a:rPr lang="pt-BR" sz="1800" b="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= 30 W. </a:t>
            </a:r>
          </a:p>
          <a:p>
            <a:pPr marL="0" indent="0" algn="just" eaLnBrk="1" hangingPunct="1">
              <a:buClr>
                <a:srgbClr val="003A6F"/>
              </a:buClr>
              <a:buFont typeface="Arial" charset="0"/>
              <a:buNone/>
            </a:pPr>
            <a:endParaRPr lang="pt-BR" sz="1800" b="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Font typeface="Arial" charset="0"/>
              <a:buNone/>
            </a:pPr>
            <a:endParaRPr lang="pt-BR" sz="1800" b="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Font typeface="Arial" charset="0"/>
              <a:buNone/>
            </a:pPr>
            <a:endParaRPr lang="pt-BR" sz="1800" b="0" dirty="0">
              <a:solidFill>
                <a:srgbClr val="003A6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</a:t>
            </a:r>
            <a:r>
              <a:rPr lang="pt-BR" altLang="pt-BR" dirty="0" smtClean="0">
                <a:solidFill>
                  <a:srgbClr val="003A6F"/>
                </a:solidFill>
              </a:rPr>
              <a:t>Linear Inteira Mista  para o </a:t>
            </a:r>
            <a:r>
              <a:rPr lang="pt-BR" altLang="pt-BR" dirty="0" smtClean="0">
                <a:solidFill>
                  <a:srgbClr val="003A6F"/>
                </a:solidFill>
              </a:rPr>
              <a:t>Problema de NILM</a:t>
            </a:r>
            <a:endParaRPr lang="pt-BR" altLang="pt-BR" dirty="0">
              <a:solidFill>
                <a:srgbClr val="003A6F"/>
              </a:solidFill>
            </a:endParaRP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 action="ppaction://hlinkfile"/>
              </a:rPr>
              <a:t>1_NILM_LP.run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elimina todos os elementos da memória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reset;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muda ao modo modelo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2_NILM_LP_model.mod;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muda ao modo de dados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data 3_NILM_LP_data_15s.dat;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define CPLEX como solucionador ou solver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solver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cplex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cplex_options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mipdisplay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=4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mipgap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=0.05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nodefile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=3';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Continua ...</a:t>
            </a:r>
          </a:p>
        </p:txBody>
      </p:sp>
    </p:spTree>
    <p:extLst>
      <p:ext uri="{BB962C8B-B14F-4D97-AF65-F5344CB8AC3E}">
        <p14:creationId xmlns:p14="http://schemas.microsoft.com/office/powerpoint/2010/main" val="29980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contenido"/>
          <p:cNvSpPr>
            <a:spLocks noGrp="1"/>
          </p:cNvSpPr>
          <p:nvPr>
            <p:ph idx="4294967295"/>
          </p:nvPr>
        </p:nvSpPr>
        <p:spPr>
          <a:xfrm>
            <a:off x="431800" y="1136650"/>
            <a:ext cx="8243888" cy="5245100"/>
          </a:xfrm>
        </p:spPr>
        <p:txBody>
          <a:bodyPr/>
          <a:lstStyle/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Os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GDs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 são fontes de potências ativa 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reativa no sistema de distribuição (SD), podendo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estar ou não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conectados.</a:t>
            </a: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Os 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GDs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têm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grande influência na operação dos SD, alterando a distribuição do fluxo e,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consequentemente, as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perdas de potência ativa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Os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GDs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 não operam de modo a controlar a magnitude de tensão nos SD. </a:t>
            </a: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Geralmente, os grandes 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GDs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operam com FP unitário.</a:t>
            </a:r>
          </a:p>
          <a:p>
            <a:pPr marL="754063" lvl="1" indent="-354013" algn="just" eaLnBrk="1" hangingPunct="1">
              <a:buClr>
                <a:srgbClr val="003A6F"/>
              </a:buClr>
            </a:pP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para </a:t>
            </a:r>
            <a:r>
              <a:rPr lang="pt-BR" altLang="pt-BR" sz="1400" dirty="0">
                <a:solidFill>
                  <a:srgbClr val="003A6F"/>
                </a:solidFill>
                <a:latin typeface="Arial" charset="0"/>
                <a:cs typeface="Arial" charset="0"/>
              </a:rPr>
              <a:t>minimizar os prejuízos e </a:t>
            </a: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evitar multas </a:t>
            </a:r>
            <a:r>
              <a:rPr lang="pt-BR" altLang="pt-BR" sz="1400" dirty="0">
                <a:solidFill>
                  <a:srgbClr val="003A6F"/>
                </a:solidFill>
                <a:latin typeface="Arial" charset="0"/>
                <a:cs typeface="Arial" charset="0"/>
              </a:rPr>
              <a:t>por consumo de reativos</a:t>
            </a: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,</a:t>
            </a:r>
          </a:p>
          <a:p>
            <a:pPr marL="754063" lvl="1" indent="-354013" algn="just" eaLnBrk="1" hangingPunct="1">
              <a:buClr>
                <a:srgbClr val="003A6F"/>
              </a:buClr>
            </a:pP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independente </a:t>
            </a:r>
            <a:r>
              <a:rPr lang="pt-BR" altLang="pt-BR" sz="1400" dirty="0">
                <a:solidFill>
                  <a:srgbClr val="003A6F"/>
                </a:solidFill>
                <a:latin typeface="Arial" charset="0"/>
                <a:cs typeface="Arial" charset="0"/>
              </a:rPr>
              <a:t>das necessidades do </a:t>
            </a: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SD.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Porém, não há consenso entre as concessionárias sobre qual é a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melhor filosofia a adotar sobre o modo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operação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dos 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GDs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>
                <a:solidFill>
                  <a:srgbClr val="003A6F"/>
                </a:solidFill>
              </a:rPr>
              <a:t>Introdução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0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</a:t>
            </a:r>
            <a:r>
              <a:rPr lang="pt-BR" altLang="pt-BR" dirty="0" smtClean="0">
                <a:solidFill>
                  <a:srgbClr val="003A6F"/>
                </a:solidFill>
              </a:rPr>
              <a:t>Linear Inteira Mista  para o </a:t>
            </a:r>
            <a:r>
              <a:rPr lang="pt-BR" altLang="pt-BR" dirty="0" smtClean="0">
                <a:solidFill>
                  <a:srgbClr val="003A6F"/>
                </a:solidFill>
              </a:rPr>
              <a:t>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 action="ppaction://hlinkfile"/>
              </a:rPr>
              <a:t>1_NILM_LP.run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altLang="pt-BR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soluciona o modelo e imprime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include 4_1_NILM_LP_head.inc;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Impressao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cabeçalhos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repeat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                         # Loop para repetição de solver em novas janelas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"---- %2d\% concluído... ---- \n",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disc_i+window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card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(TS)*100);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Tf :=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# Redefine posição final de nova janela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TS2 :=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.. 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# Redefine novo subconjunto de tempo para a janela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solve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                  # Resolve para a janela definida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include 4_2_NILM_LP_mid.inc; #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Imprime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meio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Parâmetros para comunicação de informações de tempo entre as janelas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for {e in ESTADO} 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Xprev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:= 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Soma_X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:= sum{t in (Tf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+ 2) .. Tf}(X[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G[e] := min(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Soma_X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[e])*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Xprev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card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(TS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); # Fim do loop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include 4_3_NILM_LP_foot.inc; # Imprime rodapé de arquivos de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dados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2_NILM_LP_model.mod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definicao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dos conjuntos 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parametros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ESTADO; 		 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Conjunto de estados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set TS; 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            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Conjunto de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discretizações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total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set TS2;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            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Conjunto de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discretizações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da janela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		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Discretizacao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inicial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Tamanho da janela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{ESTADO};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ID do dispositivo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ant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{ESTADO};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Index do Estado anterior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Xprev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Estado X anterior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Potência Ativa dos estados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Potência reativa dos estados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Número mínimo de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discretizações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numdisp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Número de dispositivos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{TS};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Potência total da leitura do medidor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{TS};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Potência total da leitura do medidor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TH;	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Threshold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potência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G{ESTADO} default 0;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online time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Soma_X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{ESTADO} default 0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  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Somatoria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dos estados no tempo final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Tf;	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Tempo final da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janela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2_NILM_LP_model.mod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altLang="pt-BR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Definicao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das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variaveis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X{ESTADO,TS2}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Estado X do dispositivo e in ESTADO para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in TS2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DELTA_P{TS2};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Erro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da Potencia Ativa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{ESTADO,TS2}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# Transição de estado e em ESTADO para ligado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down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{ESTADO,TS2}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Transição de estado e em ESTADO para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desligado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Funcao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objetivo considerando apenas a potencia ativa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minimize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erro_quadratico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sum{t in TS2} (DELTA_P[t]);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Definicao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das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restricoes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Erro absoluto P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diferenca_combinatoria_1 {t in TS2}: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[t] - sum{e in ESTADO} 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[e]*X[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&lt;= DELTA_P[t];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diferenca_combinatoria_2 {t in TS2}: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[t] - sum{e in ESTADO} 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[e]*X[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&gt;= -DELTA_P[t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Evitar que múltiplos estados da mesma carga sejam ativados 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evitar_sobreposicao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{t in TS2, d in 1..numdisp}: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sum{e in ESTADO :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== d} 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&lt;= 1;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2_NILM_LP_model.mod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altLang="pt-BR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Definir estados para 0 quando a leitura total for menor que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30W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set_zero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{t in TS2, e in ESTADO :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[t] &lt; TH}: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= 0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Variaveis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para armazenar mudança de estados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calculo_ligado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{t in TS2, e in ESTADO : t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X[e,t-1] 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down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Impedir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que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ua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sejam iguais a 1 simultaneamente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impedir_igualdade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{t in TS2, e in ESTADO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down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&lt;= 1;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variavel_inicial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{e in ESTADO, t in TS2: t&gt;1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Xprev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down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Limitar estado anterior 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maquina_estados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{t in TS2, e in ESTADO :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ant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&gt; 0}: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down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ant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[e],t];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2_NILM_LP_model.mod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altLang="pt-BR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Manter tempo mínimo de estados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numero_minimo_amostras_1 {e in ESTADO, t in G[e]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.. (Tf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+ 1) : t&gt;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sum{n in t..(t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- 1)} (X[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&gt;=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[e]*(X[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X[e,t-1]);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numero_minimo_amostras_2 {e in ESTADO}: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sum{n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.. G[e]} (1 - 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= 0;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numero_minimo_amostras_3 {e in ESTADO, t in (Tf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+ 2) .. Tf}: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sum{n in t .. Tf} (X[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(X[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X[e,t-1])) &gt;= 0;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3_NILM_LP_dados.dat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#leitura dos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nclude </a:t>
            </a:r>
            <a:r>
              <a:rPr 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3_NILM_LP_dados_medidor.dat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Dados para modelagem das cargas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param:  ESTADO: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ant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Pdisp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                                 [W]        [amostras]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1        1        0        145        5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2        1        1        130        20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3        2        0        2950       20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4        2        3        90         80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5        2        4        550        20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6        3        0        850        20;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numdisp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 3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# Número de dispositivos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 1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#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Discretização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inicial (redefinida a cada janela)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 220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# Número de amostras em cada janela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TH := 30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 #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Treshold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(ignorar potência total menor que TH)</a:t>
            </a: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679774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3_NILM_LP_dados_medidor.dat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Dados do medidor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param: TS: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:=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1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2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3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4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5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6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7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8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9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10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11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12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13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14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...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Disponível em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  <a:hlinkClick r:id="rId2"/>
              </a:rPr>
              <a:t>://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  <a:hlinkClick r:id="rId2"/>
              </a:rPr>
              <a:t>github.com/WittmannF/nilm-lp/blob/master/example/3_NILM_LP_dados_medidor.dat</a:t>
            </a: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4_1_NILM_LP_head.inc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211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[DELTA] = delta();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z_results_delta.m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"DELTA = [ 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z_results_delta.m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[X] = x();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z_results_x.m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"X = [ 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z_results_x.m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Ptotalorg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Ptotalorg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();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z_results_ptotalorg.m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Ptotalorg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= [ 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z_results_ptotalorg.m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98475" y="3717032"/>
            <a:ext cx="8243888" cy="22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{t in TS2} 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"%8d  %8.4f \n",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t,DELTA_P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[t]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z_results_delta.m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"%8d  ",t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z_results_x.m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for {e in ESTADO} 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"%1d  ",X[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z_results_x.m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}  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z_results_x.m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"%8d  %8.4f \n",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t,Ptotal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[t]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z_results_ptotalorg.m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 bwMode="auto">
          <a:xfrm>
            <a:off x="739045" y="3212976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3"/>
              </a:rPr>
              <a:t>4_2_NILM_LP_mid.inc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4_3_NILM_LP_foot.inc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495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"];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z_results_delta.m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z_results_delta.m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"];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z_results_x.m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z_results_x.m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[ESTADO] = estado();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z_results_estado.m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"ESTADO = [ 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z_results_estado.m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for {e in ESTADO} 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"%3d  %8.2f \n",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e,Pdisp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z_results_estado.m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"];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z_results_estado.m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z_results_estado.m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"];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z_results_ptotalorg.m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z_results_ptotalorg.m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contenido"/>
          <p:cNvSpPr>
            <a:spLocks noGrp="1"/>
          </p:cNvSpPr>
          <p:nvPr>
            <p:ph idx="4294967295"/>
          </p:nvPr>
        </p:nvSpPr>
        <p:spPr>
          <a:xfrm>
            <a:off x="431800" y="1136650"/>
            <a:ext cx="8243888" cy="5245100"/>
          </a:xfrm>
        </p:spPr>
        <p:txBody>
          <a:bodyPr/>
          <a:lstStyle/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Os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bancos de capacitores (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BCs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)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são fontes de potência reativa e são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comumente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usados para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controlar o fator de potencia no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SD. </a:t>
            </a: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A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injeção de potência reativa no sistema diminui o fluxo de potência reativa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nos circuitos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e reduz as perdas de potência ativa. </a:t>
            </a: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Existem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dois tipos de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BCs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: fixos e chaveados.</a:t>
            </a: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Os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fixos são formados por um ou mais módulos de capacitores e permanecem conectados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em todos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os níveis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demanda.</a:t>
            </a: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Os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chaveados são formados por um ou mais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módulos de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capacitores e podem ser parcialmente ou totalmente chaveados em cada nível de demanda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Portanto, para cada grupo de capacitores conectados em um nó do sistema, é possível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obter diferentes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estados de operação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>
                <a:solidFill>
                  <a:srgbClr val="003A6F"/>
                </a:solidFill>
              </a:rPr>
              <a:t>Introdução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2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contenido"/>
          <p:cNvSpPr>
            <a:spLocks noGrp="1"/>
          </p:cNvSpPr>
          <p:nvPr>
            <p:ph idx="4294967295"/>
          </p:nvPr>
        </p:nvSpPr>
        <p:spPr>
          <a:xfrm>
            <a:off x="431800" y="1136650"/>
            <a:ext cx="8243888" cy="5245100"/>
          </a:xfrm>
        </p:spPr>
        <p:txBody>
          <a:bodyPr/>
          <a:lstStyle/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Os 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RTs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tem como objetivo melhorar o perfil da magnitude de tensão no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SD.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Aumentando ou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reduzindo a magnitude de tensão regulada do RT através da mudança do número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passos do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tap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. </a:t>
            </a: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Nos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RTs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 o mecanismo de comutação é feito através de controles automáticos ou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pela operação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manual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São poucos ou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trabalhos que abordam o problema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de POSD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considerando a presença de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GDs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,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BCs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 e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RTs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70C0"/>
                </a:solidFill>
                <a:latin typeface="Arial" charset="0"/>
                <a:cs typeface="Arial" charset="0"/>
              </a:rPr>
              <a:t>Objetivo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: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minimizar a diferença entre a leitura do medidor e a combinação de possíveis cargas.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Restrições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: tempo mínimo de operação de cada estado, sequência de estados de um dispositivo (máquina de estados), múltiplos estados de um mesmo dispositivo não podem estar operando simultâneamente. 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Variáveis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: geração de potências ativa e reativa dos 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GDs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; número de módulos de capacitores em operação; e número de passos do 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tap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do 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RTs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>
                <a:solidFill>
                  <a:srgbClr val="003A6F"/>
                </a:solidFill>
              </a:rPr>
              <a:t>Introdução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1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>
                <a:solidFill>
                  <a:srgbClr val="003A6F"/>
                </a:solidFill>
              </a:rPr>
              <a:t>Introdução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07" y="728700"/>
            <a:ext cx="6388757" cy="573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Modelo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um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GD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𝑚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conectado em um nó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</a:t>
                </a: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Variáveis contínuas: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𝑔𝑑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𝑔𝑑</m:t>
                        </m:r>
                      </m:sup>
                    </m:sSubSup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representam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as potências ativa e reativa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fornecidas pelo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gerador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𝑚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no nível de demanda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Calibri"/>
                      </a:rPr>
                      <m:t>𝑑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𝐿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𝑔</m:t>
                        </m:r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</m:e>
                    </m:d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: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função que associa o GD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𝑚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com um nó do sistema de distribuição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𝑔𝑑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capacidade máxima de potencia aparente do GD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𝑚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bar>
                          <m:barPr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𝑓𝑝</m:t>
                            </m:r>
                          </m:e>
                        </m:ba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𝑔𝑑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limite inferior do fator de potencia indutivo de operação do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GD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𝑚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/>
                              </a:rPr>
                            </m:ctrlPr>
                          </m:bar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𝑓𝑝</m:t>
                            </m:r>
                          </m:e>
                        </m:ba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𝑔𝑑</m:t>
                        </m:r>
                      </m:sup>
                    </m:sSubSup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limite inferior do fator de potencia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capacitivo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operação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GD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𝑚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 b="-15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Geradores Distribuídos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grpSp>
        <p:nvGrpSpPr>
          <p:cNvPr id="57" name="Grupo 56"/>
          <p:cNvGrpSpPr/>
          <p:nvPr/>
        </p:nvGrpSpPr>
        <p:grpSpPr>
          <a:xfrm>
            <a:off x="2915816" y="764704"/>
            <a:ext cx="2774767" cy="2772308"/>
            <a:chOff x="2915816" y="800708"/>
            <a:chExt cx="2774767" cy="2772308"/>
          </a:xfrm>
        </p:grpSpPr>
        <p:cxnSp>
          <p:nvCxnSpPr>
            <p:cNvPr id="11" name="Conector de seta reta 61"/>
            <p:cNvCxnSpPr>
              <a:cxnSpLocks noChangeShapeType="1"/>
            </p:cNvCxnSpPr>
            <p:nvPr/>
          </p:nvCxnSpPr>
          <p:spPr bwMode="auto">
            <a:xfrm rot="16200000" flipH="1">
              <a:off x="2961058" y="1973401"/>
              <a:ext cx="1463905" cy="1102"/>
            </a:xfrm>
            <a:prstGeom prst="bentConnector3">
              <a:avLst>
                <a:gd name="adj1" fmla="val 49963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 de texto 58"/>
                <p:cNvSpPr txBox="1">
                  <a:spLocks noChangeArrowheads="1"/>
                </p:cNvSpPr>
                <p:nvPr/>
              </p:nvSpPr>
              <p:spPr bwMode="auto">
                <a:xfrm>
                  <a:off x="4355976" y="2348880"/>
                  <a:ext cx="576064" cy="676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Caixa de 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55976" y="2348880"/>
                  <a:ext cx="576064" cy="6762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 de texto 46"/>
                <p:cNvSpPr txBox="1">
                  <a:spLocks noChangeArrowheads="1"/>
                </p:cNvSpPr>
                <p:nvPr/>
              </p:nvSpPr>
              <p:spPr bwMode="auto">
                <a:xfrm>
                  <a:off x="2915816" y="2645910"/>
                  <a:ext cx="1748535" cy="4230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𝑖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𝐿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𝑔𝑑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oMath>
                    </m:oMathPara>
                  </a14:m>
                  <a:endParaRPr lang="pt-BR" b="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Caixa de 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15816" y="2645910"/>
                  <a:ext cx="1748535" cy="4230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 de texto 256"/>
                <p:cNvSpPr txBox="1">
                  <a:spLocks noChangeArrowheads="1"/>
                </p:cNvSpPr>
                <p:nvPr/>
              </p:nvSpPr>
              <p:spPr bwMode="auto">
                <a:xfrm>
                  <a:off x="3402507" y="800708"/>
                  <a:ext cx="593135" cy="52800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Caixa de texto 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2507" y="800708"/>
                  <a:ext cx="593135" cy="52800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>
              <a:cxnSpLocks noChangeShapeType="1"/>
            </p:cNvCxnSpPr>
            <p:nvPr/>
          </p:nvCxnSpPr>
          <p:spPr bwMode="auto">
            <a:xfrm>
              <a:off x="3926570" y="1556792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Conector de seta reta 33"/>
            <p:cNvCxnSpPr>
              <a:cxnSpLocks noChangeShapeType="1"/>
            </p:cNvCxnSpPr>
            <p:nvPr/>
          </p:nvCxnSpPr>
          <p:spPr bwMode="auto">
            <a:xfrm>
              <a:off x="3713985" y="2204864"/>
              <a:ext cx="121805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ector de seta reta 37"/>
            <p:cNvCxnSpPr>
              <a:cxnSpLocks noChangeShapeType="1"/>
            </p:cNvCxnSpPr>
            <p:nvPr/>
          </p:nvCxnSpPr>
          <p:spPr bwMode="auto">
            <a:xfrm>
              <a:off x="3926570" y="2024844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3566530" y="1093638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𝑔𝑑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9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6530" y="1093638"/>
                  <a:ext cx="1514810" cy="7151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3563888" y="1561690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𝑔𝑑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40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3888" y="1561690"/>
                  <a:ext cx="1514810" cy="71518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de seta reta 41"/>
            <p:cNvCxnSpPr>
              <a:cxnSpLocks noChangeShapeType="1"/>
            </p:cNvCxnSpPr>
            <p:nvPr/>
          </p:nvCxnSpPr>
          <p:spPr bwMode="auto">
            <a:xfrm>
              <a:off x="4932040" y="2204864"/>
              <a:ext cx="0" cy="1260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Elipse 4"/>
            <p:cNvSpPr/>
            <p:nvPr/>
          </p:nvSpPr>
          <p:spPr>
            <a:xfrm>
              <a:off x="4716016" y="2600908"/>
              <a:ext cx="432048" cy="4320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de seta reta 46"/>
            <p:cNvCxnSpPr>
              <a:cxnSpLocks noChangeShapeType="1"/>
            </p:cNvCxnSpPr>
            <p:nvPr/>
          </p:nvCxnSpPr>
          <p:spPr bwMode="auto">
            <a:xfrm>
              <a:off x="4716016" y="3465004"/>
              <a:ext cx="42596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Conector de seta reta 48"/>
            <p:cNvCxnSpPr>
              <a:cxnSpLocks noChangeShapeType="1"/>
            </p:cNvCxnSpPr>
            <p:nvPr/>
          </p:nvCxnSpPr>
          <p:spPr bwMode="auto">
            <a:xfrm>
              <a:off x="4830109" y="3573016"/>
              <a:ext cx="21298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" name="Grupo 49"/>
            <p:cNvGrpSpPr/>
            <p:nvPr/>
          </p:nvGrpSpPr>
          <p:grpSpPr>
            <a:xfrm>
              <a:off x="4830109" y="2744924"/>
              <a:ext cx="212983" cy="150807"/>
              <a:chOff x="1253067" y="3804356"/>
              <a:chExt cx="1751195" cy="1136812"/>
            </a:xfrm>
          </p:grpSpPr>
          <p:sp>
            <p:nvSpPr>
              <p:cNvPr id="48" name="Forma livre 47"/>
              <p:cNvSpPr/>
              <p:nvPr/>
            </p:nvSpPr>
            <p:spPr>
              <a:xfrm>
                <a:off x="1253067" y="3804356"/>
                <a:ext cx="880533" cy="575733"/>
              </a:xfrm>
              <a:custGeom>
                <a:avLst/>
                <a:gdLst>
                  <a:gd name="connsiteX0" fmla="*/ 0 w 880533"/>
                  <a:gd name="connsiteY0" fmla="*/ 575733 h 575733"/>
                  <a:gd name="connsiteX1" fmla="*/ 462844 w 880533"/>
                  <a:gd name="connsiteY1" fmla="*/ 0 h 575733"/>
                  <a:gd name="connsiteX2" fmla="*/ 880533 w 880533"/>
                  <a:gd name="connsiteY2" fmla="*/ 575733 h 575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0533" h="575733">
                    <a:moveTo>
                      <a:pt x="0" y="575733"/>
                    </a:moveTo>
                    <a:cubicBezTo>
                      <a:pt x="158044" y="287866"/>
                      <a:pt x="316089" y="0"/>
                      <a:pt x="462844" y="0"/>
                    </a:cubicBezTo>
                    <a:cubicBezTo>
                      <a:pt x="609599" y="0"/>
                      <a:pt x="812800" y="464726"/>
                      <a:pt x="880533" y="57573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orma livre 53"/>
              <p:cNvSpPr/>
              <p:nvPr/>
            </p:nvSpPr>
            <p:spPr>
              <a:xfrm rot="10800000">
                <a:off x="2123729" y="4365435"/>
                <a:ext cx="880533" cy="575733"/>
              </a:xfrm>
              <a:custGeom>
                <a:avLst/>
                <a:gdLst>
                  <a:gd name="connsiteX0" fmla="*/ 0 w 880533"/>
                  <a:gd name="connsiteY0" fmla="*/ 575733 h 575733"/>
                  <a:gd name="connsiteX1" fmla="*/ 462844 w 880533"/>
                  <a:gd name="connsiteY1" fmla="*/ 0 h 575733"/>
                  <a:gd name="connsiteX2" fmla="*/ 880533 w 880533"/>
                  <a:gd name="connsiteY2" fmla="*/ 575733 h 575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0533" h="575733">
                    <a:moveTo>
                      <a:pt x="0" y="575733"/>
                    </a:moveTo>
                    <a:cubicBezTo>
                      <a:pt x="158044" y="287866"/>
                      <a:pt x="316089" y="0"/>
                      <a:pt x="462844" y="0"/>
                    </a:cubicBezTo>
                    <a:cubicBezTo>
                      <a:pt x="609599" y="0"/>
                      <a:pt x="812800" y="464726"/>
                      <a:pt x="880533" y="57573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ângulo 52"/>
                <p:cNvSpPr/>
                <p:nvPr/>
              </p:nvSpPr>
              <p:spPr>
                <a:xfrm>
                  <a:off x="5076056" y="2492896"/>
                  <a:ext cx="614527" cy="462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bar>
                              <m:barPr>
                                <m:pos m:val="top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𝑆</m:t>
                                </m:r>
                              </m:e>
                            </m:bar>
                          </m:e>
                          <m:sub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𝑔𝑑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492896"/>
                  <a:ext cx="614527" cy="46243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77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Restrições: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tan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𝑓𝑝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))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/>
                            </a:rPr>
                            <m:t>≤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tan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p>
                        <m:sSupPr>
                          <m:ctrlP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𝑓𝑝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))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Geradores Distribuídos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grpSp>
        <p:nvGrpSpPr>
          <p:cNvPr id="57" name="Grupo 56"/>
          <p:cNvGrpSpPr/>
          <p:nvPr/>
        </p:nvGrpSpPr>
        <p:grpSpPr>
          <a:xfrm>
            <a:off x="2915816" y="764704"/>
            <a:ext cx="2774767" cy="2772308"/>
            <a:chOff x="2915816" y="800708"/>
            <a:chExt cx="2774767" cy="2772308"/>
          </a:xfrm>
        </p:grpSpPr>
        <p:cxnSp>
          <p:nvCxnSpPr>
            <p:cNvPr id="11" name="Conector de seta reta 61"/>
            <p:cNvCxnSpPr>
              <a:cxnSpLocks noChangeShapeType="1"/>
            </p:cNvCxnSpPr>
            <p:nvPr/>
          </p:nvCxnSpPr>
          <p:spPr bwMode="auto">
            <a:xfrm rot="16200000" flipH="1">
              <a:off x="2961058" y="1973401"/>
              <a:ext cx="1463905" cy="1102"/>
            </a:xfrm>
            <a:prstGeom prst="bentConnector3">
              <a:avLst>
                <a:gd name="adj1" fmla="val 49963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 de texto 58"/>
                <p:cNvSpPr txBox="1">
                  <a:spLocks noChangeArrowheads="1"/>
                </p:cNvSpPr>
                <p:nvPr/>
              </p:nvSpPr>
              <p:spPr bwMode="auto">
                <a:xfrm>
                  <a:off x="4355976" y="2348880"/>
                  <a:ext cx="576064" cy="676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Caixa de 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55976" y="2348880"/>
                  <a:ext cx="576064" cy="6762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 de texto 46"/>
                <p:cNvSpPr txBox="1">
                  <a:spLocks noChangeArrowheads="1"/>
                </p:cNvSpPr>
                <p:nvPr/>
              </p:nvSpPr>
              <p:spPr bwMode="auto">
                <a:xfrm>
                  <a:off x="2915816" y="2645910"/>
                  <a:ext cx="1748535" cy="4230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𝑖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𝐿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𝑔𝑑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oMath>
                    </m:oMathPara>
                  </a14:m>
                  <a:endParaRPr lang="pt-BR" b="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Caixa de 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15816" y="2645910"/>
                  <a:ext cx="1748535" cy="4230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 de texto 256"/>
                <p:cNvSpPr txBox="1">
                  <a:spLocks noChangeArrowheads="1"/>
                </p:cNvSpPr>
                <p:nvPr/>
              </p:nvSpPr>
              <p:spPr bwMode="auto">
                <a:xfrm>
                  <a:off x="3402507" y="800708"/>
                  <a:ext cx="593135" cy="52800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Caixa de texto 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2507" y="800708"/>
                  <a:ext cx="593135" cy="52800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>
              <a:cxnSpLocks noChangeShapeType="1"/>
            </p:cNvCxnSpPr>
            <p:nvPr/>
          </p:nvCxnSpPr>
          <p:spPr bwMode="auto">
            <a:xfrm>
              <a:off x="3926570" y="1556792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Conector de seta reta 33"/>
            <p:cNvCxnSpPr>
              <a:cxnSpLocks noChangeShapeType="1"/>
            </p:cNvCxnSpPr>
            <p:nvPr/>
          </p:nvCxnSpPr>
          <p:spPr bwMode="auto">
            <a:xfrm>
              <a:off x="3713985" y="2204864"/>
              <a:ext cx="121805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ector de seta reta 37"/>
            <p:cNvCxnSpPr>
              <a:cxnSpLocks noChangeShapeType="1"/>
            </p:cNvCxnSpPr>
            <p:nvPr/>
          </p:nvCxnSpPr>
          <p:spPr bwMode="auto">
            <a:xfrm>
              <a:off x="3926570" y="2024844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3566530" y="1093638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𝑔𝑑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9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6530" y="1093638"/>
                  <a:ext cx="1514810" cy="7151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3563888" y="1561690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𝑔𝑑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40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3888" y="1561690"/>
                  <a:ext cx="1514810" cy="71518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de seta reta 41"/>
            <p:cNvCxnSpPr>
              <a:cxnSpLocks noChangeShapeType="1"/>
            </p:cNvCxnSpPr>
            <p:nvPr/>
          </p:nvCxnSpPr>
          <p:spPr bwMode="auto">
            <a:xfrm>
              <a:off x="4932040" y="2204864"/>
              <a:ext cx="0" cy="1260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Elipse 4"/>
            <p:cNvSpPr/>
            <p:nvPr/>
          </p:nvSpPr>
          <p:spPr>
            <a:xfrm>
              <a:off x="4716016" y="2600908"/>
              <a:ext cx="432048" cy="4320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de seta reta 46"/>
            <p:cNvCxnSpPr>
              <a:cxnSpLocks noChangeShapeType="1"/>
            </p:cNvCxnSpPr>
            <p:nvPr/>
          </p:nvCxnSpPr>
          <p:spPr bwMode="auto">
            <a:xfrm>
              <a:off x="4716016" y="3465004"/>
              <a:ext cx="42596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Conector de seta reta 48"/>
            <p:cNvCxnSpPr>
              <a:cxnSpLocks noChangeShapeType="1"/>
            </p:cNvCxnSpPr>
            <p:nvPr/>
          </p:nvCxnSpPr>
          <p:spPr bwMode="auto">
            <a:xfrm>
              <a:off x="4830109" y="3573016"/>
              <a:ext cx="21298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" name="Grupo 49"/>
            <p:cNvGrpSpPr/>
            <p:nvPr/>
          </p:nvGrpSpPr>
          <p:grpSpPr>
            <a:xfrm>
              <a:off x="4830109" y="2744924"/>
              <a:ext cx="212983" cy="150807"/>
              <a:chOff x="1253067" y="3804356"/>
              <a:chExt cx="1751195" cy="1136812"/>
            </a:xfrm>
          </p:grpSpPr>
          <p:sp>
            <p:nvSpPr>
              <p:cNvPr id="48" name="Forma livre 47"/>
              <p:cNvSpPr/>
              <p:nvPr/>
            </p:nvSpPr>
            <p:spPr>
              <a:xfrm>
                <a:off x="1253067" y="3804356"/>
                <a:ext cx="880533" cy="575733"/>
              </a:xfrm>
              <a:custGeom>
                <a:avLst/>
                <a:gdLst>
                  <a:gd name="connsiteX0" fmla="*/ 0 w 880533"/>
                  <a:gd name="connsiteY0" fmla="*/ 575733 h 575733"/>
                  <a:gd name="connsiteX1" fmla="*/ 462844 w 880533"/>
                  <a:gd name="connsiteY1" fmla="*/ 0 h 575733"/>
                  <a:gd name="connsiteX2" fmla="*/ 880533 w 880533"/>
                  <a:gd name="connsiteY2" fmla="*/ 575733 h 575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0533" h="575733">
                    <a:moveTo>
                      <a:pt x="0" y="575733"/>
                    </a:moveTo>
                    <a:cubicBezTo>
                      <a:pt x="158044" y="287866"/>
                      <a:pt x="316089" y="0"/>
                      <a:pt x="462844" y="0"/>
                    </a:cubicBezTo>
                    <a:cubicBezTo>
                      <a:pt x="609599" y="0"/>
                      <a:pt x="812800" y="464726"/>
                      <a:pt x="880533" y="57573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orma livre 53"/>
              <p:cNvSpPr/>
              <p:nvPr/>
            </p:nvSpPr>
            <p:spPr>
              <a:xfrm rot="10800000">
                <a:off x="2123729" y="4365435"/>
                <a:ext cx="880533" cy="575733"/>
              </a:xfrm>
              <a:custGeom>
                <a:avLst/>
                <a:gdLst>
                  <a:gd name="connsiteX0" fmla="*/ 0 w 880533"/>
                  <a:gd name="connsiteY0" fmla="*/ 575733 h 575733"/>
                  <a:gd name="connsiteX1" fmla="*/ 462844 w 880533"/>
                  <a:gd name="connsiteY1" fmla="*/ 0 h 575733"/>
                  <a:gd name="connsiteX2" fmla="*/ 880533 w 880533"/>
                  <a:gd name="connsiteY2" fmla="*/ 575733 h 575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0533" h="575733">
                    <a:moveTo>
                      <a:pt x="0" y="575733"/>
                    </a:moveTo>
                    <a:cubicBezTo>
                      <a:pt x="158044" y="287866"/>
                      <a:pt x="316089" y="0"/>
                      <a:pt x="462844" y="0"/>
                    </a:cubicBezTo>
                    <a:cubicBezTo>
                      <a:pt x="609599" y="0"/>
                      <a:pt x="812800" y="464726"/>
                      <a:pt x="880533" y="57573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ângulo 52"/>
                <p:cNvSpPr/>
                <p:nvPr/>
              </p:nvSpPr>
              <p:spPr>
                <a:xfrm>
                  <a:off x="5076056" y="2492896"/>
                  <a:ext cx="614527" cy="462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bar>
                              <m:barPr>
                                <m:pos m:val="top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𝑆</m:t>
                                </m:r>
                              </m:e>
                            </m:bar>
                          </m:e>
                          <m:sub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𝑔𝑑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492896"/>
                  <a:ext cx="614527" cy="46243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3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Modelo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um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BC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chaveado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conectado no nó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70C0"/>
                    </a:solidFill>
                    <a:latin typeface="Arial" charset="0"/>
                    <a:cs typeface="Arial" charset="0"/>
                  </a:rPr>
                  <a:t>Variável inteira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𝑛𝑎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𝑑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𝑏𝑐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representa o número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inteiro de módulos de capacitores em operação do BC chaveado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no nível de demanda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𝑑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𝑏𝑐</m:t>
                        </m:r>
                      </m:sup>
                    </m:sSubSup>
                  </m:oMath>
                </a14:m>
                <a:r>
                  <a:rPr lang="pt-BR" sz="1800" dirty="0" smtClean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: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contribuição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potência reativa do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BC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chaveado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no nível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demanda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𝑑</m:t>
                    </m:r>
                  </m:oMath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𝐿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𝑏𝑐</m:t>
                        </m:r>
                      </m:sub>
                    </m:sSub>
                    <m:d>
                      <m:d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e>
                    </m:d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: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função que associa o BC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com um nó do sistema de distribuição.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/>
                              </a:rPr>
                            </m:ctrlPr>
                          </m:bar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𝑛𝑎</m:t>
                            </m:r>
                          </m:e>
                        </m:ba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𝑏𝑐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número de módulos de capacitores instalados no BC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chaveado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𝑒𝑠𝑝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capacidade de potência reativa de cada módulo do BC chaveado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 b="-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Bancos de Capacitores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cxnSp>
        <p:nvCxnSpPr>
          <p:cNvPr id="11" name="Conector de seta reta 61"/>
          <p:cNvCxnSpPr>
            <a:cxnSpLocks noChangeShapeType="1"/>
          </p:cNvCxnSpPr>
          <p:nvPr/>
        </p:nvCxnSpPr>
        <p:spPr bwMode="auto">
          <a:xfrm rot="16200000" flipH="1">
            <a:off x="2168970" y="1937397"/>
            <a:ext cx="1463905" cy="1102"/>
          </a:xfrm>
          <a:prstGeom prst="bentConnector3">
            <a:avLst>
              <a:gd name="adj1" fmla="val 49963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 de texto 58"/>
              <p:cNvSpPr txBox="1">
                <a:spLocks noChangeArrowheads="1"/>
              </p:cNvSpPr>
              <p:nvPr/>
            </p:nvSpPr>
            <p:spPr bwMode="auto">
              <a:xfrm>
                <a:off x="3707904" y="2091954"/>
                <a:ext cx="576064" cy="67623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1</m:t>
                      </m:r>
                    </m:oMath>
                  </m:oMathPara>
                </a14:m>
                <a:endParaRPr lang="pt-BR" b="0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904" y="2091954"/>
                <a:ext cx="576064" cy="6762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 de texto 46"/>
              <p:cNvSpPr txBox="1">
                <a:spLocks noChangeArrowheads="1"/>
              </p:cNvSpPr>
              <p:nvPr/>
            </p:nvSpPr>
            <p:spPr bwMode="auto">
              <a:xfrm>
                <a:off x="2123728" y="2609906"/>
                <a:ext cx="1748535" cy="4230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𝑏𝑐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𝑛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pt-BR" b="0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Caixa de 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2609906"/>
                <a:ext cx="1748535" cy="423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 de texto 256"/>
              <p:cNvSpPr txBox="1">
                <a:spLocks noChangeArrowheads="1"/>
              </p:cNvSpPr>
              <p:nvPr/>
            </p:nvSpPr>
            <p:spPr bwMode="auto">
              <a:xfrm>
                <a:off x="2610419" y="764704"/>
                <a:ext cx="593135" cy="52800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𝑖</m:t>
                          </m:r>
                          <m:r>
                            <a:rPr lang="pt-BR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Caixa de texto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19" y="764704"/>
                <a:ext cx="593135" cy="5280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cxnSpLocks noChangeShapeType="1"/>
          </p:cNvCxnSpPr>
          <p:nvPr/>
        </p:nvCxnSpPr>
        <p:spPr bwMode="auto">
          <a:xfrm>
            <a:off x="2921897" y="1947938"/>
            <a:ext cx="345334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Conector de seta reta 37"/>
          <p:cNvCxnSpPr>
            <a:cxnSpLocks noChangeShapeType="1"/>
          </p:cNvCxnSpPr>
          <p:nvPr/>
        </p:nvCxnSpPr>
        <p:spPr bwMode="auto">
          <a:xfrm>
            <a:off x="3134482" y="1767918"/>
            <a:ext cx="78937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 de texto 36"/>
              <p:cNvSpPr txBox="1">
                <a:spLocks noChangeArrowheads="1"/>
              </p:cNvSpPr>
              <p:nvPr/>
            </p:nvSpPr>
            <p:spPr bwMode="auto">
              <a:xfrm>
                <a:off x="2771800" y="1340768"/>
                <a:ext cx="1514810" cy="71518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0" name="Caixa de 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340768"/>
                <a:ext cx="1514810" cy="7151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cxnSpLocks noChangeShapeType="1"/>
          </p:cNvCxnSpPr>
          <p:nvPr/>
        </p:nvCxnSpPr>
        <p:spPr bwMode="auto">
          <a:xfrm>
            <a:off x="4139952" y="1947938"/>
            <a:ext cx="0" cy="25202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Conector de seta reta 46"/>
          <p:cNvCxnSpPr>
            <a:cxnSpLocks noChangeShapeType="1"/>
          </p:cNvCxnSpPr>
          <p:nvPr/>
        </p:nvCxnSpPr>
        <p:spPr bwMode="auto">
          <a:xfrm>
            <a:off x="3923928" y="3208078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Conector de seta reta 48"/>
          <p:cNvCxnSpPr>
            <a:cxnSpLocks noChangeShapeType="1"/>
          </p:cNvCxnSpPr>
          <p:nvPr/>
        </p:nvCxnSpPr>
        <p:spPr bwMode="auto">
          <a:xfrm>
            <a:off x="4038021" y="3316090"/>
            <a:ext cx="21298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6534757" y="2498103"/>
                <a:ext cx="701539" cy="385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𝑒𝑠𝑝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57" y="2498103"/>
                <a:ext cx="701539" cy="385939"/>
              </a:xfrm>
              <a:prstGeom prst="rect">
                <a:avLst/>
              </a:prstGeom>
              <a:blipFill rotWithShape="1"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de seta reta 24"/>
          <p:cNvCxnSpPr>
            <a:cxnSpLocks noChangeShapeType="1"/>
          </p:cNvCxnSpPr>
          <p:nvPr/>
        </p:nvCxnSpPr>
        <p:spPr bwMode="auto">
          <a:xfrm>
            <a:off x="3923928" y="263201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onector de seta reta 26"/>
          <p:cNvCxnSpPr>
            <a:cxnSpLocks noChangeShapeType="1"/>
          </p:cNvCxnSpPr>
          <p:nvPr/>
        </p:nvCxnSpPr>
        <p:spPr bwMode="auto">
          <a:xfrm>
            <a:off x="3923928" y="281203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Conector de seta reta 28"/>
          <p:cNvCxnSpPr>
            <a:cxnSpLocks noChangeShapeType="1"/>
          </p:cNvCxnSpPr>
          <p:nvPr/>
        </p:nvCxnSpPr>
        <p:spPr bwMode="auto">
          <a:xfrm>
            <a:off x="4139952" y="2812034"/>
            <a:ext cx="0" cy="396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Conector de seta reta 43"/>
          <p:cNvCxnSpPr>
            <a:cxnSpLocks noChangeShapeType="1"/>
          </p:cNvCxnSpPr>
          <p:nvPr/>
        </p:nvCxnSpPr>
        <p:spPr bwMode="auto">
          <a:xfrm>
            <a:off x="4144512" y="2413541"/>
            <a:ext cx="0" cy="21847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Conector de seta reta 44"/>
          <p:cNvCxnSpPr>
            <a:cxnSpLocks noChangeShapeType="1"/>
          </p:cNvCxnSpPr>
          <p:nvPr/>
        </p:nvCxnSpPr>
        <p:spPr bwMode="auto">
          <a:xfrm flipH="1">
            <a:off x="4144512" y="2199966"/>
            <a:ext cx="106492" cy="21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 de texto 58"/>
              <p:cNvSpPr txBox="1">
                <a:spLocks noChangeArrowheads="1"/>
              </p:cNvSpPr>
              <p:nvPr/>
            </p:nvSpPr>
            <p:spPr bwMode="auto">
              <a:xfrm>
                <a:off x="4470069" y="2091954"/>
                <a:ext cx="576064" cy="67623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</m:oMath>
                  </m:oMathPara>
                </a14:m>
                <a:endParaRPr lang="pt-BR" b="0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0069" y="2091954"/>
                <a:ext cx="576064" cy="6762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de seta reta 50"/>
          <p:cNvCxnSpPr>
            <a:cxnSpLocks noChangeShapeType="1"/>
          </p:cNvCxnSpPr>
          <p:nvPr/>
        </p:nvCxnSpPr>
        <p:spPr bwMode="auto">
          <a:xfrm>
            <a:off x="4902117" y="1947938"/>
            <a:ext cx="0" cy="25202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ector de seta reta 51"/>
          <p:cNvCxnSpPr>
            <a:cxnSpLocks noChangeShapeType="1"/>
          </p:cNvCxnSpPr>
          <p:nvPr/>
        </p:nvCxnSpPr>
        <p:spPr bwMode="auto">
          <a:xfrm>
            <a:off x="4686093" y="3208078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Conector de seta reta 54"/>
          <p:cNvCxnSpPr>
            <a:cxnSpLocks noChangeShapeType="1"/>
          </p:cNvCxnSpPr>
          <p:nvPr/>
        </p:nvCxnSpPr>
        <p:spPr bwMode="auto">
          <a:xfrm>
            <a:off x="4800186" y="3316090"/>
            <a:ext cx="21298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Conector de seta reta 55"/>
          <p:cNvCxnSpPr>
            <a:cxnSpLocks noChangeShapeType="1"/>
          </p:cNvCxnSpPr>
          <p:nvPr/>
        </p:nvCxnSpPr>
        <p:spPr bwMode="auto">
          <a:xfrm>
            <a:off x="4686093" y="263201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Conector de seta reta 57"/>
          <p:cNvCxnSpPr>
            <a:cxnSpLocks noChangeShapeType="1"/>
          </p:cNvCxnSpPr>
          <p:nvPr/>
        </p:nvCxnSpPr>
        <p:spPr bwMode="auto">
          <a:xfrm>
            <a:off x="4686093" y="281203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Conector de seta reta 58"/>
          <p:cNvCxnSpPr>
            <a:cxnSpLocks noChangeShapeType="1"/>
          </p:cNvCxnSpPr>
          <p:nvPr/>
        </p:nvCxnSpPr>
        <p:spPr bwMode="auto">
          <a:xfrm>
            <a:off x="4902117" y="2812034"/>
            <a:ext cx="0" cy="396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Conector de seta reta 59"/>
          <p:cNvCxnSpPr>
            <a:cxnSpLocks noChangeShapeType="1"/>
          </p:cNvCxnSpPr>
          <p:nvPr/>
        </p:nvCxnSpPr>
        <p:spPr bwMode="auto">
          <a:xfrm>
            <a:off x="4906677" y="2413541"/>
            <a:ext cx="0" cy="21847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Conector de seta reta 60"/>
          <p:cNvCxnSpPr>
            <a:cxnSpLocks noChangeShapeType="1"/>
          </p:cNvCxnSpPr>
          <p:nvPr/>
        </p:nvCxnSpPr>
        <p:spPr bwMode="auto">
          <a:xfrm flipH="1">
            <a:off x="4906677" y="2199966"/>
            <a:ext cx="106492" cy="21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 de texto 58"/>
              <p:cNvSpPr txBox="1">
                <a:spLocks noChangeArrowheads="1"/>
              </p:cNvSpPr>
              <p:nvPr/>
            </p:nvSpPr>
            <p:spPr bwMode="auto">
              <a:xfrm>
                <a:off x="5760132" y="2055950"/>
                <a:ext cx="576064" cy="43082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</m:ba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132" y="2055950"/>
                <a:ext cx="576064" cy="430823"/>
              </a:xfrm>
              <a:prstGeom prst="rect">
                <a:avLst/>
              </a:prstGeom>
              <a:blipFill rotWithShape="1">
                <a:blip r:embed="rId9"/>
                <a:stretch>
                  <a:fillRect r="-5208"/>
                </a:stretch>
              </a:blip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/>
          <p:cNvCxnSpPr>
            <a:cxnSpLocks noChangeShapeType="1"/>
          </p:cNvCxnSpPr>
          <p:nvPr/>
        </p:nvCxnSpPr>
        <p:spPr bwMode="auto">
          <a:xfrm>
            <a:off x="6378281" y="1947938"/>
            <a:ext cx="0" cy="25202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Conector de seta reta 63"/>
          <p:cNvCxnSpPr>
            <a:cxnSpLocks noChangeShapeType="1"/>
          </p:cNvCxnSpPr>
          <p:nvPr/>
        </p:nvCxnSpPr>
        <p:spPr bwMode="auto">
          <a:xfrm>
            <a:off x="6162257" y="3208078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Conector de seta reta 64"/>
          <p:cNvCxnSpPr>
            <a:cxnSpLocks noChangeShapeType="1"/>
          </p:cNvCxnSpPr>
          <p:nvPr/>
        </p:nvCxnSpPr>
        <p:spPr bwMode="auto">
          <a:xfrm>
            <a:off x="6276350" y="3316090"/>
            <a:ext cx="21298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Conector de seta reta 65"/>
          <p:cNvCxnSpPr>
            <a:cxnSpLocks noChangeShapeType="1"/>
          </p:cNvCxnSpPr>
          <p:nvPr/>
        </p:nvCxnSpPr>
        <p:spPr bwMode="auto">
          <a:xfrm>
            <a:off x="6162257" y="263201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Conector de seta reta 66"/>
          <p:cNvCxnSpPr>
            <a:cxnSpLocks noChangeShapeType="1"/>
          </p:cNvCxnSpPr>
          <p:nvPr/>
        </p:nvCxnSpPr>
        <p:spPr bwMode="auto">
          <a:xfrm>
            <a:off x="6162257" y="281203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Conector de seta reta 67"/>
          <p:cNvCxnSpPr>
            <a:cxnSpLocks noChangeShapeType="1"/>
          </p:cNvCxnSpPr>
          <p:nvPr/>
        </p:nvCxnSpPr>
        <p:spPr bwMode="auto">
          <a:xfrm>
            <a:off x="6378281" y="2812034"/>
            <a:ext cx="0" cy="396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Conector de seta reta 68"/>
          <p:cNvCxnSpPr>
            <a:cxnSpLocks noChangeShapeType="1"/>
          </p:cNvCxnSpPr>
          <p:nvPr/>
        </p:nvCxnSpPr>
        <p:spPr bwMode="auto">
          <a:xfrm>
            <a:off x="6382841" y="2413541"/>
            <a:ext cx="0" cy="21847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Conector de seta reta 69"/>
          <p:cNvCxnSpPr>
            <a:cxnSpLocks noChangeShapeType="1"/>
          </p:cNvCxnSpPr>
          <p:nvPr/>
        </p:nvCxnSpPr>
        <p:spPr bwMode="auto">
          <a:xfrm flipH="1">
            <a:off x="6382841" y="2199966"/>
            <a:ext cx="106492" cy="21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tângulo 15"/>
          <p:cNvSpPr/>
          <p:nvPr/>
        </p:nvSpPr>
        <p:spPr>
          <a:xfrm>
            <a:off x="3850940" y="2073952"/>
            <a:ext cx="2737284" cy="44882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 de texto 58"/>
              <p:cNvSpPr txBox="1">
                <a:spLocks noChangeArrowheads="1"/>
              </p:cNvSpPr>
              <p:nvPr/>
            </p:nvSpPr>
            <p:spPr bwMode="auto">
              <a:xfrm>
                <a:off x="6588224" y="2091954"/>
                <a:ext cx="576064" cy="4308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2091954"/>
                <a:ext cx="576064" cy="430823"/>
              </a:xfrm>
              <a:prstGeom prst="rect">
                <a:avLst/>
              </a:prstGeom>
              <a:blipFill rotWithShape="1">
                <a:blip r:embed="rId10"/>
                <a:stretch>
                  <a:fillRect r="-17021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2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6982</Words>
  <Application>Microsoft Office PowerPoint</Application>
  <PresentationFormat>Apresentação na tela (4:3)</PresentationFormat>
  <Paragraphs>774</Paragraphs>
  <Slides>38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MONITORAMENTO NÃO-INTRUSIVO DE CARGAS RESIDENCIAIS UTILIZANDO PROGRAMAÇÃO LINEAR INTEIRA MISTA  Marcos J. Rider mjrider@dsee.fee.unicamp.br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 1183 - PLANEJAMENTO E OPERAÇÃO DE SISTEMAS DE ENERGIA ELÉTRICA</dc:title>
  <dc:creator>Marcos Julio Rider Flores</dc:creator>
  <cp:lastModifiedBy>Fernando Marcos Wittmann</cp:lastModifiedBy>
  <cp:revision>758</cp:revision>
  <dcterms:created xsi:type="dcterms:W3CDTF">2012-08-08T19:14:38Z</dcterms:created>
  <dcterms:modified xsi:type="dcterms:W3CDTF">2017-04-06T18:22:34Z</dcterms:modified>
</cp:coreProperties>
</file>