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3" r:id="rId3"/>
    <p:sldId id="468" r:id="rId4"/>
    <p:sldId id="469" r:id="rId5"/>
    <p:sldId id="471" r:id="rId6"/>
    <p:sldId id="472" r:id="rId7"/>
    <p:sldId id="473" r:id="rId8"/>
    <p:sldId id="476" r:id="rId9"/>
    <p:sldId id="475" r:id="rId10"/>
    <p:sldId id="478" r:id="rId11"/>
    <p:sldId id="477" r:id="rId12"/>
    <p:sldId id="399" r:id="rId13"/>
    <p:sldId id="463" r:id="rId14"/>
    <p:sldId id="465" r:id="rId15"/>
    <p:sldId id="467" r:id="rId16"/>
    <p:sldId id="413" r:id="rId17"/>
    <p:sldId id="414" r:id="rId18"/>
    <p:sldId id="440" r:id="rId19"/>
    <p:sldId id="441" r:id="rId20"/>
    <p:sldId id="424" r:id="rId21"/>
    <p:sldId id="442" r:id="rId22"/>
    <p:sldId id="443" r:id="rId23"/>
    <p:sldId id="444" r:id="rId24"/>
    <p:sldId id="430" r:id="rId25"/>
    <p:sldId id="446" r:id="rId26"/>
    <p:sldId id="431" r:id="rId27"/>
    <p:sldId id="447" r:id="rId28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3" autoAdjust="0"/>
    <p:restoredTop sz="90649" autoAdjust="0"/>
  </p:normalViewPr>
  <p:slideViewPr>
    <p:cSldViewPr>
      <p:cViewPr varScale="1">
        <p:scale>
          <a:sx n="92" d="100"/>
          <a:sy n="92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D2B2A6DC-7A27-44B1-957A-98462CBA065F}" type="datetimeFigureOut">
              <a:rPr lang="pt-BR"/>
              <a:pPr>
                <a:defRPr/>
              </a:pPr>
              <a:t>07/04/2017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50953B5-2CE6-4263-893F-4421A4E7C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8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11F328E0-3C6D-4C57-AEDD-F9A68AC837BB}" type="datetimeFigureOut">
              <a:rPr lang="pt-BR"/>
              <a:pPr>
                <a:defRPr/>
              </a:pPr>
              <a:t>07/04/2017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3882BA2E-AE81-4310-95D7-5D1C46BBAB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971E76-41A1-452A-A329-9FBDA6F3EDC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713C-85F6-4045-AC85-7AD7D1CD8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AC300-86D6-44E9-A884-293DFA0406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B13-6499-4A18-ADDC-51DD77833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7C01-DC98-4356-B8ED-2B0EB71366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541D-FFD5-4D0B-B444-EAC5C105B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36681-6EE2-4989-AA60-774B346204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D298-A3D5-40B5-BB96-7761B6C9DA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730D-ECA5-42F2-893F-722D5B0695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0E66-E1A8-450E-ABE2-CEE44305FC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2F4F-2650-4010-A760-D2D1CBAFD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A53-AD4D-4E02-BA19-02E03E16F7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93AB71-1A63-4E45-AB5E-E410B6F4AA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1_NILM_LP.ru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_NILM_LP.ru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2_NILM_LP_model.mod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3_NILM_LP_dados.dat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3_NILM_LP_dados_medidor.da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ttmannF/nilm-lp/blob/master/example/4_2_NILM_LP_mid.inc" TargetMode="External"/><Relationship Id="rId2" Type="http://schemas.openxmlformats.org/officeDocument/2006/relationships/hyperlink" Target="https://github.com/WittmannF/nilm-lp/blob/master/example/4_1_NILM_LP_head.inc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mannF/nilm-lp/blob/master/example/4_3_NILM_LP_foot.in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 sz="quarter" idx="4294967295"/>
          </p:nvPr>
        </p:nvSpPr>
        <p:spPr>
          <a:xfrm>
            <a:off x="733425" y="3057525"/>
            <a:ext cx="5851525" cy="720725"/>
          </a:xfrm>
        </p:spPr>
        <p:txBody>
          <a:bodyPr/>
          <a:lstStyle/>
          <a:p>
            <a:pPr algn="l"/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>MONITORAMENTO NÃO-INTRUSIVO DE CARGAS RESIDENCIAIS UTILIZANDO PROGRAMAÇÃO LINEAR INTEIRA MISTA</a:t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  <a:t/>
            </a:r>
            <a:br>
              <a:rPr lang="pt-BR" altLang="pt-BR" sz="2000" b="1" dirty="0" smtClean="0">
                <a:solidFill>
                  <a:srgbClr val="003A6F"/>
                </a:solidFill>
                <a:latin typeface="Helvetica" pitchFamily="34" charset="0"/>
                <a:ea typeface="MS PGothic" pitchFamily="34" charset="-128"/>
              </a:rPr>
            </a:br>
            <a:r>
              <a:rPr lang="pt-BR" altLang="pt-BR" sz="1800" dirty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Marcos J.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Rider</a:t>
            </a:r>
            <a:b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</a:b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ea typeface="Batang" pitchFamily="18" charset="-127"/>
                <a:cs typeface="Arial" charset="0"/>
              </a:rPr>
              <a:t>mjrider@dsee.fee.unicamp.br</a:t>
            </a:r>
            <a:endParaRPr lang="pt-BR" altLang="pt-BR" sz="2000" b="1" dirty="0" smtClean="0">
              <a:solidFill>
                <a:srgbClr val="003A6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Fixar o tempo mínimo de operação de um estado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4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4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)]</m:t>
                          </m:r>
                        </m:e>
                      </m:nary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= 0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        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=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sub>
                        <m:sup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+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≥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) −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−1)]</m:t>
                          </m:r>
                        </m:e>
                      </m:nary>
                    </m:oMath>
                  </m:oMathPara>
                </a14:m>
                <a:endParaRPr lang="pt-BR" sz="1800" i="1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marL="0" indent="0" algn="r" eaLnBrk="1" hangingPunct="1">
                  <a:buClr>
                    <a:srgbClr val="003A6F"/>
                  </a:buClr>
                  <a:buNone/>
                </a:pPr>
                <a:r>
                  <a:rPr lang="de-DE" sz="1800" dirty="0" smtClean="0">
                    <a:solidFill>
                      <a:srgbClr val="003A6F"/>
                    </a:solidFill>
                    <a:ea typeface="Cambria Math"/>
                    <a:cs typeface="Arial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∀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𝑖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∈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, 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𝑡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∈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sSub>
                      <m:sSubPr>
                        <m:ctrlP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𝐺</m:t>
                        </m:r>
                      </m:e>
                      <m:sub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+ </m:t>
                    </m:r>
                    <m:sSub>
                      <m:sSubPr>
                        <m:ctrlP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…</m:t>
                    </m:r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sSub>
                      <m:sSubPr>
                        <m:ctrlP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𝑓</m:t>
                        </m:r>
                      </m:sub>
                    </m:sSub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− </m:t>
                    </m:r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𝑀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+ 1</m:t>
                    </m:r>
                  </m:oMath>
                </a14:m>
                <a:endParaRPr lang="pt-BR" sz="1800" i="1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algn="just" eaLnBrk="1" hangingPunct="1">
                  <a:buClr>
                    <a:srgbClr val="003A6F"/>
                  </a:buClr>
                </a:pP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Restrições para modelagem das cargas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951820" y="1484784"/>
            <a:ext cx="3284042" cy="1972290"/>
            <a:chOff x="5973144" y="2821280"/>
            <a:chExt cx="5700526" cy="3423551"/>
          </a:xfrm>
        </p:grpSpPr>
        <p:pic>
          <p:nvPicPr>
            <p:cNvPr id="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144" y="3002507"/>
              <a:ext cx="5673230" cy="2480419"/>
            </a:xfrm>
            <a:prstGeom prst="rect">
              <a:avLst/>
            </a:prstGeom>
          </p:spPr>
        </p:pic>
        <p:cxnSp>
          <p:nvCxnSpPr>
            <p:cNvPr id="8" name="Straight Connector 8"/>
            <p:cNvCxnSpPr/>
            <p:nvPr/>
          </p:nvCxnSpPr>
          <p:spPr>
            <a:xfrm>
              <a:off x="8040672" y="3179928"/>
              <a:ext cx="0" cy="216999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9"/>
            <p:cNvSpPr/>
            <p:nvPr/>
          </p:nvSpPr>
          <p:spPr>
            <a:xfrm rot="5400000" flipH="1">
              <a:off x="8978208" y="2091773"/>
              <a:ext cx="258263" cy="21333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1704" y="2821280"/>
              <a:ext cx="241268" cy="216308"/>
            </a:xfrm>
            <a:prstGeom prst="rect">
              <a:avLst/>
            </a:prstGeom>
          </p:spPr>
        </p:pic>
        <p:pic>
          <p:nvPicPr>
            <p:cNvPr id="11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73865" y="5451361"/>
              <a:ext cx="266226" cy="391020"/>
            </a:xfrm>
            <a:prstGeom prst="rect">
              <a:avLst/>
            </a:prstGeom>
          </p:spPr>
        </p:pic>
        <p:cxnSp>
          <p:nvCxnSpPr>
            <p:cNvPr id="12" name="Straight Connector 13"/>
            <p:cNvCxnSpPr/>
            <p:nvPr/>
          </p:nvCxnSpPr>
          <p:spPr>
            <a:xfrm>
              <a:off x="10174008" y="3121658"/>
              <a:ext cx="0" cy="2169994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6020" y="5164478"/>
              <a:ext cx="247650" cy="304800"/>
            </a:xfrm>
            <a:prstGeom prst="rect">
              <a:avLst/>
            </a:prstGeom>
          </p:spPr>
        </p:pic>
        <p:cxnSp>
          <p:nvCxnSpPr>
            <p:cNvPr id="14" name="Straight Arrow Connector 17"/>
            <p:cNvCxnSpPr/>
            <p:nvPr/>
          </p:nvCxnSpPr>
          <p:spPr>
            <a:xfrm>
              <a:off x="8040671" y="5690042"/>
              <a:ext cx="571066" cy="0"/>
            </a:xfrm>
            <a:prstGeom prst="straightConnector1">
              <a:avLst/>
            </a:prstGeom>
            <a:ln w="41275"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/>
            <p:nvPr/>
          </p:nvCxnSpPr>
          <p:spPr>
            <a:xfrm>
              <a:off x="8611737" y="5690042"/>
              <a:ext cx="1091821" cy="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2"/>
            <p:cNvCxnSpPr/>
            <p:nvPr/>
          </p:nvCxnSpPr>
          <p:spPr>
            <a:xfrm flipV="1">
              <a:off x="9703558" y="5690042"/>
              <a:ext cx="470450" cy="3399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8862" y="5911456"/>
              <a:ext cx="285750" cy="333375"/>
            </a:xfrm>
            <a:prstGeom prst="rect">
              <a:avLst/>
            </a:prstGeom>
          </p:spPr>
        </p:pic>
        <p:cxnSp>
          <p:nvCxnSpPr>
            <p:cNvPr id="18" name="Straight Arrow Connector 26"/>
            <p:cNvCxnSpPr/>
            <p:nvPr/>
          </p:nvCxnSpPr>
          <p:spPr>
            <a:xfrm flipV="1">
              <a:off x="8611737" y="5693441"/>
              <a:ext cx="0" cy="21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99901" y="5905008"/>
              <a:ext cx="1343025" cy="333375"/>
            </a:xfrm>
            <a:prstGeom prst="rect">
              <a:avLst/>
            </a:prstGeom>
          </p:spPr>
        </p:pic>
        <p:cxnSp>
          <p:nvCxnSpPr>
            <p:cNvPr id="20" name="Straight Arrow Connector 29"/>
            <p:cNvCxnSpPr/>
            <p:nvPr/>
          </p:nvCxnSpPr>
          <p:spPr>
            <a:xfrm flipV="1">
              <a:off x="9703558" y="5699890"/>
              <a:ext cx="0" cy="211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42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Fixar o tempo mínimo de operação de um estado (continuação)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=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sz="1800" b="0" i="1" smtClean="0">
                                      <a:solidFill>
                                        <a:srgbClr val="003A6F"/>
                                      </a:solidFill>
                                      <a:latin typeface="Cambria Math"/>
                                      <a:ea typeface="Cambria Math"/>
                                      <a:cs typeface="Arial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𝑡</m:t>
                                      </m:r>
                                      <m:r>
                                        <a:rPr lang="pt-BR" sz="1800" b="0" i="1" smtClean="0">
                                          <a:solidFill>
                                            <a:srgbClr val="003A6F"/>
                                          </a:solidFill>
                                          <a:latin typeface="Cambria Math"/>
                                          <a:ea typeface="Cambria Math"/>
                                          <a:cs typeface="Arial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≥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0 </m:t>
                          </m:r>
                        </m:e>
                      </m:nary>
                    </m:oMath>
                  </m:oMathPara>
                </a14:m>
                <a:endParaRPr lang="pt-BR" sz="1800" i="1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𝑓</m:t>
                          </m:r>
                        </m:sub>
                      </m:sSub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−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𝑀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+ 2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…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400050" lvl="1" indent="0" algn="just" eaLnBrk="1" hangingPunct="1">
                  <a:buClr>
                    <a:srgbClr val="003A6F"/>
                  </a:buClr>
                  <a:buNone/>
                </a:pPr>
                <a:endParaRPr lang="pt-BR" sz="14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754063" lvl="1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𝑀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𝐷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: Número mínimo de amostras que o estado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𝑖</m:t>
                    </m:r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deve permanecer ligado</a:t>
                </a: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marL="285750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𝐺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é o número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de </a:t>
                </a:r>
                <a:r>
                  <a:rPr lang="pt-BR" sz="1800" dirty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amostras restantes em que o estado deve permanecer ativo devido à janela </a:t>
                </a: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anterior. O mesmo é calculado fazendo-se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𝐺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=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𝑚𝑖𝑛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{</m:t>
                    </m:r>
                    <m:sSub>
                      <m:sSubPr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𝑓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𝑀</m:t>
                        </m:r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−</m:t>
                        </m:r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𝑁</m:t>
                        </m:r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𝑋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}</m:t>
                    </m:r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.  O valor de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𝑁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é calculado fazendo-se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𝑁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−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+2</m:t>
                          </m:r>
                        </m:sub>
                        <m:sup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𝑘</m:t>
                          </m:r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Restrições para modelagem das cargas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7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Modelo Completo (resumo)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92796"/>
            <a:ext cx="53721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2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Modelo Completo (resumo)</a:t>
            </a:r>
          </a:p>
          <a:p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962025"/>
            <a:ext cx="53721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Modelo Completo (resumo)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71625"/>
            <a:ext cx="63341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0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Modelo Completo (resumo)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962025"/>
            <a:ext cx="6210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idx="4294967295"/>
          </p:nvPr>
        </p:nvSpPr>
        <p:spPr>
          <a:xfrm>
            <a:off x="323528" y="1136650"/>
            <a:ext cx="3600400" cy="5245100"/>
          </a:xfrm>
        </p:spPr>
        <p:txBody>
          <a:bodyPr/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Três eletrodomésticos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Geladeira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Maquina de Lavar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Forno Elétrico</a:t>
            </a: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700 amostras de Potência Ativa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- Uma amostra a cada 15 segundos.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Modelagem dos eletrodomésticos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Três estados para a máquina de lavar (lavagem, molho e centrífuga)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Dois estados para a geladeira (transitório e permanente)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Um estado para o forno elétrico 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sz="180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</a:t>
            </a:r>
            <a:r>
              <a:rPr lang="pt-BR" dirty="0" smtClean="0">
                <a:solidFill>
                  <a:srgbClr val="003A6F"/>
                </a:solidFill>
                <a:cs typeface="Arial" charset="0"/>
              </a:rPr>
              <a:t>: Desagregação de eletrodomésticos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85" y="1052736"/>
            <a:ext cx="4791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2CAA8A-05A0-4081-969D-E6F121F9F9B5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dirty="0">
                <a:solidFill>
                  <a:srgbClr val="003A6F"/>
                </a:solidFill>
                <a:cs typeface="Arial" charset="0"/>
              </a:rPr>
              <a:t>Exemplo: Desagregação de eletrodomésticos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9532" y="115145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eaLnBrk="1" hangingPunct="1">
              <a:buClr>
                <a:srgbClr val="003A6F"/>
              </a:buClr>
              <a:buNone/>
            </a:pPr>
            <a:r>
              <a:rPr lang="pt-BR" b="0" dirty="0" smtClean="0">
                <a:solidFill>
                  <a:srgbClr val="003A6F"/>
                </a:solidFill>
                <a:cs typeface="Arial" charset="0"/>
              </a:rPr>
              <a:t>Dados de modelagem dos eletrodomésticos</a:t>
            </a:r>
            <a:endParaRPr lang="pt-BR" b="0" dirty="0">
              <a:solidFill>
                <a:srgbClr val="003A6F"/>
              </a:solidFill>
              <a:cs typeface="Arial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97442"/>
              </p:ext>
            </p:extLst>
          </p:nvPr>
        </p:nvGraphicFramePr>
        <p:xfrm>
          <a:off x="503549" y="1532903"/>
          <a:ext cx="3211003" cy="134683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94239"/>
                <a:gridCol w="637587"/>
                <a:gridCol w="637587"/>
                <a:gridCol w="637587"/>
                <a:gridCol w="70400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ant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Pdisp</a:t>
                      </a:r>
                      <a:endParaRPr lang="pt-BR" sz="12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mindisc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2950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550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850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</a:t>
                      </a:r>
                      <a:endParaRPr lang="pt-BR" sz="12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323528" y="3068538"/>
            <a:ext cx="6732748" cy="298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Parâmetros: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Número de dispositivos = 3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Discretização</a:t>
            </a: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inicial = 1 (redefinido a cada janela)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Tamanho da janela = 220 amostras (55 minutos)</a:t>
            </a:r>
          </a:p>
          <a:p>
            <a:pPr algn="just" eaLnBrk="1" hangingPunct="1">
              <a:buClr>
                <a:srgbClr val="003A6F"/>
              </a:buClr>
              <a:buFontTx/>
              <a:buChar char="-"/>
            </a:pPr>
            <a:r>
              <a:rPr lang="pt-BR" sz="1800" b="0" dirty="0" err="1" smtClean="0">
                <a:solidFill>
                  <a:srgbClr val="003A6F"/>
                </a:solidFill>
                <a:latin typeface="Arial" charset="0"/>
                <a:cs typeface="Arial" charset="0"/>
              </a:rPr>
              <a:t>Threshold</a:t>
            </a:r>
            <a:r>
              <a:rPr lang="pt-BR" sz="1800" b="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= 30 W. </a:t>
            </a: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Font typeface="Arial" charset="0"/>
              <a:buNone/>
            </a:pPr>
            <a:endParaRPr lang="pt-BR" sz="1800" b="0" dirty="0">
              <a:solidFill>
                <a:srgbClr val="003A6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Linear Inteira Mista  para o Problema de NILM</a:t>
            </a:r>
            <a:endParaRPr lang="pt-BR" altLang="pt-BR" dirty="0">
              <a:solidFill>
                <a:srgbClr val="003A6F"/>
              </a:solidFill>
            </a:endParaRP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 action="ppaction://hlinkfile"/>
              </a:rPr>
              <a:t>1_NILM_LP.run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elimina todos os elementos da memória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reset;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muda ao modo modelo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2_NILM_LP_model.mod;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muda ao modo de dados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data 3_NILM_LP_data_15s.dat;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define CPLEX como solucionador ou solver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solver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cplex_options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mipdisplay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=4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mipgap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=0.05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nodefile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=3';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Continua ...</a:t>
            </a:r>
          </a:p>
        </p:txBody>
      </p:sp>
    </p:spTree>
    <p:extLst>
      <p:ext uri="{BB962C8B-B14F-4D97-AF65-F5344CB8AC3E}">
        <p14:creationId xmlns:p14="http://schemas.microsoft.com/office/powerpoint/2010/main" val="29980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 action="ppaction://hlinkfile"/>
              </a:rPr>
              <a:t>1_NILM_LP.run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soluciona o modelo e imprime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4_1_NILM_LP_head.inc;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Impressao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cabeçalhos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                         # Loop para repetição de solver em novas janelas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"---- %2d\% concluído... ---- \n",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disc_i+window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card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(TS)*100);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Tf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# Redefine posição final de nova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TS2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Tf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# Redefine novo subconjunto de tempo para 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solve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                # Resolve para a janela definida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include 4_2_NILM_LP_mid.inc; #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Imprime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meio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Parâmetros para comunicação de informações de tempo entre as janelas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:=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:= sum{t in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+ 2) .. Tf}(X[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G[e] := min(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,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[e])*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card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(TS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); # Fim do loop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include 4_3_NILM_LP_foot.inc; # Imprime rodapé de arquivos de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idx="4294967295"/>
          </p:nvPr>
        </p:nvSpPr>
        <p:spPr>
          <a:xfrm>
            <a:off x="431800" y="1136650"/>
            <a:ext cx="8243888" cy="5245100"/>
          </a:xfrm>
        </p:spPr>
        <p:txBody>
          <a:bodyPr/>
          <a:lstStyle/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Monitoramento Não-Intrusivo (</a:t>
            </a:r>
            <a:r>
              <a:rPr lang="pt-BR" altLang="pt-BR" sz="1800" i="1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Non-Intrusive Load Monitoring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 - NILM) tem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como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objetivo identificar o consumo individual de cargas residenciais a partir da leitura agregada total de um medidor.</a:t>
            </a: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Variáveis (contínuas 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e/ou </a:t>
            </a: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inteiras</a:t>
            </a: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):</a:t>
            </a:r>
            <a:endParaRPr lang="pt-BR" altLang="pt-BR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>
                <a:solidFill>
                  <a:srgbClr val="003A6F"/>
                </a:solidFill>
                <a:latin typeface="Arial" charset="0"/>
                <a:cs typeface="Arial" charset="0"/>
              </a:rPr>
              <a:t>b</a:t>
            </a: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inário representando se um estado de um dispositivo está ativado ou desativado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binário representado se o estado de um dispositivo foi ativado e desativado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0" indent="0" algn="just" eaLnBrk="1" hangingPunct="1">
              <a:buClr>
                <a:srgbClr val="003A6F"/>
              </a:buClr>
              <a:buNone/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Função objetivo: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r>
              <a:rPr lang="pt-BR" altLang="pt-BR" sz="14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minimizar a diferença entre a leitura total de potência do medidor e a combinação de potências que compõe cada dispositivo</a:t>
            </a:r>
          </a:p>
          <a:p>
            <a:pPr marL="754063" lvl="1" indent="-354013" algn="just" eaLnBrk="1" hangingPunct="1">
              <a:buClr>
                <a:srgbClr val="003A6F"/>
              </a:buClr>
            </a:pPr>
            <a:endParaRPr lang="pt-BR" altLang="pt-BR" sz="1400" dirty="0" smtClean="0">
              <a:solidFill>
                <a:srgbClr val="003A6F"/>
              </a:solidFill>
              <a:latin typeface="Arial" charset="0"/>
              <a:cs typeface="Arial" charset="0"/>
            </a:endParaRPr>
          </a:p>
          <a:p>
            <a:pPr marL="354013" indent="-354013" algn="just" eaLnBrk="1" hangingPunct="1">
              <a:buClr>
                <a:srgbClr val="003A6F"/>
              </a:buClr>
            </a:pPr>
            <a:r>
              <a:rPr lang="pt-BR" altLang="pt-BR" sz="1800" dirty="0">
                <a:solidFill>
                  <a:srgbClr val="0070C0"/>
                </a:solidFill>
                <a:latin typeface="Arial" charset="0"/>
                <a:cs typeface="Arial" charset="0"/>
              </a:rPr>
              <a:t>Matematicamente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,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o problema 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NILM pode ser formulado como um problema </a:t>
            </a:r>
            <a:r>
              <a:rPr lang="pt-BR" altLang="pt-BR" sz="1800" dirty="0">
                <a:solidFill>
                  <a:srgbClr val="003A6F"/>
                </a:solidFill>
                <a:latin typeface="Arial" charset="0"/>
                <a:cs typeface="Arial" charset="0"/>
              </a:rPr>
              <a:t>de </a:t>
            </a:r>
            <a:r>
              <a:rPr lang="pt-BR" altLang="pt-BR" sz="1800" dirty="0" smtClean="0">
                <a:solidFill>
                  <a:srgbClr val="003A6F"/>
                </a:solidFill>
                <a:latin typeface="Arial" charset="0"/>
                <a:cs typeface="Arial" charset="0"/>
              </a:rPr>
              <a:t>PLIM (semelhante ao problema da mochila)</a:t>
            </a:r>
          </a:p>
        </p:txBody>
      </p:sp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>
                <a:solidFill>
                  <a:srgbClr val="003A6F"/>
                </a:solidFill>
              </a:rPr>
              <a:t>Introdução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dos conjuntos 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parametros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ESTADO; 		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TS; 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          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total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 TS2;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            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Conjunto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 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		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inicial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Tamanho da 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ID do dispositivo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Index do Estado anterior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Estado X anterior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Ativa dos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reativa dos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Número mínimo de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discretizações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numdisp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Número de dispositivos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{TS};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total da leitura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{TS};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Potência total da leitura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TH;	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de potência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G{ESTADO} default 0;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online time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Soma_X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{ESTADO} default 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 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Somatoria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dos estados no tempo final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 Tf;	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Tempo final da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janela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variaveis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X{ESTADO,TS2}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Estado X do dispositivo e in ESTADO para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in TS2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DELTA_P{TS2};		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Erro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 Potencia Ativa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{ESTADO,TS2}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# Transição de estado e em ESTADO para ligado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{ESTADO,TS2}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Transição de estado e em ESTADO para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desligado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objetivo considerando apenas a potencia ativa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minimize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erro_quadratico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sum{t in TS2} (DELTA_P[t]);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das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restricoes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Erro absoluto P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diferenca_combinatoria_1 {t in TS2}: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- sum{e in ESTADO}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&lt;= DELTA_P[t];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diferenca_combinatoria_2 {t in TS2}: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- sum{e in ESTADO} (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&gt;= -DELTA_P[t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Evitar que múltiplos estados da mesma carga sejam ativados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evitar_sobreposicao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d in 1..numdisp}: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== d}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1;</a:t>
            </a:r>
          </a:p>
        </p:txBody>
      </p:sp>
    </p:spTree>
    <p:extLst>
      <p:ext uri="{BB962C8B-B14F-4D97-AF65-F5344CB8AC3E}">
        <p14:creationId xmlns:p14="http://schemas.microsoft.com/office/powerpoint/2010/main" val="42229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Definir estados para 0 quando a leitura total for menor que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30W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set_zero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&lt; TH}: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Variaveis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para armazenar mudança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calculo_ligado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t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Impedir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que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ua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sejam iguais a 1 simultaneamente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impedir_igualdade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&lt;= 1;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variavel_inicial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{e in ESTADO, t in TS2: t&gt;1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Xprev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Limitar estado anterior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maquina_estados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{t in TS2, e in ESTADO :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&gt; 0}: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[e],t];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2_NILM_LP_model.mod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altLang="pt-BR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continuação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Manter tempo mínimo de estados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numero_minimo_amostras_1 {e in ESTADO, t in G[e]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+ 1) : t&gt;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t..(t +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- 1)}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&gt;=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[e]*(X[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X[e,t-1]);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numero_minimo_amostras_2 {e in ESTADO}: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.. G[e]} (1 - 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]) = 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numero_minimo_amostras_3 {e in ESTADO, t in (Tf -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+ 2) .. Tf}: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sum{n in t .. Tf}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(X[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- X[e,t-1])) &gt;= 0;</a:t>
            </a:r>
          </a:p>
        </p:txBody>
      </p:sp>
    </p:spTree>
    <p:extLst>
      <p:ext uri="{BB962C8B-B14F-4D97-AF65-F5344CB8AC3E}">
        <p14:creationId xmlns:p14="http://schemas.microsoft.com/office/powerpoint/2010/main" val="15070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3_NILM_LP_dados.dat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#leitura dos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nclude </a:t>
            </a:r>
            <a:r>
              <a:rPr 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3_NILM_LP_dados_medidor.dat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Dados para modelagem das cargas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param:  ESTADO: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Pdisp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mindisc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                                 [W]        [amostras]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1        1        0        145        5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2        1        1        130        20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3        2        0        2950       20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4        2        3        90         80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5        2        4        550        20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     6        3        0        850        20;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numdisp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3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# Número de dispositivos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disc_i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1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#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Discretização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inicial (redefinida a cada janela)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:= 220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# Número de amostras em cada janela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TH := 30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    # </a:t>
            </a:r>
            <a:r>
              <a:rPr lang="pt-BR" altLang="pt-BR" sz="1200" b="0" dirty="0" err="1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Treshold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(ignorar potência total menor que TH)</a:t>
            </a:r>
          </a:p>
        </p:txBody>
      </p:sp>
    </p:spTree>
    <p:extLst>
      <p:ext uri="{BB962C8B-B14F-4D97-AF65-F5344CB8AC3E}">
        <p14:creationId xmlns:p14="http://schemas.microsoft.com/office/powerpoint/2010/main" val="10459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679774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3_NILM_LP_dados_medidor.dat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Dados do medidor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param: TS: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:=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2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3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4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5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6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7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8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9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10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11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12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13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14		0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...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Disponível em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  <a:hlinkClick r:id="rId2"/>
              </a:rPr>
              <a:t>github.com/WittmannF/nilm-lp/blob/master/example/3_NILM_LP_dados_medidor.dat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4_1_NILM_LP_head.inc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211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[DELTA] = delta();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"DELTA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[X] = x();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"X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Ptotalorg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98475" y="3717032"/>
            <a:ext cx="8243888" cy="22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for {t in TS2}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%8.4f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t,DELTA_P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",t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"%1d  ",X[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e,t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"%8d  %8.4f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t,Ptotal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[t]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 smtClean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739045" y="3212976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4_2_NILM_LP_mid.inc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Formulação Linear Inteira Mista  para o Problema de NILM</a:t>
            </a:r>
          </a:p>
          <a:p>
            <a:r>
              <a:rPr lang="pt-BR" altLang="pt-BR" b="0" dirty="0" smtClean="0">
                <a:solidFill>
                  <a:srgbClr val="003A6F"/>
                </a:solidFill>
              </a:rPr>
              <a:t>(</a:t>
            </a:r>
            <a:r>
              <a:rPr lang="pt-BR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Arquivo</a:t>
            </a:r>
            <a:r>
              <a:rPr lang="es-ES" altLang="pt-BR" b="0" dirty="0" smtClean="0">
                <a:solidFill>
                  <a:srgbClr val="003A6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pt-BR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4_3_NILM_LP_foot.inc</a:t>
            </a:r>
            <a:r>
              <a:rPr lang="pt-BR" altLang="pt-BR" b="0" dirty="0" smtClean="0">
                <a:solidFill>
                  <a:srgbClr val="003A6F"/>
                </a:solidFill>
              </a:rPr>
              <a:t>)</a:t>
            </a:r>
            <a:endParaRPr lang="pt-BR" altLang="pt-BR" b="0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404AEF-3EA1-464C-9BDA-2C079DE3A463}" type="slidenum">
              <a:rPr lang="pt-BR" sz="1200" b="0">
                <a:solidFill>
                  <a:schemeClr val="tx1">
                    <a:tint val="75000"/>
                  </a:schemeClr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0">
              <a:solidFill>
                <a:schemeClr val="tx1">
                  <a:tint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31800" y="1136650"/>
            <a:ext cx="8243888" cy="49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z_results_delta.m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z_results_x.m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[ESTADO] = estado();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"ESTADO = [ 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for {e in ESTADO} {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"%3d  %8.2f \n",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e,Pdisp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[e]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z_results_estado.m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endParaRPr lang="pt-BR" altLang="pt-BR" sz="1200" b="0" dirty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"]; 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Clr>
                <a:srgbClr val="002E89"/>
              </a:buClr>
              <a:buFont typeface="Wingdings" pitchFamily="2" charset="2"/>
              <a:buNone/>
            </a:pP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;\n\n" &gt; </a:t>
            </a:r>
            <a:r>
              <a:rPr lang="pt-BR" altLang="pt-BR" sz="1200" b="0" dirty="0" err="1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z_results_ptotalorg.m</a:t>
            </a:r>
            <a:r>
              <a:rPr lang="pt-BR" altLang="pt-BR" sz="1200" b="0" dirty="0">
                <a:solidFill>
                  <a:srgbClr val="003A6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altLang="pt-BR" sz="1200" b="0" dirty="0" smtClean="0">
              <a:solidFill>
                <a:srgbClr val="003A6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Problema clássico</a:t>
                </a:r>
                <a:r>
                  <a:rPr lang="pt-BR" sz="1800" dirty="0" smtClean="0">
                    <a:solidFill>
                      <a:srgbClr val="002060"/>
                    </a:solidFill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min</m:t>
                    </m:r>
                    <m: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𝑡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)−</m:t>
                        </m:r>
                        <m:nary>
                          <m:naryPr>
                            <m:chr m:val="∑"/>
                            <m:ctrlPr>
                              <a:rPr lang="pt-BR" sz="180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/>
                              </a:rPr>
                              <m:t>𝑖</m:t>
                            </m:r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1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sz="180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Calibri"/>
                      </a:rPr>
                      <m:t>    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∀</m:t>
                    </m:r>
                    <m:r>
                      <m:rPr>
                        <m:sty m:val="p"/>
                      </m:rP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t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m:rPr>
                        <m:sty m:val="p"/>
                      </m:rP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T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, ∀</m:t>
                    </m:r>
                    <m:r>
                      <m:rPr>
                        <m:sty m:val="p"/>
                      </m:rP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i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Calibri"/>
                      </a:rPr>
                      <m:t>𝑇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conjunto de amostras de períodos de tempo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de leitura do medidor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Calibri"/>
                      </a:rPr>
                      <m:t>𝑆</m:t>
                    </m:r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conjunto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índices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𝑖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=1..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dos estados de potência que modelam os dispositivos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Dificuldade: O problema clássico leva em conta apenas a leitura instantânea, impossibilitando restrições que permitam modelar o tempo mínimo ou fixar sequência de estados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Solução: Alterar o problema clássico para minimizar a soma de todos os erros dentro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T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 fazendo-se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min</m:t>
                    </m:r>
                    <m:r>
                      <a:rPr lang="pt-BR" sz="1800" b="0" i="0" smtClean="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∈ </m:t>
                        </m:r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𝑡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)−</m:t>
                            </m:r>
                            <m:nary>
                              <m:naryPr>
                                <m:chr m:val="∑"/>
                                <m:ctrl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r="-592" b="-128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</a:t>
            </a:r>
            <a:r>
              <a:rPr lang="pt-BR" altLang="pt-BR" dirty="0" smtClean="0">
                <a:solidFill>
                  <a:srgbClr val="003A6F"/>
                </a:solidFill>
              </a:rPr>
              <a:t>do Problema de NILM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pic>
        <p:nvPicPr>
          <p:cNvPr id="24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60285"/>
            <a:ext cx="4639252" cy="2191052"/>
          </a:xfrm>
          <a:prstGeom prst="rect">
            <a:avLst/>
          </a:prstGeom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78" y="2800164"/>
            <a:ext cx="247650" cy="304800"/>
          </a:xfrm>
          <a:prstGeom prst="rect">
            <a:avLst/>
          </a:prstGeom>
        </p:spPr>
      </p:pic>
      <p:pic>
        <p:nvPicPr>
          <p:cNvPr id="27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164" y="1274747"/>
            <a:ext cx="1954236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Dificuldade: A inclusão do somatório de erros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∈ 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aumenta demasiadamente o tempo computacional devido à criação de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𝑛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variáveis inteiras para cada amostra de tempo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dentro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</m:oMath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Solução: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Subdividir o espaço de tempo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em subespaços (janelas)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</m:acc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𝑚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amostras dentro de cada janela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8362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do Problema de NILM</a:t>
            </a: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2380311" y="2924944"/>
            <a:ext cx="4472385" cy="2624085"/>
            <a:chOff x="1730291" y="2608777"/>
            <a:chExt cx="5754783" cy="33765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291" y="3120307"/>
              <a:ext cx="5456328" cy="2576945"/>
            </a:xfrm>
            <a:prstGeom prst="rect">
              <a:avLst/>
            </a:prstGeom>
          </p:spPr>
        </p:pic>
        <p:cxnSp>
          <p:nvCxnSpPr>
            <p:cNvPr id="10" name="Straight Connector 15"/>
            <p:cNvCxnSpPr/>
            <p:nvPr/>
          </p:nvCxnSpPr>
          <p:spPr>
            <a:xfrm flipH="1">
              <a:off x="3592958" y="3266470"/>
              <a:ext cx="9791" cy="203025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6"/>
            <p:cNvCxnSpPr/>
            <p:nvPr/>
          </p:nvCxnSpPr>
          <p:spPr>
            <a:xfrm flipH="1">
              <a:off x="4955392" y="3266470"/>
              <a:ext cx="8908" cy="203025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7"/>
            <p:cNvCxnSpPr/>
            <p:nvPr/>
          </p:nvCxnSpPr>
          <p:spPr>
            <a:xfrm flipH="1">
              <a:off x="6313831" y="3330078"/>
              <a:ext cx="29936" cy="196664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Brace 29"/>
            <p:cNvSpPr/>
            <p:nvPr/>
          </p:nvSpPr>
          <p:spPr>
            <a:xfrm rot="5400000" flipH="1">
              <a:off x="2774189" y="2358203"/>
              <a:ext cx="280056" cy="13574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6851" y="2608777"/>
              <a:ext cx="276225" cy="247650"/>
            </a:xfrm>
            <a:prstGeom prst="rect">
              <a:avLst/>
            </a:prstGeom>
          </p:spPr>
        </p:pic>
        <p:cxnSp>
          <p:nvCxnSpPr>
            <p:cNvPr id="15" name="Straight Arrow Connector 36"/>
            <p:cNvCxnSpPr/>
            <p:nvPr/>
          </p:nvCxnSpPr>
          <p:spPr>
            <a:xfrm>
              <a:off x="2237315" y="5337212"/>
              <a:ext cx="4949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7423" y="5203127"/>
              <a:ext cx="247651" cy="304800"/>
            </a:xfrm>
            <a:prstGeom prst="rect">
              <a:avLst/>
            </a:prstGeom>
          </p:spPr>
        </p:pic>
        <p:sp>
          <p:nvSpPr>
            <p:cNvPr id="17" name="Right Brace 42"/>
            <p:cNvSpPr/>
            <p:nvPr/>
          </p:nvSpPr>
          <p:spPr>
            <a:xfrm rot="5400000" flipH="1">
              <a:off x="4126832" y="2345265"/>
              <a:ext cx="280056" cy="13574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494" y="2608777"/>
              <a:ext cx="276225" cy="247650"/>
            </a:xfrm>
            <a:prstGeom prst="rect">
              <a:avLst/>
            </a:prstGeom>
          </p:spPr>
        </p:pic>
        <p:sp>
          <p:nvSpPr>
            <p:cNvPr id="19" name="Right Brace 44"/>
            <p:cNvSpPr/>
            <p:nvPr/>
          </p:nvSpPr>
          <p:spPr>
            <a:xfrm rot="5400000" flipH="1">
              <a:off x="5479475" y="2345975"/>
              <a:ext cx="280056" cy="13574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2137" y="2608777"/>
              <a:ext cx="276225" cy="247650"/>
            </a:xfrm>
            <a:prstGeom prst="rect">
              <a:avLst/>
            </a:prstGeom>
          </p:spPr>
        </p:pic>
        <p:cxnSp>
          <p:nvCxnSpPr>
            <p:cNvPr id="21" name="Straight Arrow Connector 46"/>
            <p:cNvCxnSpPr/>
            <p:nvPr/>
          </p:nvCxnSpPr>
          <p:spPr>
            <a:xfrm>
              <a:off x="2235476" y="5589240"/>
              <a:ext cx="1350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3576" y="5285581"/>
              <a:ext cx="304800" cy="447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Straight Arrow Connector 49"/>
            <p:cNvCxnSpPr/>
            <p:nvPr/>
          </p:nvCxnSpPr>
          <p:spPr>
            <a:xfrm>
              <a:off x="3586280" y="5733256"/>
              <a:ext cx="1350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Picture 5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64380" y="5393593"/>
              <a:ext cx="304800" cy="447675"/>
            </a:xfrm>
            <a:prstGeom prst="rect">
              <a:avLst/>
            </a:prstGeom>
          </p:spPr>
        </p:pic>
        <p:cxnSp>
          <p:nvCxnSpPr>
            <p:cNvPr id="28" name="Straight Arrow Connector 51"/>
            <p:cNvCxnSpPr/>
            <p:nvPr/>
          </p:nvCxnSpPr>
          <p:spPr>
            <a:xfrm>
              <a:off x="4965667" y="5841268"/>
              <a:ext cx="1350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3767" y="5537609"/>
              <a:ext cx="304800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2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Nova função objetivo</a:t>
                </a: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com a inclusão de janelas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sz="1800" b="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pt-BR" sz="1800" b="1" dirty="0" err="1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</a:t>
                </a:r>
                <a:endParaRPr lang="pt-BR" sz="1800" b="1" dirty="0" smtClean="0">
                  <a:solidFill>
                    <a:srgbClr val="003A6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</m:acc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,…, </m:t>
                        </m:r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sub>
                        </m:s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𝑚</m:t>
                        </m:r>
                      </m:e>
                    </m:d>
                  </m:oMath>
                </a14:m>
                <a:endParaRPr lang="pt-BR" sz="18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solve</a:t>
                </a:r>
              </a:p>
              <a:p>
                <a:pPr marL="0" indent="0" eaLnBrk="1" hangingPunct="1">
                  <a:buClr>
                    <a:srgbClr val="003A6F"/>
                  </a:buClr>
                  <a:buNone/>
                </a:pPr>
                <a:r>
                  <a:rPr 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min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∈ </m:t>
                        </m:r>
                        <m:acc>
                          <m:accPr>
                            <m:chr m:val="̃"/>
                            <m:ctrlP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  <m:t>𝑇</m:t>
                            </m:r>
                          </m:e>
                        </m:acc>
                      </m:sub>
                      <m:sup/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𝑡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)−</m:t>
                            </m:r>
                            <m:nary>
                              <m:naryPr>
                                <m:chr m:val="∑"/>
                                <m:ctrl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pt-BR" sz="1800" dirty="0" smtClean="0">
                  <a:solidFill>
                    <a:srgbClr val="003A6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+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𝑚</m:t>
                    </m:r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+1</m:t>
                    </m:r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pt-BR" altLang="pt-BR" sz="1800" b="1" dirty="0" err="1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&gt;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pt-BR" sz="1800" dirty="0" err="1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card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𝑇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pt-BR" sz="1800" b="0" i="0" smtClean="0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:</m:t>
                    </m:r>
                  </m:oMath>
                </a14:m>
                <a:r>
                  <a:rPr lang="pt-BR" sz="1800" b="0" dirty="0" smtClean="0">
                    <a:solidFill>
                      <a:srgbClr val="002060"/>
                    </a:solidFill>
                    <a:latin typeface="Arial" charset="0"/>
                    <a:cs typeface="Calibri"/>
                  </a:rPr>
                  <a:t> Amostra inicial da janela em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80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𝑇</m:t>
                        </m:r>
                      </m:e>
                    </m:acc>
                  </m:oMath>
                </a14:m>
                <a:r>
                  <a:rPr lang="pt-BR" sz="1800" b="0" dirty="0" smtClean="0">
                    <a:solidFill>
                      <a:srgbClr val="002060"/>
                    </a:solidFill>
                    <a:latin typeface="Arial" charset="0"/>
                    <a:cs typeface="Calibri"/>
                  </a:rPr>
                  <a:t> na qual é redefinida no final de cada iteração.</a:t>
                </a: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card (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𝑇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pt-BR" sz="1800" dirty="0" smtClean="0">
                    <a:solidFill>
                      <a:srgbClr val="002060"/>
                    </a:solidFill>
                    <a:latin typeface="Arial" charset="0"/>
                    <a:cs typeface="Calibri"/>
                  </a:rPr>
                  <a:t>Número total de amostras em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2060"/>
                        </a:solidFill>
                        <a:latin typeface="Cambria Math"/>
                        <a:cs typeface="Times New Roman"/>
                      </a:rPr>
                      <m:t>𝑇</m:t>
                    </m:r>
                  </m:oMath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</a:t>
            </a:r>
            <a:r>
              <a:rPr lang="pt-BR" altLang="pt-BR" dirty="0">
                <a:solidFill>
                  <a:srgbClr val="003A6F"/>
                </a:solidFill>
              </a:rPr>
              <a:t>do Problema de NILM</a:t>
            </a:r>
          </a:p>
          <a:p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1799692" y="1844824"/>
            <a:ext cx="0" cy="13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Dificuldade: Reformular o módulo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min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∈ </m:t>
                        </m:r>
                        <m:acc>
                          <m:accPr>
                            <m:chr m:val="̃"/>
                            <m:ctrlP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  <m:t>𝑇</m:t>
                            </m:r>
                          </m:e>
                        </m:acc>
                      </m:sub>
                      <m:sup/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𝑃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𝑡</m:t>
                            </m:r>
                            <m:r>
                              <a:rPr lang="pt-BR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)−</m:t>
                            </m:r>
                            <m:nary>
                              <m:naryPr>
                                <m:chr m:val="∑"/>
                                <m:ctrl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para uma função linear</a:t>
                </a: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Solução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Inserir uma nova variável de erro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δ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𝑃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𝑡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 minimizar o módulo do erro a partir de restrições, fazendo:</a:t>
                </a: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min</m:t>
                      </m:r>
                      <m:r>
                        <a:rPr lang="pt-BR" sz="1800">
                          <a:solidFill>
                            <a:srgbClr val="003A6F"/>
                          </a:solidFill>
                          <a:latin typeface="Cambria Math"/>
                          <a:cs typeface="Arial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cs typeface="Arial" charset="0"/>
                            </a:rPr>
                            <m:t> ∈ </m:t>
                          </m:r>
                          <m:acc>
                            <m:accPr>
                              <m:chr m:val="̃"/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</m:acc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80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                           sujeito a</a:t>
                </a: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≥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−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8362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</a:t>
            </a:r>
            <a:r>
              <a:rPr lang="pt-BR" altLang="pt-BR" dirty="0">
                <a:solidFill>
                  <a:srgbClr val="003A6F"/>
                </a:solidFill>
              </a:rPr>
              <a:t>do Problema de NILM</a:t>
            </a:r>
          </a:p>
          <a:p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6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Dificuldade: Incluir novos atributos além da potência 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como por exemplo, a potência reativa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Solução</a:t>
                </a: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Expandir a função objetivo adicionando novos erros para cada atributo como por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δ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𝑄</m:t>
                        </m:r>
                      </m:sub>
                    </m:sSub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𝑡</m:t>
                    </m:r>
                    <m:r>
                      <a:rPr lang="pt-BR" sz="18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min</m:t>
                    </m:r>
                    <m:r>
                      <a:rPr lang="pt-BR" sz="1800">
                        <a:solidFill>
                          <a:srgbClr val="003A6F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cs typeface="Arial" charset="0"/>
                          </a:rPr>
                          <m:t> ∈ </m:t>
                        </m:r>
                        <m:acc>
                          <m:accPr>
                            <m:chr m:val="̃"/>
                            <m:ctrlP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cs typeface="Arial" charset="0"/>
                              </a:rPr>
                              <m:t>𝑇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1800" i="1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δ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003A6F"/>
                                </a:solidFill>
                                <a:latin typeface="Cambria Math"/>
                                <a:ea typeface="Cambria Math"/>
                                <a:cs typeface="Arial" charset="0"/>
                              </a:rPr>
                              <m:t>𝑃</m:t>
                            </m:r>
                          </m:sub>
                        </m:s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𝑡</m:t>
                        </m:r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800" dirty="0" smtClean="0">
                    <a:solidFill>
                      <a:srgbClr val="002060"/>
                    </a:solidFill>
                    <a:latin typeface="Arial" charset="0"/>
                    <a:cs typeface="Calibri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δ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𝑄</m:t>
                        </m:r>
                      </m:sub>
                    </m:sSub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𝑡</m:t>
                    </m:r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pt-BR" sz="180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eaLnBrk="1" hangingPunct="1">
                  <a:buClr>
                    <a:srgbClr val="003A6F"/>
                  </a:buClr>
                  <a:buNone/>
                </a:pPr>
                <a:r>
                  <a:rPr lang="pt-BR" altLang="pt-BR" sz="18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                           sujeito a</a:t>
                </a: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𝑃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≥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−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𝑄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≤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dirty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𝑄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i="1">
                          <a:solidFill>
                            <a:srgbClr val="002060"/>
                          </a:solidFill>
                          <a:latin typeface="Cambria Math"/>
                          <a:cs typeface="Calibri"/>
                        </a:rPr>
                        <m:t>≥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−</m:t>
                          </m:r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2060"/>
                              </a:solidFill>
                              <a:latin typeface="Cambria Math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800" b="0" dirty="0" smtClean="0">
                  <a:solidFill>
                    <a:srgbClr val="002060"/>
                  </a:solidFill>
                  <a:latin typeface="Arial" charset="0"/>
                  <a:cs typeface="Calibri"/>
                </a:endParaRPr>
              </a:p>
            </p:txBody>
          </p:sp>
        </mc:Choice>
        <mc:Fallback xmlns=""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>
                <a:solidFill>
                  <a:srgbClr val="003A6F"/>
                </a:solidFill>
              </a:rPr>
              <a:t>Modelagem </a:t>
            </a:r>
            <a:r>
              <a:rPr lang="pt-BR" altLang="pt-BR" dirty="0">
                <a:solidFill>
                  <a:srgbClr val="003A6F"/>
                </a:solidFill>
              </a:rPr>
              <a:t>do Problema de NILM</a:t>
            </a:r>
          </a:p>
          <a:p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1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Novos parâmetros para modelagem da assinatura: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,</a:t>
                </a:r>
                <a:r>
                  <a:rPr lang="pt-BR" sz="1800" dirty="0">
                    <a:solidFill>
                      <a:srgbClr val="003A6F"/>
                    </a:solidFill>
                    <a:ea typeface="Cambria Math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𝑀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𝑝𝑟𝑒</m:t>
                    </m:r>
                    <m:sSub>
                      <m:sSubPr>
                        <m:ctrlP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𝑣</m:t>
                        </m:r>
                      </m:e>
                      <m:sub>
                        <m:r>
                          <a:rPr lang="pt-BR" sz="18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algn="just" eaLnBrk="1" hangingPunct="1">
                  <a:buClr>
                    <a:srgbClr val="003A6F"/>
                  </a:buClr>
                </a:pPr>
                <a:r>
                  <a:rPr lang="pt-BR" altLang="pt-BR" sz="1800" dirty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Evitar a ativação de diferentes estados de um mesmo dispositivo</a:t>
                </a:r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∈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𝑆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=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(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)</m:t>
                          </m:r>
                        </m:e>
                      </m:nary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≤1 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acc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</m:acc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𝐷</m:t>
                      </m:r>
                    </m:oMath>
                  </m:oMathPara>
                </a14:m>
                <a:endParaRPr lang="pt-BR" altLang="pt-BR" sz="18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754063" lvl="1" indent="-354013" algn="just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𝐷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pt-BR" alt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: conjunto de índices que associa o estado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𝑖</m:t>
                    </m:r>
                    <m:r>
                      <a:rPr lang="pt-BR" sz="14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pt-BR" altLang="pt-BR" sz="1400" dirty="0" smtClean="0">
                    <a:solidFill>
                      <a:srgbClr val="003A6F"/>
                    </a:solidFill>
                    <a:latin typeface="Arial" charset="0"/>
                    <a:cs typeface="Arial" charset="0"/>
                  </a:rPr>
                  <a:t>ao dispositivo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𝑑</m:t>
                    </m:r>
                  </m:oMath>
                </a14:m>
                <a:endParaRPr lang="pt-BR" altLang="pt-BR" sz="1400" dirty="0" smtClean="0">
                  <a:solidFill>
                    <a:srgbClr val="003A6F"/>
                  </a:solidFill>
                  <a:latin typeface="Arial" charset="0"/>
                  <a:cs typeface="Arial" charset="0"/>
                </a:endParaRPr>
              </a:p>
              <a:p>
                <a:pPr marL="354013" indent="-354013" algn="just" eaLnBrk="1" hangingPunct="1">
                  <a:buClr>
                    <a:srgbClr val="003A6F"/>
                  </a:buClr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Restrições para modelagem das cargas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03948" y="4104010"/>
            <a:ext cx="2885512" cy="3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026748" y="4041068"/>
            <a:ext cx="2885512" cy="3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612971"/>
            <a:ext cx="4518502" cy="253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2 Marcador de contenido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</p:spPr>
            <p:txBody>
              <a:bodyPr/>
              <a:lstStyle/>
              <a:p>
                <a:pPr marL="354013" indent="-354013" algn="just" eaLnBrk="1" hangingPunct="1">
                  <a:buClr>
                    <a:srgbClr val="003A6F"/>
                  </a:buClr>
                </a:pPr>
                <a:r>
                  <a:rPr lang="pt-BR" sz="18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Fixar a sequência de determinados estados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754063" lvl="1" indent="-354013" algn="just" eaLnBrk="1" hangingPunct="1">
                  <a:buClr>
                    <a:srgbClr val="003A6F"/>
                  </a:buClr>
                </a:pPr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Primeiro acrescenta-se variáveis auxiliares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𝑢</m:t>
                    </m:r>
                    <m:sSub>
                      <m:sSubPr>
                        <m:ctrlP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𝑝</m:t>
                        </m:r>
                      </m:e>
                      <m:sub>
                        <m: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𝑑𝑤</m:t>
                        </m:r>
                      </m:e>
                      <m:sub>
                        <m: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para indicar a mudança de estados para ativado e desativado:</a:t>
                </a:r>
                <a:endParaRPr lang="pt-BR" sz="14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- 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-1</m:t>
                          </m:r>
                        </m:e>
                      </m:d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=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𝑢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-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𝑑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    </m:t>
                      </m:r>
                      <m:r>
                        <a:rPr lang="de-DE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de-DE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de-DE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&gt; 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-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=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𝑢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-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     </m:t>
                      </m:r>
                      <m:r>
                        <a:rPr lang="en-US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=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𝑢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+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𝑑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≤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1 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    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accPr>
                        <m:e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lvl="1" eaLnBrk="1" hangingPunct="1">
                  <a:buClr>
                    <a:srgbClr val="003A6F"/>
                  </a:buClr>
                </a:pPr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A sequência de estados pode ser fixada fazendo-se:</a:t>
                </a:r>
                <a:endParaRPr lang="pt-BR" sz="1400" dirty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algn="ctr" eaLnBrk="1" hangingPunct="1">
                  <a:buClr>
                    <a:srgbClr val="003A6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𝑢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=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𝑑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𝑝𝑟𝑒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3A6F"/>
                                  </a:solidFill>
                                  <a:latin typeface="Cambria Math"/>
                                  <a:ea typeface="Cambria Math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       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∀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𝑖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𝑆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, </m:t>
                      </m:r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𝑡</m:t>
                      </m:r>
                      <m:r>
                        <a:rPr lang="pt-BR" sz="180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accPr>
                        <m:e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𝑇</m:t>
                          </m:r>
                        </m:e>
                      </m:acc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 |  </m:t>
                      </m:r>
                      <m:r>
                        <a:rPr lang="pt-BR" sz="1800" b="0" i="1" smtClean="0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𝑝𝑟𝑒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𝑣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3A6F"/>
                              </a:solidFill>
                              <a:latin typeface="Cambria Math"/>
                              <a:ea typeface="Cambria Math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3A6F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&gt;0</m:t>
                      </m:r>
                    </m:oMath>
                  </m:oMathPara>
                </a14:m>
                <a:endParaRPr lang="pt-BR" sz="1800" dirty="0" smtClean="0">
                  <a:solidFill>
                    <a:srgbClr val="003A6F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lvl="1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: Binário indicando se cada estado</a:t>
                </a:r>
                <a14:m>
                  <m:oMath xmlns:m="http://schemas.openxmlformats.org/officeDocument/2006/math">
                    <m:r>
                      <a:rPr lang="pt-BR" sz="1400" b="0" i="0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  <m:r>
                      <a:rPr lang="pt-BR" sz="14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𝑖</m:t>
                    </m:r>
                    <m:r>
                      <a:rPr lang="en-US" sz="1400" i="1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está ativado/desativado na última amostra de cada janela. Esta informação é transmitida para a janela seguinte.</a:t>
                </a:r>
              </a:p>
              <a:p>
                <a:pPr lvl="1" eaLnBrk="1" hangingPunct="1">
                  <a:buClr>
                    <a:srgbClr val="003A6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𝑝𝑟𝑒𝑣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3A6F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: Índice do estado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3A6F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𝑖</m:t>
                    </m:r>
                  </m:oMath>
                </a14:m>
                <a:r>
                  <a:rPr lang="pt-BR" sz="1400" dirty="0" smtClean="0">
                    <a:solidFill>
                      <a:srgbClr val="003A6F"/>
                    </a:solidFill>
                    <a:latin typeface="Arial" charset="0"/>
                    <a:ea typeface="Cambria Math"/>
                    <a:cs typeface="Arial" charset="0"/>
                  </a:rPr>
                  <a:t> a ser ativado previamente</a:t>
                </a:r>
              </a:p>
              <a:p>
                <a:pPr marL="0" indent="0" algn="just" eaLnBrk="1" hangingPunct="1">
                  <a:buClr>
                    <a:srgbClr val="003A6F"/>
                  </a:buClr>
                  <a:buNone/>
                </a:pP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algn="just" eaLnBrk="1" hangingPunct="1">
                  <a:buClr>
                    <a:srgbClr val="003A6F"/>
                  </a:buClr>
                </a:pPr>
                <a:endParaRPr lang="pt-BR" sz="1400" dirty="0" smtClean="0">
                  <a:solidFill>
                    <a:srgbClr val="003A6F"/>
                  </a:solidFill>
                  <a:latin typeface="Cambria Math"/>
                  <a:ea typeface="Cambria Math"/>
                  <a:cs typeface="Arial" charset="0"/>
                </a:endParaRPr>
              </a:p>
            </p:txBody>
          </p:sp>
        </mc:Choice>
        <mc:Fallback>
          <p:sp>
            <p:nvSpPr>
              <p:cNvPr id="3074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1800" y="1136650"/>
                <a:ext cx="8243888" cy="5245100"/>
              </a:xfrm>
              <a:blipFill rotWithShape="1">
                <a:blip r:embed="rId2"/>
                <a:stretch>
                  <a:fillRect l="-518" t="-581" r="-222" b="-13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1 Título"/>
          <p:cNvSpPr txBox="1">
            <a:spLocks/>
          </p:cNvSpPr>
          <p:nvPr/>
        </p:nvSpPr>
        <p:spPr bwMode="auto">
          <a:xfrm>
            <a:off x="755650" y="407988"/>
            <a:ext cx="79867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pt-BR" dirty="0" smtClean="0">
                <a:solidFill>
                  <a:srgbClr val="003A6F"/>
                </a:solidFill>
              </a:rPr>
              <a:t>Restrições para modelagem das cargas</a:t>
            </a:r>
            <a:endParaRPr lang="pt-BR" altLang="pt-BR" dirty="0">
              <a:solidFill>
                <a:srgbClr val="003A6F"/>
              </a:solidFill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D58225-B56D-4CCC-8E72-B9B4739128E3}" type="slidenum">
              <a:rPr lang="pt-BR" sz="12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mjrider@dsee.fee.unicamp.br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2796"/>
            <a:ext cx="3708412" cy="20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6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2279</Words>
  <Application>Microsoft Office PowerPoint</Application>
  <PresentationFormat>Apresentação na tela (4:3)</PresentationFormat>
  <Paragraphs>432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MONITORAMENTO NÃO-INTRUSIVO DE CARGAS RESIDENCIAIS UTILIZANDO PROGRAMAÇÃO LINEAR INTEIRA MISTA  Marcos J. Rider mjrider@dsee.fee.unicamp.br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1183 - PLANEJAMENTO E OPERAÇÃO DE SISTEMAS DE ENERGIA ELÉTRICA</dc:title>
  <dc:creator>Marcos Julio Rider Flores</dc:creator>
  <cp:lastModifiedBy>Fernando Marcos Wittmann</cp:lastModifiedBy>
  <cp:revision>781</cp:revision>
  <dcterms:created xsi:type="dcterms:W3CDTF">2012-08-08T19:14:38Z</dcterms:created>
  <dcterms:modified xsi:type="dcterms:W3CDTF">2017-04-07T14:05:05Z</dcterms:modified>
</cp:coreProperties>
</file>