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7" r:id="rId2"/>
    <p:sldId id="277" r:id="rId3"/>
    <p:sldId id="287" r:id="rId4"/>
    <p:sldId id="279" r:id="rId5"/>
    <p:sldId id="285" r:id="rId6"/>
    <p:sldId id="286" r:id="rId7"/>
    <p:sldId id="262" r:id="rId8"/>
  </p:sldIdLst>
  <p:sldSz cx="6858000" cy="9144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7" userDrawn="1">
          <p15:clr>
            <a:srgbClr val="A4A3A4"/>
          </p15:clr>
        </p15:guide>
        <p15:guide id="2" pos="4020" userDrawn="1">
          <p15:clr>
            <a:srgbClr val="A4A3A4"/>
          </p15:clr>
        </p15:guide>
        <p15:guide id="3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9C9C9"/>
    <a:srgbClr val="D9D9D9"/>
    <a:srgbClr val="F6EEEF"/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259" autoAdjust="0"/>
  </p:normalViewPr>
  <p:slideViewPr>
    <p:cSldViewPr snapToGrid="0" showGuides="1">
      <p:cViewPr varScale="1">
        <p:scale>
          <a:sx n="51" d="100"/>
          <a:sy n="51" d="100"/>
        </p:scale>
        <p:origin x="3672" y="78"/>
      </p:cViewPr>
      <p:guideLst>
        <p:guide orient="horz" pos="3447"/>
        <p:guide pos="4020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AA851B7-FC0E-434C-9DDB-F4AC47BA5DD6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52538"/>
            <a:ext cx="253523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4FCABE29-0B60-4F8A-BD26-00B83C42EF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66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ABE29-0B60-4F8A-BD26-00B83C42EFDC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688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zh-CN" altLang="en-US" dirty="0"/>
              <a:t>预测的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位点在基因组上的分布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预测的在</a:t>
            </a:r>
            <a:r>
              <a:rPr lang="en-US" altLang="zh-CN" dirty="0"/>
              <a:t>mRNA</a:t>
            </a:r>
            <a:r>
              <a:rPr lang="zh-CN" altLang="en-US" dirty="0"/>
              <a:t>上的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位点在</a:t>
            </a:r>
            <a:r>
              <a:rPr lang="en-HK" altLang="zh-CN" dirty="0"/>
              <a:t>3UTR,CDS</a:t>
            </a:r>
            <a:r>
              <a:rPr lang="zh-CN" altLang="en-US" dirty="0"/>
              <a:t>，</a:t>
            </a:r>
            <a:r>
              <a:rPr lang="en-HK" altLang="zh-CN" dirty="0"/>
              <a:t>5UTR</a:t>
            </a:r>
            <a:r>
              <a:rPr lang="zh-CN" altLang="en-US" dirty="0"/>
              <a:t>结构上的分布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预测的在</a:t>
            </a:r>
            <a:r>
              <a:rPr lang="en-US" altLang="zh-CN" dirty="0"/>
              <a:t>mRNA</a:t>
            </a:r>
            <a:r>
              <a:rPr lang="zh-CN" altLang="en-US" dirty="0"/>
              <a:t>上的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位点在</a:t>
            </a:r>
            <a:r>
              <a:rPr lang="en-HK" altLang="zh-CN" dirty="0"/>
              <a:t>3UTR,CDS</a:t>
            </a:r>
            <a:r>
              <a:rPr lang="zh-CN" altLang="en-US" dirty="0"/>
              <a:t>，</a:t>
            </a:r>
            <a:r>
              <a:rPr lang="en-HK" altLang="zh-CN" dirty="0"/>
              <a:t>5UTR</a:t>
            </a:r>
            <a:r>
              <a:rPr lang="zh-CN" altLang="en-US" dirty="0"/>
              <a:t>结构上的分布以及各个部分的</a:t>
            </a:r>
            <a:r>
              <a:rPr lang="en-HK" altLang="zh-CN" dirty="0"/>
              <a:t>ATCG</a:t>
            </a:r>
            <a:r>
              <a:rPr lang="zh-CN" altLang="en-US" dirty="0"/>
              <a:t>比例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预测的在</a:t>
            </a:r>
            <a:r>
              <a:rPr lang="en-US" altLang="zh-CN" dirty="0"/>
              <a:t>mRNA</a:t>
            </a:r>
            <a:r>
              <a:rPr lang="zh-CN" altLang="en-US" dirty="0"/>
              <a:t>上的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位点的基因分布特点，例如</a:t>
            </a:r>
            <a:r>
              <a:rPr lang="en-HK" altLang="zh-CN" dirty="0"/>
              <a:t>50%</a:t>
            </a:r>
            <a:r>
              <a:rPr lang="zh-CN" altLang="en-US" dirty="0"/>
              <a:t>的都是一个基因上只有一个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</a:p>
          <a:p>
            <a:pPr marL="228600" indent="-228600">
              <a:buAutoNum type="alphaUcPeriod"/>
            </a:pPr>
            <a:r>
              <a:rPr lang="en-US" altLang="zh-CN" dirty="0"/>
              <a:t>Nm</a:t>
            </a:r>
            <a:r>
              <a:rPr lang="zh-CN" altLang="en-US" dirty="0"/>
              <a:t>位点，其中占比最多的碱基的</a:t>
            </a:r>
            <a:r>
              <a:rPr lang="en-HK" altLang="zh-CN" dirty="0"/>
              <a:t>NM</a:t>
            </a:r>
            <a:r>
              <a:rPr lang="zh-CN" altLang="en-US" dirty="0"/>
              <a:t>位点的前一个位点和后一个位点的</a:t>
            </a:r>
            <a:r>
              <a:rPr lang="en-HK" altLang="zh-CN" dirty="0"/>
              <a:t>ATCG</a:t>
            </a:r>
            <a:r>
              <a:rPr lang="zh-CN" altLang="en-US" dirty="0"/>
              <a:t>分布情况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预测的在</a:t>
            </a:r>
            <a:r>
              <a:rPr lang="en-US" altLang="zh-CN" dirty="0"/>
              <a:t>CDS</a:t>
            </a:r>
            <a:r>
              <a:rPr lang="zh-CN" altLang="en-US" dirty="0"/>
              <a:t>上的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位点在密码子上的分布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预测的在</a:t>
            </a:r>
            <a:r>
              <a:rPr lang="en-US" altLang="zh-CN" dirty="0"/>
              <a:t>CDS</a:t>
            </a:r>
            <a:r>
              <a:rPr lang="zh-CN" altLang="en-US" dirty="0"/>
              <a:t>上的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位点对应的氨基酸分布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en-US" altLang="zh-CN" dirty="0"/>
              <a:t>GO</a:t>
            </a:r>
            <a:r>
              <a:rPr lang="zh-CN" altLang="en-US" dirty="0"/>
              <a:t>富集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zh-CN" altLang="en-US" dirty="0"/>
              <a:t>预测的在</a:t>
            </a:r>
            <a:r>
              <a:rPr lang="en-US" altLang="zh-CN" dirty="0"/>
              <a:t>mRNA</a:t>
            </a:r>
            <a:r>
              <a:rPr lang="zh-CN" altLang="en-US" dirty="0"/>
              <a:t>上的</a:t>
            </a:r>
            <a:r>
              <a:rPr lang="en-HK" altLang="zh-CN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位点的</a:t>
            </a:r>
            <a:r>
              <a:rPr lang="en-US" altLang="zh-CN" dirty="0"/>
              <a:t>motif</a:t>
            </a:r>
            <a:r>
              <a:rPr lang="zh-CN" altLang="en-US" dirty="0"/>
              <a:t>（</a:t>
            </a:r>
            <a:r>
              <a:rPr lang="en-HK" altLang="zh-CN" dirty="0"/>
              <a:t>E</a:t>
            </a:r>
            <a:r>
              <a:rPr lang="en-US" altLang="zh-CN" dirty="0"/>
              <a:t>.coli</a:t>
            </a:r>
            <a:r>
              <a:rPr lang="zh-CN" altLang="en-US" dirty="0"/>
              <a:t>和</a:t>
            </a:r>
            <a:r>
              <a:rPr lang="en-HK" altLang="zh-CN" dirty="0"/>
              <a:t>PA</a:t>
            </a:r>
            <a:r>
              <a:rPr lang="zh-CN" altLang="en-US" dirty="0"/>
              <a:t>有类似的</a:t>
            </a:r>
            <a:r>
              <a:rPr lang="en-US" altLang="zh-CN" dirty="0"/>
              <a:t>motif</a:t>
            </a:r>
            <a:r>
              <a:rPr lang="zh-CN" altLang="en-US" dirty="0"/>
              <a:t>）</a:t>
            </a:r>
            <a:endParaRPr lang="en-HK" altLang="zh-CN" dirty="0"/>
          </a:p>
          <a:p>
            <a:pPr marL="228600" indent="-228600">
              <a:buAutoNum type="alphaUcPeriod"/>
            </a:pPr>
            <a:endParaRPr lang="en-US" altLang="zh-CN" dirty="0"/>
          </a:p>
          <a:p>
            <a:pPr marL="228600" indent="-228600">
              <a:buAutoNum type="alphaUcPeriod"/>
            </a:pPr>
            <a:endParaRPr lang="en-HK" altLang="zh-CN" dirty="0"/>
          </a:p>
          <a:p>
            <a:pPr marL="228600" indent="-228600">
              <a:buAutoNum type="alphaUcPeriod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ABE29-0B60-4F8A-BD26-00B83C42EFDC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708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选取的两个</a:t>
            </a:r>
            <a:r>
              <a:rPr lang="en-HK" altLang="zh-CN" dirty="0"/>
              <a:t>NM</a:t>
            </a:r>
            <a:r>
              <a:rPr lang="zh-CN" altLang="en-US" dirty="0"/>
              <a:t>位点的</a:t>
            </a:r>
            <a:r>
              <a:rPr lang="en-US" altLang="zh-CN" dirty="0"/>
              <a:t>reads</a:t>
            </a:r>
            <a:r>
              <a:rPr lang="zh-CN" altLang="en-US" dirty="0"/>
              <a:t>数变化可视化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ABE29-0B60-4F8A-BD26-00B83C42EFDC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2514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ABE29-0B60-4F8A-BD26-00B83C42EFDC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147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ABE29-0B60-4F8A-BD26-00B83C42EFDC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177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HK" dirty="0"/>
              <a:t>PA</a:t>
            </a:r>
            <a:r>
              <a:rPr lang="zh-CN" altLang="en-US" dirty="0"/>
              <a:t>和</a:t>
            </a:r>
            <a:r>
              <a:rPr lang="en-HK" altLang="zh-CN" dirty="0"/>
              <a:t>E</a:t>
            </a:r>
            <a:r>
              <a:rPr lang="en-US" altLang="zh-CN" dirty="0"/>
              <a:t>.coli</a:t>
            </a:r>
            <a:r>
              <a:rPr lang="zh-CN" altLang="en-US" dirty="0"/>
              <a:t>的</a:t>
            </a:r>
            <a:r>
              <a:rPr lang="en-HK" altLang="zh-CN" dirty="0"/>
              <a:t>NM</a:t>
            </a:r>
            <a:r>
              <a:rPr lang="zh-CN" altLang="en-US" dirty="0"/>
              <a:t>位点交集</a:t>
            </a:r>
            <a:endParaRPr lang="en-HK" altLang="zh-CN" dirty="0"/>
          </a:p>
          <a:p>
            <a:pPr marL="228600" indent="-228600">
              <a:buAutoNum type="alphaUcPeriod"/>
            </a:pPr>
            <a:r>
              <a:rPr lang="en-HK" dirty="0"/>
              <a:t>N</a:t>
            </a:r>
            <a:r>
              <a:rPr lang="en-US" altLang="zh-CN" dirty="0"/>
              <a:t>m</a:t>
            </a:r>
            <a:r>
              <a:rPr lang="zh-CN" altLang="en-US" dirty="0"/>
              <a:t>位置处的</a:t>
            </a:r>
            <a:r>
              <a:rPr lang="en-HK" altLang="zh-CN" dirty="0"/>
              <a:t>RNA </a:t>
            </a:r>
            <a:r>
              <a:rPr lang="zh-CN" altLang="en-US" dirty="0"/>
              <a:t>二级结构（比较少的），</a:t>
            </a:r>
            <a:r>
              <a:rPr lang="en-HK" altLang="zh-CN" dirty="0"/>
              <a:t>[</a:t>
            </a:r>
            <a:r>
              <a:rPr lang="zh-CN" altLang="en-US" dirty="0"/>
              <a:t>这里要换一个没什么二级结构的图</a:t>
            </a:r>
            <a:r>
              <a:rPr lang="en-HK" altLang="zh-CN"/>
              <a:t>]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ABE29-0B60-4F8A-BD26-00B83C42EFDC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1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79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0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56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8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676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890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619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68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66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23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551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12CB-E931-4553-B5EE-4A5D4E1754A9}" type="datetimeFigureOut">
              <a:rPr lang="en-HK" smtClean="0"/>
              <a:t>27/4/2020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9807-FA0A-4ED1-9963-8FB5A9A6C36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64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52ACC-BFB9-4DA4-99EA-52832C5F4B2C}"/>
              </a:ext>
            </a:extLst>
          </p:cNvPr>
          <p:cNvSpPr txBox="1">
            <a:spLocks/>
          </p:cNvSpPr>
          <p:nvPr/>
        </p:nvSpPr>
        <p:spPr>
          <a:xfrm>
            <a:off x="1318684" y="4770699"/>
            <a:ext cx="5702157" cy="831690"/>
          </a:xfrm>
          <a:prstGeom prst="rect">
            <a:avLst/>
          </a:prstGeom>
        </p:spPr>
        <p:txBody>
          <a:bodyPr vert="horz" lIns="184320" tIns="92160" rIns="184320" bIns="92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 "/>
                <a:cs typeface="Arial" panose="020B0604020202020204" pitchFamily="34" charset="0"/>
              </a:rPr>
              <a:t>Fig. 1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Nm sites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 in rRNA in </a:t>
            </a:r>
            <a:r>
              <a:rPr lang="en-US" sz="1800" b="1" i="1" dirty="0">
                <a:latin typeface="Arial "/>
                <a:cs typeface="Arial" panose="020B0604020202020204" pitchFamily="34" charset="0"/>
              </a:rPr>
              <a:t>E.coli.</a:t>
            </a:r>
            <a:endParaRPr lang="en-HK" sz="1800" b="1" dirty="0">
              <a:latin typeface="Arial 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76BAC-F69E-4AA9-8ABC-F87946F460C8}"/>
              </a:ext>
            </a:extLst>
          </p:cNvPr>
          <p:cNvSpPr txBox="1"/>
          <p:nvPr/>
        </p:nvSpPr>
        <p:spPr>
          <a:xfrm>
            <a:off x="203624" y="232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9B0C4-D02B-4FFD-B2B0-D2A4EEFB3F88}"/>
              </a:ext>
            </a:extLst>
          </p:cNvPr>
          <p:cNvSpPr txBox="1"/>
          <p:nvPr/>
        </p:nvSpPr>
        <p:spPr>
          <a:xfrm>
            <a:off x="3499077" y="2137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3806CB-AA80-4F0D-9485-15384D7D1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/>
          <a:stretch/>
        </p:blipFill>
        <p:spPr>
          <a:xfrm>
            <a:off x="153503" y="2798190"/>
            <a:ext cx="2928436" cy="1793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A93916-B540-49E3-BA5B-2F66B00C0AA9}"/>
              </a:ext>
            </a:extLst>
          </p:cNvPr>
          <p:cNvSpPr txBox="1"/>
          <p:nvPr/>
        </p:nvSpPr>
        <p:spPr>
          <a:xfrm>
            <a:off x="209881" y="24904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AD88F-5CF8-467C-9AB5-1737D87368A6}"/>
              </a:ext>
            </a:extLst>
          </p:cNvPr>
          <p:cNvSpPr txBox="1"/>
          <p:nvPr/>
        </p:nvSpPr>
        <p:spPr>
          <a:xfrm>
            <a:off x="3492124" y="2487391"/>
            <a:ext cx="3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9325CC-6EAC-42C0-B354-C938B00A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663" y="2948811"/>
            <a:ext cx="2797775" cy="156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7D83A0-1BD6-4536-A9B7-6750C0E52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761824"/>
            <a:ext cx="3305267" cy="15545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EF081D-52D8-4EEF-84EA-5CBE5D06A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03" y="789357"/>
            <a:ext cx="3209852" cy="1500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C57684-C53B-46AF-9115-803413302095}"/>
              </a:ext>
            </a:extLst>
          </p:cNvPr>
          <p:cNvSpPr txBox="1"/>
          <p:nvPr/>
        </p:nvSpPr>
        <p:spPr>
          <a:xfrm>
            <a:off x="665019" y="6712527"/>
            <a:ext cx="541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A.16S </a:t>
            </a:r>
            <a:r>
              <a:rPr lang="en-US" altLang="zh-CN" sz="1400" dirty="0"/>
              <a:t>rRNA</a:t>
            </a:r>
            <a:r>
              <a:rPr lang="en-HK" sz="1400" dirty="0"/>
              <a:t> </a:t>
            </a:r>
            <a:r>
              <a:rPr lang="zh-CN" altLang="en-US" sz="1400" dirty="0"/>
              <a:t>上，</a:t>
            </a:r>
            <a:r>
              <a:rPr lang="en-US" altLang="zh-CN" sz="1400" dirty="0"/>
              <a:t>y&gt;0</a:t>
            </a:r>
            <a:r>
              <a:rPr lang="zh-CN" altLang="en-US" sz="1400" dirty="0"/>
              <a:t>是各个位点的标准化</a:t>
            </a:r>
            <a:r>
              <a:rPr lang="en-US" altLang="zh-CN" sz="1400" dirty="0"/>
              <a:t>coverage</a:t>
            </a:r>
            <a:r>
              <a:rPr lang="zh-CN" altLang="en-US" sz="1400" dirty="0"/>
              <a:t>，有</a:t>
            </a:r>
            <a:r>
              <a:rPr lang="en-US" altLang="zh-CN" sz="1400" dirty="0"/>
              <a:t>y&lt;0</a:t>
            </a:r>
            <a:r>
              <a:rPr lang="zh-CN" altLang="en-US" sz="1400" dirty="0"/>
              <a:t>表示已知位点的位置</a:t>
            </a:r>
            <a:r>
              <a:rPr lang="en-US" altLang="zh-CN" sz="1400" dirty="0"/>
              <a:t>.</a:t>
            </a:r>
            <a:r>
              <a:rPr lang="zh-CN" altLang="en-US" sz="1400" dirty="0"/>
              <a:t>可以看出已知位点的</a:t>
            </a:r>
            <a:r>
              <a:rPr lang="en-US" altLang="zh-CN" sz="1400" dirty="0"/>
              <a:t>coverage</a:t>
            </a:r>
            <a:r>
              <a:rPr lang="zh-CN" altLang="en-US" sz="1400" dirty="0"/>
              <a:t>比较高。</a:t>
            </a:r>
            <a:endParaRPr lang="en-HK" altLang="zh-CN" sz="1400" dirty="0"/>
          </a:p>
          <a:p>
            <a:r>
              <a:rPr lang="en-HK" sz="1400" dirty="0"/>
              <a:t>B</a:t>
            </a:r>
            <a:r>
              <a:rPr lang="en-US" altLang="zh-CN" sz="1400" dirty="0"/>
              <a:t>.</a:t>
            </a:r>
            <a:r>
              <a:rPr lang="zh-CN" altLang="en-US" sz="1400" dirty="0"/>
              <a:t> 在</a:t>
            </a:r>
            <a:r>
              <a:rPr lang="en-US" altLang="zh-CN" sz="1400" dirty="0"/>
              <a:t>23S rRNA</a:t>
            </a:r>
            <a:r>
              <a:rPr lang="zh-CN" altLang="en-US" sz="1400" dirty="0"/>
              <a:t>上的情况，和</a:t>
            </a:r>
            <a:r>
              <a:rPr lang="en-US" altLang="zh-CN" sz="1400" dirty="0"/>
              <a:t>A</a:t>
            </a:r>
            <a:r>
              <a:rPr lang="zh-CN" altLang="en-US" sz="1400" dirty="0"/>
              <a:t>同理</a:t>
            </a:r>
            <a:endParaRPr lang="en-US" altLang="zh-CN" sz="1400" dirty="0"/>
          </a:p>
          <a:p>
            <a:r>
              <a:rPr lang="en-US" sz="1400" dirty="0"/>
              <a:t>C</a:t>
            </a:r>
            <a:r>
              <a:rPr lang="en-US" altLang="zh-CN" sz="1400" dirty="0"/>
              <a:t>.</a:t>
            </a:r>
            <a:r>
              <a:rPr lang="zh-CN" altLang="en-US" sz="1400" dirty="0"/>
              <a:t>在</a:t>
            </a:r>
            <a:r>
              <a:rPr lang="en-HK" altLang="zh-CN" sz="1400" dirty="0"/>
              <a:t>16STPC</a:t>
            </a:r>
            <a:r>
              <a:rPr lang="zh-CN" altLang="en-US" sz="1400" dirty="0"/>
              <a:t>模型和</a:t>
            </a:r>
            <a:r>
              <a:rPr lang="en-HK" altLang="zh-CN" sz="1400" dirty="0"/>
              <a:t>MCC</a:t>
            </a:r>
            <a:r>
              <a:rPr lang="zh-CN" altLang="en-US" sz="1400" dirty="0"/>
              <a:t>模型预测</a:t>
            </a:r>
            <a:r>
              <a:rPr lang="en-US" altLang="zh-CN" sz="1400" dirty="0"/>
              <a:t>score</a:t>
            </a:r>
            <a:r>
              <a:rPr lang="zh-CN" altLang="en-US" sz="1400" dirty="0"/>
              <a:t>的</a:t>
            </a:r>
            <a:r>
              <a:rPr lang="en-US" altLang="zh-CN" sz="1400" dirty="0"/>
              <a:t>cutoff</a:t>
            </a:r>
            <a:r>
              <a:rPr lang="zh-CN" altLang="en-US" sz="1400" dirty="0"/>
              <a:t>，交点是</a:t>
            </a:r>
            <a:r>
              <a:rPr lang="en-US" altLang="zh-CN" sz="1400" dirty="0"/>
              <a:t>cutoff</a:t>
            </a:r>
            <a:r>
              <a:rPr lang="zh-CN" altLang="en-US" sz="1400" dirty="0"/>
              <a:t>的值。</a:t>
            </a:r>
            <a:endParaRPr lang="en-HK" altLang="zh-CN" sz="1400" dirty="0"/>
          </a:p>
          <a:p>
            <a:r>
              <a:rPr lang="en-HK" altLang="zh-CN" sz="1400" dirty="0"/>
              <a:t>D</a:t>
            </a:r>
            <a:r>
              <a:rPr lang="en-US" altLang="zh-CN" sz="1400" dirty="0"/>
              <a:t>.</a:t>
            </a:r>
            <a:r>
              <a:rPr lang="zh-CN" altLang="en-US" sz="1400" dirty="0"/>
              <a:t> 在</a:t>
            </a:r>
            <a:r>
              <a:rPr lang="en-US" altLang="zh-CN" sz="1400" dirty="0"/>
              <a:t>23S rRNA</a:t>
            </a:r>
            <a:r>
              <a:rPr lang="zh-CN" altLang="en-US" sz="1400" dirty="0"/>
              <a:t>上的情况，和</a:t>
            </a:r>
            <a:r>
              <a:rPr lang="en-US" altLang="zh-CN" sz="1400" dirty="0"/>
              <a:t>A</a:t>
            </a:r>
            <a:r>
              <a:rPr lang="zh-CN" altLang="en-US" sz="1400" dirty="0"/>
              <a:t>同理</a:t>
            </a:r>
            <a:endParaRPr lang="en-US" altLang="zh-CN" sz="1400" dirty="0"/>
          </a:p>
          <a:p>
            <a:endParaRPr lang="en-HK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C44B2-82E1-4C0C-89C5-3E4DAF961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9067" y="5822788"/>
            <a:ext cx="3234337" cy="17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BE2D7-86A6-4390-8711-7F5ED74E3839}"/>
              </a:ext>
            </a:extLst>
          </p:cNvPr>
          <p:cNvSpPr txBox="1">
            <a:spLocks/>
          </p:cNvSpPr>
          <p:nvPr/>
        </p:nvSpPr>
        <p:spPr>
          <a:xfrm>
            <a:off x="1205330" y="8635878"/>
            <a:ext cx="4571970" cy="430933"/>
          </a:xfrm>
          <a:prstGeom prst="rect">
            <a:avLst/>
          </a:prstGeom>
        </p:spPr>
        <p:txBody>
          <a:bodyPr vert="horz" lIns="184320" tIns="92160" rIns="184320" bIns="9216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 "/>
                <a:cs typeface="Arial" panose="020B0604020202020204" pitchFamily="34" charset="0"/>
              </a:rPr>
              <a:t>Fig. 2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Overview of 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Nm sites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in 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E. coli </a:t>
            </a:r>
            <a:r>
              <a:rPr lang="en-US" altLang="zh-CN" sz="1800" b="1" dirty="0">
                <a:latin typeface="Arial "/>
                <a:cs typeface="Arial" panose="020B0604020202020204" pitchFamily="34" charset="0"/>
              </a:rPr>
              <a:t>mRNA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6AA94-17F4-4B0D-B71B-188EC3A8C308}"/>
              </a:ext>
            </a:extLst>
          </p:cNvPr>
          <p:cNvSpPr txBox="1"/>
          <p:nvPr/>
        </p:nvSpPr>
        <p:spPr>
          <a:xfrm>
            <a:off x="192279" y="-44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DF3F3-5FC7-4557-A9A7-4E28B3E77774}"/>
              </a:ext>
            </a:extLst>
          </p:cNvPr>
          <p:cNvSpPr txBox="1"/>
          <p:nvPr/>
        </p:nvSpPr>
        <p:spPr>
          <a:xfrm>
            <a:off x="3404949" y="-515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DAAEF-0AFB-470C-A120-B209825E4BB6}"/>
              </a:ext>
            </a:extLst>
          </p:cNvPr>
          <p:cNvSpPr txBox="1"/>
          <p:nvPr/>
        </p:nvSpPr>
        <p:spPr>
          <a:xfrm>
            <a:off x="186998" y="2112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9F858-A0E2-4375-A7F6-42911E5BB418}"/>
              </a:ext>
            </a:extLst>
          </p:cNvPr>
          <p:cNvSpPr txBox="1"/>
          <p:nvPr/>
        </p:nvSpPr>
        <p:spPr>
          <a:xfrm>
            <a:off x="3371929" y="21160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B6475-C930-4A02-8953-4F01921859FA}"/>
              </a:ext>
            </a:extLst>
          </p:cNvPr>
          <p:cNvSpPr txBox="1"/>
          <p:nvPr/>
        </p:nvSpPr>
        <p:spPr>
          <a:xfrm>
            <a:off x="337846" y="39358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3BA0F-DA88-411B-82DB-1D2D885E7BB7}"/>
              </a:ext>
            </a:extLst>
          </p:cNvPr>
          <p:cNvSpPr txBox="1"/>
          <p:nvPr/>
        </p:nvSpPr>
        <p:spPr>
          <a:xfrm>
            <a:off x="3437903" y="41158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F7E8A-18C5-4F61-9585-FA918A60D8B6}"/>
              </a:ext>
            </a:extLst>
          </p:cNvPr>
          <p:cNvSpPr txBox="1"/>
          <p:nvPr/>
        </p:nvSpPr>
        <p:spPr>
          <a:xfrm>
            <a:off x="3429000" y="528810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C4A5CD91-EE4E-47D7-AE6B-F7ECEED31F42}"/>
              </a:ext>
            </a:extLst>
          </p:cNvPr>
          <p:cNvSpPr txBox="1"/>
          <p:nvPr/>
        </p:nvSpPr>
        <p:spPr>
          <a:xfrm>
            <a:off x="3578076" y="75650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FA436C77-D1B4-4DA8-AAE7-93F4643C3876}"/>
              </a:ext>
            </a:extLst>
          </p:cNvPr>
          <p:cNvSpPr txBox="1"/>
          <p:nvPr/>
        </p:nvSpPr>
        <p:spPr>
          <a:xfrm>
            <a:off x="302122" y="6045701"/>
            <a:ext cx="43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2B2BCC-F0B4-4327-BC6A-946107D4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9" y="396814"/>
            <a:ext cx="2271595" cy="15445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2C71C8F-9EEB-4DE4-A632-B6CDFB3E1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42" y="2414257"/>
            <a:ext cx="2560360" cy="1452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B0E84-81D1-4FF7-8BE7-22A70E8D7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376" y="4115848"/>
            <a:ext cx="1609479" cy="1609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3EC3F7-3831-43CA-B6CA-95C4546F4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28" y="6056379"/>
            <a:ext cx="1529004" cy="15551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45F4C5-3747-4C35-A227-FBB9DEE62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48" y="7683689"/>
            <a:ext cx="1638584" cy="1035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B5AD78-25F3-4FA0-9302-89E630090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932" y="6437862"/>
            <a:ext cx="2007998" cy="9030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43DAC-372D-4A2D-8693-E857C34B8269}"/>
              </a:ext>
            </a:extLst>
          </p:cNvPr>
          <p:cNvGrpSpPr/>
          <p:nvPr/>
        </p:nvGrpSpPr>
        <p:grpSpPr>
          <a:xfrm>
            <a:off x="467787" y="4146178"/>
            <a:ext cx="2562222" cy="1601430"/>
            <a:chOff x="28835" y="4177606"/>
            <a:chExt cx="2562222" cy="16014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D469A44-743E-4520-87F2-4ACC3E578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1191" y="4177606"/>
              <a:ext cx="1599866" cy="160143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C0D8E9-65D9-4201-8116-EA9E71F3FF1C}"/>
                </a:ext>
              </a:extLst>
            </p:cNvPr>
            <p:cNvSpPr txBox="1"/>
            <p:nvPr/>
          </p:nvSpPr>
          <p:spPr>
            <a:xfrm>
              <a:off x="89065" y="4882793"/>
              <a:ext cx="1776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000" dirty="0">
                  <a:solidFill>
                    <a:srgbClr val="A568D2"/>
                  </a:solidFill>
                </a:rPr>
                <a:t>-1 </a:t>
              </a:r>
              <a:r>
                <a:rPr lang="en-US" altLang="zh-CN" sz="1000" dirty="0">
                  <a:solidFill>
                    <a:srgbClr val="A568D2"/>
                  </a:solidFill>
                </a:rPr>
                <a:t>position - - - - - - - - - - - - - - </a:t>
              </a:r>
              <a:endParaRPr lang="en-HK" sz="1050" dirty="0">
                <a:solidFill>
                  <a:srgbClr val="A568D2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7081C0-FB42-428C-95E4-96966265893D}"/>
                </a:ext>
              </a:extLst>
            </p:cNvPr>
            <p:cNvSpPr txBox="1"/>
            <p:nvPr/>
          </p:nvSpPr>
          <p:spPr>
            <a:xfrm>
              <a:off x="28835" y="5217102"/>
              <a:ext cx="25138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000" dirty="0">
                  <a:solidFill>
                    <a:srgbClr val="A568D2"/>
                  </a:solidFill>
                </a:rPr>
                <a:t>+1 </a:t>
              </a:r>
              <a:r>
                <a:rPr lang="en-US" altLang="zh-CN" sz="1000" dirty="0">
                  <a:solidFill>
                    <a:srgbClr val="A568D2"/>
                  </a:solidFill>
                </a:rPr>
                <a:t>position - - - - - - - - - - - - - - - - - - - - - - - - -</a:t>
              </a:r>
              <a:endParaRPr lang="en-HK" sz="1000" dirty="0">
                <a:solidFill>
                  <a:srgbClr val="A568D2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B36983-7BFD-42E9-8131-BFDF163513D5}"/>
                </a:ext>
              </a:extLst>
            </p:cNvPr>
            <p:cNvSpPr txBox="1"/>
            <p:nvPr/>
          </p:nvSpPr>
          <p:spPr>
            <a:xfrm>
              <a:off x="575129" y="5062371"/>
              <a:ext cx="1640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000" dirty="0">
                  <a:solidFill>
                    <a:srgbClr val="A568D2"/>
                  </a:solidFill>
                </a:rPr>
                <a:t>N</a:t>
              </a:r>
              <a:r>
                <a:rPr lang="en-US" altLang="zh-CN" sz="1000" dirty="0">
                  <a:solidFill>
                    <a:srgbClr val="A568D2"/>
                  </a:solidFill>
                </a:rPr>
                <a:t>m - - -   - - - - - - - - - - - - - - -</a:t>
              </a:r>
              <a:endParaRPr lang="en-HK" sz="1000" dirty="0">
                <a:solidFill>
                  <a:srgbClr val="A568D2"/>
                </a:solidFill>
              </a:endParaRPr>
            </a:p>
          </p:txBody>
        </p:sp>
      </p:grpSp>
      <p:pic>
        <p:nvPicPr>
          <p:cNvPr id="30" name="Content Placeholder 4" descr="A picture containing sitting, different, water, table&#10;&#10;Description automatically generated">
            <a:extLst>
              <a:ext uri="{FF2B5EF4-FFF2-40B4-BE49-F238E27FC236}">
                <a16:creationId xmlns:a16="http://schemas.microsoft.com/office/drawing/2014/main" id="{00220386-24E9-4A35-9C95-4D1339901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20" y="549322"/>
            <a:ext cx="2182065" cy="115922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05F9D-AEA9-44E6-94EE-BE66B7BD7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5850" y="5881054"/>
            <a:ext cx="1529005" cy="1609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251DC-C1CA-42ED-877B-CCD1A51123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540" y="7841261"/>
            <a:ext cx="2605180" cy="794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6B99FE-F5EB-48BC-AE9D-434804A208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585" y="2396778"/>
            <a:ext cx="2996872" cy="15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E6D02E0-8C02-404C-9E20-8C806F981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63"/>
          <a:stretch/>
        </p:blipFill>
        <p:spPr>
          <a:xfrm>
            <a:off x="703567" y="3120389"/>
            <a:ext cx="2258184" cy="54329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9DD47-8E43-42B9-B9E5-E98238E22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71" b="1633"/>
          <a:stretch/>
        </p:blipFill>
        <p:spPr>
          <a:xfrm>
            <a:off x="703567" y="3780521"/>
            <a:ext cx="2258184" cy="4915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56E125-12D6-4634-A892-D105FD04D91F}"/>
              </a:ext>
            </a:extLst>
          </p:cNvPr>
          <p:cNvSpPr txBox="1"/>
          <p:nvPr/>
        </p:nvSpPr>
        <p:spPr>
          <a:xfrm>
            <a:off x="200375" y="23124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89BDD-14A4-466C-9DA1-C91402271185}"/>
              </a:ext>
            </a:extLst>
          </p:cNvPr>
          <p:cNvSpPr txBox="1"/>
          <p:nvPr/>
        </p:nvSpPr>
        <p:spPr>
          <a:xfrm>
            <a:off x="3306685" y="22410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207AC6-9788-4417-83A3-1392E8860C73}"/>
              </a:ext>
            </a:extLst>
          </p:cNvPr>
          <p:cNvSpPr txBox="1">
            <a:spLocks/>
          </p:cNvSpPr>
          <p:nvPr/>
        </p:nvSpPr>
        <p:spPr>
          <a:xfrm>
            <a:off x="221163" y="6271777"/>
            <a:ext cx="6636837" cy="1376001"/>
          </a:xfrm>
          <a:prstGeom prst="rect">
            <a:avLst/>
          </a:prstGeom>
        </p:spPr>
        <p:txBody>
          <a:bodyPr vert="horz" lIns="184320" tIns="92160" rIns="184320" bIns="92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 "/>
                <a:cs typeface="Arial" panose="020B0604020202020204" pitchFamily="34" charset="0"/>
              </a:rPr>
              <a:t>Fig. 3 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Functional and structural 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analysis of 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E.coli 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mRNA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.</a:t>
            </a:r>
            <a:endParaRPr lang="en-HK" sz="1800" b="1" dirty="0">
              <a:latin typeface="Arial 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9B857-5D2F-4654-9DE9-480ACB69533E}"/>
              </a:ext>
            </a:extLst>
          </p:cNvPr>
          <p:cNvSpPr/>
          <p:nvPr/>
        </p:nvSpPr>
        <p:spPr>
          <a:xfrm>
            <a:off x="610096" y="3060269"/>
            <a:ext cx="2418853" cy="13354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05F7B-7485-4406-BFBF-943A367BEBE0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10096" y="3728009"/>
            <a:ext cx="241885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2F391A-B6B3-4205-884F-4AD895D44376}"/>
              </a:ext>
            </a:extLst>
          </p:cNvPr>
          <p:cNvSpPr txBox="1"/>
          <p:nvPr/>
        </p:nvSpPr>
        <p:spPr>
          <a:xfrm>
            <a:off x="-72466" y="32300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I</a:t>
            </a:r>
            <a:r>
              <a:rPr lang="en-US" altLang="zh-CN" dirty="0" err="1"/>
              <a:t>nput</a:t>
            </a:r>
            <a:endParaRPr lang="en-H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49451-0CA0-45AF-924E-D0363735F84E}"/>
              </a:ext>
            </a:extLst>
          </p:cNvPr>
          <p:cNvSpPr txBox="1"/>
          <p:nvPr/>
        </p:nvSpPr>
        <p:spPr>
          <a:xfrm>
            <a:off x="0" y="3964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</a:t>
            </a:r>
            <a:r>
              <a:rPr lang="en-US" altLang="zh-CN" dirty="0"/>
              <a:t>m</a:t>
            </a:r>
            <a:endParaRPr lang="en-H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56F26-A8F6-4434-97E2-D5B9CFAACC66}"/>
              </a:ext>
            </a:extLst>
          </p:cNvPr>
          <p:cNvSpPr/>
          <p:nvPr/>
        </p:nvSpPr>
        <p:spPr>
          <a:xfrm>
            <a:off x="1893731" y="3737455"/>
            <a:ext cx="5982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050" dirty="0"/>
              <a:t>598956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2372A3-882D-474E-B134-31F7B004F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808"/>
          <a:stretch/>
        </p:blipFill>
        <p:spPr>
          <a:xfrm>
            <a:off x="4013456" y="3766589"/>
            <a:ext cx="2268234" cy="5055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B15005-4603-4291-B9F2-D182CB21C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610" b="1198"/>
          <a:stretch/>
        </p:blipFill>
        <p:spPr>
          <a:xfrm>
            <a:off x="4018267" y="3060269"/>
            <a:ext cx="2268234" cy="6021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86F64E9-C04F-4F7B-A5C8-3C65A3CAEB09}"/>
              </a:ext>
            </a:extLst>
          </p:cNvPr>
          <p:cNvSpPr/>
          <p:nvPr/>
        </p:nvSpPr>
        <p:spPr>
          <a:xfrm>
            <a:off x="3947423" y="3011051"/>
            <a:ext cx="2370827" cy="13354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FA0AE-9C69-4848-825B-07DF7A91EA18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3947423" y="3678791"/>
            <a:ext cx="2370827" cy="1335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3F8744-28AE-4619-9B28-574C9E6B870B}"/>
              </a:ext>
            </a:extLst>
          </p:cNvPr>
          <p:cNvSpPr/>
          <p:nvPr/>
        </p:nvSpPr>
        <p:spPr>
          <a:xfrm>
            <a:off x="4773421" y="3011054"/>
            <a:ext cx="109232" cy="1335474"/>
          </a:xfrm>
          <a:prstGeom prst="rect">
            <a:avLst/>
          </a:prstGeom>
          <a:solidFill>
            <a:srgbClr val="7F7F7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044858-97DF-493F-BD0A-B9214A795312}"/>
              </a:ext>
            </a:extLst>
          </p:cNvPr>
          <p:cNvSpPr/>
          <p:nvPr/>
        </p:nvSpPr>
        <p:spPr>
          <a:xfrm>
            <a:off x="4984500" y="3716609"/>
            <a:ext cx="667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050" dirty="0"/>
              <a:t>2416409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733CB-B5DA-49A2-BFE0-ADB4E9D9A1F4}"/>
              </a:ext>
            </a:extLst>
          </p:cNvPr>
          <p:cNvSpPr/>
          <p:nvPr/>
        </p:nvSpPr>
        <p:spPr>
          <a:xfrm>
            <a:off x="4882653" y="4447444"/>
            <a:ext cx="542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err="1">
                <a:solidFill>
                  <a:srgbClr val="000000"/>
                </a:solidFill>
                <a:latin typeface="Calibri" panose="020F0502020204030204" pitchFamily="34" charset="0"/>
              </a:rPr>
              <a:t>pta</a:t>
            </a:r>
            <a:r>
              <a:rPr lang="en-HK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EB3E08-9E78-4141-8C28-63BF3E7F30A3}"/>
              </a:ext>
            </a:extLst>
          </p:cNvPr>
          <p:cNvSpPr txBox="1"/>
          <p:nvPr/>
        </p:nvSpPr>
        <p:spPr>
          <a:xfrm>
            <a:off x="3273984" y="32236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I</a:t>
            </a:r>
            <a:r>
              <a:rPr lang="en-US" altLang="zh-CN" dirty="0" err="1"/>
              <a:t>nput</a:t>
            </a:r>
            <a:endParaRPr lang="en-H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C8190-19B9-42CA-B2D3-901FF181C0E6}"/>
              </a:ext>
            </a:extLst>
          </p:cNvPr>
          <p:cNvSpPr txBox="1"/>
          <p:nvPr/>
        </p:nvSpPr>
        <p:spPr>
          <a:xfrm>
            <a:off x="3371850" y="39580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</a:t>
            </a:r>
            <a:r>
              <a:rPr lang="en-US" altLang="zh-CN" dirty="0"/>
              <a:t>m</a:t>
            </a:r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393C9-0116-4E13-9775-0D5E79F0A1DE}"/>
              </a:ext>
            </a:extLst>
          </p:cNvPr>
          <p:cNvSpPr/>
          <p:nvPr/>
        </p:nvSpPr>
        <p:spPr>
          <a:xfrm>
            <a:off x="1664942" y="3066520"/>
            <a:ext cx="109232" cy="1335474"/>
          </a:xfrm>
          <a:prstGeom prst="rect">
            <a:avLst/>
          </a:prstGeom>
          <a:solidFill>
            <a:srgbClr val="7F7F7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891836-9821-4593-B821-5EA8888C56F5}"/>
              </a:ext>
            </a:extLst>
          </p:cNvPr>
          <p:cNvSpPr/>
          <p:nvPr/>
        </p:nvSpPr>
        <p:spPr>
          <a:xfrm>
            <a:off x="1460626" y="443125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err="1"/>
              <a:t>cusA</a:t>
            </a:r>
            <a:endParaRPr lang="en-HK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E49A13A-F52A-4F81-9C87-28104CE2B942}"/>
              </a:ext>
            </a:extLst>
          </p:cNvPr>
          <p:cNvSpPr/>
          <p:nvPr/>
        </p:nvSpPr>
        <p:spPr>
          <a:xfrm>
            <a:off x="1128367" y="2774435"/>
            <a:ext cx="591191" cy="15154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030E1FD-6538-4E11-A4BB-BE90BC4EAE26}"/>
              </a:ext>
            </a:extLst>
          </p:cNvPr>
          <p:cNvSpPr/>
          <p:nvPr/>
        </p:nvSpPr>
        <p:spPr>
          <a:xfrm>
            <a:off x="4236846" y="2783729"/>
            <a:ext cx="591191" cy="15154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52ACC-BFB9-4DA4-99EA-52832C5F4B2C}"/>
              </a:ext>
            </a:extLst>
          </p:cNvPr>
          <p:cNvSpPr txBox="1">
            <a:spLocks/>
          </p:cNvSpPr>
          <p:nvPr/>
        </p:nvSpPr>
        <p:spPr>
          <a:xfrm>
            <a:off x="635802" y="7621487"/>
            <a:ext cx="6419169" cy="831690"/>
          </a:xfrm>
          <a:prstGeom prst="rect">
            <a:avLst/>
          </a:prstGeom>
        </p:spPr>
        <p:txBody>
          <a:bodyPr vert="horz" lIns="184320" tIns="92160" rIns="184320" bIns="92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 "/>
                <a:cs typeface="Arial" panose="020B0604020202020204" pitchFamily="34" charset="0"/>
              </a:rPr>
              <a:t>Fig. 4 T</a:t>
            </a:r>
            <a:r>
              <a:rPr lang="en-US" altLang="zh-CN" sz="1800" b="1" dirty="0">
                <a:latin typeface="Arial "/>
                <a:cs typeface="Arial" panose="020B0604020202020204" pitchFamily="34" charset="0"/>
              </a:rPr>
              <a:t>wo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Nm sites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 in rRNA in 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P. aeruginosa.</a:t>
            </a:r>
            <a:endParaRPr lang="en-HK" sz="1800" b="1" dirty="0">
              <a:latin typeface="Arial 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76BAC-F69E-4AA9-8ABC-F87946F460C8}"/>
              </a:ext>
            </a:extLst>
          </p:cNvPr>
          <p:cNvSpPr txBox="1"/>
          <p:nvPr/>
        </p:nvSpPr>
        <p:spPr>
          <a:xfrm>
            <a:off x="3394353" y="8115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9B0C4-D02B-4FFD-B2B0-D2A4EEFB3F88}"/>
              </a:ext>
            </a:extLst>
          </p:cNvPr>
          <p:cNvSpPr txBox="1"/>
          <p:nvPr/>
        </p:nvSpPr>
        <p:spPr>
          <a:xfrm>
            <a:off x="152958" y="30833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3806CB-AA80-4F0D-9485-15384D7D1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/>
          <a:stretch/>
        </p:blipFill>
        <p:spPr>
          <a:xfrm>
            <a:off x="3645347" y="3563958"/>
            <a:ext cx="2928436" cy="1793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5AD88F-5CF8-467C-9AB5-1737D87368A6}"/>
              </a:ext>
            </a:extLst>
          </p:cNvPr>
          <p:cNvSpPr txBox="1"/>
          <p:nvPr/>
        </p:nvSpPr>
        <p:spPr>
          <a:xfrm>
            <a:off x="167444" y="5276367"/>
            <a:ext cx="3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9325CC-6EAC-42C0-B354-C938B00A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02" y="5785941"/>
            <a:ext cx="2797775" cy="156697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B076FA6-9FD0-4978-98D2-9EF98064EE0D}"/>
              </a:ext>
            </a:extLst>
          </p:cNvPr>
          <p:cNvSpPr txBox="1"/>
          <p:nvPr/>
        </p:nvSpPr>
        <p:spPr>
          <a:xfrm>
            <a:off x="3364011" y="30939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5FAE7E-CFE3-45E8-94A3-7497316913BE}"/>
              </a:ext>
            </a:extLst>
          </p:cNvPr>
          <p:cNvSpPr txBox="1"/>
          <p:nvPr/>
        </p:nvSpPr>
        <p:spPr>
          <a:xfrm>
            <a:off x="143236" y="8280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30304E-4774-42D4-900E-6F95E98E81BA}"/>
              </a:ext>
            </a:extLst>
          </p:cNvPr>
          <p:cNvGrpSpPr/>
          <p:nvPr/>
        </p:nvGrpSpPr>
        <p:grpSpPr>
          <a:xfrm>
            <a:off x="112165" y="1176790"/>
            <a:ext cx="3490210" cy="1922864"/>
            <a:chOff x="0" y="367850"/>
            <a:chExt cx="3490210" cy="192286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D5CC7C-1132-4F27-A995-7D969ABFA6EB}"/>
                </a:ext>
              </a:extLst>
            </p:cNvPr>
            <p:cNvGrpSpPr/>
            <p:nvPr/>
          </p:nvGrpSpPr>
          <p:grpSpPr>
            <a:xfrm>
              <a:off x="268789" y="721769"/>
              <a:ext cx="3056842" cy="637041"/>
              <a:chOff x="-73173" y="3423527"/>
              <a:chExt cx="12572777" cy="97709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8AC2017-6218-4467-A1EF-AE901E9B8D9E}"/>
                  </a:ext>
                </a:extLst>
              </p:cNvPr>
              <p:cNvGrpSpPr/>
              <p:nvPr/>
            </p:nvGrpSpPr>
            <p:grpSpPr>
              <a:xfrm>
                <a:off x="1223319" y="3429000"/>
                <a:ext cx="9745362" cy="442800"/>
                <a:chOff x="-6487510" y="2280667"/>
                <a:chExt cx="18646558" cy="447481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84DFFB55-F6C6-4538-8AEC-DE80FE7961DE}"/>
                    </a:ext>
                  </a:extLst>
                </p:cNvPr>
                <p:cNvSpPr/>
                <p:nvPr/>
              </p:nvSpPr>
              <p:spPr>
                <a:xfrm>
                  <a:off x="-6487510" y="2280853"/>
                  <a:ext cx="5529601" cy="443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 dirty="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31768CC-90D4-49F3-A398-6609A8FCE314}"/>
                    </a:ext>
                  </a:extLst>
                </p:cNvPr>
                <p:cNvSpPr/>
                <p:nvPr/>
              </p:nvSpPr>
              <p:spPr>
                <a:xfrm>
                  <a:off x="-957910" y="2280853"/>
                  <a:ext cx="1706400" cy="4438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A549481-1365-4D82-B105-919AA9F40B18}"/>
                    </a:ext>
                  </a:extLst>
                </p:cNvPr>
                <p:cNvSpPr/>
                <p:nvPr/>
              </p:nvSpPr>
              <p:spPr>
                <a:xfrm>
                  <a:off x="768605" y="2284292"/>
                  <a:ext cx="10407600" cy="443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63800D7-8BDF-4887-8418-3D6DF7FE8FAC}"/>
                    </a:ext>
                  </a:extLst>
                </p:cNvPr>
                <p:cNvSpPr/>
                <p:nvPr/>
              </p:nvSpPr>
              <p:spPr>
                <a:xfrm>
                  <a:off x="11197931" y="2280667"/>
                  <a:ext cx="514800" cy="4438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A4E6D0E-DF11-4DD9-82BB-B65C55D117DD}"/>
                    </a:ext>
                  </a:extLst>
                </p:cNvPr>
                <p:cNvSpPr/>
                <p:nvPr/>
              </p:nvSpPr>
              <p:spPr>
                <a:xfrm>
                  <a:off x="11727048" y="2280667"/>
                  <a:ext cx="432000" cy="443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EB1ACEC-CA87-4762-A091-DE75490EF879}"/>
                  </a:ext>
                </a:extLst>
              </p:cNvPr>
              <p:cNvSpPr txBox="1"/>
              <p:nvPr/>
            </p:nvSpPr>
            <p:spPr>
              <a:xfrm>
                <a:off x="-73173" y="3423527"/>
                <a:ext cx="1286981" cy="424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200" b="1" i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5’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25AAF6-A28D-4657-BFAC-EF4634EEDBD1}"/>
                  </a:ext>
                </a:extLst>
              </p:cNvPr>
              <p:cNvSpPr txBox="1"/>
              <p:nvPr/>
            </p:nvSpPr>
            <p:spPr>
              <a:xfrm>
                <a:off x="11097480" y="3439466"/>
                <a:ext cx="1402124" cy="42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 i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HK" sz="1200" dirty="0">
                    <a:solidFill>
                      <a:schemeClr val="bg2">
                        <a:lumMod val="50000"/>
                      </a:schemeClr>
                    </a:solidFill>
                  </a:rPr>
                  <a:t>3’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8FD3BFB-BA5F-409C-B990-2D9956D9749A}"/>
                  </a:ext>
                </a:extLst>
              </p:cNvPr>
              <p:cNvSpPr txBox="1"/>
              <p:nvPr/>
            </p:nvSpPr>
            <p:spPr>
              <a:xfrm>
                <a:off x="1760240" y="3862512"/>
                <a:ext cx="1550706" cy="377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b="1" dirty="0">
                    <a:solidFill>
                      <a:schemeClr val="bg2">
                        <a:lumMod val="50000"/>
                      </a:schemeClr>
                    </a:solidFill>
                  </a:rPr>
                  <a:t>16S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FBB017-6EFC-4D84-A723-40BC541340EA}"/>
                  </a:ext>
                </a:extLst>
              </p:cNvPr>
              <p:cNvSpPr txBox="1"/>
              <p:nvPr/>
            </p:nvSpPr>
            <p:spPr>
              <a:xfrm>
                <a:off x="7067908" y="3863860"/>
                <a:ext cx="1550706" cy="377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b="1" dirty="0">
                    <a:solidFill>
                      <a:schemeClr val="bg2">
                        <a:lumMod val="50000"/>
                      </a:schemeClr>
                    </a:solidFill>
                  </a:rPr>
                  <a:t>23S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A6B0F40-92A4-4488-ADED-DF5DC57A1D83}"/>
                  </a:ext>
                </a:extLst>
              </p:cNvPr>
              <p:cNvSpPr txBox="1"/>
              <p:nvPr/>
            </p:nvSpPr>
            <p:spPr>
              <a:xfrm>
                <a:off x="10052569" y="3857058"/>
                <a:ext cx="2014488" cy="377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000" b="1" dirty="0">
                    <a:solidFill>
                      <a:schemeClr val="bg2">
                        <a:lumMod val="50000"/>
                      </a:schemeClr>
                    </a:solidFill>
                  </a:rPr>
                  <a:t>5S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9F3227A-0CEC-40EB-858D-709C4FA8737E}"/>
                  </a:ext>
                </a:extLst>
              </p:cNvPr>
              <p:cNvSpPr txBox="1"/>
              <p:nvPr/>
            </p:nvSpPr>
            <p:spPr>
              <a:xfrm>
                <a:off x="1384686" y="4054371"/>
                <a:ext cx="2684729" cy="33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800" dirty="0"/>
                  <a:t>1536 bp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192A55F-C50C-44E3-BFE2-A0D567F08398}"/>
                  </a:ext>
                </a:extLst>
              </p:cNvPr>
              <p:cNvSpPr txBox="1"/>
              <p:nvPr/>
            </p:nvSpPr>
            <p:spPr>
              <a:xfrm>
                <a:off x="6730054" y="4070174"/>
                <a:ext cx="2889967" cy="33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800" dirty="0"/>
                  <a:t>2891 bp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4C38452-937E-4677-B64F-D3E811B2D98A}"/>
                  </a:ext>
                </a:extLst>
              </p:cNvPr>
              <p:cNvSpPr txBox="1"/>
              <p:nvPr/>
            </p:nvSpPr>
            <p:spPr>
              <a:xfrm>
                <a:off x="9701081" y="4022970"/>
                <a:ext cx="1933108" cy="33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800" dirty="0"/>
                  <a:t>120 bp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3AC843D-4B2F-4E75-A7D3-5B32F57F44D9}"/>
                </a:ext>
              </a:extLst>
            </p:cNvPr>
            <p:cNvGrpSpPr/>
            <p:nvPr/>
          </p:nvGrpSpPr>
          <p:grpSpPr>
            <a:xfrm>
              <a:off x="259316" y="1651988"/>
              <a:ext cx="3230894" cy="638726"/>
              <a:chOff x="-212785" y="2922419"/>
              <a:chExt cx="13288649" cy="97967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2023FDF-E021-4AEF-8EFC-26B4C773950A}"/>
                  </a:ext>
                </a:extLst>
              </p:cNvPr>
              <p:cNvGrpSpPr/>
              <p:nvPr/>
            </p:nvGrpSpPr>
            <p:grpSpPr>
              <a:xfrm>
                <a:off x="1153858" y="2922420"/>
                <a:ext cx="9794228" cy="446855"/>
                <a:chOff x="-9382296" y="2765902"/>
                <a:chExt cx="18423408" cy="368231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F6A0A4F-71E1-4816-990F-1A8B4270934E}"/>
                    </a:ext>
                  </a:extLst>
                </p:cNvPr>
                <p:cNvSpPr/>
                <p:nvPr/>
              </p:nvSpPr>
              <p:spPr>
                <a:xfrm>
                  <a:off x="-9382296" y="2767053"/>
                  <a:ext cx="55512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85800BC-4C25-408D-8273-373E9112E3EE}"/>
                    </a:ext>
                  </a:extLst>
                </p:cNvPr>
                <p:cNvSpPr/>
                <p:nvPr/>
              </p:nvSpPr>
              <p:spPr>
                <a:xfrm>
                  <a:off x="-3831096" y="2767053"/>
                  <a:ext cx="1612800" cy="365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82ABC61-25AE-47C2-AE2C-8D01FF98C237}"/>
                    </a:ext>
                  </a:extLst>
                </p:cNvPr>
                <p:cNvSpPr/>
                <p:nvPr/>
              </p:nvSpPr>
              <p:spPr>
                <a:xfrm>
                  <a:off x="-2218296" y="2767053"/>
                  <a:ext cx="1045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84FD71E-2B58-40E6-8E8E-E6443D333B83}"/>
                    </a:ext>
                  </a:extLst>
                </p:cNvPr>
                <p:cNvSpPr/>
                <p:nvPr/>
              </p:nvSpPr>
              <p:spPr>
                <a:xfrm>
                  <a:off x="8250636" y="2765902"/>
                  <a:ext cx="342000" cy="365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0956F30-6D19-4D5D-80E9-9A131614B1B5}"/>
                    </a:ext>
                  </a:extLst>
                </p:cNvPr>
                <p:cNvSpPr/>
                <p:nvPr/>
              </p:nvSpPr>
              <p:spPr>
                <a:xfrm>
                  <a:off x="8609112" y="2768373"/>
                  <a:ext cx="4320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sz="1050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8A73E7-C392-45C6-A9DC-98DF9D1F6B87}"/>
                  </a:ext>
                </a:extLst>
              </p:cNvPr>
              <p:cNvSpPr txBox="1"/>
              <p:nvPr/>
            </p:nvSpPr>
            <p:spPr>
              <a:xfrm>
                <a:off x="-212785" y="2922419"/>
                <a:ext cx="1286981" cy="424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200" b="1" i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5’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2FCBF35-9EDA-434D-A945-65F298CA0AE5}"/>
                  </a:ext>
                </a:extLst>
              </p:cNvPr>
              <p:cNvSpPr txBox="1"/>
              <p:nvPr/>
            </p:nvSpPr>
            <p:spPr>
              <a:xfrm>
                <a:off x="11128818" y="2940590"/>
                <a:ext cx="1947046" cy="42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 i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HK" sz="1200" dirty="0">
                    <a:solidFill>
                      <a:schemeClr val="bg2">
                        <a:lumMod val="50000"/>
                      </a:schemeClr>
                    </a:solidFill>
                  </a:rPr>
                  <a:t>3’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9E621E-4FBD-47C8-8F99-41D0C0B8A69B}"/>
                  </a:ext>
                </a:extLst>
              </p:cNvPr>
              <p:cNvSpPr txBox="1"/>
              <p:nvPr/>
            </p:nvSpPr>
            <p:spPr>
              <a:xfrm>
                <a:off x="1851050" y="3392054"/>
                <a:ext cx="1550706" cy="37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b="1" dirty="0">
                    <a:solidFill>
                      <a:schemeClr val="bg2">
                        <a:lumMod val="50000"/>
                      </a:schemeClr>
                    </a:solidFill>
                  </a:rPr>
                  <a:t>16S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E328FE8-9782-43E2-93D5-AE0A92DF2669}"/>
                  </a:ext>
                </a:extLst>
              </p:cNvPr>
              <p:cNvSpPr txBox="1"/>
              <p:nvPr/>
            </p:nvSpPr>
            <p:spPr>
              <a:xfrm>
                <a:off x="6917144" y="3376116"/>
                <a:ext cx="1550706" cy="37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b="1" dirty="0">
                    <a:solidFill>
                      <a:schemeClr val="bg2">
                        <a:lumMod val="50000"/>
                      </a:schemeClr>
                    </a:solidFill>
                  </a:rPr>
                  <a:t>23S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DACA53-AC46-4B3D-AA42-53C70ED50C9D}"/>
                  </a:ext>
                </a:extLst>
              </p:cNvPr>
              <p:cNvSpPr txBox="1"/>
              <p:nvPr/>
            </p:nvSpPr>
            <p:spPr>
              <a:xfrm>
                <a:off x="10095037" y="3363295"/>
                <a:ext cx="1280392" cy="37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b="1" dirty="0">
                    <a:solidFill>
                      <a:schemeClr val="bg2">
                        <a:lumMod val="50000"/>
                      </a:schemeClr>
                    </a:solidFill>
                  </a:rPr>
                  <a:t>5S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C7E2DF0-68A1-4705-A574-94AD854977E4}"/>
                  </a:ext>
                </a:extLst>
              </p:cNvPr>
              <p:cNvSpPr txBox="1"/>
              <p:nvPr/>
            </p:nvSpPr>
            <p:spPr>
              <a:xfrm>
                <a:off x="1512390" y="3566339"/>
                <a:ext cx="2144092" cy="33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800" dirty="0"/>
                  <a:t>1542 bp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01CF1F-9D19-4FD6-AE0B-94019FC1C08D}"/>
                  </a:ext>
                </a:extLst>
              </p:cNvPr>
              <p:cNvSpPr txBox="1"/>
              <p:nvPr/>
            </p:nvSpPr>
            <p:spPr>
              <a:xfrm>
                <a:off x="6592353" y="3571649"/>
                <a:ext cx="2750150" cy="33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800" dirty="0"/>
                  <a:t>2904 bp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14A180A-5538-47BA-BD2D-6F3E1CAA93C4}"/>
                  </a:ext>
                </a:extLst>
              </p:cNvPr>
              <p:cNvSpPr txBox="1"/>
              <p:nvPr/>
            </p:nvSpPr>
            <p:spPr>
              <a:xfrm>
                <a:off x="9754485" y="3569589"/>
                <a:ext cx="1933107" cy="330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800" dirty="0"/>
                  <a:t>120 bp</a:t>
                </a: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80F1E91-D0DC-45FA-96E1-BCAF91E00BF8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58" y="729944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934B34-5BEA-477E-8609-4CA66E09B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9833" y="732166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8ABBB99-6458-4A17-B7AB-E5CF836CD46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183" y="729940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EBC8BD-6060-48E2-BD91-FCC269512858}"/>
                </a:ext>
              </a:extLst>
            </p:cNvPr>
            <p:cNvCxnSpPr>
              <a:cxnSpLocks/>
            </p:cNvCxnSpPr>
            <p:nvPr/>
          </p:nvCxnSpPr>
          <p:spPr>
            <a:xfrm>
              <a:off x="2664886" y="729940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A781CE3-9CAB-40A9-BCA1-69AA395D1C46}"/>
                </a:ext>
              </a:extLst>
            </p:cNvPr>
            <p:cNvCxnSpPr>
              <a:cxnSpLocks/>
            </p:cNvCxnSpPr>
            <p:nvPr/>
          </p:nvCxnSpPr>
          <p:spPr>
            <a:xfrm>
              <a:off x="1069664" y="1653878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9C12E12-CCBF-457E-BCC0-79072CBF81C1}"/>
                </a:ext>
              </a:extLst>
            </p:cNvPr>
            <p:cNvCxnSpPr>
              <a:cxnSpLocks/>
            </p:cNvCxnSpPr>
            <p:nvPr/>
          </p:nvCxnSpPr>
          <p:spPr>
            <a:xfrm>
              <a:off x="2393639" y="1656100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21A0852-18C3-417A-B666-0FFCF59DB78C}"/>
                </a:ext>
              </a:extLst>
            </p:cNvPr>
            <p:cNvCxnSpPr>
              <a:cxnSpLocks/>
            </p:cNvCxnSpPr>
            <p:nvPr/>
          </p:nvCxnSpPr>
          <p:spPr>
            <a:xfrm>
              <a:off x="2526989" y="1653874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E24E1E-B6C3-40A2-990C-8729F413240A}"/>
                </a:ext>
              </a:extLst>
            </p:cNvPr>
            <p:cNvCxnSpPr>
              <a:cxnSpLocks/>
            </p:cNvCxnSpPr>
            <p:nvPr/>
          </p:nvCxnSpPr>
          <p:spPr>
            <a:xfrm>
              <a:off x="2638692" y="1653874"/>
              <a:ext cx="0" cy="2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3E8108-A542-47C9-ADF6-B559943EAB28}"/>
                </a:ext>
              </a:extLst>
            </p:cNvPr>
            <p:cNvSpPr txBox="1"/>
            <p:nvPr/>
          </p:nvSpPr>
          <p:spPr>
            <a:xfrm>
              <a:off x="18106" y="1320097"/>
              <a:ext cx="558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sz="1200" b="1" i="1" dirty="0"/>
                <a:t>E</a:t>
              </a:r>
              <a:r>
                <a:rPr lang="en-US" altLang="zh-CN" sz="1200" b="1" i="1" dirty="0"/>
                <a:t>. coli</a:t>
              </a:r>
              <a:endParaRPr lang="en-HK" sz="1200" b="1" i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E8CA23-100F-4DAE-B7A7-707E96AAE76E}"/>
                </a:ext>
              </a:extLst>
            </p:cNvPr>
            <p:cNvSpPr txBox="1"/>
            <p:nvPr/>
          </p:nvSpPr>
          <p:spPr>
            <a:xfrm>
              <a:off x="0" y="367850"/>
              <a:ext cx="1047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altLang="zh-CN" sz="1200" b="1" i="1" dirty="0"/>
                <a:t>P</a:t>
              </a:r>
              <a:r>
                <a:rPr lang="en-US" altLang="zh-CN" sz="1200" b="1" i="1" dirty="0"/>
                <a:t>. aeruginosa</a:t>
              </a:r>
              <a:endParaRPr lang="en-HK" sz="1200" b="1" i="1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6A3D539-F553-4480-9B6E-D3A3B144EF73}"/>
                </a:ext>
              </a:extLst>
            </p:cNvPr>
            <p:cNvSpPr/>
            <p:nvPr/>
          </p:nvSpPr>
          <p:spPr>
            <a:xfrm>
              <a:off x="787449" y="1444290"/>
              <a:ext cx="5148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C1402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4EA522D-14AE-4CD0-9F24-0B0BA1CFE239}"/>
                </a:ext>
              </a:extLst>
            </p:cNvPr>
            <p:cNvSpPr/>
            <p:nvPr/>
          </p:nvSpPr>
          <p:spPr>
            <a:xfrm>
              <a:off x="1867654" y="1451455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G2251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91EA309-C99F-4FC3-9F69-0C1C4C201E5C}"/>
                </a:ext>
              </a:extLst>
            </p:cNvPr>
            <p:cNvSpPr/>
            <p:nvPr/>
          </p:nvSpPr>
          <p:spPr>
            <a:xfrm>
              <a:off x="2274744" y="1445769"/>
              <a:ext cx="5148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C2498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785AF3-F277-456E-97B3-15A3952BF9E9}"/>
                </a:ext>
              </a:extLst>
            </p:cNvPr>
            <p:cNvSpPr/>
            <p:nvPr/>
          </p:nvSpPr>
          <p:spPr>
            <a:xfrm>
              <a:off x="2627155" y="1452118"/>
              <a:ext cx="5309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U2552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DE7541E-96C9-4C03-B950-2E92959BD9EC}"/>
                </a:ext>
              </a:extLst>
            </p:cNvPr>
            <p:cNvSpPr/>
            <p:nvPr/>
          </p:nvSpPr>
          <p:spPr>
            <a:xfrm>
              <a:off x="800147" y="523540"/>
              <a:ext cx="5148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C1395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77C6C34-072B-43DD-88A7-F7DEB0900CCF}"/>
                </a:ext>
              </a:extLst>
            </p:cNvPr>
            <p:cNvSpPr/>
            <p:nvPr/>
          </p:nvSpPr>
          <p:spPr>
            <a:xfrm>
              <a:off x="1880354" y="530705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G2237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F2C219E-04F3-4C3E-B271-EB9897CB8C4A}"/>
                </a:ext>
              </a:extLst>
            </p:cNvPr>
            <p:cNvSpPr/>
            <p:nvPr/>
          </p:nvSpPr>
          <p:spPr>
            <a:xfrm>
              <a:off x="2287443" y="525019"/>
              <a:ext cx="5148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C2484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C8914EE-20FB-4C10-A60F-C170BD4F09BF}"/>
                </a:ext>
              </a:extLst>
            </p:cNvPr>
            <p:cNvSpPr/>
            <p:nvPr/>
          </p:nvSpPr>
          <p:spPr>
            <a:xfrm>
              <a:off x="2639855" y="531368"/>
              <a:ext cx="5309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HK" sz="1000" b="1" dirty="0">
                  <a:solidFill>
                    <a:srgbClr val="FF0000"/>
                  </a:solidFill>
                </a:rPr>
                <a:t>U2538</a:t>
              </a:r>
              <a:endParaRPr lang="en-HK" sz="10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0D40019-6CE2-417F-8547-5D23CFD1AE23}"/>
              </a:ext>
            </a:extLst>
          </p:cNvPr>
          <p:cNvSpPr/>
          <p:nvPr/>
        </p:nvSpPr>
        <p:spPr>
          <a:xfrm>
            <a:off x="3913064" y="5946094"/>
            <a:ext cx="2269819" cy="1230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B866EB9-AB79-4FD8-B920-02E07D32FCCC}"/>
              </a:ext>
            </a:extLst>
          </p:cNvPr>
          <p:cNvSpPr/>
          <p:nvPr/>
        </p:nvSpPr>
        <p:spPr>
          <a:xfrm>
            <a:off x="4332461" y="6352496"/>
            <a:ext cx="1554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Two new sites </a:t>
            </a:r>
            <a:endParaRPr lang="en-HK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8A13C2-A554-46A7-B3B1-837E6842719E}"/>
              </a:ext>
            </a:extLst>
          </p:cNvPr>
          <p:cNvSpPr txBox="1"/>
          <p:nvPr/>
        </p:nvSpPr>
        <p:spPr>
          <a:xfrm>
            <a:off x="3394353" y="5259014"/>
            <a:ext cx="3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91F6C-228E-4AB9-9302-FAEF2A52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1" y="3699713"/>
            <a:ext cx="3298337" cy="1566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FD995-9C43-470E-95D2-AF84D047F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364" y="1356471"/>
            <a:ext cx="3295198" cy="15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4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AA56B42-2B41-445D-A68F-3E57CAC7E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97" y="7031493"/>
            <a:ext cx="1943130" cy="6967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86BE2D7-86A6-4390-8711-7F5ED74E3839}"/>
              </a:ext>
            </a:extLst>
          </p:cNvPr>
          <p:cNvSpPr txBox="1">
            <a:spLocks/>
          </p:cNvSpPr>
          <p:nvPr/>
        </p:nvSpPr>
        <p:spPr>
          <a:xfrm>
            <a:off x="572607" y="8625837"/>
            <a:ext cx="6374140" cy="298129"/>
          </a:xfrm>
          <a:prstGeom prst="rect">
            <a:avLst/>
          </a:prstGeom>
        </p:spPr>
        <p:txBody>
          <a:bodyPr vert="horz" lIns="184320" tIns="92160" rIns="184320" bIns="921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 "/>
                <a:cs typeface="Arial" panose="020B0604020202020204" pitchFamily="34" charset="0"/>
              </a:rPr>
              <a:t>Fig. 5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Overview of 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Nm sites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in 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P. aeruginosa </a:t>
            </a:r>
            <a:r>
              <a:rPr lang="en-US" altLang="zh-CN" sz="1800" b="1" dirty="0">
                <a:latin typeface="Arial "/>
                <a:cs typeface="Arial" panose="020B0604020202020204" pitchFamily="34" charset="0"/>
              </a:rPr>
              <a:t>mRNA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DF3F3-5FC7-4557-A9A7-4E28B3E77774}"/>
              </a:ext>
            </a:extLst>
          </p:cNvPr>
          <p:cNvSpPr txBox="1"/>
          <p:nvPr/>
        </p:nvSpPr>
        <p:spPr>
          <a:xfrm>
            <a:off x="3384167" y="212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B6475-C930-4A02-8953-4F01921859FA}"/>
              </a:ext>
            </a:extLst>
          </p:cNvPr>
          <p:cNvSpPr txBox="1"/>
          <p:nvPr/>
        </p:nvSpPr>
        <p:spPr>
          <a:xfrm>
            <a:off x="263934" y="40309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3BA0F-DA88-411B-82DB-1D2D885E7BB7}"/>
              </a:ext>
            </a:extLst>
          </p:cNvPr>
          <p:cNvSpPr txBox="1"/>
          <p:nvPr/>
        </p:nvSpPr>
        <p:spPr>
          <a:xfrm>
            <a:off x="3376467" y="41587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4F7E8A-18C5-4F61-9585-FA918A60D8B6}"/>
              </a:ext>
            </a:extLst>
          </p:cNvPr>
          <p:cNvSpPr txBox="1"/>
          <p:nvPr/>
        </p:nvSpPr>
        <p:spPr>
          <a:xfrm>
            <a:off x="3384596" y="55800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C4A5CD91-EE4E-47D7-AE6B-F7ECEED31F42}"/>
              </a:ext>
            </a:extLst>
          </p:cNvPr>
          <p:cNvSpPr txBox="1"/>
          <p:nvPr/>
        </p:nvSpPr>
        <p:spPr>
          <a:xfrm>
            <a:off x="3517303" y="734055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FA436C77-D1B4-4DA8-AAE7-93F4643C3876}"/>
              </a:ext>
            </a:extLst>
          </p:cNvPr>
          <p:cNvSpPr txBox="1"/>
          <p:nvPr/>
        </p:nvSpPr>
        <p:spPr>
          <a:xfrm>
            <a:off x="210648" y="6173300"/>
            <a:ext cx="43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621EB6-F9F7-4E86-AF6E-94DDB88A7635}"/>
              </a:ext>
            </a:extLst>
          </p:cNvPr>
          <p:cNvSpPr txBox="1"/>
          <p:nvPr/>
        </p:nvSpPr>
        <p:spPr>
          <a:xfrm>
            <a:off x="220184" y="20230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1007F7-1A6C-4C95-92AB-028FC5247DA4}"/>
              </a:ext>
            </a:extLst>
          </p:cNvPr>
          <p:cNvSpPr txBox="1"/>
          <p:nvPr/>
        </p:nvSpPr>
        <p:spPr>
          <a:xfrm>
            <a:off x="3401170" y="20758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E12DE0C-F32B-4B50-B88C-4FD0A05F4AEF}"/>
              </a:ext>
            </a:extLst>
          </p:cNvPr>
          <p:cNvSpPr txBox="1"/>
          <p:nvPr/>
        </p:nvSpPr>
        <p:spPr>
          <a:xfrm>
            <a:off x="254377" y="150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E072E-4175-4E90-B019-0BB45ECB5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867" y="2529502"/>
            <a:ext cx="2710622" cy="1575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2127E5-2A3A-4A35-8A2D-EB6093E58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170" y="4359146"/>
            <a:ext cx="1469703" cy="14389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830B3-AB78-41BE-B300-3A1740289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34" y="6571496"/>
            <a:ext cx="1428636" cy="14216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0FECA4-4321-4A17-9F30-46CF4B68B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63" y="8035406"/>
            <a:ext cx="2099065" cy="160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9B0CC-E395-4104-9FFE-5842E9DBE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403" y="7638828"/>
            <a:ext cx="2442348" cy="763612"/>
          </a:xfrm>
          <a:prstGeom prst="rect">
            <a:avLst/>
          </a:prstGeom>
        </p:spPr>
      </p:pic>
      <p:pic>
        <p:nvPicPr>
          <p:cNvPr id="28" name="Picture 27" descr="A picture containing sitting, water, different&#10;&#10;Description automatically generated">
            <a:extLst>
              <a:ext uri="{FF2B5EF4-FFF2-40B4-BE49-F238E27FC236}">
                <a16:creationId xmlns:a16="http://schemas.microsoft.com/office/drawing/2014/main" id="{6681EF40-B84A-4101-8DB0-E8205A8F5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67" y="527072"/>
            <a:ext cx="2572060" cy="1366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93955E-D803-4330-9C98-A89EFDD7ED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689" y="6060887"/>
            <a:ext cx="1469703" cy="147295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DC34311-A67D-427D-8D64-FD08AE1DD75B}"/>
              </a:ext>
            </a:extLst>
          </p:cNvPr>
          <p:cNvGrpSpPr/>
          <p:nvPr/>
        </p:nvGrpSpPr>
        <p:grpSpPr>
          <a:xfrm>
            <a:off x="374233" y="4336566"/>
            <a:ext cx="2627124" cy="1616846"/>
            <a:chOff x="254377" y="4394153"/>
            <a:chExt cx="2627124" cy="161684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272A023-2828-43DA-A11D-1884FA19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53749" y="4394153"/>
              <a:ext cx="1627752" cy="161684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5E39E1-A2FF-42BD-BC60-97D68540B0FB}"/>
                </a:ext>
              </a:extLst>
            </p:cNvPr>
            <p:cNvGrpSpPr/>
            <p:nvPr/>
          </p:nvGrpSpPr>
          <p:grpSpPr>
            <a:xfrm>
              <a:off x="254377" y="5169167"/>
              <a:ext cx="2408032" cy="580530"/>
              <a:chOff x="28835" y="4882793"/>
              <a:chExt cx="2408032" cy="5805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650834-97F9-4ACE-8078-EA928A405B8C}"/>
                  </a:ext>
                </a:extLst>
              </p:cNvPr>
              <p:cNvSpPr txBox="1"/>
              <p:nvPr/>
            </p:nvSpPr>
            <p:spPr>
              <a:xfrm>
                <a:off x="89065" y="4882793"/>
                <a:ext cx="17764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dirty="0">
                    <a:solidFill>
                      <a:srgbClr val="A568D2"/>
                    </a:solidFill>
                  </a:rPr>
                  <a:t>-1 </a:t>
                </a:r>
                <a:r>
                  <a:rPr lang="en-US" altLang="zh-CN" sz="1000" dirty="0">
                    <a:solidFill>
                      <a:srgbClr val="A568D2"/>
                    </a:solidFill>
                  </a:rPr>
                  <a:t>position - - - - - - - - - - - - - - </a:t>
                </a:r>
                <a:endParaRPr lang="en-HK" sz="1050" dirty="0">
                  <a:solidFill>
                    <a:srgbClr val="A568D2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0D25FD-221E-4484-9D78-03F330C85EA7}"/>
                  </a:ext>
                </a:extLst>
              </p:cNvPr>
              <p:cNvSpPr txBox="1"/>
              <p:nvPr/>
            </p:nvSpPr>
            <p:spPr>
              <a:xfrm>
                <a:off x="28835" y="5217102"/>
                <a:ext cx="24080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dirty="0">
                    <a:solidFill>
                      <a:srgbClr val="A568D2"/>
                    </a:solidFill>
                  </a:rPr>
                  <a:t>+1 </a:t>
                </a:r>
                <a:r>
                  <a:rPr lang="en-US" altLang="zh-CN" sz="1000" dirty="0">
                    <a:solidFill>
                      <a:srgbClr val="A568D2"/>
                    </a:solidFill>
                  </a:rPr>
                  <a:t>position - - - - - - - - - - - - - - - - - - - - - - - -</a:t>
                </a:r>
                <a:endParaRPr lang="en-HK" sz="1000" dirty="0">
                  <a:solidFill>
                    <a:srgbClr val="A568D2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88E94A-EE39-4AE3-9977-45F64C8D7A33}"/>
                  </a:ext>
                </a:extLst>
              </p:cNvPr>
              <p:cNvSpPr txBox="1"/>
              <p:nvPr/>
            </p:nvSpPr>
            <p:spPr>
              <a:xfrm>
                <a:off x="575129" y="5062371"/>
                <a:ext cx="16401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sz="1000" dirty="0">
                    <a:solidFill>
                      <a:srgbClr val="A568D2"/>
                    </a:solidFill>
                  </a:rPr>
                  <a:t>N</a:t>
                </a:r>
                <a:r>
                  <a:rPr lang="en-US" altLang="zh-CN" sz="1000" dirty="0">
                    <a:solidFill>
                      <a:srgbClr val="A568D2"/>
                    </a:solidFill>
                  </a:rPr>
                  <a:t>m - - -   - - - - - - - - - - - - - - -</a:t>
                </a:r>
                <a:endParaRPr lang="en-HK" sz="1000" dirty="0">
                  <a:solidFill>
                    <a:srgbClr val="A568D2"/>
                  </a:solidFill>
                </a:endParaRP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AFEAA6E-4D34-4BE3-8F97-F0F6D2932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282" y="2559899"/>
            <a:ext cx="2814560" cy="14701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F8CCD-0B65-4EB6-97A1-3AF8DB1599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86" y="469626"/>
            <a:ext cx="2205951" cy="15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56E125-12D6-4634-A892-D105FD04D91F}"/>
              </a:ext>
            </a:extLst>
          </p:cNvPr>
          <p:cNvSpPr txBox="1"/>
          <p:nvPr/>
        </p:nvSpPr>
        <p:spPr>
          <a:xfrm>
            <a:off x="240023" y="20144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89BDD-14A4-466C-9DA1-C91402271185}"/>
              </a:ext>
            </a:extLst>
          </p:cNvPr>
          <p:cNvSpPr txBox="1"/>
          <p:nvPr/>
        </p:nvSpPr>
        <p:spPr>
          <a:xfrm>
            <a:off x="3414905" y="20216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0C7F161-A3F7-4348-BA2C-2E5F16BE6907}"/>
              </a:ext>
            </a:extLst>
          </p:cNvPr>
          <p:cNvSpPr txBox="1">
            <a:spLocks/>
          </p:cNvSpPr>
          <p:nvPr/>
        </p:nvSpPr>
        <p:spPr>
          <a:xfrm>
            <a:off x="240023" y="5986075"/>
            <a:ext cx="6617977" cy="1376001"/>
          </a:xfrm>
          <a:prstGeom prst="rect">
            <a:avLst/>
          </a:prstGeom>
        </p:spPr>
        <p:txBody>
          <a:bodyPr vert="horz" lIns="184320" tIns="92160" rIns="184320" bIns="92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 "/>
                <a:cs typeface="Arial" panose="020B0604020202020204" pitchFamily="34" charset="0"/>
              </a:rPr>
              <a:t>Fig. 6  </a:t>
            </a:r>
            <a:r>
              <a:rPr lang="en-HK" sz="1800" b="1" dirty="0">
                <a:latin typeface="Arial "/>
                <a:cs typeface="Arial" panose="020B0604020202020204" pitchFamily="34" charset="0"/>
              </a:rPr>
              <a:t>Functional and structural 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analysis of 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P. aeruginosa 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mRNA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.</a:t>
            </a:r>
            <a:endParaRPr lang="en-HK" sz="1800" b="1" dirty="0">
              <a:latin typeface="Arial 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4DAE9-C099-4BB1-8744-F0AF9BA1E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8027"/>
          <a:stretch/>
        </p:blipFill>
        <p:spPr>
          <a:xfrm>
            <a:off x="731949" y="2803853"/>
            <a:ext cx="2423295" cy="482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37A25B-7FCF-462D-B6DE-A4370525FCE3}"/>
              </a:ext>
            </a:extLst>
          </p:cNvPr>
          <p:cNvSpPr/>
          <p:nvPr/>
        </p:nvSpPr>
        <p:spPr>
          <a:xfrm>
            <a:off x="667247" y="2711019"/>
            <a:ext cx="2552700" cy="13354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13C82-F6FC-4034-89D9-1A3118C93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99" b="3229"/>
          <a:stretch/>
        </p:blipFill>
        <p:spPr>
          <a:xfrm>
            <a:off x="731949" y="3503200"/>
            <a:ext cx="2423295" cy="4826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26865-2E11-4B8A-83AB-6C8FCEFB8C8D}"/>
              </a:ext>
            </a:extLst>
          </p:cNvPr>
          <p:cNvCxnSpPr>
            <a:cxnSpLocks/>
          </p:cNvCxnSpPr>
          <p:nvPr/>
        </p:nvCxnSpPr>
        <p:spPr>
          <a:xfrm>
            <a:off x="667247" y="3407203"/>
            <a:ext cx="25527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5B04B-C8FE-45AC-BDFF-1EA7B83F1355}"/>
              </a:ext>
            </a:extLst>
          </p:cNvPr>
          <p:cNvSpPr/>
          <p:nvPr/>
        </p:nvSpPr>
        <p:spPr>
          <a:xfrm>
            <a:off x="1878318" y="2711019"/>
            <a:ext cx="109232" cy="1335474"/>
          </a:xfrm>
          <a:prstGeom prst="rect">
            <a:avLst/>
          </a:prstGeom>
          <a:solidFill>
            <a:srgbClr val="7F7F7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1D54D-673C-4146-9CDC-3F643DFBF360}"/>
              </a:ext>
            </a:extLst>
          </p:cNvPr>
          <p:cNvSpPr/>
          <p:nvPr/>
        </p:nvSpPr>
        <p:spPr>
          <a:xfrm>
            <a:off x="2005143" y="3449852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200" dirty="0"/>
              <a:t>1559558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1B571-8D71-4C14-81B3-5DACE007C702}"/>
              </a:ext>
            </a:extLst>
          </p:cNvPr>
          <p:cNvSpPr/>
          <p:nvPr/>
        </p:nvSpPr>
        <p:spPr>
          <a:xfrm>
            <a:off x="1584391" y="4099841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err="1"/>
              <a:t>lasI</a:t>
            </a:r>
            <a:endParaRPr lang="en-H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10D64-3521-49C7-8617-8E0BD16103DD}"/>
              </a:ext>
            </a:extLst>
          </p:cNvPr>
          <p:cNvSpPr txBox="1"/>
          <p:nvPr/>
        </p:nvSpPr>
        <p:spPr>
          <a:xfrm>
            <a:off x="-72466" y="28236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I</a:t>
            </a:r>
            <a:r>
              <a:rPr lang="en-US" altLang="zh-CN" dirty="0" err="1"/>
              <a:t>nput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0DB83-9236-435F-A0EF-DE2FD056CE09}"/>
              </a:ext>
            </a:extLst>
          </p:cNvPr>
          <p:cNvSpPr txBox="1"/>
          <p:nvPr/>
        </p:nvSpPr>
        <p:spPr>
          <a:xfrm>
            <a:off x="0" y="3557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</a:t>
            </a:r>
            <a:r>
              <a:rPr lang="en-US" altLang="zh-CN" dirty="0"/>
              <a:t>m</a:t>
            </a:r>
            <a:endParaRPr lang="en-H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7DDB7C-CAE7-4219-B7B7-787D66C165E1}"/>
              </a:ext>
            </a:extLst>
          </p:cNvPr>
          <p:cNvSpPr/>
          <p:nvPr/>
        </p:nvSpPr>
        <p:spPr>
          <a:xfrm>
            <a:off x="4051797" y="2677213"/>
            <a:ext cx="2432049" cy="13354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48AF17-BB22-459C-8EDA-0EEB49DD7254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051797" y="3344953"/>
            <a:ext cx="243204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644E9B5-806A-41B8-8841-BFD7F15C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-777"/>
          <a:stretch/>
        </p:blipFill>
        <p:spPr>
          <a:xfrm>
            <a:off x="4114727" y="3452400"/>
            <a:ext cx="2350069" cy="506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2F5CC8-DCCE-4BA8-A7AB-025EF466C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17"/>
          <a:stretch/>
        </p:blipFill>
        <p:spPr>
          <a:xfrm>
            <a:off x="4114728" y="2800350"/>
            <a:ext cx="2350069" cy="4635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89EA53-1E4C-4CF7-9636-4590E1CAEAF2}"/>
              </a:ext>
            </a:extLst>
          </p:cNvPr>
          <p:cNvSpPr/>
          <p:nvPr/>
        </p:nvSpPr>
        <p:spPr>
          <a:xfrm>
            <a:off x="4897503" y="2690382"/>
            <a:ext cx="109232" cy="1335474"/>
          </a:xfrm>
          <a:prstGeom prst="rect">
            <a:avLst/>
          </a:prstGeom>
          <a:solidFill>
            <a:srgbClr val="7F7F7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5FEC38-977E-49D6-812D-A82600D6B5F4}"/>
              </a:ext>
            </a:extLst>
          </p:cNvPr>
          <p:cNvSpPr/>
          <p:nvPr/>
        </p:nvSpPr>
        <p:spPr>
          <a:xfrm>
            <a:off x="5025785" y="4030359"/>
            <a:ext cx="630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dirty="0" err="1"/>
              <a:t>gacA</a:t>
            </a:r>
            <a:endParaRPr lang="en-HK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3C0ED19-2601-4C22-A2BF-D212B17AC603}"/>
              </a:ext>
            </a:extLst>
          </p:cNvPr>
          <p:cNvSpPr/>
          <p:nvPr/>
        </p:nvSpPr>
        <p:spPr>
          <a:xfrm>
            <a:off x="1396359" y="2457025"/>
            <a:ext cx="591191" cy="15154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2B1414-75D0-4954-BADF-EF02632C497C}"/>
              </a:ext>
            </a:extLst>
          </p:cNvPr>
          <p:cNvSpPr/>
          <p:nvPr/>
        </p:nvSpPr>
        <p:spPr>
          <a:xfrm>
            <a:off x="4084703" y="3368112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200" dirty="0"/>
              <a:t>2926318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3229C6-82E9-4FBD-8331-BAD894EDCC05}"/>
              </a:ext>
            </a:extLst>
          </p:cNvPr>
          <p:cNvSpPr/>
          <p:nvPr/>
        </p:nvSpPr>
        <p:spPr>
          <a:xfrm flipH="1">
            <a:off x="4916553" y="2405269"/>
            <a:ext cx="527547" cy="15154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99310-EFC3-492F-B5AC-65ED742BE739}"/>
              </a:ext>
            </a:extLst>
          </p:cNvPr>
          <p:cNvSpPr txBox="1"/>
          <p:nvPr/>
        </p:nvSpPr>
        <p:spPr>
          <a:xfrm>
            <a:off x="3362884" y="28045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I</a:t>
            </a:r>
            <a:r>
              <a:rPr lang="en-US" altLang="zh-CN" dirty="0" err="1"/>
              <a:t>nput</a:t>
            </a:r>
            <a:endParaRPr lang="en-H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BBA549-54DA-4E47-BF95-92B198C85C10}"/>
              </a:ext>
            </a:extLst>
          </p:cNvPr>
          <p:cNvSpPr txBox="1"/>
          <p:nvPr/>
        </p:nvSpPr>
        <p:spPr>
          <a:xfrm>
            <a:off x="3435350" y="353893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</a:t>
            </a:r>
            <a:r>
              <a:rPr lang="en-US" altLang="zh-CN" dirty="0"/>
              <a:t>m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6662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BE2D7-86A6-4390-8711-7F5ED74E3839}"/>
              </a:ext>
            </a:extLst>
          </p:cNvPr>
          <p:cNvSpPr txBox="1">
            <a:spLocks/>
          </p:cNvSpPr>
          <p:nvPr/>
        </p:nvSpPr>
        <p:spPr>
          <a:xfrm>
            <a:off x="267095" y="8390230"/>
            <a:ext cx="6510715" cy="469310"/>
          </a:xfrm>
          <a:prstGeom prst="rect">
            <a:avLst/>
          </a:prstGeom>
        </p:spPr>
        <p:txBody>
          <a:bodyPr vert="horz" lIns="184320" tIns="92160" rIns="184320" bIns="921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 "/>
                <a:cs typeface="Arial" panose="020B0604020202020204" pitchFamily="34" charset="0"/>
              </a:rPr>
              <a:t>Fig. 7 Comparison of Nm sites in mRNA between </a:t>
            </a:r>
            <a:r>
              <a:rPr lang="en-US" sz="1800" b="1" i="1" dirty="0">
                <a:latin typeface="Arial "/>
                <a:cs typeface="Arial" panose="020B0604020202020204" pitchFamily="34" charset="0"/>
              </a:rPr>
              <a:t>E.coli </a:t>
            </a:r>
            <a:r>
              <a:rPr lang="en-US" sz="1800" b="1" dirty="0">
                <a:latin typeface="Arial "/>
                <a:cs typeface="Arial" panose="020B0604020202020204" pitchFamily="34" charset="0"/>
              </a:rPr>
              <a:t>and </a:t>
            </a:r>
            <a:r>
              <a:rPr lang="en-HK" sz="1800" b="1" i="1" dirty="0">
                <a:latin typeface="Arial "/>
                <a:cs typeface="Arial" panose="020B0604020202020204" pitchFamily="34" charset="0"/>
              </a:rPr>
              <a:t>P. aeruginosa.</a:t>
            </a:r>
            <a:r>
              <a:rPr lang="en-HK" altLang="zh-CN" sz="1800" b="1" i="1" dirty="0">
                <a:latin typeface="Arial "/>
                <a:cs typeface="Arial" panose="020B0604020202020204" pitchFamily="34" charset="0"/>
              </a:rPr>
              <a:t> </a:t>
            </a:r>
            <a:endParaRPr lang="en-HK" sz="1800" b="1" dirty="0">
              <a:latin typeface="Arial 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839BE-98F6-4FE8-91F6-8FB353F8F55C}"/>
              </a:ext>
            </a:extLst>
          </p:cNvPr>
          <p:cNvSpPr txBox="1"/>
          <p:nvPr/>
        </p:nvSpPr>
        <p:spPr>
          <a:xfrm>
            <a:off x="221057" y="27398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781F9-DA7B-4C97-8EBE-7544377A5E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13" b="94841"/>
          <a:stretch/>
        </p:blipFill>
        <p:spPr>
          <a:xfrm>
            <a:off x="499676" y="3067596"/>
            <a:ext cx="2630255" cy="143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BCA0B-71F0-4072-B481-BC50CDD5619E}"/>
              </a:ext>
            </a:extLst>
          </p:cNvPr>
          <p:cNvSpPr txBox="1"/>
          <p:nvPr/>
        </p:nvSpPr>
        <p:spPr>
          <a:xfrm>
            <a:off x="3377045" y="27380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E7C8C0-F7AA-49F3-A303-46F06BEDA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7" y="3722661"/>
            <a:ext cx="2201618" cy="15434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E06790-C0C7-4178-9224-A17C0EA82B7E}"/>
              </a:ext>
            </a:extLst>
          </p:cNvPr>
          <p:cNvSpPr/>
          <p:nvPr/>
        </p:nvSpPr>
        <p:spPr>
          <a:xfrm>
            <a:off x="2135277" y="4192945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200" dirty="0">
                <a:solidFill>
                  <a:srgbClr val="000000"/>
                </a:solidFill>
                <a:latin typeface="Arial" panose="020B0604020202020204" pitchFamily="34" charset="0"/>
              </a:rPr>
              <a:t>94</a:t>
            </a:r>
            <a:endParaRPr lang="en-HK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BC56A7-FF7B-4C44-8282-92026C14DC69}"/>
              </a:ext>
            </a:extLst>
          </p:cNvPr>
          <p:cNvSpPr/>
          <p:nvPr/>
        </p:nvSpPr>
        <p:spPr>
          <a:xfrm>
            <a:off x="1189127" y="4593055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200" dirty="0">
                <a:solidFill>
                  <a:srgbClr val="000000"/>
                </a:solidFill>
                <a:latin typeface="Arial" panose="020B0604020202020204" pitchFamily="34" charset="0"/>
              </a:rPr>
              <a:t>321</a:t>
            </a:r>
            <a:endParaRPr lang="en-HK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835C9-516C-4DD9-A06D-ED68B75DE444}"/>
              </a:ext>
            </a:extLst>
          </p:cNvPr>
          <p:cNvSpPr/>
          <p:nvPr/>
        </p:nvSpPr>
        <p:spPr>
          <a:xfrm>
            <a:off x="1887004" y="4143115"/>
            <a:ext cx="248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HK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EC5B5-7027-48AF-AD4F-88AD3E034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784" y="3405273"/>
            <a:ext cx="2123958" cy="228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4D9AA-C97A-4D0A-B16B-A1B562BBF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884" y="5649639"/>
            <a:ext cx="3294681" cy="2357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37C4A-FF04-48D7-B56B-185C23FD16AD}"/>
              </a:ext>
            </a:extLst>
          </p:cNvPr>
          <p:cNvSpPr txBox="1"/>
          <p:nvPr/>
        </p:nvSpPr>
        <p:spPr>
          <a:xfrm>
            <a:off x="206889" y="6136526"/>
            <a:ext cx="228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No secondary structure should be formed here.</a:t>
            </a:r>
          </a:p>
        </p:txBody>
      </p:sp>
    </p:spTree>
    <p:extLst>
      <p:ext uri="{BB962C8B-B14F-4D97-AF65-F5344CB8AC3E}">
        <p14:creationId xmlns:p14="http://schemas.microsoft.com/office/powerpoint/2010/main" val="14986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12495</TotalTime>
  <Words>613</Words>
  <Application>Microsoft Office PowerPoint</Application>
  <PresentationFormat>On-screen Show (4:3)</PresentationFormat>
  <Paragraphs>117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Weitong</dc:creator>
  <cp:lastModifiedBy>ZHANG Weitong</cp:lastModifiedBy>
  <cp:revision>84</cp:revision>
  <dcterms:created xsi:type="dcterms:W3CDTF">2020-01-20T07:53:27Z</dcterms:created>
  <dcterms:modified xsi:type="dcterms:W3CDTF">2020-04-27T12:53:05Z</dcterms:modified>
</cp:coreProperties>
</file>