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DA3C7D-0E88-4970-B297-5C755BD54653}" v="3" dt="2024-03-31T17:16:38.34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jay rajan" userId="a030848745adfe42" providerId="LiveId" clId="{CFDA3C7D-0E88-4970-B297-5C755BD54653}"/>
    <pc:docChg chg="undo redo custSel modSld">
      <pc:chgData name="sanjay rajan" userId="a030848745adfe42" providerId="LiveId" clId="{CFDA3C7D-0E88-4970-B297-5C755BD54653}" dt="2024-03-31T18:14:38.112" v="614"/>
      <pc:docMkLst>
        <pc:docMk/>
      </pc:docMkLst>
      <pc:sldChg chg="delSp modSp mod">
        <pc:chgData name="sanjay rajan" userId="a030848745adfe42" providerId="LiveId" clId="{CFDA3C7D-0E88-4970-B297-5C755BD54653}" dt="2024-03-31T18:13:22.292" v="391" actId="478"/>
        <pc:sldMkLst>
          <pc:docMk/>
          <pc:sldMk cId="0" sldId="256"/>
        </pc:sldMkLst>
        <pc:spChg chg="del mod">
          <ac:chgData name="sanjay rajan" userId="a030848745adfe42" providerId="LiveId" clId="{CFDA3C7D-0E88-4970-B297-5C755BD54653}" dt="2024-03-31T18:13:22.292" v="391" actId="478"/>
          <ac:spMkLst>
            <pc:docMk/>
            <pc:sldMk cId="0" sldId="256"/>
            <ac:spMk id="10" creationId="{00000000-0000-0000-0000-000000000000}"/>
          </ac:spMkLst>
        </pc:spChg>
      </pc:sldChg>
      <pc:sldChg chg="delSp modSp mod">
        <pc:chgData name="sanjay rajan" userId="a030848745adfe42" providerId="LiveId" clId="{CFDA3C7D-0E88-4970-B297-5C755BD54653}" dt="2024-03-31T18:13:45.811" v="419"/>
        <pc:sldMkLst>
          <pc:docMk/>
          <pc:sldMk cId="0" sldId="257"/>
        </pc:sldMkLst>
        <pc:spChg chg="del">
          <ac:chgData name="sanjay rajan" userId="a030848745adfe42" providerId="LiveId" clId="{CFDA3C7D-0E88-4970-B297-5C755BD54653}" dt="2024-03-31T18:13:38.531" v="394" actId="478"/>
          <ac:spMkLst>
            <pc:docMk/>
            <pc:sldMk cId="0" sldId="257"/>
            <ac:spMk id="2" creationId="{00000000-0000-0000-0000-000000000000}"/>
          </ac:spMkLst>
        </pc:spChg>
        <pc:spChg chg="mod">
          <ac:chgData name="sanjay rajan" userId="a030848745adfe42" providerId="LiveId" clId="{CFDA3C7D-0E88-4970-B297-5C755BD54653}" dt="2024-03-31T16:41:41.024" v="76" actId="20577"/>
          <ac:spMkLst>
            <pc:docMk/>
            <pc:sldMk cId="0" sldId="257"/>
            <ac:spMk id="17" creationId="{00000000-0000-0000-0000-000000000000}"/>
          </ac:spMkLst>
        </pc:spChg>
        <pc:spChg chg="del mod">
          <ac:chgData name="sanjay rajan" userId="a030848745adfe42" providerId="LiveId" clId="{CFDA3C7D-0E88-4970-B297-5C755BD54653}" dt="2024-03-31T18:13:45.811" v="419"/>
          <ac:spMkLst>
            <pc:docMk/>
            <pc:sldMk cId="0" sldId="257"/>
            <ac:spMk id="21" creationId="{00000000-0000-0000-0000-000000000000}"/>
          </ac:spMkLst>
        </pc:spChg>
        <pc:spChg chg="mod">
          <ac:chgData name="sanjay rajan" userId="a030848745adfe42" providerId="LiveId" clId="{CFDA3C7D-0E88-4970-B297-5C755BD54653}" dt="2024-03-31T16:54:42.400" v="91"/>
          <ac:spMkLst>
            <pc:docMk/>
            <pc:sldMk cId="0" sldId="257"/>
            <ac:spMk id="23" creationId="{00000000-0000-0000-0000-000000000000}"/>
          </ac:spMkLst>
        </pc:spChg>
        <pc:grpChg chg="del">
          <ac:chgData name="sanjay rajan" userId="a030848745adfe42" providerId="LiveId" clId="{CFDA3C7D-0E88-4970-B297-5C755BD54653}" dt="2024-03-31T18:13:29.353" v="393" actId="478"/>
          <ac:grpSpMkLst>
            <pc:docMk/>
            <pc:sldMk cId="0" sldId="257"/>
            <ac:grpSpMk id="18" creationId="{00000000-0000-0000-0000-000000000000}"/>
          </ac:grpSpMkLst>
        </pc:grpChg>
      </pc:sldChg>
      <pc:sldChg chg="addSp delSp modSp mod">
        <pc:chgData name="sanjay rajan" userId="a030848745adfe42" providerId="LiveId" clId="{CFDA3C7D-0E88-4970-B297-5C755BD54653}" dt="2024-03-31T18:13:57.749" v="446"/>
        <pc:sldMkLst>
          <pc:docMk/>
          <pc:sldMk cId="0" sldId="259"/>
        </pc:sldMkLst>
        <pc:spChg chg="add mod">
          <ac:chgData name="sanjay rajan" userId="a030848745adfe42" providerId="LiveId" clId="{CFDA3C7D-0E88-4970-B297-5C755BD54653}" dt="2024-03-31T17:16:18.569" v="289" actId="12"/>
          <ac:spMkLst>
            <pc:docMk/>
            <pc:sldMk cId="0" sldId="259"/>
            <ac:spMk id="6" creationId="{13B70959-5726-72A8-683C-9AEF5C75CA0A}"/>
          </ac:spMkLst>
        </pc:spChg>
        <pc:spChg chg="del mod">
          <ac:chgData name="sanjay rajan" userId="a030848745adfe42" providerId="LiveId" clId="{CFDA3C7D-0E88-4970-B297-5C755BD54653}" dt="2024-03-31T18:13:57.749" v="446"/>
          <ac:spMkLst>
            <pc:docMk/>
            <pc:sldMk cId="0" sldId="259"/>
            <ac:spMk id="9" creationId="{00000000-0000-0000-0000-000000000000}"/>
          </ac:spMkLst>
        </pc:spChg>
        <pc:spChg chg="del mod">
          <ac:chgData name="sanjay rajan" userId="a030848745adfe42" providerId="LiveId" clId="{CFDA3C7D-0E88-4970-B297-5C755BD54653}" dt="2024-03-31T17:07:38.719" v="94"/>
          <ac:spMkLst>
            <pc:docMk/>
            <pc:sldMk cId="0" sldId="259"/>
            <ac:spMk id="11" creationId="{00000000-0000-0000-0000-000000000000}"/>
          </ac:spMkLst>
        </pc:spChg>
        <pc:spChg chg="add del mod">
          <ac:chgData name="sanjay rajan" userId="a030848745adfe42" providerId="LiveId" clId="{CFDA3C7D-0E88-4970-B297-5C755BD54653}" dt="2024-03-31T17:14:27.279" v="162"/>
          <ac:spMkLst>
            <pc:docMk/>
            <pc:sldMk cId="0" sldId="259"/>
            <ac:spMk id="12" creationId="{DBD61FD1-47FD-C408-58ED-DCA3723D21F6}"/>
          </ac:spMkLst>
        </pc:spChg>
        <pc:spChg chg="add mod">
          <ac:chgData name="sanjay rajan" userId="a030848745adfe42" providerId="LiveId" clId="{CFDA3C7D-0E88-4970-B297-5C755BD54653}" dt="2024-03-31T17:19:14.554" v="327"/>
          <ac:spMkLst>
            <pc:docMk/>
            <pc:sldMk cId="0" sldId="259"/>
            <ac:spMk id="13" creationId="{0CE456B3-F564-D06F-469B-9095417A8815}"/>
          </ac:spMkLst>
        </pc:spChg>
        <pc:picChg chg="del">
          <ac:chgData name="sanjay rajan" userId="a030848745adfe42" providerId="LiveId" clId="{CFDA3C7D-0E88-4970-B297-5C755BD54653}" dt="2024-03-31T18:13:52.387" v="420" actId="478"/>
          <ac:picMkLst>
            <pc:docMk/>
            <pc:sldMk cId="0" sldId="259"/>
            <ac:picMk id="8" creationId="{00000000-0000-0000-0000-000000000000}"/>
          </ac:picMkLst>
        </pc:picChg>
      </pc:sldChg>
      <pc:sldChg chg="delSp modSp mod">
        <pc:chgData name="sanjay rajan" userId="a030848745adfe42" providerId="LiveId" clId="{CFDA3C7D-0E88-4970-B297-5C755BD54653}" dt="2024-03-31T18:14:03.522" v="472"/>
        <pc:sldMkLst>
          <pc:docMk/>
          <pc:sldMk cId="0" sldId="260"/>
        </pc:sldMkLst>
        <pc:spChg chg="del mod">
          <ac:chgData name="sanjay rajan" userId="a030848745adfe42" providerId="LiveId" clId="{CFDA3C7D-0E88-4970-B297-5C755BD54653}" dt="2024-03-31T18:14:03.522" v="472"/>
          <ac:spMkLst>
            <pc:docMk/>
            <pc:sldMk cId="0" sldId="260"/>
            <ac:spMk id="9" creationId="{00000000-0000-0000-0000-000000000000}"/>
          </ac:spMkLst>
        </pc:spChg>
        <pc:spChg chg="mod">
          <ac:chgData name="sanjay rajan" userId="a030848745adfe42" providerId="LiveId" clId="{CFDA3C7D-0E88-4970-B297-5C755BD54653}" dt="2024-03-31T17:29:08.745" v="334" actId="14100"/>
          <ac:spMkLst>
            <pc:docMk/>
            <pc:sldMk cId="0" sldId="260"/>
            <ac:spMk id="11" creationId="{00000000-0000-0000-0000-000000000000}"/>
          </ac:spMkLst>
        </pc:spChg>
      </pc:sldChg>
      <pc:sldChg chg="delSp modSp mod">
        <pc:chgData name="sanjay rajan" userId="a030848745adfe42" providerId="LiveId" clId="{CFDA3C7D-0E88-4970-B297-5C755BD54653}" dt="2024-03-31T18:14:09.254" v="498"/>
        <pc:sldMkLst>
          <pc:docMk/>
          <pc:sldMk cId="0" sldId="261"/>
        </pc:sldMkLst>
        <pc:spChg chg="del mod">
          <ac:chgData name="sanjay rajan" userId="a030848745adfe42" providerId="LiveId" clId="{CFDA3C7D-0E88-4970-B297-5C755BD54653}" dt="2024-03-31T18:14:09.254" v="498"/>
          <ac:spMkLst>
            <pc:docMk/>
            <pc:sldMk cId="0" sldId="261"/>
            <ac:spMk id="7" creationId="{00000000-0000-0000-0000-000000000000}"/>
          </ac:spMkLst>
        </pc:spChg>
        <pc:spChg chg="mod">
          <ac:chgData name="sanjay rajan" userId="a030848745adfe42" providerId="LiveId" clId="{CFDA3C7D-0E88-4970-B297-5C755BD54653}" dt="2024-03-31T17:34:19.757" v="339" actId="255"/>
          <ac:spMkLst>
            <pc:docMk/>
            <pc:sldMk cId="0" sldId="261"/>
            <ac:spMk id="9" creationId="{00000000-0000-0000-0000-000000000000}"/>
          </ac:spMkLst>
        </pc:spChg>
      </pc:sldChg>
      <pc:sldChg chg="delSp modSp mod">
        <pc:chgData name="sanjay rajan" userId="a030848745adfe42" providerId="LiveId" clId="{CFDA3C7D-0E88-4970-B297-5C755BD54653}" dt="2024-03-31T18:14:38.112" v="614"/>
        <pc:sldMkLst>
          <pc:docMk/>
          <pc:sldMk cId="0" sldId="262"/>
        </pc:sldMkLst>
        <pc:spChg chg="del mod">
          <ac:chgData name="sanjay rajan" userId="a030848745adfe42" providerId="LiveId" clId="{CFDA3C7D-0E88-4970-B297-5C755BD54653}" dt="2024-03-31T18:14:38.112" v="614"/>
          <ac:spMkLst>
            <pc:docMk/>
            <pc:sldMk cId="0" sldId="262"/>
            <ac:spMk id="8" creationId="{00000000-0000-0000-0000-000000000000}"/>
          </ac:spMkLst>
        </pc:spChg>
        <pc:spChg chg="mod">
          <ac:chgData name="sanjay rajan" userId="a030848745adfe42" providerId="LiveId" clId="{CFDA3C7D-0E88-4970-B297-5C755BD54653}" dt="2024-03-31T17:43:38.455" v="345" actId="14100"/>
          <ac:spMkLst>
            <pc:docMk/>
            <pc:sldMk cId="0" sldId="262"/>
            <ac:spMk id="10" creationId="{00000000-0000-0000-0000-000000000000}"/>
          </ac:spMkLst>
        </pc:spChg>
      </pc:sldChg>
      <pc:sldChg chg="delSp modSp mod">
        <pc:chgData name="sanjay rajan" userId="a030848745adfe42" providerId="LiveId" clId="{CFDA3C7D-0E88-4970-B297-5C755BD54653}" dt="2024-03-31T18:14:32.169" v="588"/>
        <pc:sldMkLst>
          <pc:docMk/>
          <pc:sldMk cId="0" sldId="263"/>
        </pc:sldMkLst>
        <pc:spChg chg="del mod">
          <ac:chgData name="sanjay rajan" userId="a030848745adfe42" providerId="LiveId" clId="{CFDA3C7D-0E88-4970-B297-5C755BD54653}" dt="2024-03-31T18:14:32.169" v="588"/>
          <ac:spMkLst>
            <pc:docMk/>
            <pc:sldMk cId="0" sldId="263"/>
            <ac:spMk id="2" creationId="{00000000-0000-0000-0000-000000000000}"/>
          </ac:spMkLst>
        </pc:spChg>
        <pc:spChg chg="mod">
          <ac:chgData name="sanjay rajan" userId="a030848745adfe42" providerId="LiveId" clId="{CFDA3C7D-0E88-4970-B297-5C755BD54653}" dt="2024-03-31T17:56:19.515" v="353" actId="14100"/>
          <ac:spMkLst>
            <pc:docMk/>
            <pc:sldMk cId="0" sldId="263"/>
            <ac:spMk id="9" creationId="{00000000-0000-0000-0000-000000000000}"/>
          </ac:spMkLst>
        </pc:spChg>
        <pc:picChg chg="mod">
          <ac:chgData name="sanjay rajan" userId="a030848745adfe42" providerId="LiveId" clId="{CFDA3C7D-0E88-4970-B297-5C755BD54653}" dt="2024-03-31T17:56:13.251" v="352" actId="1076"/>
          <ac:picMkLst>
            <pc:docMk/>
            <pc:sldMk cId="0" sldId="263"/>
            <ac:picMk id="6" creationId="{00000000-0000-0000-0000-000000000000}"/>
          </ac:picMkLst>
        </pc:picChg>
      </pc:sldChg>
      <pc:sldChg chg="delSp modSp mod">
        <pc:chgData name="sanjay rajan" userId="a030848745adfe42" providerId="LiveId" clId="{CFDA3C7D-0E88-4970-B297-5C755BD54653}" dt="2024-03-31T18:14:27.031" v="562"/>
        <pc:sldMkLst>
          <pc:docMk/>
          <pc:sldMk cId="0" sldId="264"/>
        </pc:sldMkLst>
        <pc:spChg chg="del mod">
          <ac:chgData name="sanjay rajan" userId="a030848745adfe42" providerId="LiveId" clId="{CFDA3C7D-0E88-4970-B297-5C755BD54653}" dt="2024-03-31T18:14:27.031" v="562"/>
          <ac:spMkLst>
            <pc:docMk/>
            <pc:sldMk cId="0" sldId="264"/>
            <ac:spMk id="2" creationId="{00000000-0000-0000-0000-000000000000}"/>
          </ac:spMkLst>
        </pc:spChg>
        <pc:spChg chg="del mod">
          <ac:chgData name="sanjay rajan" userId="a030848745adfe42" providerId="LiveId" clId="{CFDA3C7D-0E88-4970-B297-5C755BD54653}" dt="2024-03-31T18:02:06.478" v="384"/>
          <ac:spMkLst>
            <pc:docMk/>
            <pc:sldMk cId="0" sldId="264"/>
            <ac:spMk id="7" creationId="{00000000-0000-0000-0000-000000000000}"/>
          </ac:spMkLst>
        </pc:spChg>
        <pc:spChg chg="mod">
          <ac:chgData name="sanjay rajan" userId="a030848745adfe42" providerId="LiveId" clId="{CFDA3C7D-0E88-4970-B297-5C755BD54653}" dt="2024-03-31T18:02:01.882" v="382" actId="1076"/>
          <ac:spMkLst>
            <pc:docMk/>
            <pc:sldMk cId="0" sldId="264"/>
            <ac:spMk id="10" creationId="{00000000-0000-0000-0000-000000000000}"/>
          </ac:spMkLst>
        </pc:spChg>
      </pc:sldChg>
      <pc:sldChg chg="delSp modSp mod">
        <pc:chgData name="sanjay rajan" userId="a030848745adfe42" providerId="LiveId" clId="{CFDA3C7D-0E88-4970-B297-5C755BD54653}" dt="2024-03-31T18:14:21.153" v="536"/>
        <pc:sldMkLst>
          <pc:docMk/>
          <pc:sldMk cId="0" sldId="265"/>
        </pc:sldMkLst>
        <pc:spChg chg="del mod">
          <ac:chgData name="sanjay rajan" userId="a030848745adfe42" providerId="LiveId" clId="{CFDA3C7D-0E88-4970-B297-5C755BD54653}" dt="2024-03-31T18:14:21.152" v="534"/>
          <ac:spMkLst>
            <pc:docMk/>
            <pc:sldMk cId="0" sldId="265"/>
            <ac:spMk id="2" creationId="{00000000-0000-0000-0000-000000000000}"/>
          </ac:spMkLst>
        </pc:spChg>
        <pc:spChg chg="del mod">
          <ac:chgData name="sanjay rajan" userId="a030848745adfe42" providerId="LiveId" clId="{CFDA3C7D-0E88-4970-B297-5C755BD54653}" dt="2024-03-31T18:14:21.153" v="536"/>
          <ac:spMkLst>
            <pc:docMk/>
            <pc:sldMk cId="0" sldId="265"/>
            <ac:spMk id="8" creationId="{00000000-0000-0000-0000-000000000000}"/>
          </ac:spMkLst>
        </pc:spChg>
        <pc:spChg chg="mod">
          <ac:chgData name="sanjay rajan" userId="a030848745adfe42" providerId="LiveId" clId="{CFDA3C7D-0E88-4970-B297-5C755BD54653}" dt="2024-03-31T18:05:23.813" v="387" actId="255"/>
          <ac:spMkLst>
            <pc:docMk/>
            <pc:sldMk cId="0" sldId="265"/>
            <ac:spMk id="1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43A37A64-9E72-4405-B170-405C54C5774B}" type="datetimeFigureOut">
              <a:rPr lang="en-IN" smtClean="0"/>
              <a:pPr/>
              <a:t>01-04-2024</a:t>
            </a:fld>
            <a:endParaRPr lang="en-IN"/>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078A6504-6ECE-40AF-99ED-52AC48EFDBF1}" type="slidenum">
              <a:rPr lang="en-IN" smtClean="0"/>
              <a:pPr/>
              <a:t>‹#›</a:t>
            </a:fld>
            <a:endParaRPr lang="en-IN"/>
          </a:p>
        </p:txBody>
      </p:sp>
    </p:spTree>
    <p:extLst>
      <p:ext uri="{BB962C8B-B14F-4D97-AF65-F5344CB8AC3E}">
        <p14:creationId xmlns:p14="http://schemas.microsoft.com/office/powerpoint/2010/main" xmlns="" val="1582414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78A6504-6ECE-40AF-99ED-52AC48EFDBF1}" type="slidenum">
              <a:rPr lang="en-IN" smtClean="0"/>
              <a:pPr/>
              <a:t>2</a:t>
            </a:fld>
            <a:endParaRPr lang="en-IN"/>
          </a:p>
        </p:txBody>
      </p:sp>
    </p:spTree>
    <p:extLst>
      <p:ext uri="{BB962C8B-B14F-4D97-AF65-F5344CB8AC3E}">
        <p14:creationId xmlns:p14="http://schemas.microsoft.com/office/powerpoint/2010/main" xmlns="" val="1401745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4/1/2024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4" y="2067305"/>
            <a:ext cx="2913975" cy="509114"/>
          </a:xfrm>
          <a:prstGeom prst="rect">
            <a:avLst/>
          </a:prstGeom>
        </p:spPr>
        <p:txBody>
          <a:bodyPr vert="horz" wrap="square" lIns="0" tIns="16510" rIns="0" bIns="0" rtlCol="0">
            <a:spAutoFit/>
          </a:bodyPr>
          <a:lstStyle/>
          <a:p>
            <a:pPr marL="12700">
              <a:lnSpc>
                <a:spcPct val="100000"/>
              </a:lnSpc>
              <a:spcBef>
                <a:spcPts val="130"/>
              </a:spcBef>
            </a:pPr>
            <a:r>
              <a:rPr lang="en-US" sz="3200" dirty="0" err="1" smtClean="0">
                <a:latin typeface="Trebuchet MS"/>
                <a:cs typeface="Trebuchet MS"/>
              </a:rPr>
              <a:t>Shri</a:t>
            </a:r>
            <a:r>
              <a:rPr lang="en-US" sz="3200" dirty="0" smtClean="0">
                <a:latin typeface="Trebuchet MS"/>
                <a:cs typeface="Trebuchet MS"/>
              </a:rPr>
              <a:t> </a:t>
            </a:r>
            <a:r>
              <a:rPr lang="en-US" sz="3200" dirty="0" err="1" smtClean="0">
                <a:latin typeface="Trebuchet MS"/>
                <a:cs typeface="Trebuchet MS"/>
              </a:rPr>
              <a:t>Krishnaa</a:t>
            </a:r>
            <a:r>
              <a:rPr lang="en-US" sz="3200" dirty="0" smtClean="0">
                <a:latin typeface="Trebuchet MS"/>
                <a:cs typeface="Trebuchet MS"/>
              </a:rPr>
              <a:t> P</a:t>
            </a: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10</a:t>
            </a:fld>
            <a:endParaRPr spc="-25" dirty="0"/>
          </a:p>
        </p:txBody>
      </p:sp>
      <p:sp>
        <p:nvSpPr>
          <p:cNvPr id="10" name="TextBox 9"/>
          <p:cNvSpPr txBox="1"/>
          <p:nvPr/>
        </p:nvSpPr>
        <p:spPr>
          <a:xfrm>
            <a:off x="1219200" y="1447800"/>
            <a:ext cx="8224837" cy="2246769"/>
          </a:xfrm>
          <a:prstGeom prst="rect">
            <a:avLst/>
          </a:prstGeom>
          <a:noFill/>
        </p:spPr>
        <p:txBody>
          <a:bodyPr wrap="square" rtlCol="0">
            <a:spAutoFit/>
          </a:bodyPr>
          <a:lstStyle/>
          <a:p>
            <a:pPr algn="just"/>
            <a:r>
              <a:rPr lang="en-US" sz="2000" dirty="0" smtClean="0">
                <a:latin typeface="Arial" pitchFamily="34" charset="0"/>
                <a:cs typeface="Arial" pitchFamily="34" charset="0"/>
              </a:rPr>
              <a:t>The project produces hyper-realistic vegetable images closely resembling real ones, verified through thorough evaluation processes. These images serve various purposes in environmental awareness, education, digital media, and art, enhancing engagements and nurturing creativity. The results highlight the capabilities of AI-powered image generation, with a focus on ethical considerations throughout its implementation.</a:t>
            </a:r>
            <a:endParaRPr lang="en-IN" sz="2000" dirty="0">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1326965"/>
          </a:xfrm>
          <a:prstGeom prst="rect">
            <a:avLst/>
          </a:prstGeom>
        </p:spPr>
        <p:txBody>
          <a:bodyPr vert="horz" wrap="square" lIns="0" tIns="460692" rIns="0" bIns="0" rtlCol="0">
            <a:spAutoFit/>
          </a:bodyPr>
          <a:lstStyle/>
          <a:p>
            <a:pPr marL="193675">
              <a:lnSpc>
                <a:spcPct val="100000"/>
              </a:lnSpc>
              <a:spcBef>
                <a:spcPts val="130"/>
              </a:spcBef>
            </a:pPr>
            <a:r>
              <a:rPr lang="en-IN" sz="2800" dirty="0"/>
              <a:t>GENERATING </a:t>
            </a:r>
            <a:r>
              <a:rPr lang="en-IN" sz="2800" dirty="0" smtClean="0"/>
              <a:t>VEGETABLE</a:t>
            </a:r>
            <a:r>
              <a:rPr lang="en-IN" sz="2800" dirty="0" smtClean="0"/>
              <a:t> </a:t>
            </a:r>
            <a:r>
              <a:rPr lang="en-IN" sz="2800" dirty="0"/>
              <a:t>IMAGE USING GENERATIVE ADVERSARIAL NETWORK(GAN):</a:t>
            </a:r>
            <a:endParaRPr sz="28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2</a:t>
            </a:fld>
            <a:endParaRPr spc="-50" dirty="0"/>
          </a:p>
        </p:txBody>
      </p:sp>
      <p:sp>
        <p:nvSpPr>
          <p:cNvPr id="23" name="TextBox 22"/>
          <p:cNvSpPr txBox="1"/>
          <p:nvPr/>
        </p:nvSpPr>
        <p:spPr>
          <a:xfrm>
            <a:off x="1143000" y="2590800"/>
            <a:ext cx="8234426" cy="3046988"/>
          </a:xfrm>
          <a:prstGeom prst="rect">
            <a:avLst/>
          </a:prstGeom>
          <a:noFill/>
        </p:spPr>
        <p:txBody>
          <a:bodyPr wrap="square" rtlCol="0">
            <a:spAutoFit/>
          </a:bodyPr>
          <a:lstStyle/>
          <a:p>
            <a:pPr algn="just"/>
            <a:r>
              <a:rPr lang="en-US" sz="1600" dirty="0" smtClean="0">
                <a:latin typeface="Arial" pitchFamily="34" charset="0"/>
                <a:cs typeface="Arial" pitchFamily="34" charset="0"/>
              </a:rPr>
              <a:t>"Generating Vegetable Image Using Generative Adversarial Network" is an ambitious project that delves into the realm of artificial intelligence and computer vision to create realistic depictions of vegetables. Leveraging the power of Generative Adversarial Networks (GANs), this endeavor seeks to overcome the challenges inherent in replicating the intricate features and natural appearance of these edible plants. At its core, the project employs a GAN architecture comprising a generator network and a discriminator network. The generator network takes random noise as input and learns to synthesize images that closely resemble vegetables, while the discriminator network evaluates the authenticity of these generated images. Through an iterative process of training and refinement, the generator network improves its ability to produce convincing vegetable images, while the discriminator network becomes increasingly adept at distinguishing between real and generated images.</a:t>
            </a:r>
            <a:endParaRPr lang="en-IN" sz="1600" dirty="0">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851" y="-44908"/>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3</a:t>
            </a:fld>
            <a:endParaRPr spc="-50" dirty="0"/>
          </a:p>
        </p:txBody>
      </p:sp>
      <p:sp>
        <p:nvSpPr>
          <p:cNvPr id="25" name="TextBox 24"/>
          <p:cNvSpPr txBox="1"/>
          <p:nvPr/>
        </p:nvSpPr>
        <p:spPr>
          <a:xfrm>
            <a:off x="1639252" y="1676400"/>
            <a:ext cx="7809548" cy="2031325"/>
          </a:xfrm>
          <a:prstGeom prst="rect">
            <a:avLst/>
          </a:prstGeom>
          <a:noFill/>
        </p:spPr>
        <p:txBody>
          <a:bodyPr wrap="square" rtlCol="0">
            <a:spAutoFit/>
          </a:bodyPr>
          <a:lstStyle/>
          <a:p>
            <a:pPr marL="342900" indent="-342900">
              <a:buAutoNum type="arabicPeriod"/>
            </a:pPr>
            <a:r>
              <a:rPr lang="en-US" dirty="0"/>
              <a:t>Problem Statement</a:t>
            </a:r>
          </a:p>
          <a:p>
            <a:pPr marL="342900" indent="-342900">
              <a:buAutoNum type="arabicPeriod"/>
            </a:pPr>
            <a:r>
              <a:rPr lang="en-US" dirty="0"/>
              <a:t>Project Overview</a:t>
            </a:r>
          </a:p>
          <a:p>
            <a:pPr marL="342900" indent="-342900">
              <a:buAutoNum type="arabicPeriod"/>
            </a:pPr>
            <a:r>
              <a:rPr lang="en-US" dirty="0"/>
              <a:t>Who Are The End Users?</a:t>
            </a:r>
          </a:p>
          <a:p>
            <a:pPr marL="342900" indent="-342900">
              <a:buAutoNum type="arabicPeriod"/>
            </a:pPr>
            <a:r>
              <a:rPr lang="en-US" dirty="0"/>
              <a:t>Your</a:t>
            </a:r>
            <a:r>
              <a:rPr lang="en-US" spc="-95" dirty="0"/>
              <a:t> </a:t>
            </a:r>
            <a:r>
              <a:rPr lang="en-US" spc="-10" dirty="0"/>
              <a:t>Solution </a:t>
            </a:r>
            <a:r>
              <a:rPr lang="en-US" spc="-345" dirty="0"/>
              <a:t> And </a:t>
            </a:r>
            <a:r>
              <a:rPr lang="en-US" spc="-20" dirty="0"/>
              <a:t> </a:t>
            </a:r>
            <a:r>
              <a:rPr lang="en-US" dirty="0"/>
              <a:t>Its </a:t>
            </a:r>
            <a:r>
              <a:rPr lang="en-US" spc="-20" dirty="0"/>
              <a:t>Value</a:t>
            </a:r>
            <a:r>
              <a:rPr lang="en-US" spc="-120" dirty="0"/>
              <a:t> </a:t>
            </a:r>
            <a:r>
              <a:rPr lang="en-US" spc="-10" dirty="0"/>
              <a:t>Proposition</a:t>
            </a:r>
          </a:p>
          <a:p>
            <a:pPr marL="342900" indent="-342900">
              <a:buAutoNum type="arabicPeriod"/>
            </a:pPr>
            <a:r>
              <a:rPr lang="en-US" dirty="0"/>
              <a:t>The Wow In Your Solution</a:t>
            </a:r>
          </a:p>
          <a:p>
            <a:pPr marL="342900" indent="-342900">
              <a:buAutoNum type="arabicPeriod"/>
            </a:pPr>
            <a:r>
              <a:rPr lang="en-US" dirty="0"/>
              <a:t>Modeling</a:t>
            </a:r>
          </a:p>
          <a:p>
            <a:pPr marL="342900" indent="-342900">
              <a:buAutoNum type="arabicPeriod"/>
            </a:pPr>
            <a:r>
              <a:rPr lang="en-US" dirty="0"/>
              <a:t>Result</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4</a:t>
            </a:fld>
            <a:endParaRPr spc="-50" dirty="0"/>
          </a:p>
        </p:txBody>
      </p:sp>
      <p:sp>
        <p:nvSpPr>
          <p:cNvPr id="6" name="TextBox 5">
            <a:extLst>
              <a:ext uri="{FF2B5EF4-FFF2-40B4-BE49-F238E27FC236}">
                <a16:creationId xmlns:a16="http://schemas.microsoft.com/office/drawing/2014/main" xmlns="" id="{13B70959-5726-72A8-683C-9AEF5C75CA0A}"/>
              </a:ext>
            </a:extLst>
          </p:cNvPr>
          <p:cNvSpPr txBox="1"/>
          <p:nvPr/>
        </p:nvSpPr>
        <p:spPr>
          <a:xfrm>
            <a:off x="714375" y="1559689"/>
            <a:ext cx="9905999"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problem addressed by this project revolves around the difficulty of faithfully recreating realistic representations of vegetables through artificial intelligence techniques. Despite the advancements in image generation enabled by Generative Adversarial Networks (GANs), generating lifelike and diverse vegetable images presents several challenges:</a:t>
            </a:r>
            <a:endParaRPr lang="en-IN" dirty="0"/>
          </a:p>
        </p:txBody>
      </p:sp>
      <p:sp>
        <p:nvSpPr>
          <p:cNvPr id="13" name="TextBox 12">
            <a:extLst>
              <a:ext uri="{FF2B5EF4-FFF2-40B4-BE49-F238E27FC236}">
                <a16:creationId xmlns:a16="http://schemas.microsoft.com/office/drawing/2014/main" xmlns="" id="{0CE456B3-F564-D06F-469B-9095417A8815}"/>
              </a:ext>
            </a:extLst>
          </p:cNvPr>
          <p:cNvSpPr txBox="1"/>
          <p:nvPr/>
        </p:nvSpPr>
        <p:spPr>
          <a:xfrm>
            <a:off x="2133600" y="3200399"/>
            <a:ext cx="5410200" cy="2585323"/>
          </a:xfrm>
          <a:prstGeom prst="rect">
            <a:avLst/>
          </a:prstGeom>
          <a:noFill/>
        </p:spPr>
        <p:txBody>
          <a:bodyPr wrap="square" rtlCol="0">
            <a:spAutoFit/>
          </a:bodyPr>
          <a:lstStyle/>
          <a:p>
            <a:pPr marL="285750" indent="-285750">
              <a:buFont typeface="Arial" panose="020B0604020202020204" pitchFamily="34" charset="0"/>
              <a:buChar char="•"/>
            </a:pPr>
            <a:r>
              <a:rPr lang="en-US" dirty="0" smtClean="0"/>
              <a:t>Complexity of Vegetable Features</a:t>
            </a:r>
          </a:p>
          <a:p>
            <a:pPr marL="285750" indent="-285750">
              <a:buFont typeface="Arial" panose="020B0604020202020204" pitchFamily="34" charset="0"/>
              <a:buChar char="•"/>
            </a:pPr>
            <a:r>
              <a:rPr lang="en-US" dirty="0" smtClean="0"/>
              <a:t>Limited Availability of High-Quality Vegetable Datasets</a:t>
            </a:r>
          </a:p>
          <a:p>
            <a:pPr marL="285750" indent="-285750">
              <a:buFont typeface="Arial" panose="020B0604020202020204" pitchFamily="34" charset="0"/>
              <a:buChar char="•"/>
            </a:pPr>
            <a:r>
              <a:rPr lang="en-US" dirty="0" smtClean="0"/>
              <a:t>Balancing Realism and Diversity in Vegetable Depictions</a:t>
            </a:r>
          </a:p>
          <a:p>
            <a:pPr marL="285750" indent="-285750">
              <a:buFont typeface="Arial" panose="020B0604020202020204" pitchFamily="34" charset="0"/>
              <a:buChar char="•"/>
            </a:pPr>
            <a:r>
              <a:rPr lang="en-US" dirty="0" smtClean="0"/>
              <a:t>Evaluation of Image Quality and Fidelity for Vegetables</a:t>
            </a:r>
          </a:p>
          <a:p>
            <a:pPr marL="285750" indent="-285750">
              <a:buFont typeface="Arial" panose="020B0604020202020204" pitchFamily="34" charset="0"/>
              <a:buChar char="•"/>
            </a:pPr>
            <a:r>
              <a:rPr lang="en-US" dirty="0" smtClean="0"/>
              <a:t>Applicability and Generalization to Various Types of Vegetables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5</a:t>
            </a:fld>
            <a:endParaRPr spc="-50" dirty="0"/>
          </a:p>
        </p:txBody>
      </p:sp>
      <p:sp>
        <p:nvSpPr>
          <p:cNvPr id="11" name="TextBox 10"/>
          <p:cNvSpPr txBox="1"/>
          <p:nvPr/>
        </p:nvSpPr>
        <p:spPr>
          <a:xfrm>
            <a:off x="676275" y="1752600"/>
            <a:ext cx="8467725" cy="2062103"/>
          </a:xfrm>
          <a:prstGeom prst="rect">
            <a:avLst/>
          </a:prstGeom>
          <a:noFill/>
        </p:spPr>
        <p:txBody>
          <a:bodyPr wrap="square" rtlCol="0">
            <a:spAutoFit/>
          </a:bodyPr>
          <a:lstStyle/>
          <a:p>
            <a:pPr algn="just"/>
            <a:r>
              <a:rPr lang="en-US" sz="1600" dirty="0" smtClean="0">
                <a:latin typeface="Arial" pitchFamily="34" charset="0"/>
                <a:cs typeface="Arial" pitchFamily="34" charset="0"/>
              </a:rPr>
              <a:t>Project Overview:</a:t>
            </a:r>
          </a:p>
          <a:p>
            <a:pPr algn="just"/>
            <a:endParaRPr lang="en-US" sz="1600" dirty="0" smtClean="0">
              <a:latin typeface="Arial" pitchFamily="34" charset="0"/>
              <a:cs typeface="Arial" pitchFamily="34" charset="0"/>
            </a:endParaRPr>
          </a:p>
          <a:p>
            <a:pPr algn="just"/>
            <a:r>
              <a:rPr lang="en-US" sz="1600" dirty="0" smtClean="0">
                <a:latin typeface="Arial" pitchFamily="34" charset="0"/>
                <a:cs typeface="Arial" pitchFamily="34" charset="0"/>
              </a:rPr>
              <a:t>The project aims to create realistic vegetable images using advanced computer techniques called Generative Adversarial Networks. We'll collect lots of vegetable pictures, train the computer to make its own, and then check if they look real. These images can be used for learning about vegetables, making educational materials, and creating artwork. We'll also make sure our project is fair and doesn't cause any problems. Finally, we'll share what we've learned and think about how to improve in the future.</a:t>
            </a:r>
            <a:endParaRPr lang="en-IN" sz="1600" dirty="0">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6</a:t>
            </a:fld>
            <a:endParaRPr spc="-50" dirty="0"/>
          </a:p>
        </p:txBody>
      </p:sp>
      <p:sp>
        <p:nvSpPr>
          <p:cNvPr id="9" name="TextBox 8"/>
          <p:cNvSpPr txBox="1"/>
          <p:nvPr/>
        </p:nvSpPr>
        <p:spPr>
          <a:xfrm>
            <a:off x="838200" y="2057400"/>
            <a:ext cx="8696325" cy="3170099"/>
          </a:xfrm>
          <a:prstGeom prst="rect">
            <a:avLst/>
          </a:prstGeom>
          <a:noFill/>
        </p:spPr>
        <p:txBody>
          <a:bodyPr wrap="square" rtlCol="0">
            <a:spAutoFit/>
          </a:bodyPr>
          <a:lstStyle/>
          <a:p>
            <a:pPr algn="just"/>
            <a:r>
              <a:rPr lang="en-US" sz="2000" dirty="0" smtClean="0">
                <a:latin typeface="Arial" pitchFamily="34" charset="0"/>
                <a:cs typeface="Arial" pitchFamily="34" charset="0"/>
              </a:rPr>
              <a:t>1. Environmental Conservation Groups: Utilize images for education and conservation campaigns.</a:t>
            </a:r>
          </a:p>
          <a:p>
            <a:pPr algn="just"/>
            <a:r>
              <a:rPr lang="en-US" sz="2000" dirty="0" smtClean="0">
                <a:latin typeface="Arial" pitchFamily="34" charset="0"/>
                <a:cs typeface="Arial" pitchFamily="34" charset="0"/>
              </a:rPr>
              <a:t>2. Academic Institutions: Enhance biology and environmental studies with realistic vegetable images.</a:t>
            </a:r>
          </a:p>
          <a:p>
            <a:pPr algn="just"/>
            <a:r>
              <a:rPr lang="en-US" sz="2000" dirty="0" smtClean="0">
                <a:latin typeface="Arial" pitchFamily="34" charset="0"/>
                <a:cs typeface="Arial" pitchFamily="34" charset="0"/>
              </a:rPr>
              <a:t>3. Digital Media and Entertainment Industry: Incorporate images for authenticity in films and games.</a:t>
            </a:r>
          </a:p>
          <a:p>
            <a:pPr algn="just"/>
            <a:r>
              <a:rPr lang="en-US" sz="2000" dirty="0" smtClean="0">
                <a:latin typeface="Arial" pitchFamily="34" charset="0"/>
                <a:cs typeface="Arial" pitchFamily="34" charset="0"/>
              </a:rPr>
              <a:t>4. Artists and Creative's: Use images as references for artwork and designs.</a:t>
            </a:r>
          </a:p>
          <a:p>
            <a:pPr algn="just"/>
            <a:r>
              <a:rPr lang="en-US" sz="2000" dirty="0" smtClean="0">
                <a:latin typeface="Arial" pitchFamily="34" charset="0"/>
                <a:cs typeface="Arial" pitchFamily="34" charset="0"/>
              </a:rPr>
              <a:t>5. General Public: Enjoy and share high-quality vegetable images for personal use.</a:t>
            </a:r>
            <a:endParaRPr lang="en-IN" sz="2000" dirty="0">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7</a:t>
            </a:fld>
            <a:endParaRPr spc="-50" dirty="0"/>
          </a:p>
        </p:txBody>
      </p:sp>
      <p:sp>
        <p:nvSpPr>
          <p:cNvPr id="10" name="TextBox 9"/>
          <p:cNvSpPr txBox="1"/>
          <p:nvPr/>
        </p:nvSpPr>
        <p:spPr>
          <a:xfrm>
            <a:off x="3124200" y="1584006"/>
            <a:ext cx="6410325" cy="4278094"/>
          </a:xfrm>
          <a:prstGeom prst="rect">
            <a:avLst/>
          </a:prstGeom>
          <a:noFill/>
        </p:spPr>
        <p:txBody>
          <a:bodyPr wrap="square" rtlCol="0">
            <a:spAutoFit/>
          </a:bodyPr>
          <a:lstStyle/>
          <a:p>
            <a:pPr algn="just"/>
            <a:r>
              <a:rPr lang="en-US" sz="1600" dirty="0" smtClean="0">
                <a:latin typeface="Arial" pitchFamily="34" charset="0"/>
                <a:cs typeface="Arial" pitchFamily="34" charset="0"/>
              </a:rPr>
              <a:t>Our solution harnesses advanced Generative Adversarial Networks (GANs) to generate highly realistic and diverse images of vegetables. By </a:t>
            </a:r>
            <a:r>
              <a:rPr lang="en-US" sz="1600" dirty="0" err="1" smtClean="0">
                <a:latin typeface="Arial" pitchFamily="34" charset="0"/>
                <a:cs typeface="Arial" pitchFamily="34" charset="0"/>
              </a:rPr>
              <a:t>curating</a:t>
            </a:r>
            <a:r>
              <a:rPr lang="en-US" sz="1600" dirty="0" smtClean="0">
                <a:latin typeface="Arial" pitchFamily="34" charset="0"/>
                <a:cs typeface="Arial" pitchFamily="34" charset="0"/>
              </a:rPr>
              <a:t> an extensive dataset of vegetable images and training our GAN model, we are capable of producing lifelike representations of vegetables that closely resemble real-world counterparts. The value proposition of our solution lies in its capacity to offer high-quality and diverse vegetable images for a myriad of applications, including environmental conservation, education, digital media, and art. These images can serve to raise awareness about sustainable farming practices, enrich educational materials on nutrition and agriculture, enhance the authenticity of digital media productions featuring food, serve as references for artistic endeavors, and promote a deeper connection with nature among the general public. By providing a dependable and accessible source of realistic vegetable images, our solution empowers various stakeholders to participate in and support endeavors aimed at promoting healthier lifestyles and sustainable food production.</a:t>
            </a:r>
            <a:endParaRPr lang="en-IN" sz="1600" dirty="0">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23283" y="3537730"/>
            <a:ext cx="2076450" cy="27336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8</a:t>
            </a:fld>
            <a:endParaRPr spc="-25" dirty="0"/>
          </a:p>
        </p:txBody>
      </p:sp>
      <p:sp>
        <p:nvSpPr>
          <p:cNvPr id="9" name="TextBox 8"/>
          <p:cNvSpPr txBox="1"/>
          <p:nvPr/>
        </p:nvSpPr>
        <p:spPr>
          <a:xfrm>
            <a:off x="2099733" y="1507806"/>
            <a:ext cx="7120467" cy="5000686"/>
          </a:xfrm>
          <a:prstGeom prst="rect">
            <a:avLst/>
          </a:prstGeom>
          <a:noFill/>
        </p:spPr>
        <p:txBody>
          <a:bodyPr wrap="square" rtlCol="0">
            <a:spAutoFit/>
          </a:bodyPr>
          <a:lstStyle/>
          <a:p>
            <a:r>
              <a:rPr lang="en-US" sz="1400" dirty="0" smtClean="0"/>
              <a:t>1. </a:t>
            </a:r>
            <a:r>
              <a:rPr lang="en-US" sz="1400" b="1" dirty="0" smtClean="0"/>
              <a:t>Hyper-Realistic Depictions: </a:t>
            </a:r>
            <a:r>
              <a:rPr lang="en-US" sz="1400" dirty="0" smtClean="0"/>
              <a:t>Our solution produces vegetable images that are exceptionally lifelike, capturing the minutest details of vegetable features with remarkable accuracy.</a:t>
            </a:r>
          </a:p>
          <a:p>
            <a:endParaRPr lang="en-US" sz="1400" dirty="0" smtClean="0"/>
          </a:p>
          <a:p>
            <a:r>
              <a:rPr lang="en-US" sz="1400" dirty="0" smtClean="0"/>
              <a:t>2. </a:t>
            </a:r>
            <a:r>
              <a:rPr lang="en-US" sz="1400" b="1" dirty="0" smtClean="0"/>
              <a:t>Diverse Representation: </a:t>
            </a:r>
            <a:r>
              <a:rPr lang="en-US" sz="1400" dirty="0" smtClean="0"/>
              <a:t>The generated images encompass a broad spectrum of vegetable variations, including different shapes, colors, and growth stages, providing a comprehensive portrayal of vegetable diversity.</a:t>
            </a:r>
          </a:p>
          <a:p>
            <a:endParaRPr lang="en-US" sz="1400" dirty="0" smtClean="0"/>
          </a:p>
          <a:p>
            <a:r>
              <a:rPr lang="en-US" sz="1400" dirty="0" smtClean="0"/>
              <a:t>3. </a:t>
            </a:r>
            <a:r>
              <a:rPr lang="en-US" sz="1400" b="1" dirty="0" smtClean="0"/>
              <a:t>Seamless Integration: </a:t>
            </a:r>
            <a:r>
              <a:rPr lang="en-US" sz="1400" dirty="0" smtClean="0"/>
              <a:t>These images seamlessly integrate into various applications and media, enhancing authenticity and immersion without sacrificing visual fidelity.</a:t>
            </a:r>
          </a:p>
          <a:p>
            <a:endParaRPr lang="en-US" sz="1400" dirty="0" smtClean="0"/>
          </a:p>
          <a:p>
            <a:r>
              <a:rPr lang="en-US" sz="1400" dirty="0" smtClean="0"/>
              <a:t>4. </a:t>
            </a:r>
            <a:r>
              <a:rPr lang="en-US" sz="1400" b="1" dirty="0" smtClean="0"/>
              <a:t>Unprecedented Realism: </a:t>
            </a:r>
            <a:r>
              <a:rPr lang="en-US" sz="1400" dirty="0" smtClean="0"/>
              <a:t>The level of realism achieved by our solution surpasses expectations, captivating audiences and fostering appreciation for the beauty and diversity of vegetables.</a:t>
            </a:r>
          </a:p>
          <a:p>
            <a:endParaRPr lang="en-US" sz="1400" dirty="0" smtClean="0"/>
          </a:p>
          <a:p>
            <a:r>
              <a:rPr lang="en-US" sz="1400" dirty="0" smtClean="0"/>
              <a:t>5. </a:t>
            </a:r>
            <a:r>
              <a:rPr lang="en-US" sz="1400" b="1" dirty="0" smtClean="0"/>
              <a:t>Versatile Utility: </a:t>
            </a:r>
            <a:r>
              <a:rPr lang="en-US" sz="1400" dirty="0" smtClean="0"/>
              <a:t>From sustainable agriculture to culinary arts, the generated images find applications across a wide array of domains, showcasing their versatility and practical significance.</a:t>
            </a:r>
          </a:p>
          <a:p>
            <a:endParaRPr lang="en-US" sz="1400" dirty="0" smtClean="0"/>
          </a:p>
          <a:p>
            <a:r>
              <a:rPr lang="en-US" sz="1400" dirty="0" smtClean="0"/>
              <a:t>6. </a:t>
            </a:r>
            <a:r>
              <a:rPr lang="en-US" sz="1400" b="1" dirty="0" smtClean="0"/>
              <a:t>Engagement and Impact: </a:t>
            </a:r>
            <a:r>
              <a:rPr lang="en-US" sz="1400" dirty="0" smtClean="0"/>
              <a:t>The wow factor of our solution lies in its ability to engage and inspire audiences, igniting curiosity, empathy, and action towards promoting healthy eating habits and sustainable food production.</a:t>
            </a:r>
            <a:endParaRPr lang="en-IN"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MODELING</a:t>
            </a:r>
          </a:p>
        </p:txBody>
      </p:sp>
      <p:sp>
        <p:nvSpPr>
          <p:cNvPr id="10" name="TextBox 9"/>
          <p:cNvSpPr txBox="1"/>
          <p:nvPr/>
        </p:nvSpPr>
        <p:spPr>
          <a:xfrm>
            <a:off x="1447800" y="1367853"/>
            <a:ext cx="7934348" cy="4708981"/>
          </a:xfrm>
          <a:prstGeom prst="rect">
            <a:avLst/>
          </a:prstGeom>
          <a:noFill/>
        </p:spPr>
        <p:txBody>
          <a:bodyPr wrap="square" rtlCol="0">
            <a:spAutoFit/>
          </a:bodyPr>
          <a:lstStyle/>
          <a:p>
            <a:r>
              <a:rPr lang="en-US" sz="2000" dirty="0" smtClean="0"/>
              <a:t>1. Utilize Generative Adversarial Network (GAN) for vegetable image generation.</a:t>
            </a:r>
          </a:p>
          <a:p>
            <a:r>
              <a:rPr lang="en-US" sz="2000" dirty="0" smtClean="0"/>
              <a:t>2. Employ Deep </a:t>
            </a:r>
            <a:r>
              <a:rPr lang="en-US" sz="2000" dirty="0" err="1" smtClean="0"/>
              <a:t>Convolutional</a:t>
            </a:r>
            <a:r>
              <a:rPr lang="en-US" sz="2000" dirty="0" smtClean="0"/>
              <a:t> Neural Networks (CNNs) for precise feature extraction.</a:t>
            </a:r>
          </a:p>
          <a:p>
            <a:r>
              <a:rPr lang="en-US" sz="2000" dirty="0" smtClean="0"/>
              <a:t>3. Implement feature matching techniques to refine image quality.</a:t>
            </a:r>
          </a:p>
          <a:p>
            <a:r>
              <a:rPr lang="en-US" sz="2000" dirty="0" smtClean="0"/>
              <a:t>4. Augment and meticulously curate the dataset to ensure diversity and representativeness of vegetables.</a:t>
            </a:r>
          </a:p>
          <a:p>
            <a:r>
              <a:rPr lang="en-US" sz="2000" dirty="0" smtClean="0"/>
              <a:t>5. Fine-tune </a:t>
            </a:r>
            <a:r>
              <a:rPr lang="en-US" sz="2000" dirty="0" err="1" smtClean="0"/>
              <a:t>hyperparameters</a:t>
            </a:r>
            <a:r>
              <a:rPr lang="en-US" sz="2000" dirty="0" smtClean="0"/>
              <a:t> meticulously for optimized training performance.</a:t>
            </a:r>
          </a:p>
          <a:p>
            <a:r>
              <a:rPr lang="en-US" sz="2000" dirty="0" smtClean="0"/>
              <a:t>6. Establish robust evaluation metrics for objective assessment of image quality.</a:t>
            </a:r>
          </a:p>
          <a:p>
            <a:r>
              <a:rPr lang="en-US" sz="2000" dirty="0" smtClean="0"/>
              <a:t>7. Investigate transfer learning strategies to enhance generalization capabilities.</a:t>
            </a:r>
          </a:p>
          <a:p>
            <a:r>
              <a:rPr lang="en-US" sz="2000" dirty="0" smtClean="0"/>
              <a:t>8. Maintain a constant awareness of ethical implications at every stage of the modeling process.</a:t>
            </a:r>
            <a:endParaRPr lang="en-IN"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187</TotalTime>
  <Words>982</Words>
  <Application>Microsoft Office PowerPoint</Application>
  <PresentationFormat>Custom</PresentationFormat>
  <Paragraphs>66</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GENERATING VEGETABLE IMAGE USING GENERATIVE ADVERSARIAL NETWORK(GAN):</vt:lpstr>
      <vt:lpstr>AGENDA</vt:lpstr>
      <vt:lpstr>PROBLEM STATEMENT</vt:lpstr>
      <vt:lpstr>PROJECT OVERVIEW</vt:lpstr>
      <vt:lpstr>WHO ARE THE END USERS?</vt:lpstr>
      <vt:lpstr>YOUR SOLUTION AND ITS VALUE PROPOSITION</vt:lpstr>
      <vt:lpstr>THE WOW IN YOUR SOLUTION</vt:lpstr>
      <vt:lpstr>MODELING</vt:lpstr>
      <vt:lpstr>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Acer</cp:lastModifiedBy>
  <cp:revision>6</cp:revision>
  <dcterms:created xsi:type="dcterms:W3CDTF">2024-03-28T04:06:34Z</dcterms:created>
  <dcterms:modified xsi:type="dcterms:W3CDTF">2024-04-01T16:21:18Z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2024-03-28T00:00:00Z</vt:filetime>
  </property>
  <property fmtid="{D5CDD505-2E9C-101B-9397-08002B2CF9AE}" pid="4" name="Producer">
    <vt:lpwstr>3-Heights(TM) PDF Security Shell 4.8.25.2 (http://www.pdf-tools.com)</vt:lpwstr>
  </property>
</Properties>
</file>