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864EF5-4CE0-4073-8933-777A69F92AC8}">
  <a:tblStyle styleId="{22864EF5-4CE0-4073-8933-777A69F92AC8}"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lastCol>
    <a:firstCol>
      <a:tcTxStyle b="on" i="off"/>
    </a:firstCol>
    <a:lastRow>
      <a:tcTxStyle b="on" i="off"/>
      <a:tcStyle>
        <a:tcBdr>
          <a:top>
            <a:ln cap="flat" cmpd="sng" w="25400">
              <a:solidFill>
                <a:schemeClr val="accent1"/>
              </a:solidFill>
              <a:prstDash val="solid"/>
              <a:round/>
              <a:headEnd len="sm" w="sm" type="none"/>
              <a:tailEnd len="sm" w="sm" type="none"/>
            </a:ln>
          </a:top>
        </a:tcBdr>
        <a:fill>
          <a:solidFill>
            <a:srgbClr val="E8ECF4"/>
          </a:solidFill>
        </a:fill>
      </a:tcStyle>
    </a:lastRow>
    <a:seCell>
      <a:tcTxStyle/>
    </a:seCell>
    <a:swCell>
      <a:tcTxStyle/>
    </a:swCell>
    <a:firstRow>
      <a:tcTxStyle b="on" i="off"/>
      <a:tcStyle>
        <a:fill>
          <a:solidFill>
            <a:srgbClr val="E8ECF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mity.edu/UserFiles/aijem/1168-converted.pdf" TargetMode="External"/><Relationship Id="rId3" Type="http://schemas.openxmlformats.org/officeDocument/2006/relationships/hyperlink" Target="http://people.csail.mit.edu/soya/papers/mailbot.pdf" TargetMode="External"/><Relationship Id="rId4" Type="http://schemas.openxmlformats.org/officeDocument/2006/relationships/hyperlink" Target="https://www.karger.com/Article/Pdf/51075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d7bd3c05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f2d7bd3c05_2_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09242d0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09242d0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309242d0b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309242d0b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309242d0b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309242d0b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309242d0b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309242d0b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09242d0b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09242d0b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309242d0b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309242d0b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09242d0b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309242d0b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4f76ee4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4f76ee4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2d7bd3c05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f2d7bd3c05_2_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2d7bd3c05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Link to Aditya’s paper : </a:t>
            </a:r>
            <a:r>
              <a:rPr lang="en-GB" u="sng">
                <a:solidFill>
                  <a:schemeClr val="hlink"/>
                </a:solidFill>
                <a:hlinkClick r:id="rId2"/>
              </a:rPr>
              <a:t>https://amity.edu/UserFiles/aijem/1168-converted.pdf</a:t>
            </a:r>
            <a:r>
              <a:rPr lang="en-GB"/>
              <a:t> </a:t>
            </a:r>
            <a:endParaRPr/>
          </a:p>
          <a:p>
            <a:pPr indent="0" lvl="0" marL="0" rtl="0" algn="l">
              <a:spcBef>
                <a:spcPts val="0"/>
              </a:spcBef>
              <a:spcAft>
                <a:spcPts val="0"/>
              </a:spcAft>
              <a:buNone/>
            </a:pPr>
            <a:r>
              <a:rPr lang="en-GB">
                <a:solidFill>
                  <a:schemeClr val="dk1"/>
                </a:solidFill>
              </a:rPr>
              <a:t>Link to Khushali’s paper: </a:t>
            </a:r>
            <a:r>
              <a:rPr lang="en-GB" sz="1050">
                <a:solidFill>
                  <a:srgbClr val="1A0DAB"/>
                </a:solidFill>
                <a:highlight>
                  <a:srgbClr val="FFFFFF"/>
                </a:highlight>
                <a:uFill>
                  <a:noFill/>
                </a:uFill>
                <a:hlinkClick r:id="rId3">
                  <a:extLst>
                    <a:ext uri="{A12FA001-AC4F-418D-AE19-62706E023703}">
                      <ahyp:hlinkClr val="tx"/>
                    </a:ext>
                  </a:extLst>
                </a:hlinkClick>
              </a:rPr>
              <a:t>http://people.csail.mit.edu/soya/papers/mailbot.pdf</a:t>
            </a:r>
            <a:r>
              <a:rPr lang="en-GB"/>
              <a:t> </a:t>
            </a:r>
            <a:endParaRPr/>
          </a:p>
          <a:p>
            <a:pPr indent="0" lvl="0" marL="0" rtl="0" algn="l">
              <a:spcBef>
                <a:spcPts val="0"/>
              </a:spcBef>
              <a:spcAft>
                <a:spcPts val="0"/>
              </a:spcAft>
              <a:buNone/>
            </a:pPr>
            <a:r>
              <a:rPr lang="en-GB"/>
              <a:t>Link to Shreya’s paper: </a:t>
            </a:r>
            <a:r>
              <a:rPr lang="en-GB" u="sng">
                <a:solidFill>
                  <a:schemeClr val="hlink"/>
                </a:solidFill>
                <a:hlinkClick r:id="rId4"/>
              </a:rPr>
              <a:t>https://www.karger.com/Article/Pdf/510752</a:t>
            </a:r>
            <a:r>
              <a:rPr lang="en-GB"/>
              <a:t> </a:t>
            </a:r>
            <a:endParaRPr/>
          </a:p>
          <a:p>
            <a:pPr indent="0" lvl="0" marL="0" rtl="0" algn="l">
              <a:spcBef>
                <a:spcPts val="0"/>
              </a:spcBef>
              <a:spcAft>
                <a:spcPts val="0"/>
              </a:spcAft>
              <a:buNone/>
            </a:pPr>
            <a:r>
              <a:t/>
            </a:r>
            <a:endParaRPr/>
          </a:p>
        </p:txBody>
      </p:sp>
      <p:sp>
        <p:nvSpPr>
          <p:cNvPr id="71" name="Google Shape;71;gf2d7bd3c05_2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2d7bd3c05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cghfh</a:t>
            </a:r>
            <a:endParaRPr/>
          </a:p>
        </p:txBody>
      </p:sp>
      <p:sp>
        <p:nvSpPr>
          <p:cNvPr id="77" name="Google Shape;77;gf2d7bd3c05_2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2d7bd3c05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f2d7bd3c05_2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2eef23a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2eef23a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2d7bd3c05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f2d7bd3c05_2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09242d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309242d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309242d0b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309242d0b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762000" y="1085850"/>
            <a:ext cx="7772400" cy="110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GB">
                <a:latin typeface="Cambria"/>
                <a:ea typeface="Cambria"/>
                <a:cs typeface="Cambria"/>
                <a:sym typeface="Cambria"/>
              </a:rPr>
              <a:t>Topic Selection</a:t>
            </a:r>
            <a:endParaRPr>
              <a:latin typeface="Cambria"/>
              <a:ea typeface="Cambria"/>
              <a:cs typeface="Cambria"/>
              <a:sym typeface="Cambria"/>
            </a:endParaRPr>
          </a:p>
        </p:txBody>
      </p:sp>
      <p:sp>
        <p:nvSpPr>
          <p:cNvPr id="61" name="Google Shape;61;p14"/>
          <p:cNvSpPr txBox="1"/>
          <p:nvPr>
            <p:ph idx="1" type="subTitle"/>
          </p:nvPr>
        </p:nvSpPr>
        <p:spPr>
          <a:xfrm>
            <a:off x="1177675" y="2435925"/>
            <a:ext cx="6400800" cy="18288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ctr">
              <a:spcBef>
                <a:spcPts val="0"/>
              </a:spcBef>
              <a:spcAft>
                <a:spcPts val="0"/>
              </a:spcAft>
              <a:buClr>
                <a:schemeClr val="dk1"/>
              </a:buClr>
              <a:buSzPct val="114285"/>
              <a:buNone/>
            </a:pPr>
            <a:r>
              <a:rPr lang="en-GB">
                <a:solidFill>
                  <a:schemeClr val="dk1"/>
                </a:solidFill>
                <a:latin typeface="Cambria"/>
                <a:ea typeface="Cambria"/>
                <a:cs typeface="Cambria"/>
                <a:sym typeface="Cambria"/>
              </a:rPr>
              <a:t>Group No:  06</a:t>
            </a:r>
            <a:endParaRPr>
              <a:solidFill>
                <a:schemeClr val="dk1"/>
              </a:solidFill>
              <a:latin typeface="Cambria"/>
              <a:ea typeface="Cambria"/>
              <a:cs typeface="Cambria"/>
              <a:sym typeface="Cambria"/>
            </a:endParaRPr>
          </a:p>
          <a:p>
            <a:pPr indent="0" lvl="0" marL="0" rtl="0" algn="ctr">
              <a:spcBef>
                <a:spcPts val="0"/>
              </a:spcBef>
              <a:spcAft>
                <a:spcPts val="0"/>
              </a:spcAft>
              <a:buClr>
                <a:schemeClr val="dk1"/>
              </a:buClr>
              <a:buSzPct val="114285"/>
              <a:buNone/>
            </a:pPr>
            <a:r>
              <a:t/>
            </a:r>
            <a:endParaRPr>
              <a:solidFill>
                <a:schemeClr val="dk1"/>
              </a:solidFill>
              <a:latin typeface="Cambria"/>
              <a:ea typeface="Cambria"/>
              <a:cs typeface="Cambria"/>
              <a:sym typeface="Cambria"/>
            </a:endParaRPr>
          </a:p>
          <a:p>
            <a:pPr indent="0" lvl="0" marL="0" rtl="0" algn="ctr">
              <a:spcBef>
                <a:spcPts val="518"/>
              </a:spcBef>
              <a:spcAft>
                <a:spcPts val="0"/>
              </a:spcAft>
              <a:buClr>
                <a:schemeClr val="dk1"/>
              </a:buClr>
              <a:buSzPct val="100000"/>
              <a:buNone/>
            </a:pPr>
            <a:r>
              <a:rPr lang="en-GB">
                <a:solidFill>
                  <a:schemeClr val="dk1"/>
                </a:solidFill>
                <a:latin typeface="Cambria"/>
                <a:ea typeface="Cambria"/>
                <a:cs typeface="Cambria"/>
                <a:sym typeface="Cambria"/>
              </a:rPr>
              <a:t>Aditya Joshi 25</a:t>
            </a:r>
            <a:endParaRPr>
              <a:solidFill>
                <a:schemeClr val="dk1"/>
              </a:solidFill>
              <a:latin typeface="Cambria"/>
              <a:ea typeface="Cambria"/>
              <a:cs typeface="Cambria"/>
              <a:sym typeface="Cambria"/>
            </a:endParaRPr>
          </a:p>
          <a:p>
            <a:pPr indent="0" lvl="0" marL="0" rtl="0" algn="ctr">
              <a:spcBef>
                <a:spcPts val="518"/>
              </a:spcBef>
              <a:spcAft>
                <a:spcPts val="0"/>
              </a:spcAft>
              <a:buClr>
                <a:schemeClr val="dk1"/>
              </a:buClr>
              <a:buSzPct val="100000"/>
              <a:buNone/>
            </a:pPr>
            <a:r>
              <a:rPr lang="en-GB">
                <a:solidFill>
                  <a:schemeClr val="dk1"/>
                </a:solidFill>
                <a:latin typeface="Cambria"/>
                <a:ea typeface="Cambria"/>
                <a:cs typeface="Cambria"/>
                <a:sym typeface="Cambria"/>
              </a:rPr>
              <a:t>Khushali Kaku 26</a:t>
            </a:r>
            <a:endParaRPr>
              <a:solidFill>
                <a:schemeClr val="dk1"/>
              </a:solidFill>
              <a:latin typeface="Cambria"/>
              <a:ea typeface="Cambria"/>
              <a:cs typeface="Cambria"/>
              <a:sym typeface="Cambria"/>
            </a:endParaRPr>
          </a:p>
          <a:p>
            <a:pPr indent="0" lvl="0" marL="0" rtl="0" algn="ctr">
              <a:spcBef>
                <a:spcPts val="518"/>
              </a:spcBef>
              <a:spcAft>
                <a:spcPts val="0"/>
              </a:spcAft>
              <a:buClr>
                <a:schemeClr val="dk1"/>
              </a:buClr>
              <a:buSzPct val="100000"/>
              <a:buNone/>
            </a:pPr>
            <a:r>
              <a:rPr lang="en-GB">
                <a:solidFill>
                  <a:schemeClr val="dk1"/>
                </a:solidFill>
                <a:latin typeface="Cambria"/>
                <a:ea typeface="Cambria"/>
                <a:cs typeface="Cambria"/>
                <a:sym typeface="Cambria"/>
              </a:rPr>
              <a:t>Shreya Suvarna 60</a:t>
            </a:r>
            <a:endParaRPr>
              <a:solidFill>
                <a:schemeClr val="dk1"/>
              </a:solidFill>
              <a:latin typeface="Cambria"/>
              <a:ea typeface="Cambria"/>
              <a:cs typeface="Cambria"/>
              <a:sym typeface="Cambria"/>
            </a:endParaRPr>
          </a:p>
          <a:p>
            <a:pPr indent="0" lvl="0" marL="0" rtl="0" algn="ctr">
              <a:spcBef>
                <a:spcPts val="518"/>
              </a:spcBef>
              <a:spcAft>
                <a:spcPts val="0"/>
              </a:spcAft>
              <a:buClr>
                <a:srgbClr val="888888"/>
              </a:buClr>
              <a:buSzPct val="100000"/>
              <a:buNone/>
            </a:pPr>
            <a:r>
              <a:t/>
            </a:r>
            <a:endParaRPr sz="2800">
              <a:solidFill>
                <a:schemeClr val="dk1"/>
              </a:solidFill>
              <a:latin typeface="Cambria"/>
              <a:ea typeface="Cambria"/>
              <a:cs typeface="Cambria"/>
              <a:sym typeface="Cambria"/>
            </a:endParaRPr>
          </a:p>
          <a:p>
            <a:pPr indent="0" lvl="0" marL="0" rtl="0" algn="ctr">
              <a:spcBef>
                <a:spcPts val="518"/>
              </a:spcBef>
              <a:spcAft>
                <a:spcPts val="0"/>
              </a:spcAft>
              <a:buClr>
                <a:schemeClr val="dk1"/>
              </a:buClr>
              <a:buSzPct val="100000"/>
              <a:buNone/>
            </a:pPr>
            <a:r>
              <a:rPr lang="en-GB" sz="2800">
                <a:solidFill>
                  <a:schemeClr val="dk1"/>
                </a:solidFill>
                <a:latin typeface="Cambria"/>
                <a:ea typeface="Cambria"/>
                <a:cs typeface="Cambria"/>
                <a:sym typeface="Cambria"/>
              </a:rPr>
              <a:t>Date: 30/</a:t>
            </a:r>
            <a:r>
              <a:rPr lang="en-GB">
                <a:solidFill>
                  <a:schemeClr val="dk1"/>
                </a:solidFill>
                <a:latin typeface="Cambria"/>
                <a:ea typeface="Cambria"/>
                <a:cs typeface="Cambria"/>
                <a:sym typeface="Cambria"/>
              </a:rPr>
              <a:t>09</a:t>
            </a:r>
            <a:r>
              <a:rPr lang="en-GB" sz="2800">
                <a:solidFill>
                  <a:schemeClr val="dk1"/>
                </a:solidFill>
                <a:latin typeface="Cambria"/>
                <a:ea typeface="Cambria"/>
                <a:cs typeface="Cambria"/>
                <a:sym typeface="Cambria"/>
              </a:rPr>
              <a:t>/</a:t>
            </a:r>
            <a:r>
              <a:rPr lang="en-GB">
                <a:solidFill>
                  <a:schemeClr val="dk1"/>
                </a:solidFill>
                <a:latin typeface="Cambria"/>
                <a:ea typeface="Cambria"/>
                <a:cs typeface="Cambria"/>
                <a:sym typeface="Cambria"/>
              </a:rPr>
              <a:t>2021</a:t>
            </a:r>
            <a:endParaRPr sz="2800">
              <a:solidFill>
                <a:schemeClr val="dk1"/>
              </a:solidFill>
              <a:latin typeface="Cambria"/>
              <a:ea typeface="Cambria"/>
              <a:cs typeface="Cambria"/>
              <a:sym typeface="Cambria"/>
            </a:endParaRPr>
          </a:p>
          <a:p>
            <a:pPr indent="0" lvl="0" marL="0" rtl="0" algn="ctr">
              <a:spcBef>
                <a:spcPts val="518"/>
              </a:spcBef>
              <a:spcAft>
                <a:spcPts val="0"/>
              </a:spcAft>
              <a:buClr>
                <a:schemeClr val="dk1"/>
              </a:buClr>
              <a:buSzPct val="100000"/>
              <a:buFont typeface="Arial"/>
              <a:buNone/>
            </a:pPr>
            <a:r>
              <a:t/>
            </a:r>
            <a:endParaRPr>
              <a:solidFill>
                <a:schemeClr val="dk1"/>
              </a:solidFill>
              <a:latin typeface="Cambria"/>
              <a:ea typeface="Cambria"/>
              <a:cs typeface="Cambria"/>
              <a:sym typeface="Cambria"/>
            </a:endParaRPr>
          </a:p>
        </p:txBody>
      </p:sp>
      <p:sp>
        <p:nvSpPr>
          <p:cNvPr id="62" name="Google Shape;62;p14"/>
          <p:cNvSpPr txBox="1"/>
          <p:nvPr/>
        </p:nvSpPr>
        <p:spPr>
          <a:xfrm>
            <a:off x="457200" y="285750"/>
            <a:ext cx="80772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1800" u="none" cap="none" strike="noStrike">
                <a:solidFill>
                  <a:schemeClr val="dk1"/>
                </a:solidFill>
                <a:latin typeface="Cambria"/>
                <a:ea typeface="Cambria"/>
                <a:cs typeface="Cambria"/>
                <a:sym typeface="Cambria"/>
              </a:rPr>
              <a:t>Vidyavardhini’s College of Engineering &amp;  Technology</a:t>
            </a:r>
            <a:endParaRPr>
              <a:solidFill>
                <a:schemeClr val="dk1"/>
              </a:solidFill>
            </a:endParaRPr>
          </a:p>
          <a:p>
            <a:pPr indent="0" lvl="0" marL="0" marR="0" rtl="0" algn="ctr">
              <a:spcBef>
                <a:spcPts val="0"/>
              </a:spcBef>
              <a:spcAft>
                <a:spcPts val="0"/>
              </a:spcAft>
              <a:buNone/>
            </a:pPr>
            <a:r>
              <a:rPr b="1" i="0" lang="en-GB" sz="1600" u="none" cap="none" strike="noStrike">
                <a:solidFill>
                  <a:schemeClr val="dk1"/>
                </a:solidFill>
                <a:latin typeface="Cambria"/>
                <a:ea typeface="Cambria"/>
                <a:cs typeface="Cambria"/>
                <a:sym typeface="Cambria"/>
              </a:rPr>
              <a:t>K.T. Marg, Vartak College Campus, Vasai Rd, Vasai-Virar, Maharashtra 401202</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sz="3600">
                <a:latin typeface="Cambria"/>
                <a:ea typeface="Cambria"/>
                <a:cs typeface="Cambria"/>
                <a:sym typeface="Cambria"/>
              </a:rPr>
              <a:t>Paper 2: Advantages</a:t>
            </a:r>
            <a:endParaRPr sz="3600">
              <a:latin typeface="Cambria"/>
              <a:ea typeface="Cambria"/>
              <a:cs typeface="Cambria"/>
              <a:sym typeface="Cambria"/>
            </a:endParaRPr>
          </a:p>
        </p:txBody>
      </p:sp>
      <p:sp>
        <p:nvSpPr>
          <p:cNvPr id="116" name="Google Shape;116;p23"/>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b="1" i="1" lang="en-GB">
                <a:solidFill>
                  <a:schemeClr val="dk1"/>
                </a:solidFill>
                <a:latin typeface="Cambria"/>
                <a:ea typeface="Cambria"/>
                <a:cs typeface="Cambria"/>
                <a:sym typeface="Cambria"/>
              </a:rPr>
              <a:t>Error reduction </a:t>
            </a:r>
            <a:r>
              <a:rPr i="1" lang="en-GB">
                <a:solidFill>
                  <a:schemeClr val="dk1"/>
                </a:solidFill>
                <a:latin typeface="Cambria"/>
                <a:ea typeface="Cambria"/>
                <a:cs typeface="Cambria"/>
                <a:sym typeface="Cambria"/>
              </a:rPr>
              <a:t>: The more volume of email sending required introduces a lot of human errors whilst with automated templates and workflows,we can revise,asses,update and improve the flows on the fly in one simple,single location to ensure everything is optimised and always error free.</a:t>
            </a:r>
            <a:endParaRPr i="1">
              <a:solidFill>
                <a:schemeClr val="dk1"/>
              </a:solidFill>
              <a:latin typeface="Cambria"/>
              <a:ea typeface="Cambria"/>
              <a:cs typeface="Cambria"/>
              <a:sym typeface="Cambria"/>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sz="3600">
                <a:latin typeface="Cambria"/>
                <a:ea typeface="Cambria"/>
                <a:cs typeface="Cambria"/>
                <a:sym typeface="Cambria"/>
              </a:rPr>
              <a:t>Paper 2: Disa</a:t>
            </a:r>
            <a:r>
              <a:rPr lang="en-GB" sz="3600">
                <a:latin typeface="Cambria"/>
                <a:ea typeface="Cambria"/>
                <a:cs typeface="Cambria"/>
                <a:sym typeface="Cambria"/>
              </a:rPr>
              <a:t>dvantages </a:t>
            </a:r>
            <a:endParaRPr sz="3600">
              <a:latin typeface="Cambria"/>
              <a:ea typeface="Cambria"/>
              <a:cs typeface="Cambria"/>
              <a:sym typeface="Cambria"/>
            </a:endParaRPr>
          </a:p>
        </p:txBody>
      </p:sp>
      <p:sp>
        <p:nvSpPr>
          <p:cNvPr id="122" name="Google Shape;122;p24"/>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b="1" i="1" lang="en-GB">
                <a:solidFill>
                  <a:schemeClr val="dk1"/>
                </a:solidFill>
                <a:latin typeface="Cambria"/>
                <a:ea typeface="Cambria"/>
                <a:cs typeface="Cambria"/>
                <a:sym typeface="Cambria"/>
              </a:rPr>
              <a:t>Undelivered emails </a:t>
            </a:r>
            <a:r>
              <a:rPr i="1" lang="en-GB">
                <a:solidFill>
                  <a:schemeClr val="dk1"/>
                </a:solidFill>
                <a:latin typeface="Cambria"/>
                <a:ea typeface="Cambria"/>
                <a:cs typeface="Cambria"/>
                <a:sym typeface="Cambria"/>
              </a:rPr>
              <a:t>: Poorly designed mails may not get </a:t>
            </a:r>
            <a:r>
              <a:rPr i="1" lang="en-GB">
                <a:solidFill>
                  <a:schemeClr val="dk1"/>
                </a:solidFill>
                <a:latin typeface="Cambria"/>
                <a:ea typeface="Cambria"/>
                <a:cs typeface="Cambria"/>
                <a:sym typeface="Cambria"/>
              </a:rPr>
              <a:t>delivered</a:t>
            </a:r>
            <a:r>
              <a:rPr i="1" lang="en-GB">
                <a:solidFill>
                  <a:schemeClr val="dk1"/>
                </a:solidFill>
                <a:latin typeface="Cambria"/>
                <a:ea typeface="Cambria"/>
                <a:cs typeface="Cambria"/>
                <a:sym typeface="Cambria"/>
              </a:rPr>
              <a:t>. Emails that use certain spam keywords or characters in the subject heading or content of the email,g : $$$s,FREE,CLICK HERE are likely to be filtered out by email software.</a:t>
            </a:r>
            <a:endParaRPr i="1">
              <a:solidFill>
                <a:schemeClr val="dk1"/>
              </a:solidFill>
              <a:latin typeface="Cambria"/>
              <a:ea typeface="Cambria"/>
              <a:cs typeface="Cambria"/>
              <a:sym typeface="Cambria"/>
            </a:endParaRPr>
          </a:p>
          <a:p>
            <a:pPr indent="-342900" lvl="0" marL="457200" rtl="0" algn="l">
              <a:spcBef>
                <a:spcPts val="0"/>
              </a:spcBef>
              <a:spcAft>
                <a:spcPts val="0"/>
              </a:spcAft>
              <a:buSzPts val="1800"/>
              <a:buChar char="●"/>
            </a:pPr>
            <a:r>
              <a:rPr b="1" i="1" lang="en-GB">
                <a:solidFill>
                  <a:schemeClr val="dk1"/>
                </a:solidFill>
                <a:latin typeface="Cambria"/>
                <a:ea typeface="Cambria"/>
                <a:cs typeface="Cambria"/>
                <a:sym typeface="Cambria"/>
              </a:rPr>
              <a:t>Size issues :</a:t>
            </a:r>
            <a:r>
              <a:rPr i="1" lang="en-GB">
                <a:solidFill>
                  <a:schemeClr val="dk1"/>
                </a:solidFill>
                <a:latin typeface="Cambria"/>
                <a:ea typeface="Cambria"/>
                <a:cs typeface="Cambria"/>
                <a:sym typeface="Cambria"/>
              </a:rPr>
              <a:t> Files need to be small enough to download quickly.</a:t>
            </a:r>
            <a:endParaRPr i="1">
              <a:solidFill>
                <a:schemeClr val="dk1"/>
              </a:solidFill>
              <a:latin typeface="Cambria"/>
              <a:ea typeface="Cambria"/>
              <a:cs typeface="Cambria"/>
              <a:sym typeface="Cambria"/>
            </a:endParaRPr>
          </a:p>
          <a:p>
            <a:pPr indent="-342900" lvl="0" marL="457200" rtl="0" algn="l">
              <a:spcBef>
                <a:spcPts val="0"/>
              </a:spcBef>
              <a:spcAft>
                <a:spcPts val="0"/>
              </a:spcAft>
              <a:buClr>
                <a:schemeClr val="dk1"/>
              </a:buClr>
              <a:buSzPts val="1800"/>
              <a:buFont typeface="Cambria"/>
              <a:buChar char="●"/>
            </a:pPr>
            <a:r>
              <a:rPr b="1" i="1" lang="en-GB">
                <a:solidFill>
                  <a:schemeClr val="dk1"/>
                </a:solidFill>
                <a:latin typeface="Cambria"/>
                <a:ea typeface="Cambria"/>
                <a:cs typeface="Cambria"/>
                <a:sym typeface="Cambria"/>
              </a:rPr>
              <a:t>Updation : </a:t>
            </a:r>
            <a:r>
              <a:rPr i="1" lang="en-GB">
                <a:solidFill>
                  <a:schemeClr val="dk1"/>
                </a:solidFill>
                <a:latin typeface="Cambria"/>
                <a:ea typeface="Cambria"/>
                <a:cs typeface="Cambria"/>
                <a:sym typeface="Cambria"/>
              </a:rPr>
              <a:t>Automated E-mails requires frequent updates.</a:t>
            </a:r>
            <a:endParaRPr i="1">
              <a:solidFill>
                <a:schemeClr val="dk1"/>
              </a:solidFill>
              <a:latin typeface="Cambria"/>
              <a:ea typeface="Cambria"/>
              <a:cs typeface="Cambria"/>
              <a:sym typeface="Cambria"/>
            </a:endParaRPr>
          </a:p>
          <a:p>
            <a:pPr indent="-342900" lvl="0" marL="457200" rtl="0" algn="l">
              <a:spcBef>
                <a:spcPts val="0"/>
              </a:spcBef>
              <a:spcAft>
                <a:spcPts val="0"/>
              </a:spcAft>
              <a:buClr>
                <a:schemeClr val="dk1"/>
              </a:buClr>
              <a:buSzPts val="1800"/>
              <a:buFont typeface="Cambria"/>
              <a:buChar char="●"/>
            </a:pPr>
            <a:r>
              <a:rPr b="1" i="1" lang="en-GB">
                <a:solidFill>
                  <a:schemeClr val="dk1"/>
                </a:solidFill>
                <a:latin typeface="Cambria"/>
                <a:ea typeface="Cambria"/>
                <a:cs typeface="Cambria"/>
                <a:sym typeface="Cambria"/>
              </a:rPr>
              <a:t>Spamming : </a:t>
            </a:r>
            <a:r>
              <a:rPr i="1" lang="en-GB">
                <a:solidFill>
                  <a:schemeClr val="dk1"/>
                </a:solidFill>
                <a:latin typeface="Cambria"/>
                <a:ea typeface="Cambria"/>
                <a:cs typeface="Cambria"/>
                <a:sym typeface="Cambria"/>
              </a:rPr>
              <a:t>Sometimes it may lead to spamming of mails which could lead to loss in customer </a:t>
            </a:r>
            <a:r>
              <a:rPr i="1" lang="en-GB">
                <a:solidFill>
                  <a:schemeClr val="dk1"/>
                </a:solidFill>
                <a:latin typeface="Cambria"/>
                <a:ea typeface="Cambria"/>
                <a:cs typeface="Cambria"/>
                <a:sym typeface="Cambria"/>
              </a:rPr>
              <a:t>attachment</a:t>
            </a:r>
            <a:r>
              <a:rPr i="1" lang="en-GB">
                <a:solidFill>
                  <a:schemeClr val="dk1"/>
                </a:solidFill>
                <a:latin typeface="Cambria"/>
                <a:ea typeface="Cambria"/>
                <a:cs typeface="Cambria"/>
                <a:sym typeface="Cambria"/>
              </a:rPr>
              <a:t> </a:t>
            </a:r>
            <a:r>
              <a:rPr i="1" lang="en-GB">
                <a:solidFill>
                  <a:schemeClr val="dk1"/>
                </a:solidFill>
                <a:latin typeface="Cambria"/>
                <a:ea typeface="Cambria"/>
                <a:cs typeface="Cambria"/>
                <a:sym typeface="Cambria"/>
              </a:rPr>
              <a:t>with</a:t>
            </a:r>
            <a:r>
              <a:rPr i="1" lang="en-GB">
                <a:solidFill>
                  <a:schemeClr val="dk1"/>
                </a:solidFill>
                <a:latin typeface="Cambria"/>
                <a:ea typeface="Cambria"/>
                <a:cs typeface="Cambria"/>
                <a:sym typeface="Cambria"/>
              </a:rPr>
              <a:t> the brand.</a:t>
            </a:r>
            <a:endParaRPr i="1">
              <a:solidFill>
                <a:schemeClr val="dk1"/>
              </a:solidFill>
              <a:latin typeface="Cambria"/>
              <a:ea typeface="Cambria"/>
              <a:cs typeface="Cambria"/>
              <a:sym typeface="Cambria"/>
            </a:endParaRPr>
          </a:p>
          <a:p>
            <a:pPr indent="0" lvl="0" marL="457200" rtl="0" algn="l">
              <a:spcBef>
                <a:spcPts val="1200"/>
              </a:spcBef>
              <a:spcAft>
                <a:spcPts val="1200"/>
              </a:spcAft>
              <a:buNone/>
            </a:pPr>
            <a:r>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sz="3600">
                <a:latin typeface="Cambria"/>
                <a:ea typeface="Cambria"/>
                <a:cs typeface="Cambria"/>
                <a:sym typeface="Cambria"/>
              </a:rPr>
              <a:t>Paper 2: New Finding /Purpose</a:t>
            </a:r>
            <a:endParaRPr sz="3600">
              <a:latin typeface="Cambria"/>
              <a:ea typeface="Cambria"/>
              <a:cs typeface="Cambria"/>
              <a:sym typeface="Cambria"/>
            </a:endParaRPr>
          </a:p>
        </p:txBody>
      </p:sp>
      <p:sp>
        <p:nvSpPr>
          <p:cNvPr id="128" name="Google Shape;128;p25"/>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361950" lvl="0" marL="457200" rtl="0" algn="l">
              <a:spcBef>
                <a:spcPts val="360"/>
              </a:spcBef>
              <a:spcAft>
                <a:spcPts val="0"/>
              </a:spcAft>
              <a:buClr>
                <a:schemeClr val="dk1"/>
              </a:buClr>
              <a:buSzPts val="2100"/>
              <a:buFont typeface="Cambria"/>
              <a:buChar char="●"/>
            </a:pPr>
            <a:r>
              <a:rPr i="1" lang="en-GB" sz="2100">
                <a:solidFill>
                  <a:schemeClr val="dk1"/>
                </a:solidFill>
                <a:latin typeface="Cambria"/>
                <a:ea typeface="Cambria"/>
                <a:cs typeface="Cambria"/>
                <a:sym typeface="Cambria"/>
              </a:rPr>
              <a:t>This particular project would help one to reduce the burden of daily mailing by an simple automation .</a:t>
            </a:r>
            <a:endParaRPr i="1" sz="2100">
              <a:solidFill>
                <a:schemeClr val="dk1"/>
              </a:solidFill>
              <a:latin typeface="Cambria"/>
              <a:ea typeface="Cambria"/>
              <a:cs typeface="Cambria"/>
              <a:sym typeface="Cambria"/>
            </a:endParaRPr>
          </a:p>
          <a:p>
            <a:pPr indent="-361950" lvl="0" marL="457200" rtl="0" algn="l">
              <a:spcBef>
                <a:spcPts val="0"/>
              </a:spcBef>
              <a:spcAft>
                <a:spcPts val="0"/>
              </a:spcAft>
              <a:buClr>
                <a:schemeClr val="dk1"/>
              </a:buClr>
              <a:buSzPts val="2100"/>
              <a:buFont typeface="Cambria"/>
              <a:buChar char="●"/>
            </a:pPr>
            <a:r>
              <a:rPr i="1" lang="en-GB" sz="2100">
                <a:solidFill>
                  <a:schemeClr val="dk1"/>
                </a:solidFill>
                <a:latin typeface="Cambria"/>
                <a:ea typeface="Cambria"/>
                <a:cs typeface="Cambria"/>
                <a:sym typeface="Cambria"/>
              </a:rPr>
              <a:t>This  certain project is being developed using python as it has an huge </a:t>
            </a:r>
            <a:r>
              <a:rPr i="1" lang="en-GB" sz="2100">
                <a:solidFill>
                  <a:schemeClr val="dk1"/>
                </a:solidFill>
                <a:latin typeface="Cambria"/>
                <a:ea typeface="Cambria"/>
                <a:cs typeface="Cambria"/>
                <a:sym typeface="Cambria"/>
              </a:rPr>
              <a:t>community</a:t>
            </a:r>
            <a:r>
              <a:rPr i="1" lang="en-GB" sz="2100">
                <a:solidFill>
                  <a:schemeClr val="dk1"/>
                </a:solidFill>
                <a:latin typeface="Cambria"/>
                <a:ea typeface="Cambria"/>
                <a:cs typeface="Cambria"/>
                <a:sym typeface="Cambria"/>
              </a:rPr>
              <a:t> support to eliminate any errors.</a:t>
            </a:r>
            <a:endParaRPr i="1" sz="2100">
              <a:solidFill>
                <a:schemeClr val="dk1"/>
              </a:solidFill>
              <a:latin typeface="Cambria"/>
              <a:ea typeface="Cambria"/>
              <a:cs typeface="Cambria"/>
              <a:sym typeface="Cambria"/>
            </a:endParaRPr>
          </a:p>
          <a:p>
            <a:pPr indent="-361950" lvl="0" marL="457200" rtl="0" algn="l">
              <a:spcBef>
                <a:spcPts val="0"/>
              </a:spcBef>
              <a:spcAft>
                <a:spcPts val="0"/>
              </a:spcAft>
              <a:buClr>
                <a:schemeClr val="dk1"/>
              </a:buClr>
              <a:buSzPts val="2100"/>
              <a:buFont typeface="Cambria"/>
              <a:buChar char="●"/>
            </a:pPr>
            <a:r>
              <a:rPr i="1" lang="en-GB" sz="2100">
                <a:solidFill>
                  <a:schemeClr val="dk1"/>
                </a:solidFill>
                <a:latin typeface="Cambria"/>
                <a:ea typeface="Cambria"/>
                <a:cs typeface="Cambria"/>
                <a:sym typeface="Cambria"/>
              </a:rPr>
              <a:t>Use of python ,aims to make this project  more convenient and user-friendly.</a:t>
            </a:r>
            <a:endParaRPr i="1" sz="1900">
              <a:solidFill>
                <a:schemeClr val="dk1"/>
              </a:solidFill>
              <a:latin typeface="Cambria"/>
              <a:ea typeface="Cambria"/>
              <a:cs typeface="Cambria"/>
              <a:sym typeface="Cambria"/>
            </a:endParaRPr>
          </a:p>
          <a:p>
            <a:pPr indent="0" lvl="0" marL="0" rtl="0" algn="l">
              <a:spcBef>
                <a:spcPts val="1200"/>
              </a:spcBef>
              <a:spcAft>
                <a:spcPts val="1200"/>
              </a:spcAft>
              <a:buNone/>
            </a:pPr>
            <a:r>
              <a:t/>
            </a:r>
            <a:endParaRPr i="1" sz="19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sz="3600">
                <a:latin typeface="Cambria"/>
                <a:ea typeface="Cambria"/>
                <a:cs typeface="Cambria"/>
                <a:sym typeface="Cambria"/>
              </a:rPr>
              <a:t>Mental Well-being Application</a:t>
            </a:r>
            <a:endParaRPr sz="4000"/>
          </a:p>
        </p:txBody>
      </p:sp>
      <p:sp>
        <p:nvSpPr>
          <p:cNvPr id="134" name="Google Shape;134;p26"/>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0894" lvl="0" marL="457200" rtl="0" algn="l">
              <a:lnSpc>
                <a:spcPct val="105000"/>
              </a:lnSpc>
              <a:spcBef>
                <a:spcPts val="500"/>
              </a:spcBef>
              <a:spcAft>
                <a:spcPts val="0"/>
              </a:spcAft>
              <a:buClr>
                <a:schemeClr val="dk1"/>
              </a:buClr>
              <a:buSzPts val="1768"/>
              <a:buFont typeface="Cambria"/>
              <a:buChar char="●"/>
            </a:pPr>
            <a:r>
              <a:rPr i="1" lang="en-GB" sz="1768">
                <a:solidFill>
                  <a:schemeClr val="dk1"/>
                </a:solidFill>
                <a:latin typeface="Cambria"/>
                <a:ea typeface="Cambria"/>
                <a:cs typeface="Cambria"/>
                <a:sym typeface="Cambria"/>
              </a:rPr>
              <a:t>Mental Well-being Application focuses on designing an application for students that would help them track their mental health on a regular basis.</a:t>
            </a:r>
            <a:endParaRPr i="1" sz="1768">
              <a:solidFill>
                <a:schemeClr val="dk1"/>
              </a:solidFill>
              <a:latin typeface="Cambria"/>
              <a:ea typeface="Cambria"/>
              <a:cs typeface="Cambria"/>
              <a:sym typeface="Cambria"/>
            </a:endParaRPr>
          </a:p>
          <a:p>
            <a:pPr indent="0" lvl="0" marL="457200" rtl="0" algn="l">
              <a:lnSpc>
                <a:spcPct val="105000"/>
              </a:lnSpc>
              <a:spcBef>
                <a:spcPts val="500"/>
              </a:spcBef>
              <a:spcAft>
                <a:spcPts val="0"/>
              </a:spcAft>
              <a:buSzPts val="440"/>
              <a:buNone/>
            </a:pPr>
            <a:r>
              <a:t/>
            </a:r>
            <a:endParaRPr i="1" sz="1768">
              <a:solidFill>
                <a:schemeClr val="dk1"/>
              </a:solidFill>
              <a:latin typeface="Cambria"/>
              <a:ea typeface="Cambria"/>
              <a:cs typeface="Cambria"/>
              <a:sym typeface="Cambria"/>
            </a:endParaRPr>
          </a:p>
          <a:p>
            <a:pPr indent="-340894" lvl="0" marL="457200" rtl="0" algn="l">
              <a:lnSpc>
                <a:spcPct val="105000"/>
              </a:lnSpc>
              <a:spcBef>
                <a:spcPts val="500"/>
              </a:spcBef>
              <a:spcAft>
                <a:spcPts val="0"/>
              </a:spcAft>
              <a:buClr>
                <a:schemeClr val="dk1"/>
              </a:buClr>
              <a:buSzPts val="1768"/>
              <a:buFont typeface="Cambria"/>
              <a:buChar char="●"/>
            </a:pPr>
            <a:r>
              <a:rPr i="1" lang="en-GB" sz="1768">
                <a:solidFill>
                  <a:schemeClr val="dk1"/>
                </a:solidFill>
                <a:latin typeface="Cambria"/>
                <a:ea typeface="Cambria"/>
                <a:cs typeface="Cambria"/>
                <a:sym typeface="Cambria"/>
              </a:rPr>
              <a:t>This project will try to assess the user’s well-being by recording their responses to a few questions. Looking at the responses the app will try to gauge the user’s situation and recommend actions that the user can take to enhance their well being.</a:t>
            </a:r>
            <a:endParaRPr i="1" sz="1768">
              <a:solidFill>
                <a:schemeClr val="dk1"/>
              </a:solidFill>
              <a:latin typeface="Cambria"/>
              <a:ea typeface="Cambria"/>
              <a:cs typeface="Cambria"/>
              <a:sym typeface="Cambria"/>
            </a:endParaRPr>
          </a:p>
          <a:p>
            <a:pPr indent="0" lvl="0" marL="457200" rtl="0" algn="l">
              <a:lnSpc>
                <a:spcPct val="105000"/>
              </a:lnSpc>
              <a:spcBef>
                <a:spcPts val="500"/>
              </a:spcBef>
              <a:spcAft>
                <a:spcPts val="0"/>
              </a:spcAft>
              <a:buSzPts val="440"/>
              <a:buNone/>
            </a:pPr>
            <a:r>
              <a:t/>
            </a:r>
            <a:endParaRPr i="1" sz="1768">
              <a:solidFill>
                <a:schemeClr val="dk1"/>
              </a:solidFill>
              <a:latin typeface="Cambria"/>
              <a:ea typeface="Cambria"/>
              <a:cs typeface="Cambria"/>
              <a:sym typeface="Cambria"/>
            </a:endParaRPr>
          </a:p>
          <a:p>
            <a:pPr indent="-340894" lvl="0" marL="457200" rtl="0" algn="l">
              <a:lnSpc>
                <a:spcPct val="105000"/>
              </a:lnSpc>
              <a:spcBef>
                <a:spcPts val="500"/>
              </a:spcBef>
              <a:spcAft>
                <a:spcPts val="0"/>
              </a:spcAft>
              <a:buClr>
                <a:schemeClr val="dk1"/>
              </a:buClr>
              <a:buSzPts val="1768"/>
              <a:buFont typeface="Cambria"/>
              <a:buChar char="●"/>
            </a:pPr>
            <a:r>
              <a:rPr i="1" lang="en-GB" sz="1768">
                <a:solidFill>
                  <a:schemeClr val="dk1"/>
                </a:solidFill>
                <a:latin typeface="Cambria"/>
                <a:ea typeface="Cambria"/>
                <a:cs typeface="Cambria"/>
                <a:sym typeface="Cambria"/>
              </a:rPr>
              <a:t>Because of the present pandemic situation, many people have been facing mental health issues. Therefore it has become important now more than ever, to keep in mind our mental well being, and constantly work towards its improvement.</a:t>
            </a:r>
            <a:endParaRPr i="1" sz="1768">
              <a:solidFill>
                <a:schemeClr val="dk1"/>
              </a:solidFill>
              <a:latin typeface="Cambria"/>
              <a:ea typeface="Cambria"/>
              <a:cs typeface="Cambria"/>
              <a:sym typeface="Cambria"/>
            </a:endParaRPr>
          </a:p>
          <a:p>
            <a:pPr indent="0" lvl="0" marL="0" rtl="0" algn="l">
              <a:lnSpc>
                <a:spcPct val="105000"/>
              </a:lnSpc>
              <a:spcBef>
                <a:spcPts val="360"/>
              </a:spcBef>
              <a:spcAft>
                <a:spcPts val="1200"/>
              </a:spcAft>
              <a:buSzPts val="440"/>
              <a:buNone/>
            </a:pPr>
            <a:r>
              <a:t/>
            </a:r>
            <a:endParaRPr sz="56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457200" y="177953"/>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mbria"/>
              <a:buNone/>
            </a:pPr>
            <a:r>
              <a:rPr b="1" lang="en-GB" sz="3600">
                <a:latin typeface="Cambria"/>
                <a:ea typeface="Cambria"/>
                <a:cs typeface="Cambria"/>
                <a:sym typeface="Cambria"/>
              </a:rPr>
              <a:t>Paper-3–Advantages </a:t>
            </a:r>
            <a:endParaRPr/>
          </a:p>
        </p:txBody>
      </p:sp>
      <p:sp>
        <p:nvSpPr>
          <p:cNvPr id="140" name="Google Shape;140;p27"/>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317500" lvl="0" marL="457200" rtl="0" algn="l">
              <a:spcBef>
                <a:spcPts val="500"/>
              </a:spcBef>
              <a:spcAft>
                <a:spcPts val="0"/>
              </a:spcAft>
              <a:buSzPts val="1400"/>
              <a:buChar char="●"/>
            </a:pPr>
            <a:r>
              <a:rPr b="1" i="1" lang="en-GB" sz="1900">
                <a:solidFill>
                  <a:schemeClr val="dk1"/>
                </a:solidFill>
                <a:latin typeface="Cambria"/>
                <a:ea typeface="Cambria"/>
                <a:cs typeface="Cambria"/>
                <a:sym typeface="Cambria"/>
              </a:rPr>
              <a:t>Daily well-being tracking:</a:t>
            </a:r>
            <a:r>
              <a:rPr i="1" lang="en-GB" sz="1900">
                <a:solidFill>
                  <a:schemeClr val="dk1"/>
                </a:solidFill>
                <a:latin typeface="Cambria"/>
                <a:ea typeface="Cambria"/>
                <a:cs typeface="Cambria"/>
                <a:sym typeface="Cambria"/>
              </a:rPr>
              <a:t> Enables the users to keep track of their mental well being on a regular basis. The app might also be beneficial for the users in the long run as they can also share their progress with a therapist in the future if required.</a:t>
            </a:r>
            <a:endParaRPr i="1" sz="1900">
              <a:solidFill>
                <a:schemeClr val="dk1"/>
              </a:solidFill>
              <a:latin typeface="Cambria"/>
              <a:ea typeface="Cambria"/>
              <a:cs typeface="Cambria"/>
              <a:sym typeface="Cambria"/>
            </a:endParaRPr>
          </a:p>
          <a:p>
            <a:pPr indent="0" lvl="0" marL="457200" rtl="0" algn="l">
              <a:spcBef>
                <a:spcPts val="500"/>
              </a:spcBef>
              <a:spcAft>
                <a:spcPts val="0"/>
              </a:spcAft>
              <a:buNone/>
            </a:pPr>
            <a:r>
              <a:t/>
            </a:r>
            <a:endParaRPr i="1" sz="1900">
              <a:solidFill>
                <a:schemeClr val="dk1"/>
              </a:solidFill>
              <a:latin typeface="Cambria"/>
              <a:ea typeface="Cambria"/>
              <a:cs typeface="Cambria"/>
              <a:sym typeface="Cambria"/>
            </a:endParaRPr>
          </a:p>
          <a:p>
            <a:pPr indent="-317500" lvl="0" marL="457200" rtl="0" algn="l">
              <a:spcBef>
                <a:spcPts val="500"/>
              </a:spcBef>
              <a:spcAft>
                <a:spcPts val="0"/>
              </a:spcAft>
              <a:buSzPts val="1400"/>
              <a:buChar char="●"/>
            </a:pPr>
            <a:r>
              <a:rPr b="1" i="1" lang="en-GB" sz="1900">
                <a:solidFill>
                  <a:schemeClr val="dk1"/>
                </a:solidFill>
                <a:latin typeface="Cambria"/>
                <a:ea typeface="Cambria"/>
                <a:cs typeface="Cambria"/>
                <a:sym typeface="Cambria"/>
              </a:rPr>
              <a:t>Accessibility: </a:t>
            </a:r>
            <a:r>
              <a:rPr i="1" lang="en-GB" sz="1900">
                <a:solidFill>
                  <a:schemeClr val="dk1"/>
                </a:solidFill>
                <a:latin typeface="Cambria"/>
                <a:ea typeface="Cambria"/>
                <a:cs typeface="Cambria"/>
                <a:sym typeface="Cambria"/>
              </a:rPr>
              <a:t>This application will be easily accessible to the end users.</a:t>
            </a:r>
            <a:endParaRPr i="1" sz="1900">
              <a:solidFill>
                <a:schemeClr val="dk1"/>
              </a:solidFill>
              <a:latin typeface="Cambria"/>
              <a:ea typeface="Cambria"/>
              <a:cs typeface="Cambria"/>
              <a:sym typeface="Cambria"/>
            </a:endParaRPr>
          </a:p>
          <a:p>
            <a:pPr indent="0" lvl="0" marL="457200" rtl="0" algn="l">
              <a:spcBef>
                <a:spcPts val="500"/>
              </a:spcBef>
              <a:spcAft>
                <a:spcPts val="0"/>
              </a:spcAft>
              <a:buNone/>
            </a:pPr>
            <a:r>
              <a:t/>
            </a:r>
            <a:endParaRPr i="1" sz="1900">
              <a:solidFill>
                <a:schemeClr val="dk1"/>
              </a:solidFill>
              <a:latin typeface="Cambria"/>
              <a:ea typeface="Cambria"/>
              <a:cs typeface="Cambria"/>
              <a:sym typeface="Cambria"/>
            </a:endParaRPr>
          </a:p>
          <a:p>
            <a:pPr indent="-317500" lvl="0" marL="457200" rtl="0" algn="l">
              <a:spcBef>
                <a:spcPts val="360"/>
              </a:spcBef>
              <a:spcAft>
                <a:spcPts val="0"/>
              </a:spcAft>
              <a:buSzPts val="1400"/>
              <a:buChar char="●"/>
            </a:pPr>
            <a:r>
              <a:rPr b="1" i="1" lang="en-GB" sz="1900">
                <a:solidFill>
                  <a:schemeClr val="dk1"/>
                </a:solidFill>
                <a:latin typeface="Cambria"/>
                <a:ea typeface="Cambria"/>
                <a:cs typeface="Cambria"/>
                <a:sym typeface="Cambria"/>
              </a:rPr>
              <a:t>Protecting Confidentiality:  </a:t>
            </a:r>
            <a:r>
              <a:rPr i="1" lang="en-GB" sz="1900">
                <a:solidFill>
                  <a:schemeClr val="dk1"/>
                </a:solidFill>
                <a:latin typeface="Cambria"/>
                <a:ea typeface="Cambria"/>
                <a:cs typeface="Cambria"/>
                <a:sym typeface="Cambria"/>
              </a:rPr>
              <a:t>Keeping in mind the user’s confidentiality, the questions asked would not be too personal in nature.</a:t>
            </a:r>
            <a:endParaRPr i="1"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mbria"/>
              <a:buNone/>
            </a:pPr>
            <a:r>
              <a:rPr b="1" lang="en-GB" sz="3600">
                <a:latin typeface="Cambria"/>
                <a:ea typeface="Cambria"/>
                <a:cs typeface="Cambria"/>
                <a:sym typeface="Cambria"/>
              </a:rPr>
              <a:t>Paper-3–Disadvantages </a:t>
            </a:r>
            <a:endParaRPr/>
          </a:p>
        </p:txBody>
      </p:sp>
      <p:sp>
        <p:nvSpPr>
          <p:cNvPr id="146" name="Google Shape;146;p28"/>
          <p:cNvSpPr txBox="1"/>
          <p:nvPr>
            <p:ph idx="1" type="body"/>
          </p:nvPr>
        </p:nvSpPr>
        <p:spPr>
          <a:xfrm>
            <a:off x="457200" y="1200150"/>
            <a:ext cx="8229600" cy="3394500"/>
          </a:xfrm>
          <a:prstGeom prst="rect">
            <a:avLst/>
          </a:prstGeom>
        </p:spPr>
        <p:txBody>
          <a:bodyPr anchorCtr="0" anchor="t" bIns="45700" lIns="91425" spcFirstLastPara="1" rIns="91425" wrap="square" tIns="45700">
            <a:normAutofit lnSpcReduction="10000"/>
          </a:bodyPr>
          <a:lstStyle/>
          <a:p>
            <a:pPr indent="-317500" lvl="0" marL="457200" rtl="0" algn="l">
              <a:spcBef>
                <a:spcPts val="500"/>
              </a:spcBef>
              <a:spcAft>
                <a:spcPts val="0"/>
              </a:spcAft>
              <a:buSzPts val="1400"/>
              <a:buChar char="●"/>
            </a:pPr>
            <a:r>
              <a:rPr b="1" i="1" lang="en-GB" sz="1900">
                <a:solidFill>
                  <a:schemeClr val="dk1"/>
                </a:solidFill>
                <a:latin typeface="Cambria"/>
                <a:ea typeface="Cambria"/>
                <a:cs typeface="Cambria"/>
                <a:sym typeface="Cambria"/>
              </a:rPr>
              <a:t>Relying more on the app: </a:t>
            </a:r>
            <a:r>
              <a:rPr i="1" lang="en-GB" sz="1900">
                <a:solidFill>
                  <a:schemeClr val="dk1"/>
                </a:solidFill>
                <a:latin typeface="Cambria"/>
                <a:ea typeface="Cambria"/>
                <a:cs typeface="Cambria"/>
                <a:sym typeface="Cambria"/>
              </a:rPr>
              <a:t>The user might end up relying more on the app for diagnosis, and might not reach out for professional help in situations where it would be preferable.</a:t>
            </a:r>
            <a:endParaRPr i="1" sz="1900">
              <a:solidFill>
                <a:schemeClr val="dk1"/>
              </a:solidFill>
              <a:latin typeface="Cambria"/>
              <a:ea typeface="Cambria"/>
              <a:cs typeface="Cambria"/>
              <a:sym typeface="Cambria"/>
            </a:endParaRPr>
          </a:p>
          <a:p>
            <a:pPr indent="0" lvl="0" marL="457200" rtl="0" algn="l">
              <a:spcBef>
                <a:spcPts val="500"/>
              </a:spcBef>
              <a:spcAft>
                <a:spcPts val="0"/>
              </a:spcAft>
              <a:buNone/>
            </a:pPr>
            <a:r>
              <a:t/>
            </a:r>
            <a:endParaRPr i="1" sz="1900">
              <a:solidFill>
                <a:schemeClr val="dk1"/>
              </a:solidFill>
              <a:latin typeface="Cambria"/>
              <a:ea typeface="Cambria"/>
              <a:cs typeface="Cambria"/>
              <a:sym typeface="Cambria"/>
            </a:endParaRPr>
          </a:p>
          <a:p>
            <a:pPr indent="-317500" lvl="0" marL="457200" rtl="0" algn="l">
              <a:spcBef>
                <a:spcPts val="500"/>
              </a:spcBef>
              <a:spcAft>
                <a:spcPts val="0"/>
              </a:spcAft>
              <a:buSzPts val="1400"/>
              <a:buChar char="●"/>
            </a:pPr>
            <a:r>
              <a:rPr b="1" i="1" lang="en-GB" sz="1900">
                <a:solidFill>
                  <a:schemeClr val="dk1"/>
                </a:solidFill>
                <a:latin typeface="Cambria"/>
                <a:ea typeface="Cambria"/>
                <a:cs typeface="Cambria"/>
                <a:sym typeface="Cambria"/>
              </a:rPr>
              <a:t>Might not be suitable for all users: </a:t>
            </a:r>
            <a:r>
              <a:rPr i="1" lang="en-GB" sz="1900">
                <a:solidFill>
                  <a:schemeClr val="dk1"/>
                </a:solidFill>
                <a:latin typeface="Cambria"/>
                <a:ea typeface="Cambria"/>
                <a:cs typeface="Cambria"/>
                <a:sym typeface="Cambria"/>
              </a:rPr>
              <a:t>Users with extreme conditions might not be able to benefit from this app.</a:t>
            </a:r>
            <a:endParaRPr i="1" sz="1900">
              <a:solidFill>
                <a:schemeClr val="dk1"/>
              </a:solidFill>
              <a:latin typeface="Cambria"/>
              <a:ea typeface="Cambria"/>
              <a:cs typeface="Cambria"/>
              <a:sym typeface="Cambria"/>
            </a:endParaRPr>
          </a:p>
          <a:p>
            <a:pPr indent="0" lvl="0" marL="457200" rtl="0" algn="l">
              <a:spcBef>
                <a:spcPts val="500"/>
              </a:spcBef>
              <a:spcAft>
                <a:spcPts val="0"/>
              </a:spcAft>
              <a:buNone/>
            </a:pPr>
            <a:r>
              <a:t/>
            </a:r>
            <a:endParaRPr i="1" sz="1900">
              <a:solidFill>
                <a:schemeClr val="dk1"/>
              </a:solidFill>
              <a:latin typeface="Cambria"/>
              <a:ea typeface="Cambria"/>
              <a:cs typeface="Cambria"/>
              <a:sym typeface="Cambria"/>
            </a:endParaRPr>
          </a:p>
          <a:p>
            <a:pPr indent="-317500" lvl="0" marL="457200" rtl="0" algn="l">
              <a:spcBef>
                <a:spcPts val="500"/>
              </a:spcBef>
              <a:spcAft>
                <a:spcPts val="0"/>
              </a:spcAft>
              <a:buSzPts val="1400"/>
              <a:buChar char="●"/>
            </a:pPr>
            <a:r>
              <a:rPr b="1" i="1" lang="en-GB" sz="1900">
                <a:solidFill>
                  <a:schemeClr val="dk1"/>
                </a:solidFill>
                <a:latin typeface="Cambria"/>
                <a:ea typeface="Cambria"/>
                <a:cs typeface="Cambria"/>
                <a:sym typeface="Cambria"/>
              </a:rPr>
              <a:t>Irregular logging by the users: </a:t>
            </a:r>
            <a:r>
              <a:rPr i="1" lang="en-GB" sz="1900">
                <a:solidFill>
                  <a:schemeClr val="dk1"/>
                </a:solidFill>
                <a:latin typeface="Cambria"/>
                <a:ea typeface="Cambria"/>
                <a:cs typeface="Cambria"/>
                <a:sym typeface="Cambria"/>
              </a:rPr>
              <a:t>App might not be able to deliver optimum results if the users do not log their activities on a daily basis. </a:t>
            </a:r>
            <a:endParaRPr i="1" sz="1900">
              <a:solidFill>
                <a:schemeClr val="dk1"/>
              </a:solidFill>
              <a:latin typeface="Cambria"/>
              <a:ea typeface="Cambria"/>
              <a:cs typeface="Cambria"/>
              <a:sym typeface="Cambria"/>
            </a:endParaRPr>
          </a:p>
          <a:p>
            <a:pPr indent="0" lvl="0" marL="457200" rtl="0" algn="l">
              <a:spcBef>
                <a:spcPts val="360"/>
              </a:spcBef>
              <a:spcAft>
                <a:spcPts val="1200"/>
              </a:spcAft>
              <a:buNone/>
            </a:pPr>
            <a:r>
              <a:t/>
            </a:r>
            <a:endParaRPr i="1"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mbria"/>
              <a:buNone/>
            </a:pPr>
            <a:r>
              <a:rPr b="1" lang="en-GB" sz="3600">
                <a:latin typeface="Cambria"/>
                <a:ea typeface="Cambria"/>
                <a:cs typeface="Cambria"/>
                <a:sym typeface="Cambria"/>
              </a:rPr>
              <a:t>Paper-3–New Finding</a:t>
            </a:r>
            <a:endParaRPr/>
          </a:p>
        </p:txBody>
      </p:sp>
      <p:sp>
        <p:nvSpPr>
          <p:cNvPr id="152" name="Google Shape;152;p2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500"/>
              </a:spcBef>
              <a:spcAft>
                <a:spcPts val="0"/>
              </a:spcAft>
              <a:buNone/>
            </a:pPr>
            <a:r>
              <a:rPr i="1" lang="en-GB" sz="1600">
                <a:solidFill>
                  <a:schemeClr val="dk1"/>
                </a:solidFill>
              </a:rPr>
              <a:t>•</a:t>
            </a:r>
            <a:r>
              <a:rPr i="1" lang="en-GB" sz="1600">
                <a:solidFill>
                  <a:schemeClr val="dk1"/>
                </a:solidFill>
                <a:latin typeface="Cambria"/>
                <a:ea typeface="Cambria"/>
                <a:cs typeface="Cambria"/>
                <a:sym typeface="Cambria"/>
              </a:rPr>
              <a:t>We are focusing on making an app on mental well being, which will help the users in ways more than one.</a:t>
            </a:r>
            <a:endParaRPr i="1" sz="1600">
              <a:solidFill>
                <a:schemeClr val="dk1"/>
              </a:solidFill>
              <a:latin typeface="Cambria"/>
              <a:ea typeface="Cambria"/>
              <a:cs typeface="Cambria"/>
              <a:sym typeface="Cambria"/>
            </a:endParaRPr>
          </a:p>
          <a:p>
            <a:pPr indent="0" lvl="0" marL="0" rtl="0" algn="l">
              <a:spcBef>
                <a:spcPts val="500"/>
              </a:spcBef>
              <a:spcAft>
                <a:spcPts val="0"/>
              </a:spcAft>
              <a:buNone/>
            </a:pPr>
            <a:r>
              <a:rPr i="1" lang="en-GB" sz="1600">
                <a:solidFill>
                  <a:schemeClr val="dk1"/>
                </a:solidFill>
              </a:rPr>
              <a:t>•</a:t>
            </a:r>
            <a:r>
              <a:rPr i="1" lang="en-GB" sz="1600">
                <a:solidFill>
                  <a:schemeClr val="dk1"/>
                </a:solidFill>
                <a:latin typeface="Cambria"/>
                <a:ea typeface="Cambria"/>
                <a:cs typeface="Cambria"/>
                <a:sym typeface="Cambria"/>
              </a:rPr>
              <a:t>The app will be user friendly which will encourage the users to log their daily progress without any hesitation.</a:t>
            </a:r>
            <a:endParaRPr i="1" sz="1600">
              <a:solidFill>
                <a:schemeClr val="dk1"/>
              </a:solidFill>
              <a:latin typeface="Cambria"/>
              <a:ea typeface="Cambria"/>
              <a:cs typeface="Cambria"/>
              <a:sym typeface="Cambria"/>
            </a:endParaRPr>
          </a:p>
          <a:p>
            <a:pPr indent="0" lvl="0" marL="0" rtl="0" algn="l">
              <a:spcBef>
                <a:spcPts val="500"/>
              </a:spcBef>
              <a:spcAft>
                <a:spcPts val="0"/>
              </a:spcAft>
              <a:buNone/>
            </a:pPr>
            <a:r>
              <a:rPr i="1" lang="en-GB" sz="1600">
                <a:solidFill>
                  <a:schemeClr val="dk1"/>
                </a:solidFill>
              </a:rPr>
              <a:t>•</a:t>
            </a:r>
            <a:r>
              <a:rPr i="1" lang="en-GB" sz="1600">
                <a:solidFill>
                  <a:schemeClr val="dk1"/>
                </a:solidFill>
                <a:latin typeface="Cambria"/>
                <a:ea typeface="Cambria"/>
                <a:cs typeface="Cambria"/>
                <a:sym typeface="Cambria"/>
              </a:rPr>
              <a:t>We will work towards making the app lightweight from a usability perspective. The user will not have to toggle through many screens making the process quick and time saving.</a:t>
            </a:r>
            <a:endParaRPr i="1" sz="1600">
              <a:solidFill>
                <a:schemeClr val="dk1"/>
              </a:solidFill>
              <a:latin typeface="Cambria"/>
              <a:ea typeface="Cambria"/>
              <a:cs typeface="Cambria"/>
              <a:sym typeface="Cambria"/>
            </a:endParaRPr>
          </a:p>
          <a:p>
            <a:pPr indent="0" lvl="0" marL="0" rtl="0" algn="l">
              <a:spcBef>
                <a:spcPts val="500"/>
              </a:spcBef>
              <a:spcAft>
                <a:spcPts val="0"/>
              </a:spcAft>
              <a:buNone/>
            </a:pPr>
            <a:r>
              <a:rPr i="1" lang="en-GB" sz="1600">
                <a:solidFill>
                  <a:schemeClr val="dk1"/>
                </a:solidFill>
              </a:rPr>
              <a:t>•</a:t>
            </a:r>
            <a:r>
              <a:rPr i="1" lang="en-GB" sz="1600">
                <a:solidFill>
                  <a:schemeClr val="dk1"/>
                </a:solidFill>
                <a:latin typeface="Cambria"/>
                <a:ea typeface="Cambria"/>
                <a:cs typeface="Cambria"/>
                <a:sym typeface="Cambria"/>
              </a:rPr>
              <a:t>People tend to focus less on mental well being as compared to physical well being. We still have a long way to go so as to to create more awareness among people regarding the importance of striking a balance between the two. With this app we are encouraging people who have not been diagnosed with any mental health conditions to take steps and work towards holistic well being.</a:t>
            </a:r>
            <a:endParaRPr i="1" sz="1600">
              <a:solidFill>
                <a:schemeClr val="dk1"/>
              </a:solidFill>
              <a:latin typeface="Cambria"/>
              <a:ea typeface="Cambria"/>
              <a:cs typeface="Cambria"/>
              <a:sym typeface="Cambria"/>
            </a:endParaRPr>
          </a:p>
          <a:p>
            <a:pPr indent="0" lvl="0" marL="457200" rtl="0" algn="l">
              <a:spcBef>
                <a:spcPts val="360"/>
              </a:spcBef>
              <a:spcAft>
                <a:spcPts val="1200"/>
              </a:spcAft>
              <a:buNone/>
            </a:pPr>
            <a:r>
              <a:t/>
            </a:r>
            <a:endParaRPr i="1" sz="10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388100" y="460175"/>
            <a:ext cx="636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9400">
                <a:latin typeface="Times New Roman"/>
                <a:ea typeface="Times New Roman"/>
                <a:cs typeface="Times New Roman"/>
                <a:sym typeface="Times New Roman"/>
              </a:rPr>
              <a:t>ThankYou!!!</a:t>
            </a:r>
            <a:endParaRPr sz="9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mbria"/>
              <a:buNone/>
            </a:pPr>
            <a:r>
              <a:rPr lang="en-GB" sz="3600">
                <a:latin typeface="Cambria"/>
                <a:ea typeface="Cambria"/>
                <a:cs typeface="Cambria"/>
                <a:sym typeface="Cambria"/>
              </a:rPr>
              <a:t>Contents</a:t>
            </a:r>
            <a:endParaRPr sz="3600">
              <a:latin typeface="Cambria"/>
              <a:ea typeface="Cambria"/>
              <a:cs typeface="Cambria"/>
              <a:sym typeface="Cambria"/>
            </a:endParaRPr>
          </a:p>
        </p:txBody>
      </p:sp>
      <p:sp>
        <p:nvSpPr>
          <p:cNvPr id="68" name="Google Shape;68;p15"/>
          <p:cNvSpPr txBox="1"/>
          <p:nvPr>
            <p:ph idx="1" type="body"/>
          </p:nvPr>
        </p:nvSpPr>
        <p:spPr>
          <a:xfrm>
            <a:off x="457200" y="939000"/>
            <a:ext cx="8229600" cy="3861600"/>
          </a:xfrm>
          <a:prstGeom prst="rect">
            <a:avLst/>
          </a:prstGeom>
          <a:noFill/>
          <a:ln>
            <a:noFill/>
          </a:ln>
        </p:spPr>
        <p:txBody>
          <a:bodyPr anchorCtr="0" anchor="t" bIns="45700" lIns="91425" spcFirstLastPara="1" rIns="91425" wrap="square" tIns="45700">
            <a:normAutofit fontScale="25000" lnSpcReduction="10000"/>
          </a:bodyPr>
          <a:lstStyle/>
          <a:p>
            <a:pPr indent="0" lvl="0" marL="342900" rtl="0" algn="l">
              <a:spcBef>
                <a:spcPts val="0"/>
              </a:spcBef>
              <a:spcAft>
                <a:spcPts val="0"/>
              </a:spcAft>
              <a:buNone/>
            </a:pPr>
            <a:r>
              <a:t/>
            </a:r>
            <a:endParaRPr>
              <a:solidFill>
                <a:schemeClr val="dk1"/>
              </a:solidFill>
            </a:endParaRPr>
          </a:p>
          <a:p>
            <a:pPr indent="-231486" lvl="0" marL="342900" rtl="0" algn="l">
              <a:spcBef>
                <a:spcPts val="480"/>
              </a:spcBef>
              <a:spcAft>
                <a:spcPts val="0"/>
              </a:spcAft>
              <a:buSzPct val="61288"/>
              <a:buChar char="●"/>
            </a:pPr>
            <a:r>
              <a:rPr b="1" lang="en-GB" sz="4212" u="sng">
                <a:solidFill>
                  <a:schemeClr val="dk1"/>
                </a:solidFill>
                <a:latin typeface="Cambria"/>
                <a:ea typeface="Cambria"/>
                <a:cs typeface="Cambria"/>
                <a:sym typeface="Cambria"/>
              </a:rPr>
              <a:t>Data Visualisation using Python</a:t>
            </a:r>
            <a:r>
              <a:rPr b="1" lang="en-GB" sz="2981" u="sng">
                <a:solidFill>
                  <a:schemeClr val="dk1"/>
                </a:solidFill>
                <a:latin typeface="Cambria"/>
                <a:ea typeface="Cambria"/>
                <a:cs typeface="Cambria"/>
                <a:sym typeface="Cambria"/>
              </a:rPr>
              <a:t> </a:t>
            </a:r>
            <a:endParaRPr b="1" sz="2381" u="sng">
              <a:solidFill>
                <a:schemeClr val="dk1"/>
              </a:solidFill>
            </a:endParaRPr>
          </a:p>
          <a:p>
            <a:pPr indent="-213518" lvl="1" marL="742950" rtl="0" algn="l">
              <a:spcBef>
                <a:spcPts val="400"/>
              </a:spcBef>
              <a:spcAft>
                <a:spcPts val="0"/>
              </a:spcAft>
              <a:buSzPct val="100000"/>
              <a:buFont typeface="Cambria"/>
              <a:buChar char="○"/>
            </a:pPr>
            <a:r>
              <a:rPr lang="en-GB" sz="3450">
                <a:solidFill>
                  <a:schemeClr val="dk1"/>
                </a:solidFill>
                <a:latin typeface="Cambria"/>
                <a:ea typeface="Cambria"/>
                <a:cs typeface="Cambria"/>
                <a:sym typeface="Cambria"/>
              </a:rPr>
              <a:t>Data science is a stream that relies on data and its visualisation  techniques in </a:t>
            </a:r>
            <a:r>
              <a:rPr lang="en-GB" sz="3450">
                <a:solidFill>
                  <a:schemeClr val="dk1"/>
                </a:solidFill>
                <a:latin typeface="Cambria"/>
                <a:ea typeface="Cambria"/>
                <a:cs typeface="Cambria"/>
                <a:sym typeface="Cambria"/>
              </a:rPr>
              <a:t>this</a:t>
            </a:r>
            <a:r>
              <a:rPr lang="en-GB" sz="3450">
                <a:solidFill>
                  <a:schemeClr val="dk1"/>
                </a:solidFill>
                <a:latin typeface="Cambria"/>
                <a:ea typeface="Cambria"/>
                <a:cs typeface="Cambria"/>
                <a:sym typeface="Cambria"/>
              </a:rPr>
              <a:t> particular project we as team have decided to visualize and practice various methods of data visualization using various support </a:t>
            </a:r>
            <a:r>
              <a:rPr lang="en-GB" sz="3450">
                <a:solidFill>
                  <a:schemeClr val="dk1"/>
                </a:solidFill>
                <a:latin typeface="Cambria"/>
                <a:ea typeface="Cambria"/>
                <a:cs typeface="Cambria"/>
                <a:sym typeface="Cambria"/>
              </a:rPr>
              <a:t>libraries</a:t>
            </a:r>
            <a:r>
              <a:rPr lang="en-GB" sz="3450">
                <a:solidFill>
                  <a:schemeClr val="dk1"/>
                </a:solidFill>
                <a:latin typeface="Cambria"/>
                <a:ea typeface="Cambria"/>
                <a:cs typeface="Cambria"/>
                <a:sym typeface="Cambria"/>
              </a:rPr>
              <a:t> provided by python </a:t>
            </a:r>
            <a:endParaRPr sz="3450">
              <a:solidFill>
                <a:schemeClr val="dk1"/>
              </a:solidFill>
              <a:latin typeface="Cambria"/>
              <a:ea typeface="Cambria"/>
              <a:cs typeface="Cambria"/>
              <a:sym typeface="Cambria"/>
            </a:endParaRPr>
          </a:p>
          <a:p>
            <a:pPr indent="-213518" lvl="1" marL="742950" rtl="0" algn="l">
              <a:spcBef>
                <a:spcPts val="400"/>
              </a:spcBef>
              <a:spcAft>
                <a:spcPts val="0"/>
              </a:spcAft>
              <a:buSzPct val="100000"/>
              <a:buFont typeface="Cambria"/>
              <a:buChar char="○"/>
            </a:pPr>
            <a:r>
              <a:rPr lang="en-GB" sz="3450">
                <a:solidFill>
                  <a:schemeClr val="dk1"/>
                </a:solidFill>
                <a:latin typeface="Cambria"/>
                <a:ea typeface="Cambria"/>
                <a:cs typeface="Cambria"/>
                <a:sym typeface="Cambria"/>
              </a:rPr>
              <a:t>This particular project </a:t>
            </a:r>
            <a:r>
              <a:rPr lang="en-GB" sz="3450">
                <a:solidFill>
                  <a:schemeClr val="dk1"/>
                </a:solidFill>
                <a:latin typeface="Cambria"/>
                <a:ea typeface="Cambria"/>
                <a:cs typeface="Cambria"/>
                <a:sym typeface="Cambria"/>
              </a:rPr>
              <a:t>have various advantage and disadvantages which are discussed further.</a:t>
            </a:r>
            <a:endParaRPr sz="3450">
              <a:solidFill>
                <a:schemeClr val="dk1"/>
              </a:solidFill>
              <a:latin typeface="Cambria"/>
              <a:ea typeface="Cambria"/>
              <a:cs typeface="Cambria"/>
              <a:sym typeface="Cambria"/>
            </a:endParaRPr>
          </a:p>
          <a:p>
            <a:pPr indent="-213518" lvl="1" marL="742950" rtl="0" algn="l">
              <a:spcBef>
                <a:spcPts val="400"/>
              </a:spcBef>
              <a:spcAft>
                <a:spcPts val="0"/>
              </a:spcAft>
              <a:buSzPct val="100000"/>
              <a:buChar char="○"/>
            </a:pPr>
            <a:r>
              <a:rPr lang="en-GB" sz="3450">
                <a:solidFill>
                  <a:schemeClr val="dk1"/>
                </a:solidFill>
                <a:latin typeface="Cambria"/>
                <a:ea typeface="Cambria"/>
                <a:cs typeface="Cambria"/>
                <a:sym typeface="Cambria"/>
              </a:rPr>
              <a:t>Various new methods of data visualisation have been discovered and are being tested and implemented. We as a group would like to try to some of those techniques.</a:t>
            </a:r>
            <a:endParaRPr sz="3450">
              <a:solidFill>
                <a:schemeClr val="dk1"/>
              </a:solidFill>
              <a:latin typeface="Cambria"/>
              <a:ea typeface="Cambria"/>
              <a:cs typeface="Cambria"/>
              <a:sym typeface="Cambria"/>
            </a:endParaRPr>
          </a:p>
          <a:p>
            <a:pPr indent="-257541" lvl="0" marL="342900" rtl="0" algn="l">
              <a:spcBef>
                <a:spcPts val="480"/>
              </a:spcBef>
              <a:spcAft>
                <a:spcPts val="0"/>
              </a:spcAft>
              <a:buSzPct val="100000"/>
              <a:buChar char="●"/>
            </a:pPr>
            <a:r>
              <a:rPr lang="en-GB" sz="4223" u="sng">
                <a:solidFill>
                  <a:schemeClr val="dk1"/>
                </a:solidFill>
                <a:latin typeface="Cambria"/>
                <a:ea typeface="Cambria"/>
                <a:cs typeface="Cambria"/>
                <a:sym typeface="Cambria"/>
              </a:rPr>
              <a:t>Send Emails using Python (Automation)</a:t>
            </a:r>
            <a:endParaRPr b="1" sz="4223" u="sng">
              <a:solidFill>
                <a:schemeClr val="dk1"/>
              </a:solidFill>
              <a:latin typeface="Cambria"/>
              <a:ea typeface="Cambria"/>
              <a:cs typeface="Cambria"/>
              <a:sym typeface="Cambria"/>
            </a:endParaRPr>
          </a:p>
          <a:p>
            <a:pPr indent="-212725" lvl="1" marL="742950" rtl="0" algn="l">
              <a:spcBef>
                <a:spcPts val="400"/>
              </a:spcBef>
              <a:spcAft>
                <a:spcPts val="0"/>
              </a:spcAft>
              <a:buSzPct val="100000"/>
              <a:buChar char="○"/>
            </a:pPr>
            <a:r>
              <a:rPr lang="en-GB" sz="3400">
                <a:solidFill>
                  <a:schemeClr val="dk1"/>
                </a:solidFill>
                <a:latin typeface="Cambria"/>
                <a:ea typeface="Cambria"/>
                <a:cs typeface="Cambria"/>
                <a:sym typeface="Cambria"/>
              </a:rPr>
              <a:t>Email is a faster means of communication and correspondence.Using email  can greatly benefit  businesses and other sectors  as it provides efficient and effective ways to transmit all kinds of electronic data to reach out to as many people as possible .</a:t>
            </a:r>
            <a:endParaRPr sz="3400">
              <a:solidFill>
                <a:schemeClr val="dk1"/>
              </a:solidFill>
              <a:latin typeface="Cambria"/>
              <a:ea typeface="Cambria"/>
              <a:cs typeface="Cambria"/>
              <a:sym typeface="Cambria"/>
            </a:endParaRPr>
          </a:p>
          <a:p>
            <a:pPr indent="-212725" lvl="1" marL="742950" rtl="0" algn="l">
              <a:spcBef>
                <a:spcPts val="400"/>
              </a:spcBef>
              <a:spcAft>
                <a:spcPts val="0"/>
              </a:spcAft>
              <a:buSzPct val="100000"/>
              <a:buFont typeface="Cambria"/>
              <a:buChar char="○"/>
            </a:pPr>
            <a:r>
              <a:rPr lang="en-GB" sz="3400">
                <a:solidFill>
                  <a:schemeClr val="dk1"/>
                </a:solidFill>
                <a:latin typeface="Cambria"/>
                <a:ea typeface="Cambria"/>
                <a:cs typeface="Cambria"/>
                <a:sym typeface="Cambria"/>
              </a:rPr>
              <a:t>We as team have decided to automate this tedious task of E-mailing using python and its support Libraries </a:t>
            </a:r>
            <a:endParaRPr sz="3400">
              <a:solidFill>
                <a:schemeClr val="dk1"/>
              </a:solidFill>
              <a:latin typeface="Cambria"/>
              <a:ea typeface="Cambria"/>
              <a:cs typeface="Cambria"/>
              <a:sym typeface="Cambria"/>
            </a:endParaRPr>
          </a:p>
          <a:p>
            <a:pPr indent="-212725" lvl="1" marL="742950" rtl="0" algn="l">
              <a:spcBef>
                <a:spcPts val="400"/>
              </a:spcBef>
              <a:spcAft>
                <a:spcPts val="0"/>
              </a:spcAft>
              <a:buSzPct val="100000"/>
              <a:buChar char="○"/>
            </a:pPr>
            <a:r>
              <a:rPr lang="en-GB" sz="3400">
                <a:solidFill>
                  <a:schemeClr val="dk1"/>
                </a:solidFill>
                <a:latin typeface="Cambria"/>
                <a:ea typeface="Cambria"/>
                <a:cs typeface="Cambria"/>
                <a:sym typeface="Cambria"/>
              </a:rPr>
              <a:t>There are pros and cons for this projects which shall be covered in the following slides.</a:t>
            </a:r>
            <a:endParaRPr sz="3400">
              <a:solidFill>
                <a:schemeClr val="dk1"/>
              </a:solidFill>
            </a:endParaRPr>
          </a:p>
          <a:p>
            <a:pPr indent="-225425" lvl="1" marL="742950" rtl="0" algn="l">
              <a:spcBef>
                <a:spcPts val="400"/>
              </a:spcBef>
              <a:spcAft>
                <a:spcPts val="0"/>
              </a:spcAft>
              <a:buSzPct val="100000"/>
              <a:buChar char="○"/>
            </a:pPr>
            <a:r>
              <a:rPr lang="en-GB" sz="3400">
                <a:solidFill>
                  <a:schemeClr val="dk1"/>
                </a:solidFill>
                <a:latin typeface="Cambria"/>
                <a:ea typeface="Cambria"/>
                <a:cs typeface="Cambria"/>
                <a:sym typeface="Cambria"/>
              </a:rPr>
              <a:t>This can be useful in many projects or cases where one can send any type of information to different people in a fast and secure way</a:t>
            </a:r>
            <a:endParaRPr sz="3400">
              <a:solidFill>
                <a:schemeClr val="dk1"/>
              </a:solidFill>
              <a:latin typeface="Cambria"/>
              <a:ea typeface="Cambria"/>
              <a:cs typeface="Cambria"/>
              <a:sym typeface="Cambria"/>
            </a:endParaRPr>
          </a:p>
          <a:p>
            <a:pPr indent="-257541" lvl="0" marL="342900" rtl="0" algn="l">
              <a:spcBef>
                <a:spcPts val="480"/>
              </a:spcBef>
              <a:spcAft>
                <a:spcPts val="0"/>
              </a:spcAft>
              <a:buSzPct val="100000"/>
              <a:buChar char="●"/>
            </a:pPr>
            <a:r>
              <a:rPr lang="en-GB" sz="4223" u="sng">
                <a:solidFill>
                  <a:schemeClr val="dk1"/>
                </a:solidFill>
                <a:latin typeface="Cambria"/>
                <a:ea typeface="Cambria"/>
                <a:cs typeface="Cambria"/>
                <a:sym typeface="Cambria"/>
              </a:rPr>
              <a:t>Mental Well-being Application</a:t>
            </a:r>
            <a:endParaRPr sz="34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t/>
            </a:r>
            <a:endParaRPr sz="2200" u="sng">
              <a:solidFill>
                <a:schemeClr val="dk1"/>
              </a:solidFill>
            </a:endParaRPr>
          </a:p>
          <a:p>
            <a:pPr indent="-216022" lvl="1" marL="742950" rtl="0" algn="l">
              <a:spcBef>
                <a:spcPts val="400"/>
              </a:spcBef>
              <a:spcAft>
                <a:spcPts val="0"/>
              </a:spcAft>
              <a:buSzPct val="100000"/>
              <a:buChar char="○"/>
            </a:pPr>
            <a:r>
              <a:rPr lang="en-GB" sz="3607">
                <a:solidFill>
                  <a:schemeClr val="dk1"/>
                </a:solidFill>
                <a:latin typeface="Cambria"/>
                <a:ea typeface="Cambria"/>
                <a:cs typeface="Cambria"/>
                <a:sym typeface="Cambria"/>
              </a:rPr>
              <a:t>Mental Well-being is all about our thoughts and emotions and how one copes with life's ups and downs. Being healthy emotionally can promote productivity and effectiveness in all our daily activities. Hence, it becomes quite important to keep track of our mental well-being and constantly work towards its improvement.</a:t>
            </a:r>
            <a:endParaRPr sz="3607">
              <a:solidFill>
                <a:schemeClr val="dk1"/>
              </a:solidFill>
            </a:endParaRPr>
          </a:p>
          <a:p>
            <a:pPr indent="-216022" lvl="1" marL="742950" rtl="0" algn="l">
              <a:spcBef>
                <a:spcPts val="400"/>
              </a:spcBef>
              <a:spcAft>
                <a:spcPts val="0"/>
              </a:spcAft>
              <a:buSzPct val="100000"/>
              <a:buChar char="○"/>
            </a:pPr>
            <a:r>
              <a:rPr lang="en-GB" sz="3607">
                <a:solidFill>
                  <a:schemeClr val="dk1"/>
                </a:solidFill>
                <a:latin typeface="Cambria"/>
                <a:ea typeface="Cambria"/>
                <a:cs typeface="Cambria"/>
                <a:sym typeface="Cambria"/>
              </a:rPr>
              <a:t>In this particular project we intend to use various </a:t>
            </a:r>
            <a:r>
              <a:rPr lang="en-GB" sz="3607">
                <a:solidFill>
                  <a:schemeClr val="dk1"/>
                </a:solidFill>
                <a:latin typeface="Cambria"/>
                <a:ea typeface="Cambria"/>
                <a:cs typeface="Cambria"/>
                <a:sym typeface="Cambria"/>
              </a:rPr>
              <a:t>psychological</a:t>
            </a:r>
            <a:r>
              <a:rPr lang="en-GB" sz="3607">
                <a:solidFill>
                  <a:schemeClr val="dk1"/>
                </a:solidFill>
                <a:latin typeface="Cambria"/>
                <a:ea typeface="Cambria"/>
                <a:cs typeface="Cambria"/>
                <a:sym typeface="Cambria"/>
              </a:rPr>
              <a:t> concepts to help the user to attain mental well being.</a:t>
            </a:r>
            <a:endParaRPr sz="3607">
              <a:solidFill>
                <a:schemeClr val="dk1"/>
              </a:solidFill>
              <a:latin typeface="Cambria"/>
              <a:ea typeface="Cambria"/>
              <a:cs typeface="Cambria"/>
              <a:sym typeface="Cambria"/>
            </a:endParaRPr>
          </a:p>
          <a:p>
            <a:pPr indent="-216022" lvl="1" marL="742950" rtl="0" algn="l">
              <a:spcBef>
                <a:spcPts val="400"/>
              </a:spcBef>
              <a:spcAft>
                <a:spcPts val="0"/>
              </a:spcAft>
              <a:buSzPct val="100000"/>
              <a:buChar char="○"/>
            </a:pPr>
            <a:r>
              <a:rPr lang="en-GB" sz="3607">
                <a:solidFill>
                  <a:schemeClr val="dk1"/>
                </a:solidFill>
                <a:latin typeface="Cambria"/>
                <a:ea typeface="Cambria"/>
                <a:cs typeface="Cambria"/>
                <a:sym typeface="Cambria"/>
              </a:rPr>
              <a:t>Advantages and dia</a:t>
            </a:r>
            <a:r>
              <a:rPr lang="en-GB" sz="3607">
                <a:solidFill>
                  <a:schemeClr val="dk1"/>
                </a:solidFill>
                <a:latin typeface="Cambria"/>
                <a:ea typeface="Cambria"/>
                <a:cs typeface="Cambria"/>
                <a:sym typeface="Cambria"/>
              </a:rPr>
              <a:t>dvantages</a:t>
            </a:r>
            <a:r>
              <a:rPr lang="en-GB" sz="3607">
                <a:solidFill>
                  <a:schemeClr val="dk1"/>
                </a:solidFill>
                <a:latin typeface="Cambria"/>
                <a:ea typeface="Cambria"/>
                <a:cs typeface="Cambria"/>
                <a:sym typeface="Cambria"/>
              </a:rPr>
              <a:t>s of this project shall be covered in the further part of the  presentation.</a:t>
            </a:r>
            <a:endParaRPr sz="3607">
              <a:solidFill>
                <a:schemeClr val="dk1"/>
              </a:solidFill>
            </a:endParaRPr>
          </a:p>
          <a:p>
            <a:pPr indent="-228722" lvl="1" marL="742950" rtl="0" algn="l">
              <a:spcBef>
                <a:spcPts val="0"/>
              </a:spcBef>
              <a:spcAft>
                <a:spcPts val="0"/>
              </a:spcAft>
              <a:buSzPct val="100000"/>
              <a:buChar char="○"/>
            </a:pPr>
            <a:r>
              <a:rPr lang="en-GB" sz="3607">
                <a:solidFill>
                  <a:schemeClr val="dk1"/>
                </a:solidFill>
                <a:latin typeface="Cambria"/>
                <a:ea typeface="Cambria"/>
                <a:cs typeface="Cambria"/>
                <a:sym typeface="Cambria"/>
              </a:rPr>
              <a:t> In this project we shall explore about how an application can help us work our way towards achieving mental wellness.</a:t>
            </a:r>
            <a:endParaRPr sz="3607">
              <a:solidFill>
                <a:schemeClr val="dk1"/>
              </a:solidFill>
              <a:latin typeface="Cambria"/>
              <a:ea typeface="Cambria"/>
              <a:cs typeface="Cambria"/>
              <a:sym typeface="Cambria"/>
            </a:endParaRPr>
          </a:p>
          <a:p>
            <a:pPr indent="0" lvl="0" marL="742950" rtl="0" algn="l">
              <a:spcBef>
                <a:spcPts val="0"/>
              </a:spcBef>
              <a:spcAft>
                <a:spcPts val="0"/>
              </a:spcAft>
              <a:buNone/>
            </a:pPr>
            <a:r>
              <a:t/>
            </a:r>
            <a:endParaRPr sz="3207">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57200" y="205976"/>
            <a:ext cx="8229600" cy="624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mbria"/>
              <a:buNone/>
            </a:pPr>
            <a:r>
              <a:rPr lang="en-GB" sz="3600">
                <a:latin typeface="Cambria"/>
                <a:ea typeface="Cambria"/>
                <a:cs typeface="Cambria"/>
                <a:sym typeface="Cambria"/>
              </a:rPr>
              <a:t>Details of Paper</a:t>
            </a:r>
            <a:endParaRPr sz="3600">
              <a:latin typeface="Cambria"/>
              <a:ea typeface="Cambria"/>
              <a:cs typeface="Cambria"/>
              <a:sym typeface="Cambria"/>
            </a:endParaRPr>
          </a:p>
        </p:txBody>
      </p:sp>
      <p:graphicFrame>
        <p:nvGraphicFramePr>
          <p:cNvPr id="74" name="Google Shape;74;p16"/>
          <p:cNvGraphicFramePr/>
          <p:nvPr/>
        </p:nvGraphicFramePr>
        <p:xfrm>
          <a:off x="457200" y="780663"/>
          <a:ext cx="3000000" cy="3000000"/>
        </p:xfrm>
        <a:graphic>
          <a:graphicData uri="http://schemas.openxmlformats.org/drawingml/2006/table">
            <a:tbl>
              <a:tblPr bandRow="1" firstRow="1">
                <a:noFill/>
                <a:tableStyleId>{22864EF5-4CE0-4073-8933-777A69F92AC8}</a:tableStyleId>
              </a:tblPr>
              <a:tblGrid>
                <a:gridCol w="838200"/>
                <a:gridCol w="2895600"/>
                <a:gridCol w="1524000"/>
                <a:gridCol w="2971800"/>
              </a:tblGrid>
              <a:tr h="243525">
                <a:tc>
                  <a:txBody>
                    <a:bodyPr/>
                    <a:lstStyle/>
                    <a:p>
                      <a:pPr indent="0" lvl="0" marL="0" marR="0" rtl="0" algn="l">
                        <a:spcBef>
                          <a:spcPts val="0"/>
                        </a:spcBef>
                        <a:spcAft>
                          <a:spcPts val="0"/>
                        </a:spcAft>
                        <a:buNone/>
                      </a:pPr>
                      <a:r>
                        <a:rPr lang="en-GB" sz="1400" u="none" cap="none" strike="noStrike">
                          <a:solidFill>
                            <a:schemeClr val="lt1"/>
                          </a:solidFill>
                          <a:latin typeface="Cambria"/>
                          <a:ea typeface="Cambria"/>
                          <a:cs typeface="Cambria"/>
                          <a:sym typeface="Cambria"/>
                        </a:rPr>
                        <a:t>Sr. No</a:t>
                      </a:r>
                      <a:endParaRPr sz="1400">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sz="1400">
                          <a:solidFill>
                            <a:schemeClr val="lt1"/>
                          </a:solidFill>
                          <a:latin typeface="Cambria"/>
                          <a:ea typeface="Cambria"/>
                          <a:cs typeface="Cambria"/>
                          <a:sym typeface="Cambria"/>
                        </a:rPr>
                        <a:t>Title of Paper</a:t>
                      </a:r>
                      <a:endParaRPr sz="1400">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sz="1400">
                          <a:solidFill>
                            <a:schemeClr val="lt1"/>
                          </a:solidFill>
                          <a:latin typeface="Cambria"/>
                          <a:ea typeface="Cambria"/>
                          <a:cs typeface="Cambria"/>
                          <a:sym typeface="Cambria"/>
                        </a:rPr>
                        <a:t>Authors</a:t>
                      </a:r>
                      <a:endParaRPr sz="1400">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sz="1400">
                          <a:solidFill>
                            <a:schemeClr val="lt1"/>
                          </a:solidFill>
                          <a:latin typeface="Cambria"/>
                          <a:ea typeface="Cambria"/>
                          <a:cs typeface="Cambria"/>
                          <a:sym typeface="Cambria"/>
                        </a:rPr>
                        <a:t>Journal</a:t>
                      </a:r>
                      <a:r>
                        <a:rPr lang="en-GB" sz="1400">
                          <a:solidFill>
                            <a:schemeClr val="lt1"/>
                          </a:solidFill>
                          <a:latin typeface="Cambria"/>
                          <a:ea typeface="Cambria"/>
                          <a:cs typeface="Cambria"/>
                          <a:sym typeface="Cambria"/>
                        </a:rPr>
                        <a:t> Details</a:t>
                      </a:r>
                      <a:endParaRPr sz="1400">
                        <a:solidFill>
                          <a:schemeClr val="lt1"/>
                        </a:solidFill>
                        <a:latin typeface="Cambria"/>
                        <a:ea typeface="Cambria"/>
                        <a:cs typeface="Cambria"/>
                        <a:sym typeface="Cambria"/>
                      </a:endParaRPr>
                    </a:p>
                  </a:txBody>
                  <a:tcPr marT="34300" marB="34300" marR="91450" marL="91450"/>
                </a:tc>
              </a:tr>
              <a:tr h="961425">
                <a:tc>
                  <a:txBody>
                    <a:bodyPr/>
                    <a:lstStyle/>
                    <a:p>
                      <a:pPr indent="0" lvl="0" marL="0" marR="0" rtl="0" algn="ctr">
                        <a:spcBef>
                          <a:spcPts val="0"/>
                        </a:spcBef>
                        <a:spcAft>
                          <a:spcPts val="0"/>
                        </a:spcAft>
                        <a:buNone/>
                      </a:pPr>
                      <a:r>
                        <a:rPr lang="en-GB" sz="1400">
                          <a:solidFill>
                            <a:schemeClr val="lt1"/>
                          </a:solidFill>
                          <a:latin typeface="Cambria"/>
                          <a:ea typeface="Cambria"/>
                          <a:cs typeface="Cambria"/>
                          <a:sym typeface="Cambria"/>
                        </a:rPr>
                        <a:t>1</a:t>
                      </a:r>
                      <a:endParaRPr sz="1400">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a:solidFill>
                            <a:schemeClr val="lt1"/>
                          </a:solidFill>
                          <a:latin typeface="Cambria"/>
                          <a:ea typeface="Cambria"/>
                          <a:cs typeface="Cambria"/>
                          <a:sym typeface="Cambria"/>
                        </a:rPr>
                        <a:t>Comprehensive Review of Data Visualization Techniques using Python</a:t>
                      </a:r>
                      <a:endParaRPr sz="1400">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a:solidFill>
                            <a:schemeClr val="lt1"/>
                          </a:solidFill>
                          <a:latin typeface="Cambria"/>
                          <a:ea typeface="Cambria"/>
                          <a:cs typeface="Cambria"/>
                          <a:sym typeface="Cambria"/>
                        </a:rPr>
                        <a:t>Ayush Kumar Rathore and Dr.Ranjana Rajnish</a:t>
                      </a:r>
                      <a:endParaRPr sz="1400">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a:solidFill>
                            <a:schemeClr val="lt1"/>
                          </a:solidFill>
                          <a:latin typeface="Cambria"/>
                          <a:ea typeface="Cambria"/>
                          <a:cs typeface="Cambria"/>
                          <a:sym typeface="Cambria"/>
                        </a:rPr>
                        <a:t>Amity Journal of Computational Sciences (AJCS)</a:t>
                      </a:r>
                      <a:endParaRPr sz="1400">
                        <a:solidFill>
                          <a:schemeClr val="lt1"/>
                        </a:solidFill>
                        <a:latin typeface="Cambria"/>
                        <a:ea typeface="Cambria"/>
                        <a:cs typeface="Cambria"/>
                        <a:sym typeface="Cambria"/>
                      </a:endParaRPr>
                    </a:p>
                  </a:txBody>
                  <a:tcPr marT="34300" marB="34300" marR="91450" marL="91450"/>
                </a:tc>
              </a:tr>
              <a:tr h="961425">
                <a:tc>
                  <a:txBody>
                    <a:bodyPr/>
                    <a:lstStyle/>
                    <a:p>
                      <a:pPr indent="0" lvl="0" marL="0" marR="0" rtl="0" algn="ctr">
                        <a:spcBef>
                          <a:spcPts val="0"/>
                        </a:spcBef>
                        <a:spcAft>
                          <a:spcPts val="0"/>
                        </a:spcAft>
                        <a:buNone/>
                      </a:pPr>
                      <a:r>
                        <a:rPr lang="en-GB" sz="1400">
                          <a:solidFill>
                            <a:schemeClr val="lt1"/>
                          </a:solidFill>
                          <a:latin typeface="Cambria"/>
                          <a:ea typeface="Cambria"/>
                          <a:cs typeface="Cambria"/>
                          <a:sym typeface="Cambria"/>
                        </a:rPr>
                        <a:t>2</a:t>
                      </a:r>
                      <a:endParaRPr sz="1400">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a:solidFill>
                            <a:schemeClr val="lt1"/>
                          </a:solidFill>
                          <a:latin typeface="Cambria"/>
                          <a:ea typeface="Cambria"/>
                          <a:cs typeface="Cambria"/>
                          <a:sym typeface="Cambria"/>
                        </a:rPr>
                        <a:t>Opportunities for Automating Email Processing</a:t>
                      </a:r>
                      <a:endParaRPr sz="1400">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a:solidFill>
                            <a:schemeClr val="lt1"/>
                          </a:solidFill>
                          <a:latin typeface="Cambria"/>
                          <a:ea typeface="Cambria"/>
                          <a:cs typeface="Cambria"/>
                          <a:sym typeface="Cambria"/>
                        </a:rPr>
                        <a:t>Soya Park</a:t>
                      </a:r>
                      <a:endParaRPr>
                        <a:solidFill>
                          <a:schemeClr val="lt1"/>
                        </a:solidFill>
                        <a:latin typeface="Cambria"/>
                        <a:ea typeface="Cambria"/>
                        <a:cs typeface="Cambria"/>
                        <a:sym typeface="Cambria"/>
                      </a:endParaRPr>
                    </a:p>
                    <a:p>
                      <a:pPr indent="0" lvl="0" marL="0" marR="0" rtl="0" algn="l">
                        <a:spcBef>
                          <a:spcPts val="0"/>
                        </a:spcBef>
                        <a:spcAft>
                          <a:spcPts val="0"/>
                        </a:spcAft>
                        <a:buNone/>
                      </a:pPr>
                      <a:r>
                        <a:rPr lang="en-GB">
                          <a:solidFill>
                            <a:schemeClr val="lt1"/>
                          </a:solidFill>
                          <a:latin typeface="Cambria"/>
                          <a:ea typeface="Cambria"/>
                          <a:cs typeface="Cambria"/>
                          <a:sym typeface="Cambria"/>
                        </a:rPr>
                        <a:t>Amy X. Zhang</a:t>
                      </a:r>
                      <a:endParaRPr>
                        <a:solidFill>
                          <a:schemeClr val="lt1"/>
                        </a:solidFill>
                        <a:latin typeface="Cambria"/>
                        <a:ea typeface="Cambria"/>
                        <a:cs typeface="Cambria"/>
                        <a:sym typeface="Cambria"/>
                      </a:endParaRPr>
                    </a:p>
                    <a:p>
                      <a:pPr indent="0" lvl="0" marL="0" marR="0" rtl="0" algn="l">
                        <a:spcBef>
                          <a:spcPts val="0"/>
                        </a:spcBef>
                        <a:spcAft>
                          <a:spcPts val="0"/>
                        </a:spcAft>
                        <a:buNone/>
                      </a:pPr>
                      <a:r>
                        <a:rPr lang="en-GB">
                          <a:solidFill>
                            <a:schemeClr val="lt1"/>
                          </a:solidFill>
                          <a:latin typeface="Cambria"/>
                          <a:ea typeface="Cambria"/>
                          <a:cs typeface="Cambria"/>
                          <a:sym typeface="Cambria"/>
                        </a:rPr>
                        <a:t>Luke S. Mary</a:t>
                      </a:r>
                      <a:endParaRPr>
                        <a:solidFill>
                          <a:schemeClr val="lt1"/>
                        </a:solidFill>
                        <a:latin typeface="Cambria"/>
                        <a:ea typeface="Cambria"/>
                        <a:cs typeface="Cambria"/>
                        <a:sym typeface="Cambria"/>
                      </a:endParaRPr>
                    </a:p>
                    <a:p>
                      <a:pPr indent="0" lvl="0" marL="0" marR="0" rtl="0" algn="l">
                        <a:spcBef>
                          <a:spcPts val="0"/>
                        </a:spcBef>
                        <a:spcAft>
                          <a:spcPts val="0"/>
                        </a:spcAft>
                        <a:buNone/>
                      </a:pPr>
                      <a:r>
                        <a:rPr lang="en-GB">
                          <a:solidFill>
                            <a:schemeClr val="lt1"/>
                          </a:solidFill>
                          <a:latin typeface="Cambria"/>
                          <a:ea typeface="Cambria"/>
                          <a:cs typeface="Cambria"/>
                          <a:sym typeface="Cambria"/>
                        </a:rPr>
                        <a:t>David R. Karger</a:t>
                      </a:r>
                      <a:endParaRPr>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a:solidFill>
                            <a:schemeClr val="lt1"/>
                          </a:solidFill>
                          <a:latin typeface="Cambria"/>
                          <a:ea typeface="Cambria"/>
                          <a:cs typeface="Cambria"/>
                          <a:sym typeface="Cambria"/>
                        </a:rPr>
                        <a:t>Massachusetts Institute of Technology</a:t>
                      </a:r>
                      <a:endParaRPr sz="1400">
                        <a:solidFill>
                          <a:schemeClr val="lt1"/>
                        </a:solidFill>
                        <a:latin typeface="Cambria"/>
                        <a:ea typeface="Cambria"/>
                        <a:cs typeface="Cambria"/>
                        <a:sym typeface="Cambria"/>
                      </a:endParaRPr>
                    </a:p>
                  </a:txBody>
                  <a:tcPr marT="34300" marB="34300" marR="91450" marL="91450"/>
                </a:tc>
              </a:tr>
              <a:tr h="2084900">
                <a:tc>
                  <a:txBody>
                    <a:bodyPr/>
                    <a:lstStyle/>
                    <a:p>
                      <a:pPr indent="0" lvl="0" marL="0" marR="0" rtl="0" algn="ctr">
                        <a:spcBef>
                          <a:spcPts val="0"/>
                        </a:spcBef>
                        <a:spcAft>
                          <a:spcPts val="0"/>
                        </a:spcAft>
                        <a:buNone/>
                      </a:pPr>
                      <a:r>
                        <a:rPr lang="en-GB" sz="1400">
                          <a:solidFill>
                            <a:schemeClr val="lt1"/>
                          </a:solidFill>
                          <a:latin typeface="Cambria"/>
                          <a:ea typeface="Cambria"/>
                          <a:cs typeface="Cambria"/>
                          <a:sym typeface="Cambria"/>
                        </a:rPr>
                        <a:t>3</a:t>
                      </a:r>
                      <a:endParaRPr sz="1400">
                        <a:solidFill>
                          <a:schemeClr val="lt1"/>
                        </a:solidFill>
                        <a:latin typeface="Cambria"/>
                        <a:ea typeface="Cambria"/>
                        <a:cs typeface="Cambria"/>
                        <a:sym typeface="Cambria"/>
                      </a:endParaRPr>
                    </a:p>
                  </a:txBody>
                  <a:tcPr marT="34300" marB="34300" marR="91450" marL="91450"/>
                </a:tc>
                <a:tc>
                  <a:txBody>
                    <a:bodyPr/>
                    <a:lstStyle/>
                    <a:p>
                      <a:pPr indent="0" lvl="0" marL="0" rtl="0" algn="l">
                        <a:lnSpc>
                          <a:spcPct val="115000"/>
                        </a:lnSpc>
                        <a:spcBef>
                          <a:spcPts val="0"/>
                        </a:spcBef>
                        <a:spcAft>
                          <a:spcPts val="0"/>
                        </a:spcAft>
                        <a:buNone/>
                      </a:pPr>
                      <a:r>
                        <a:rPr lang="en-GB">
                          <a:solidFill>
                            <a:schemeClr val="lt1"/>
                          </a:solidFill>
                          <a:latin typeface="Cambria"/>
                          <a:ea typeface="Cambria"/>
                          <a:cs typeface="Cambria"/>
                          <a:sym typeface="Cambria"/>
                        </a:rPr>
                        <a:t>Impact of COVID-19 on Public Mental Health and the Buffering Effect of a Sense of Coherence</a:t>
                      </a:r>
                      <a:endParaRPr>
                        <a:solidFill>
                          <a:schemeClr val="lt1"/>
                        </a:solidFill>
                        <a:latin typeface="Cambria"/>
                        <a:ea typeface="Cambria"/>
                        <a:cs typeface="Cambria"/>
                        <a:sym typeface="Cambria"/>
                      </a:endParaRPr>
                    </a:p>
                    <a:p>
                      <a:pPr indent="0" lvl="0" marL="0" marR="0" rtl="0" algn="l">
                        <a:spcBef>
                          <a:spcPts val="0"/>
                        </a:spcBef>
                        <a:spcAft>
                          <a:spcPts val="0"/>
                        </a:spcAft>
                        <a:buNone/>
                      </a:pPr>
                      <a:r>
                        <a:t/>
                      </a:r>
                      <a:endParaRPr>
                        <a:solidFill>
                          <a:schemeClr val="lt1"/>
                        </a:solidFill>
                        <a:latin typeface="Cambria"/>
                        <a:ea typeface="Cambria"/>
                        <a:cs typeface="Cambria"/>
                        <a:sym typeface="Cambria"/>
                      </a:endParaRPr>
                    </a:p>
                  </a:txBody>
                  <a:tcPr marT="34300" marB="34300" marR="91450" marL="91450"/>
                </a:tc>
                <a:tc>
                  <a:txBody>
                    <a:bodyPr/>
                    <a:lstStyle/>
                    <a:p>
                      <a:pPr indent="0" lvl="0" marL="0" rtl="0" algn="l">
                        <a:lnSpc>
                          <a:spcPct val="115000"/>
                        </a:lnSpc>
                        <a:spcBef>
                          <a:spcPts val="0"/>
                        </a:spcBef>
                        <a:spcAft>
                          <a:spcPts val="0"/>
                        </a:spcAft>
                        <a:buNone/>
                      </a:pPr>
                      <a:r>
                        <a:rPr lang="en-GB">
                          <a:solidFill>
                            <a:schemeClr val="lt1"/>
                          </a:solidFill>
                          <a:latin typeface="Cambria"/>
                          <a:ea typeface="Cambria"/>
                          <a:cs typeface="Cambria"/>
                          <a:sym typeface="Cambria"/>
                        </a:rPr>
                        <a:t>Sarah K. Schäfer, M. Roxanne Sopp,</a:t>
                      </a:r>
                      <a:endParaRPr>
                        <a:solidFill>
                          <a:schemeClr val="lt1"/>
                        </a:solidFill>
                        <a:latin typeface="Cambria"/>
                        <a:ea typeface="Cambria"/>
                        <a:cs typeface="Cambria"/>
                        <a:sym typeface="Cambria"/>
                      </a:endParaRPr>
                    </a:p>
                    <a:p>
                      <a:pPr indent="0" lvl="0" marL="0" rtl="0" algn="l">
                        <a:lnSpc>
                          <a:spcPct val="115000"/>
                        </a:lnSpc>
                        <a:spcBef>
                          <a:spcPts val="0"/>
                        </a:spcBef>
                        <a:spcAft>
                          <a:spcPts val="0"/>
                        </a:spcAft>
                        <a:buNone/>
                      </a:pPr>
                      <a:r>
                        <a:rPr lang="en-GB">
                          <a:solidFill>
                            <a:schemeClr val="lt1"/>
                          </a:solidFill>
                          <a:latin typeface="Cambria"/>
                          <a:ea typeface="Cambria"/>
                          <a:cs typeface="Cambria"/>
                          <a:sym typeface="Cambria"/>
                        </a:rPr>
                        <a:t>Christian G. Schanz, Marlene Staginnus,</a:t>
                      </a:r>
                      <a:endParaRPr>
                        <a:solidFill>
                          <a:schemeClr val="lt1"/>
                        </a:solidFill>
                        <a:latin typeface="Cambria"/>
                        <a:ea typeface="Cambria"/>
                        <a:cs typeface="Cambria"/>
                        <a:sym typeface="Cambria"/>
                      </a:endParaRPr>
                    </a:p>
                    <a:p>
                      <a:pPr indent="0" lvl="0" marL="0" rtl="0" algn="l">
                        <a:lnSpc>
                          <a:spcPct val="115000"/>
                        </a:lnSpc>
                        <a:spcBef>
                          <a:spcPts val="0"/>
                        </a:spcBef>
                        <a:spcAft>
                          <a:spcPts val="0"/>
                        </a:spcAft>
                        <a:buNone/>
                      </a:pPr>
                      <a:r>
                        <a:rPr lang="en-GB">
                          <a:solidFill>
                            <a:schemeClr val="lt1"/>
                          </a:solidFill>
                          <a:latin typeface="Cambria"/>
                          <a:ea typeface="Cambria"/>
                          <a:cs typeface="Cambria"/>
                          <a:sym typeface="Cambria"/>
                        </a:rPr>
                        <a:t>Anja S. Göritz and Tanja Michael</a:t>
                      </a:r>
                      <a:endParaRPr>
                        <a:solidFill>
                          <a:schemeClr val="lt1"/>
                        </a:solidFill>
                        <a:latin typeface="Cambria"/>
                        <a:ea typeface="Cambria"/>
                        <a:cs typeface="Cambria"/>
                        <a:sym typeface="Cambria"/>
                      </a:endParaRPr>
                    </a:p>
                    <a:p>
                      <a:pPr indent="0" lvl="0" marL="0" marR="0" rtl="0" algn="l">
                        <a:spcBef>
                          <a:spcPts val="0"/>
                        </a:spcBef>
                        <a:spcAft>
                          <a:spcPts val="0"/>
                        </a:spcAft>
                        <a:buNone/>
                      </a:pPr>
                      <a:r>
                        <a:t/>
                      </a:r>
                      <a:endParaRPr>
                        <a:solidFill>
                          <a:schemeClr val="lt1"/>
                        </a:solidFill>
                        <a:latin typeface="Cambria"/>
                        <a:ea typeface="Cambria"/>
                        <a:cs typeface="Cambria"/>
                        <a:sym typeface="Cambria"/>
                      </a:endParaRPr>
                    </a:p>
                  </a:txBody>
                  <a:tcPr marT="34300" marB="34300" marR="91450" marL="91450"/>
                </a:tc>
                <a:tc>
                  <a:txBody>
                    <a:bodyPr/>
                    <a:lstStyle/>
                    <a:p>
                      <a:pPr indent="0" lvl="0" marL="0" marR="0" rtl="0" algn="l">
                        <a:spcBef>
                          <a:spcPts val="0"/>
                        </a:spcBef>
                        <a:spcAft>
                          <a:spcPts val="0"/>
                        </a:spcAft>
                        <a:buNone/>
                      </a:pPr>
                      <a:r>
                        <a:rPr lang="en-GB">
                          <a:solidFill>
                            <a:schemeClr val="lt1"/>
                          </a:solidFill>
                          <a:latin typeface="Cambria"/>
                          <a:ea typeface="Cambria"/>
                          <a:cs typeface="Cambria"/>
                          <a:sym typeface="Cambria"/>
                        </a:rPr>
                        <a:t>Psychotherapy and Psychosomatics</a:t>
                      </a:r>
                      <a:endParaRPr sz="1400">
                        <a:solidFill>
                          <a:schemeClr val="lt1"/>
                        </a:solidFill>
                        <a:latin typeface="Cambria"/>
                        <a:ea typeface="Cambria"/>
                        <a:cs typeface="Cambria"/>
                        <a:sym typeface="Cambria"/>
                      </a:endParaRPr>
                    </a:p>
                  </a:txBody>
                  <a:tcPr marT="34300" marB="34300"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mbria"/>
              <a:buNone/>
            </a:pPr>
            <a:r>
              <a:rPr lang="en-GB" sz="3600">
                <a:latin typeface="Cambria"/>
                <a:ea typeface="Cambria"/>
                <a:cs typeface="Cambria"/>
                <a:sym typeface="Cambria"/>
              </a:rPr>
              <a:t>Comprehensive Review of Data Visualization Techniques using Python</a:t>
            </a:r>
            <a:endParaRPr sz="3600">
              <a:latin typeface="Cambria"/>
              <a:ea typeface="Cambria"/>
              <a:cs typeface="Cambria"/>
              <a:sym typeface="Cambria"/>
            </a:endParaRPr>
          </a:p>
        </p:txBody>
      </p:sp>
      <p:sp>
        <p:nvSpPr>
          <p:cNvPr id="80" name="Google Shape;80;p17"/>
          <p:cNvSpPr txBox="1"/>
          <p:nvPr>
            <p:ph idx="1" type="body"/>
          </p:nvPr>
        </p:nvSpPr>
        <p:spPr>
          <a:xfrm>
            <a:off x="457200" y="1200150"/>
            <a:ext cx="8229600" cy="3600450"/>
          </a:xfrm>
          <a:prstGeom prst="rect">
            <a:avLst/>
          </a:prstGeom>
          <a:noFill/>
          <a:ln>
            <a:noFill/>
          </a:ln>
        </p:spPr>
        <p:txBody>
          <a:bodyPr anchorCtr="0" anchor="t" bIns="45700" lIns="91425" spcFirstLastPara="1" rIns="91425" wrap="square" tIns="45700">
            <a:normAutofit/>
          </a:bodyPr>
          <a:lstStyle/>
          <a:p>
            <a:pPr indent="-342900" lvl="0" marL="342900" rtl="0" algn="l">
              <a:spcBef>
                <a:spcPts val="400"/>
              </a:spcBef>
              <a:spcAft>
                <a:spcPts val="0"/>
              </a:spcAft>
              <a:buSzPts val="2000"/>
              <a:buChar char="●"/>
            </a:pPr>
            <a:r>
              <a:rPr i="1" lang="en-GB" sz="2000">
                <a:solidFill>
                  <a:schemeClr val="dk1"/>
                </a:solidFill>
                <a:latin typeface="Cambria"/>
                <a:ea typeface="Cambria"/>
                <a:cs typeface="Cambria"/>
                <a:sym typeface="Cambria"/>
              </a:rPr>
              <a:t>‘ Data is the new oil ‘ </a:t>
            </a:r>
            <a:endParaRPr i="1" sz="2000">
              <a:solidFill>
                <a:schemeClr val="dk1"/>
              </a:solidFill>
              <a:latin typeface="Cambria"/>
              <a:ea typeface="Cambria"/>
              <a:cs typeface="Cambria"/>
              <a:sym typeface="Cambria"/>
            </a:endParaRPr>
          </a:p>
          <a:p>
            <a:pPr indent="-342900" lvl="0" marL="342900" rtl="0" algn="l">
              <a:spcBef>
                <a:spcPts val="1200"/>
              </a:spcBef>
              <a:spcAft>
                <a:spcPts val="0"/>
              </a:spcAft>
              <a:buSzPts val="2000"/>
              <a:buFont typeface="Cambria"/>
              <a:buChar char="●"/>
            </a:pPr>
            <a:r>
              <a:rPr i="1" lang="en-GB" sz="2000">
                <a:solidFill>
                  <a:schemeClr val="dk1"/>
                </a:solidFill>
                <a:latin typeface="Cambria"/>
                <a:ea typeface="Cambria"/>
                <a:cs typeface="Cambria"/>
                <a:sym typeface="Cambria"/>
              </a:rPr>
              <a:t>Big data has changed the way we look at data, its </a:t>
            </a:r>
            <a:r>
              <a:rPr i="1" lang="en-GB" sz="2000">
                <a:solidFill>
                  <a:schemeClr val="dk1"/>
                </a:solidFill>
                <a:latin typeface="Cambria"/>
                <a:ea typeface="Cambria"/>
                <a:cs typeface="Cambria"/>
                <a:sym typeface="Cambria"/>
              </a:rPr>
              <a:t>handling</a:t>
            </a:r>
            <a:r>
              <a:rPr i="1" lang="en-GB" sz="2000">
                <a:solidFill>
                  <a:schemeClr val="dk1"/>
                </a:solidFill>
                <a:latin typeface="Cambria"/>
                <a:ea typeface="Cambria"/>
                <a:cs typeface="Cambria"/>
                <a:sym typeface="Cambria"/>
              </a:rPr>
              <a:t> and visualisation .</a:t>
            </a:r>
            <a:endParaRPr i="1" sz="2000">
              <a:solidFill>
                <a:schemeClr val="dk1"/>
              </a:solidFill>
              <a:latin typeface="Cambria"/>
              <a:ea typeface="Cambria"/>
              <a:cs typeface="Cambria"/>
              <a:sym typeface="Cambria"/>
            </a:endParaRPr>
          </a:p>
          <a:p>
            <a:pPr indent="-342900" lvl="0" marL="342900" rtl="0" algn="l">
              <a:spcBef>
                <a:spcPts val="1200"/>
              </a:spcBef>
              <a:spcAft>
                <a:spcPts val="0"/>
              </a:spcAft>
              <a:buSzPts val="2000"/>
              <a:buFont typeface="Cambria"/>
              <a:buChar char="●"/>
            </a:pPr>
            <a:r>
              <a:rPr i="1" lang="en-GB" sz="2000">
                <a:solidFill>
                  <a:schemeClr val="dk1"/>
                </a:solidFill>
                <a:latin typeface="Cambria"/>
                <a:ea typeface="Cambria"/>
                <a:cs typeface="Cambria"/>
                <a:sym typeface="Cambria"/>
              </a:rPr>
              <a:t>This particular paper discusses the various data visualisation techniques and </a:t>
            </a:r>
            <a:r>
              <a:rPr i="1" lang="en-GB" sz="2000">
                <a:solidFill>
                  <a:schemeClr val="dk1"/>
                </a:solidFill>
                <a:latin typeface="Cambria"/>
                <a:ea typeface="Cambria"/>
                <a:cs typeface="Cambria"/>
                <a:sym typeface="Cambria"/>
              </a:rPr>
              <a:t>strategies</a:t>
            </a:r>
            <a:r>
              <a:rPr i="1" lang="en-GB" sz="2000">
                <a:solidFill>
                  <a:schemeClr val="dk1"/>
                </a:solidFill>
                <a:latin typeface="Cambria"/>
                <a:ea typeface="Cambria"/>
                <a:cs typeface="Cambria"/>
                <a:sym typeface="Cambria"/>
              </a:rPr>
              <a:t> used to access and get valuable, credible insights by applying various concepts of visual </a:t>
            </a:r>
            <a:r>
              <a:rPr i="1" lang="en-GB" sz="2000">
                <a:solidFill>
                  <a:schemeClr val="dk1"/>
                </a:solidFill>
                <a:latin typeface="Cambria"/>
                <a:ea typeface="Cambria"/>
                <a:cs typeface="Cambria"/>
                <a:sym typeface="Cambria"/>
              </a:rPr>
              <a:t>statistics</a:t>
            </a:r>
            <a:r>
              <a:rPr i="1" lang="en-GB" sz="2000">
                <a:solidFill>
                  <a:schemeClr val="dk1"/>
                </a:solidFill>
                <a:latin typeface="Cambria"/>
                <a:ea typeface="Cambria"/>
                <a:cs typeface="Cambria"/>
                <a:sym typeface="Cambria"/>
              </a:rPr>
              <a:t> .</a:t>
            </a:r>
            <a:endParaRPr i="1" sz="2000">
              <a:solidFill>
                <a:schemeClr val="dk1"/>
              </a:solidFill>
              <a:latin typeface="Cambria"/>
              <a:ea typeface="Cambria"/>
              <a:cs typeface="Cambria"/>
              <a:sym typeface="Cambria"/>
            </a:endParaRPr>
          </a:p>
          <a:p>
            <a:pPr indent="-342900" lvl="0" marL="342900" rtl="0" algn="l">
              <a:spcBef>
                <a:spcPts val="1200"/>
              </a:spcBef>
              <a:spcAft>
                <a:spcPts val="1200"/>
              </a:spcAft>
              <a:buSzPts val="2000"/>
              <a:buFont typeface="Cambria"/>
              <a:buChar char="●"/>
            </a:pPr>
            <a:r>
              <a:rPr i="1" lang="en-GB" sz="2000">
                <a:solidFill>
                  <a:schemeClr val="dk1"/>
                </a:solidFill>
                <a:latin typeface="Cambria"/>
                <a:ea typeface="Cambria"/>
                <a:cs typeface="Cambria"/>
                <a:sym typeface="Cambria"/>
              </a:rPr>
              <a:t>This paper discusses the credibility of various visualization tools and libraries used in the process of visualisation of the available data set.</a:t>
            </a:r>
            <a:endParaRPr i="1" sz="20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mbria"/>
              <a:buNone/>
            </a:pPr>
            <a:r>
              <a:rPr lang="en-GB" sz="3600">
                <a:latin typeface="Cambria"/>
                <a:ea typeface="Cambria"/>
                <a:cs typeface="Cambria"/>
                <a:sym typeface="Cambria"/>
              </a:rPr>
              <a:t> </a:t>
            </a:r>
            <a:r>
              <a:rPr b="1" lang="en-GB" sz="3600">
                <a:latin typeface="Cambria"/>
                <a:ea typeface="Cambria"/>
                <a:cs typeface="Cambria"/>
                <a:sym typeface="Cambria"/>
              </a:rPr>
              <a:t>Paper-1–Advantages </a:t>
            </a:r>
            <a:endParaRPr b="1" sz="3600">
              <a:latin typeface="Cambria"/>
              <a:ea typeface="Cambria"/>
              <a:cs typeface="Cambria"/>
              <a:sym typeface="Cambria"/>
            </a:endParaRPr>
          </a:p>
        </p:txBody>
      </p:sp>
      <p:sp>
        <p:nvSpPr>
          <p:cNvPr id="86" name="Google Shape;86;p18"/>
          <p:cNvSpPr txBox="1"/>
          <p:nvPr>
            <p:ph idx="1" type="body"/>
          </p:nvPr>
        </p:nvSpPr>
        <p:spPr>
          <a:xfrm>
            <a:off x="457200" y="1200150"/>
            <a:ext cx="8229600" cy="3600450"/>
          </a:xfrm>
          <a:prstGeom prst="rect">
            <a:avLst/>
          </a:prstGeom>
          <a:noFill/>
          <a:ln>
            <a:noFill/>
          </a:ln>
        </p:spPr>
        <p:txBody>
          <a:bodyPr anchorCtr="0" anchor="t" bIns="45700" lIns="91425" spcFirstLastPara="1" rIns="91425" wrap="square" tIns="45700">
            <a:normAutofit/>
          </a:bodyPr>
          <a:lstStyle/>
          <a:p>
            <a:pPr indent="-342900" lvl="0" marL="342900" rtl="0" algn="l">
              <a:spcBef>
                <a:spcPts val="400"/>
              </a:spcBef>
              <a:spcAft>
                <a:spcPts val="0"/>
              </a:spcAft>
              <a:buSzPts val="2000"/>
              <a:buChar char="●"/>
            </a:pPr>
            <a:r>
              <a:rPr i="1" lang="en-GB" sz="2000">
                <a:solidFill>
                  <a:schemeClr val="dk1"/>
                </a:solidFill>
                <a:latin typeface="Cambria"/>
                <a:ea typeface="Cambria"/>
                <a:cs typeface="Cambria"/>
                <a:sym typeface="Cambria"/>
              </a:rPr>
              <a:t>Visualization leads to simple means of data sharing which leads to better stats and </a:t>
            </a:r>
            <a:r>
              <a:rPr i="1" lang="en-GB" sz="2000">
                <a:solidFill>
                  <a:schemeClr val="dk1"/>
                </a:solidFill>
                <a:latin typeface="Cambria"/>
                <a:ea typeface="Cambria"/>
                <a:cs typeface="Cambria"/>
                <a:sym typeface="Cambria"/>
              </a:rPr>
              <a:t>agreement</a:t>
            </a:r>
            <a:r>
              <a:rPr i="1" lang="en-GB" sz="2000">
                <a:solidFill>
                  <a:schemeClr val="dk1"/>
                </a:solidFill>
                <a:latin typeface="Cambria"/>
                <a:ea typeface="Cambria"/>
                <a:cs typeface="Cambria"/>
                <a:sym typeface="Cambria"/>
              </a:rPr>
              <a:t> </a:t>
            </a:r>
            <a:endParaRPr i="1" sz="2000">
              <a:solidFill>
                <a:schemeClr val="dk1"/>
              </a:solidFill>
              <a:latin typeface="Cambria"/>
              <a:ea typeface="Cambria"/>
              <a:cs typeface="Cambria"/>
              <a:sym typeface="Cambria"/>
            </a:endParaRPr>
          </a:p>
          <a:p>
            <a:pPr indent="-342900" lvl="0" marL="342900" rtl="0" algn="l">
              <a:spcBef>
                <a:spcPts val="1200"/>
              </a:spcBef>
              <a:spcAft>
                <a:spcPts val="0"/>
              </a:spcAft>
              <a:buClr>
                <a:schemeClr val="dk1"/>
              </a:buClr>
              <a:buSzPts val="2000"/>
              <a:buFont typeface="Cambria"/>
              <a:buChar char="●"/>
            </a:pPr>
            <a:r>
              <a:rPr i="1" lang="en-GB" sz="2000">
                <a:solidFill>
                  <a:schemeClr val="dk1"/>
                </a:solidFill>
                <a:latin typeface="Cambria"/>
                <a:ea typeface="Cambria"/>
                <a:cs typeface="Cambria"/>
                <a:sym typeface="Cambria"/>
              </a:rPr>
              <a:t>Visualization of data leads to precise investigation which can be very much handy with large and exquisite datasets</a:t>
            </a:r>
            <a:endParaRPr i="1" sz="2000">
              <a:solidFill>
                <a:schemeClr val="dk1"/>
              </a:solidFill>
              <a:latin typeface="Cambria"/>
              <a:ea typeface="Cambria"/>
              <a:cs typeface="Cambria"/>
              <a:sym typeface="Cambria"/>
            </a:endParaRPr>
          </a:p>
          <a:p>
            <a:pPr indent="-342900" lvl="0" marL="342900" rtl="0" algn="l">
              <a:spcBef>
                <a:spcPts val="1200"/>
              </a:spcBef>
              <a:spcAft>
                <a:spcPts val="0"/>
              </a:spcAft>
              <a:buClr>
                <a:schemeClr val="dk1"/>
              </a:buClr>
              <a:buSzPts val="2000"/>
              <a:buFont typeface="Cambria"/>
              <a:buChar char="●"/>
            </a:pPr>
            <a:r>
              <a:rPr i="1" lang="en-GB" sz="2000">
                <a:solidFill>
                  <a:schemeClr val="dk1"/>
                </a:solidFill>
                <a:latin typeface="Cambria"/>
                <a:ea typeface="Cambria"/>
                <a:cs typeface="Cambria"/>
                <a:sym typeface="Cambria"/>
              </a:rPr>
              <a:t>Visualization of data helps us to identify various trends that </a:t>
            </a:r>
            <a:r>
              <a:rPr i="1" lang="en-GB" sz="2000">
                <a:solidFill>
                  <a:schemeClr val="dk1"/>
                </a:solidFill>
                <a:latin typeface="Cambria"/>
                <a:ea typeface="Cambria"/>
                <a:cs typeface="Cambria"/>
                <a:sym typeface="Cambria"/>
              </a:rPr>
              <a:t>follow</a:t>
            </a:r>
            <a:r>
              <a:rPr i="1" lang="en-GB" sz="2000">
                <a:solidFill>
                  <a:schemeClr val="dk1"/>
                </a:solidFill>
                <a:latin typeface="Cambria"/>
                <a:ea typeface="Cambria"/>
                <a:cs typeface="Cambria"/>
                <a:sym typeface="Cambria"/>
              </a:rPr>
              <a:t> up into the small sections of data which could be difficult to track with traditional methods</a:t>
            </a:r>
            <a:endParaRPr i="1" sz="2000">
              <a:solidFill>
                <a:schemeClr val="dk1"/>
              </a:solidFill>
              <a:latin typeface="Cambria"/>
              <a:ea typeface="Cambria"/>
              <a:cs typeface="Cambria"/>
              <a:sym typeface="Cambria"/>
            </a:endParaRPr>
          </a:p>
          <a:p>
            <a:pPr indent="-342900" lvl="0" marL="342900" rtl="0" algn="l">
              <a:spcBef>
                <a:spcPts val="1200"/>
              </a:spcBef>
              <a:spcAft>
                <a:spcPts val="1200"/>
              </a:spcAft>
              <a:buClr>
                <a:schemeClr val="dk1"/>
              </a:buClr>
              <a:buSzPts val="2000"/>
              <a:buFont typeface="Cambria"/>
              <a:buChar char="●"/>
            </a:pPr>
            <a:r>
              <a:rPr i="1" lang="en-GB" sz="2000">
                <a:solidFill>
                  <a:schemeClr val="dk1"/>
                </a:solidFill>
                <a:latin typeface="Cambria"/>
                <a:ea typeface="Cambria"/>
                <a:cs typeface="Cambria"/>
                <a:sym typeface="Cambria"/>
              </a:rPr>
              <a:t>It helps us to </a:t>
            </a:r>
            <a:r>
              <a:rPr i="1" lang="en-GB" sz="2000">
                <a:solidFill>
                  <a:schemeClr val="dk1"/>
                </a:solidFill>
                <a:latin typeface="Cambria"/>
                <a:ea typeface="Cambria"/>
                <a:cs typeface="Cambria"/>
                <a:sym typeface="Cambria"/>
              </a:rPr>
              <a:t>correlate</a:t>
            </a:r>
            <a:r>
              <a:rPr i="1" lang="en-GB" sz="2000">
                <a:solidFill>
                  <a:schemeClr val="dk1"/>
                </a:solidFill>
                <a:latin typeface="Cambria"/>
                <a:ea typeface="Cambria"/>
                <a:cs typeface="Cambria"/>
                <a:sym typeface="Cambria"/>
              </a:rPr>
              <a:t> data and trends as per various fields </a:t>
            </a:r>
            <a:endParaRPr i="1" sz="20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a:p>
            <a:pPr indent="0" lvl="0" marL="0" rtl="0" algn="l">
              <a:spcBef>
                <a:spcPts val="0"/>
              </a:spcBef>
              <a:spcAft>
                <a:spcPts val="0"/>
              </a:spcAft>
              <a:buNone/>
            </a:pPr>
            <a:r>
              <a:rPr b="1" lang="en-GB" sz="3600">
                <a:latin typeface="Cambria"/>
                <a:ea typeface="Cambria"/>
                <a:cs typeface="Cambria"/>
                <a:sym typeface="Cambria"/>
              </a:rPr>
              <a:t>Paper 1 - Disadvantages</a:t>
            </a:r>
            <a:r>
              <a:rPr b="1" lang="en-GB" sz="3600">
                <a:latin typeface="Cambria"/>
                <a:ea typeface="Cambria"/>
                <a:cs typeface="Cambria"/>
                <a:sym typeface="Cambria"/>
              </a:rPr>
              <a:t> </a:t>
            </a:r>
            <a:endParaRPr b="1" sz="3600">
              <a:latin typeface="Cambria"/>
              <a:ea typeface="Cambria"/>
              <a:cs typeface="Cambria"/>
              <a:sym typeface="Cambria"/>
            </a:endParaRPr>
          </a:p>
        </p:txBody>
      </p:sp>
      <p:sp>
        <p:nvSpPr>
          <p:cNvPr id="92" name="Google Shape;92;p19"/>
          <p:cNvSpPr txBox="1"/>
          <p:nvPr>
            <p:ph idx="1" type="body"/>
          </p:nvPr>
        </p:nvSpPr>
        <p:spPr>
          <a:xfrm>
            <a:off x="457200" y="1200150"/>
            <a:ext cx="8229600" cy="3394500"/>
          </a:xfrm>
          <a:prstGeom prst="rect">
            <a:avLst/>
          </a:prstGeom>
        </p:spPr>
        <p:txBody>
          <a:bodyPr anchorCtr="0" anchor="t" bIns="45700" lIns="91425" spcFirstLastPara="1" rIns="91425" wrap="square" tIns="45700">
            <a:normAutofit fontScale="85000"/>
          </a:bodyPr>
          <a:lstStyle/>
          <a:p>
            <a:pPr indent="-368935" lvl="0" marL="457200" rtl="0" algn="l">
              <a:spcBef>
                <a:spcPts val="360"/>
              </a:spcBef>
              <a:spcAft>
                <a:spcPts val="0"/>
              </a:spcAft>
              <a:buSzPct val="100000"/>
              <a:buFont typeface="Cambria"/>
              <a:buChar char="●"/>
            </a:pPr>
            <a:r>
              <a:rPr i="1" lang="en-GB" sz="2600">
                <a:solidFill>
                  <a:schemeClr val="dk1"/>
                </a:solidFill>
                <a:latin typeface="Cambria"/>
                <a:ea typeface="Cambria"/>
                <a:cs typeface="Cambria"/>
                <a:sym typeface="Cambria"/>
              </a:rPr>
              <a:t>Data goes under assessment which doesn’t delivers exactness</a:t>
            </a:r>
            <a:endParaRPr i="1" sz="2600">
              <a:solidFill>
                <a:schemeClr val="dk1"/>
              </a:solidFill>
              <a:latin typeface="Cambria"/>
              <a:ea typeface="Cambria"/>
              <a:cs typeface="Cambria"/>
              <a:sym typeface="Cambria"/>
            </a:endParaRPr>
          </a:p>
          <a:p>
            <a:pPr indent="-368935" lvl="0" marL="457200" rtl="0" algn="l">
              <a:spcBef>
                <a:spcPts val="0"/>
              </a:spcBef>
              <a:spcAft>
                <a:spcPts val="0"/>
              </a:spcAft>
              <a:buSzPct val="100000"/>
              <a:buFont typeface="Cambria"/>
              <a:buChar char="●"/>
            </a:pPr>
            <a:r>
              <a:rPr i="1" lang="en-GB" sz="2600">
                <a:solidFill>
                  <a:schemeClr val="dk1"/>
                </a:solidFill>
                <a:latin typeface="Cambria"/>
                <a:ea typeface="Cambria"/>
                <a:cs typeface="Cambria"/>
                <a:sym typeface="Cambria"/>
              </a:rPr>
              <a:t>Visualization provides an overall idea of the trend which sometimes can be manipulated by manipulating the data set</a:t>
            </a:r>
            <a:endParaRPr i="1" sz="2600">
              <a:solidFill>
                <a:schemeClr val="dk1"/>
              </a:solidFill>
              <a:latin typeface="Cambria"/>
              <a:ea typeface="Cambria"/>
              <a:cs typeface="Cambria"/>
              <a:sym typeface="Cambria"/>
            </a:endParaRPr>
          </a:p>
          <a:p>
            <a:pPr indent="-368935" lvl="0" marL="457200" rtl="0" algn="l">
              <a:spcBef>
                <a:spcPts val="0"/>
              </a:spcBef>
              <a:spcAft>
                <a:spcPts val="0"/>
              </a:spcAft>
              <a:buSzPct val="100000"/>
              <a:buFont typeface="Cambria"/>
              <a:buChar char="●"/>
            </a:pPr>
            <a:r>
              <a:rPr i="1" lang="en-GB" sz="2600">
                <a:solidFill>
                  <a:schemeClr val="dk1"/>
                </a:solidFill>
                <a:latin typeface="Cambria"/>
                <a:ea typeface="Cambria"/>
                <a:cs typeface="Cambria"/>
                <a:sym typeface="Cambria"/>
              </a:rPr>
              <a:t>Inappropriate</a:t>
            </a:r>
            <a:r>
              <a:rPr i="1" lang="en-GB" sz="2600">
                <a:solidFill>
                  <a:schemeClr val="dk1"/>
                </a:solidFill>
                <a:latin typeface="Cambria"/>
                <a:ea typeface="Cambria"/>
                <a:cs typeface="Cambria"/>
                <a:sym typeface="Cambria"/>
              </a:rPr>
              <a:t> planning of dataset and its visualization may lead to larger economic losses </a:t>
            </a:r>
            <a:endParaRPr i="1" sz="2600">
              <a:solidFill>
                <a:schemeClr val="dk1"/>
              </a:solidFill>
              <a:latin typeface="Cambria"/>
              <a:ea typeface="Cambria"/>
              <a:cs typeface="Cambria"/>
              <a:sym typeface="Cambria"/>
            </a:endParaRPr>
          </a:p>
          <a:p>
            <a:pPr indent="-368935" lvl="0" marL="457200" rtl="0" algn="l">
              <a:spcBef>
                <a:spcPts val="0"/>
              </a:spcBef>
              <a:spcAft>
                <a:spcPts val="0"/>
              </a:spcAft>
              <a:buSzPct val="100000"/>
              <a:buFont typeface="Cambria"/>
              <a:buChar char="●"/>
            </a:pPr>
            <a:r>
              <a:rPr i="1" lang="en-GB" sz="2600">
                <a:solidFill>
                  <a:schemeClr val="dk1"/>
                </a:solidFill>
                <a:latin typeface="Cambria"/>
                <a:ea typeface="Cambria"/>
                <a:cs typeface="Cambria"/>
                <a:sym typeface="Cambria"/>
              </a:rPr>
              <a:t>Engagement issues with data can lead to delivery of </a:t>
            </a:r>
            <a:r>
              <a:rPr i="1" lang="en-GB" sz="2600">
                <a:solidFill>
                  <a:schemeClr val="dk1"/>
                </a:solidFill>
                <a:latin typeface="Cambria"/>
                <a:ea typeface="Cambria"/>
                <a:cs typeface="Cambria"/>
                <a:sym typeface="Cambria"/>
              </a:rPr>
              <a:t>misinformation and wrong interpretation of the intended message</a:t>
            </a:r>
            <a:r>
              <a:rPr i="1" lang="en-GB">
                <a:solidFill>
                  <a:schemeClr val="dk1"/>
                </a:solidFill>
                <a:latin typeface="Cambria"/>
                <a:ea typeface="Cambria"/>
                <a:cs typeface="Cambria"/>
                <a:sym typeface="Cambria"/>
              </a:rPr>
              <a:t> </a:t>
            </a:r>
            <a:endParaRPr i="1">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mbria"/>
              <a:buNone/>
            </a:pPr>
            <a:r>
              <a:rPr lang="en-GB" sz="3600">
                <a:latin typeface="Cambria"/>
                <a:ea typeface="Cambria"/>
                <a:cs typeface="Cambria"/>
                <a:sym typeface="Cambria"/>
              </a:rPr>
              <a:t>Paper-1- New finding/purpose</a:t>
            </a:r>
            <a:endParaRPr sz="3600">
              <a:latin typeface="Cambria"/>
              <a:ea typeface="Cambria"/>
              <a:cs typeface="Cambria"/>
              <a:sym typeface="Cambria"/>
            </a:endParaRPr>
          </a:p>
        </p:txBody>
      </p:sp>
      <p:sp>
        <p:nvSpPr>
          <p:cNvPr id="98" name="Google Shape;98;p20"/>
          <p:cNvSpPr txBox="1"/>
          <p:nvPr>
            <p:ph idx="1" type="body"/>
          </p:nvPr>
        </p:nvSpPr>
        <p:spPr>
          <a:xfrm>
            <a:off x="457200" y="1200150"/>
            <a:ext cx="8229600" cy="3600450"/>
          </a:xfrm>
          <a:prstGeom prst="rect">
            <a:avLst/>
          </a:prstGeom>
          <a:noFill/>
          <a:ln>
            <a:noFill/>
          </a:ln>
        </p:spPr>
        <p:txBody>
          <a:bodyPr anchorCtr="0" anchor="t" bIns="45700" lIns="91425" spcFirstLastPara="1" rIns="91425" wrap="square" tIns="45700">
            <a:normAutofit lnSpcReduction="10000"/>
          </a:bodyPr>
          <a:lstStyle/>
          <a:p>
            <a:pPr indent="-355600" lvl="0" marL="342900" rtl="0" algn="l">
              <a:spcBef>
                <a:spcPts val="400"/>
              </a:spcBef>
              <a:spcAft>
                <a:spcPts val="0"/>
              </a:spcAft>
              <a:buSzPts val="2200"/>
              <a:buChar char="●"/>
            </a:pPr>
            <a:r>
              <a:rPr i="1" lang="en-GB" sz="2200">
                <a:solidFill>
                  <a:schemeClr val="dk1"/>
                </a:solidFill>
                <a:latin typeface="Cambria"/>
                <a:ea typeface="Cambria"/>
                <a:cs typeface="Cambria"/>
                <a:sym typeface="Cambria"/>
              </a:rPr>
              <a:t>The sole purpose of this particular project is to test, implement and ideate various methods of data visualization</a:t>
            </a:r>
            <a:endParaRPr i="1" sz="2200">
              <a:solidFill>
                <a:schemeClr val="dk1"/>
              </a:solidFill>
              <a:latin typeface="Cambria"/>
              <a:ea typeface="Cambria"/>
              <a:cs typeface="Cambria"/>
              <a:sym typeface="Cambria"/>
            </a:endParaRPr>
          </a:p>
          <a:p>
            <a:pPr indent="-355600" lvl="0" marL="342900" rtl="0" algn="l">
              <a:spcBef>
                <a:spcPts val="1200"/>
              </a:spcBef>
              <a:spcAft>
                <a:spcPts val="0"/>
              </a:spcAft>
              <a:buClr>
                <a:schemeClr val="dk1"/>
              </a:buClr>
              <a:buSzPts val="2200"/>
              <a:buFont typeface="Cambria"/>
              <a:buChar char="●"/>
            </a:pPr>
            <a:r>
              <a:rPr i="1" lang="en-GB" sz="2200">
                <a:solidFill>
                  <a:schemeClr val="dk1"/>
                </a:solidFill>
                <a:latin typeface="Cambria"/>
                <a:ea typeface="Cambria"/>
                <a:cs typeface="Cambria"/>
                <a:sym typeface="Cambria"/>
              </a:rPr>
              <a:t>We intend to use various libraries provided by python to visualise and get valuable insight from various data sets</a:t>
            </a:r>
            <a:endParaRPr i="1" sz="2200">
              <a:solidFill>
                <a:schemeClr val="dk1"/>
              </a:solidFill>
              <a:latin typeface="Cambria"/>
              <a:ea typeface="Cambria"/>
              <a:cs typeface="Cambria"/>
              <a:sym typeface="Cambria"/>
            </a:endParaRPr>
          </a:p>
          <a:p>
            <a:pPr indent="-355600" lvl="0" marL="342900" rtl="0" algn="l">
              <a:spcBef>
                <a:spcPts val="1200"/>
              </a:spcBef>
              <a:spcAft>
                <a:spcPts val="0"/>
              </a:spcAft>
              <a:buClr>
                <a:schemeClr val="dk1"/>
              </a:buClr>
              <a:buSzPts val="2200"/>
              <a:buFont typeface="Cambria"/>
              <a:buChar char="●"/>
            </a:pPr>
            <a:r>
              <a:rPr i="1" lang="en-GB" sz="2200">
                <a:solidFill>
                  <a:schemeClr val="dk1"/>
                </a:solidFill>
                <a:latin typeface="Cambria"/>
                <a:ea typeface="Cambria"/>
                <a:cs typeface="Cambria"/>
                <a:sym typeface="Cambria"/>
              </a:rPr>
              <a:t>Project may include usage of libraries like numpy, matplotlib, pandas, etcetera</a:t>
            </a:r>
            <a:endParaRPr i="1" sz="2200">
              <a:solidFill>
                <a:schemeClr val="dk1"/>
              </a:solidFill>
              <a:latin typeface="Cambria"/>
              <a:ea typeface="Cambria"/>
              <a:cs typeface="Cambria"/>
              <a:sym typeface="Cambria"/>
            </a:endParaRPr>
          </a:p>
          <a:p>
            <a:pPr indent="-355600" lvl="0" marL="342900" rtl="0" algn="l">
              <a:spcBef>
                <a:spcPts val="1200"/>
              </a:spcBef>
              <a:spcAft>
                <a:spcPts val="1200"/>
              </a:spcAft>
              <a:buClr>
                <a:schemeClr val="dk1"/>
              </a:buClr>
              <a:buSzPts val="2200"/>
              <a:buFont typeface="Cambria"/>
              <a:buChar char="●"/>
            </a:pPr>
            <a:r>
              <a:rPr i="1" lang="en-GB" sz="2200">
                <a:solidFill>
                  <a:schemeClr val="dk1"/>
                </a:solidFill>
                <a:latin typeface="Cambria"/>
                <a:ea typeface="Cambria"/>
                <a:cs typeface="Cambria"/>
                <a:sym typeface="Cambria"/>
              </a:rPr>
              <a:t>This project is a step ahead from traditional methods of analysing data</a:t>
            </a:r>
            <a:endParaRPr i="1" sz="22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707375" y="229950"/>
            <a:ext cx="7691700" cy="693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sz="3600">
                <a:latin typeface="Cambria"/>
                <a:ea typeface="Cambria"/>
                <a:cs typeface="Cambria"/>
                <a:sym typeface="Cambria"/>
              </a:rPr>
              <a:t>         </a:t>
            </a:r>
            <a:r>
              <a:rPr lang="en-GB" sz="3600">
                <a:latin typeface="Cambria"/>
                <a:ea typeface="Cambria"/>
                <a:cs typeface="Cambria"/>
                <a:sym typeface="Cambria"/>
              </a:rPr>
              <a:t>Sending Mails using Python</a:t>
            </a:r>
            <a:endParaRPr sz="3600">
              <a:latin typeface="Cambria"/>
              <a:ea typeface="Cambria"/>
              <a:cs typeface="Cambria"/>
              <a:sym typeface="Cambria"/>
            </a:endParaRPr>
          </a:p>
        </p:txBody>
      </p:sp>
      <p:sp>
        <p:nvSpPr>
          <p:cNvPr id="104" name="Google Shape;104;p21"/>
          <p:cNvSpPr txBox="1"/>
          <p:nvPr>
            <p:ph idx="1" type="body"/>
          </p:nvPr>
        </p:nvSpPr>
        <p:spPr>
          <a:xfrm>
            <a:off x="457200" y="851250"/>
            <a:ext cx="8229600" cy="4292100"/>
          </a:xfrm>
          <a:prstGeom prst="rect">
            <a:avLst/>
          </a:prstGeom>
        </p:spPr>
        <p:txBody>
          <a:bodyPr anchorCtr="0" anchor="t" bIns="45700" lIns="91425" spcFirstLastPara="1" rIns="91425" wrap="square" tIns="45700">
            <a:noAutofit/>
          </a:bodyPr>
          <a:lstStyle/>
          <a:p>
            <a:pPr indent="-349250" lvl="0" marL="457200" rtl="0" algn="l">
              <a:lnSpc>
                <a:spcPct val="95000"/>
              </a:lnSpc>
              <a:spcBef>
                <a:spcPts val="360"/>
              </a:spcBef>
              <a:spcAft>
                <a:spcPts val="0"/>
              </a:spcAft>
              <a:buSzPts val="1900"/>
              <a:buFont typeface="Cambria"/>
              <a:buChar char="●"/>
            </a:pPr>
            <a:r>
              <a:rPr i="1" lang="en-GB" sz="1900">
                <a:solidFill>
                  <a:schemeClr val="dk1"/>
                </a:solidFill>
                <a:latin typeface="Cambria"/>
                <a:ea typeface="Cambria"/>
                <a:cs typeface="Cambria"/>
                <a:sym typeface="Cambria"/>
              </a:rPr>
              <a:t>E-mail is the oil that keeps the cogs of the working world turning.Without it, the world would look very different.</a:t>
            </a:r>
            <a:r>
              <a:rPr i="1" lang="en-GB" sz="1900">
                <a:solidFill>
                  <a:schemeClr val="dk1"/>
                </a:solidFill>
                <a:latin typeface="Cambria"/>
                <a:ea typeface="Cambria"/>
                <a:cs typeface="Cambria"/>
                <a:sym typeface="Cambria"/>
              </a:rPr>
              <a:t>Email Automation is pretty  much what it sounds like -automating message sending for various email services</a:t>
            </a:r>
            <a:endParaRPr i="1" sz="1900">
              <a:solidFill>
                <a:schemeClr val="dk1"/>
              </a:solidFill>
              <a:latin typeface="Cambria"/>
              <a:ea typeface="Cambria"/>
              <a:cs typeface="Cambria"/>
              <a:sym typeface="Cambria"/>
            </a:endParaRPr>
          </a:p>
          <a:p>
            <a:pPr indent="0" lvl="0" marL="457200" rtl="0" algn="l">
              <a:lnSpc>
                <a:spcPct val="95000"/>
              </a:lnSpc>
              <a:spcBef>
                <a:spcPts val="1200"/>
              </a:spcBef>
              <a:spcAft>
                <a:spcPts val="0"/>
              </a:spcAft>
              <a:buNone/>
            </a:pPr>
            <a:r>
              <a:t/>
            </a:r>
            <a:endParaRPr i="1" sz="1900">
              <a:solidFill>
                <a:schemeClr val="dk1"/>
              </a:solidFill>
              <a:latin typeface="Cambria"/>
              <a:ea typeface="Cambria"/>
              <a:cs typeface="Cambria"/>
              <a:sym typeface="Cambria"/>
            </a:endParaRPr>
          </a:p>
          <a:p>
            <a:pPr indent="-349250" lvl="0" marL="457200" rtl="0" algn="l">
              <a:lnSpc>
                <a:spcPct val="95000"/>
              </a:lnSpc>
              <a:spcBef>
                <a:spcPts val="1200"/>
              </a:spcBef>
              <a:spcAft>
                <a:spcPts val="0"/>
              </a:spcAft>
              <a:buSzPts val="1900"/>
              <a:buFont typeface="Cambria"/>
              <a:buChar char="●"/>
            </a:pPr>
            <a:r>
              <a:rPr i="1" lang="en-GB" sz="1900">
                <a:solidFill>
                  <a:schemeClr val="dk1"/>
                </a:solidFill>
                <a:latin typeface="Cambria"/>
                <a:ea typeface="Cambria"/>
                <a:cs typeface="Cambria"/>
                <a:sym typeface="Cambria"/>
              </a:rPr>
              <a:t>Many of us have countless emails that require us to run through repetitive process, sending repetitive summary of some said process, to the same people week after week. This type of repetition is ripe for automation.Although Python may not be able to fix all of these problems, it certainly can help.</a:t>
            </a:r>
            <a:endParaRPr i="1" sz="1900">
              <a:solidFill>
                <a:schemeClr val="dk1"/>
              </a:solidFill>
              <a:latin typeface="Cambria"/>
              <a:ea typeface="Cambria"/>
              <a:cs typeface="Cambria"/>
              <a:sym typeface="Cambria"/>
            </a:endParaRPr>
          </a:p>
          <a:p>
            <a:pPr indent="0" lvl="0" marL="457200" rtl="0" algn="l">
              <a:lnSpc>
                <a:spcPct val="95000"/>
              </a:lnSpc>
              <a:spcBef>
                <a:spcPts val="1200"/>
              </a:spcBef>
              <a:spcAft>
                <a:spcPts val="0"/>
              </a:spcAft>
              <a:buNone/>
            </a:pPr>
            <a:r>
              <a:t/>
            </a:r>
            <a:endParaRPr b="1" i="1" sz="1900">
              <a:solidFill>
                <a:schemeClr val="dk1"/>
              </a:solidFill>
              <a:latin typeface="Cambria"/>
              <a:ea typeface="Cambria"/>
              <a:cs typeface="Cambria"/>
              <a:sym typeface="Cambria"/>
            </a:endParaRPr>
          </a:p>
          <a:p>
            <a:pPr indent="-349250" lvl="0" marL="457200" rtl="0" algn="l">
              <a:lnSpc>
                <a:spcPct val="95000"/>
              </a:lnSpc>
              <a:spcBef>
                <a:spcPts val="1200"/>
              </a:spcBef>
              <a:spcAft>
                <a:spcPts val="0"/>
              </a:spcAft>
              <a:buSzPts val="1900"/>
              <a:buFont typeface="Comic Sans MS"/>
              <a:buChar char="●"/>
            </a:pPr>
            <a:r>
              <a:rPr i="1" lang="en-GB" sz="1900">
                <a:solidFill>
                  <a:schemeClr val="dk1"/>
                </a:solidFill>
                <a:latin typeface="Cambria"/>
                <a:ea typeface="Cambria"/>
                <a:cs typeface="Cambria"/>
                <a:sym typeface="Cambria"/>
              </a:rPr>
              <a:t>This will dynamically help to write emails,including relevant images and attach important files.Implemented correctly,we will save significant amount of time,eliminate the potential human error.</a:t>
            </a:r>
            <a:endParaRPr i="1" sz="1900">
              <a:solidFill>
                <a:schemeClr val="dk1"/>
              </a:solidFill>
              <a:latin typeface="Cambria"/>
              <a:ea typeface="Cambria"/>
              <a:cs typeface="Cambria"/>
              <a:sym typeface="Cambria"/>
            </a:endParaRPr>
          </a:p>
          <a:p>
            <a:pPr indent="0" lvl="0" marL="457200" rtl="0" algn="l">
              <a:lnSpc>
                <a:spcPct val="198181"/>
              </a:lnSpc>
              <a:spcBef>
                <a:spcPts val="320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sz="3600">
                <a:latin typeface="Cambria"/>
                <a:ea typeface="Cambria"/>
                <a:cs typeface="Cambria"/>
                <a:sym typeface="Cambria"/>
              </a:rPr>
              <a:t>Paper 2: Advantages </a:t>
            </a:r>
            <a:endParaRPr sz="3600">
              <a:latin typeface="Cambria"/>
              <a:ea typeface="Cambria"/>
              <a:cs typeface="Cambria"/>
              <a:sym typeface="Cambria"/>
            </a:endParaRPr>
          </a:p>
        </p:txBody>
      </p:sp>
      <p:sp>
        <p:nvSpPr>
          <p:cNvPr id="110" name="Google Shape;110;p2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9250" lvl="0" marL="457200" rtl="0" algn="l">
              <a:spcBef>
                <a:spcPts val="360"/>
              </a:spcBef>
              <a:spcAft>
                <a:spcPts val="0"/>
              </a:spcAft>
              <a:buSzPts val="1900"/>
              <a:buChar char="●"/>
            </a:pPr>
            <a:r>
              <a:rPr b="1" i="1" lang="en-GB" sz="1900">
                <a:solidFill>
                  <a:schemeClr val="dk1"/>
                </a:solidFill>
                <a:latin typeface="Cambria"/>
                <a:ea typeface="Cambria"/>
                <a:cs typeface="Cambria"/>
                <a:sym typeface="Cambria"/>
              </a:rPr>
              <a:t>Time saving</a:t>
            </a:r>
            <a:r>
              <a:rPr i="1" lang="en-GB" sz="1900">
                <a:solidFill>
                  <a:schemeClr val="dk1"/>
                </a:solidFill>
                <a:latin typeface="Cambria"/>
                <a:ea typeface="Cambria"/>
                <a:cs typeface="Cambria"/>
                <a:sym typeface="Cambria"/>
              </a:rPr>
              <a:t> : When everything is automated,it simply saves so much human involvement in the process which saves our valuable time. </a:t>
            </a:r>
            <a:endParaRPr i="1" sz="1900">
              <a:solidFill>
                <a:schemeClr val="dk1"/>
              </a:solidFill>
              <a:latin typeface="Cambria"/>
              <a:ea typeface="Cambria"/>
              <a:cs typeface="Cambria"/>
              <a:sym typeface="Cambria"/>
            </a:endParaRPr>
          </a:p>
          <a:p>
            <a:pPr indent="-349250" lvl="0" marL="457200" rtl="0" algn="l">
              <a:spcBef>
                <a:spcPts val="0"/>
              </a:spcBef>
              <a:spcAft>
                <a:spcPts val="0"/>
              </a:spcAft>
              <a:buSzPts val="1900"/>
              <a:buChar char="●"/>
            </a:pPr>
            <a:r>
              <a:rPr b="1" i="1" lang="en-GB" sz="1900">
                <a:solidFill>
                  <a:schemeClr val="dk1"/>
                </a:solidFill>
                <a:latin typeface="Cambria"/>
                <a:ea typeface="Cambria"/>
                <a:cs typeface="Cambria"/>
                <a:sym typeface="Cambria"/>
              </a:rPr>
              <a:t>Cost saving</a:t>
            </a:r>
            <a:r>
              <a:rPr i="1" lang="en-GB" sz="1900">
                <a:solidFill>
                  <a:schemeClr val="dk1"/>
                </a:solidFill>
                <a:latin typeface="Cambria"/>
                <a:ea typeface="Cambria"/>
                <a:cs typeface="Cambria"/>
                <a:sym typeface="Cambria"/>
              </a:rPr>
              <a:t> : Saving man hours which means saving money,on the other hand these  man hours can be used effectively for more relevant tasks.</a:t>
            </a:r>
            <a:endParaRPr b="1" i="1">
              <a:solidFill>
                <a:schemeClr val="dk1"/>
              </a:solidFill>
              <a:latin typeface="Cambria"/>
              <a:ea typeface="Cambria"/>
              <a:cs typeface="Cambria"/>
              <a:sym typeface="Cambria"/>
            </a:endParaRPr>
          </a:p>
          <a:p>
            <a:pPr indent="-342900" lvl="0" marL="457200" rtl="0" algn="l">
              <a:spcBef>
                <a:spcPts val="0"/>
              </a:spcBef>
              <a:spcAft>
                <a:spcPts val="0"/>
              </a:spcAft>
              <a:buSzPts val="1800"/>
              <a:buChar char="●"/>
            </a:pPr>
            <a:r>
              <a:rPr b="1" i="1" lang="en-GB">
                <a:solidFill>
                  <a:schemeClr val="dk1"/>
                </a:solidFill>
                <a:latin typeface="Cambria"/>
                <a:ea typeface="Cambria"/>
                <a:cs typeface="Cambria"/>
                <a:sym typeface="Cambria"/>
              </a:rPr>
              <a:t>Increases brand awareness : </a:t>
            </a:r>
            <a:r>
              <a:rPr i="1" lang="en-GB">
                <a:solidFill>
                  <a:schemeClr val="dk1"/>
                </a:solidFill>
                <a:latin typeface="Cambria"/>
                <a:ea typeface="Cambria"/>
                <a:cs typeface="Cambria"/>
                <a:sym typeface="Cambria"/>
              </a:rPr>
              <a:t>By sending engaging, relevant, specific information that helps the contact more about business and service, meaning they become more receptive when they are approached by the sales team or by an offer.</a:t>
            </a:r>
            <a:endParaRPr i="1">
              <a:solidFill>
                <a:schemeClr val="dk1"/>
              </a:solidFill>
              <a:latin typeface="Cambria"/>
              <a:ea typeface="Cambria"/>
              <a:cs typeface="Cambria"/>
              <a:sym typeface="Cambria"/>
            </a:endParaRPr>
          </a:p>
          <a:p>
            <a:pPr indent="-317500" lvl="0" marL="457200" rtl="0" algn="l">
              <a:spcBef>
                <a:spcPts val="0"/>
              </a:spcBef>
              <a:spcAft>
                <a:spcPts val="0"/>
              </a:spcAft>
              <a:buSzPts val="1400"/>
              <a:buChar char="●"/>
            </a:pPr>
            <a:r>
              <a:rPr b="1" i="1" lang="en-GB">
                <a:solidFill>
                  <a:schemeClr val="dk1"/>
                </a:solidFill>
                <a:latin typeface="Cambria"/>
                <a:ea typeface="Cambria"/>
                <a:cs typeface="Cambria"/>
                <a:sym typeface="Cambria"/>
              </a:rPr>
              <a:t>“Save” individuals who are losing interests </a:t>
            </a:r>
            <a:r>
              <a:rPr i="1" lang="en-GB" sz="1900">
                <a:solidFill>
                  <a:schemeClr val="dk1"/>
                </a:solidFill>
                <a:latin typeface="Cambria"/>
                <a:ea typeface="Cambria"/>
                <a:cs typeface="Cambria"/>
                <a:sym typeface="Cambria"/>
              </a:rPr>
              <a:t>:</a:t>
            </a:r>
            <a:r>
              <a:rPr i="1" lang="en-GB">
                <a:solidFill>
                  <a:schemeClr val="dk1"/>
                </a:solidFill>
                <a:latin typeface="Cambria"/>
                <a:ea typeface="Cambria"/>
                <a:cs typeface="Cambria"/>
                <a:sym typeface="Cambria"/>
              </a:rPr>
              <a:t> Reach out to the customers asking them for feedback,solving their problems via mail.</a:t>
            </a:r>
            <a:endParaRPr i="1">
              <a:solidFill>
                <a:schemeClr val="dk1"/>
              </a:solidFill>
              <a:latin typeface="Cambria"/>
              <a:ea typeface="Cambria"/>
              <a:cs typeface="Cambria"/>
              <a:sym typeface="Cambria"/>
            </a:endParaRPr>
          </a:p>
          <a:p>
            <a:pPr indent="0" lvl="0" marL="457200" rtl="0" algn="l">
              <a:spcBef>
                <a:spcPts val="1200"/>
              </a:spcBef>
              <a:spcAft>
                <a:spcPts val="0"/>
              </a:spcAft>
              <a:buNone/>
            </a:pPr>
            <a:r>
              <a:t/>
            </a:r>
            <a:endParaRPr i="1">
              <a:solidFill>
                <a:schemeClr val="dk1"/>
              </a:solidFill>
              <a:latin typeface="Cambria"/>
              <a:ea typeface="Cambria"/>
              <a:cs typeface="Cambria"/>
              <a:sym typeface="Cambria"/>
            </a:endParaRPr>
          </a:p>
          <a:p>
            <a:pPr indent="0" lvl="0" marL="457200" rtl="0" algn="l">
              <a:spcBef>
                <a:spcPts val="1200"/>
              </a:spcBef>
              <a:spcAft>
                <a:spcPts val="1200"/>
              </a:spcAft>
              <a:buNone/>
            </a:pPr>
            <a:r>
              <a:t/>
            </a:r>
            <a:endParaRPr sz="14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