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a5872b2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a5872b2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a5872b2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a5872b2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a5872b2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a5872b2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1f7267b3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1f7267b3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1f7267b3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1f7267b3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1f7267b3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1f7267b3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1f7267b3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1f7267b3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1f7267b3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1f7267b3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1f7267b3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1f7267b3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1f7267b3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1f7267b3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1f7267b3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1f7267b3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000000"/>
              </a:buClr>
              <a:buSzPts val="1800"/>
              <a:buFont typeface="Arial"/>
              <a:buChar char="●"/>
              <a:defRPr sz="2500">
                <a:latin typeface="Montserrat"/>
                <a:ea typeface="Montserrat"/>
                <a:cs typeface="Montserrat"/>
                <a:sym typeface="Montserrat"/>
              </a:defRPr>
            </a:lvl1pPr>
            <a:lvl2pPr indent="-342900" lvl="1" marL="914400">
              <a:spcBef>
                <a:spcPts val="0"/>
              </a:spcBef>
              <a:spcAft>
                <a:spcPts val="0"/>
              </a:spcAft>
              <a:buClr>
                <a:srgbClr val="000000"/>
              </a:buClr>
              <a:buSzPts val="1800"/>
              <a:buFont typeface="Arial"/>
              <a:buChar char="○"/>
              <a:defRPr/>
            </a:lvl2pPr>
            <a:lvl3pPr indent="-342900" lvl="2" marL="1371600">
              <a:spcBef>
                <a:spcPts val="0"/>
              </a:spcBef>
              <a:spcAft>
                <a:spcPts val="0"/>
              </a:spcAft>
              <a:buClr>
                <a:srgbClr val="000000"/>
              </a:buClr>
              <a:buSzPts val="1800"/>
              <a:buFont typeface="Arial"/>
              <a:buChar char="■"/>
              <a:defRPr/>
            </a:lvl3pPr>
            <a:lvl4pPr indent="-342900" lvl="3" marL="1828800">
              <a:spcBef>
                <a:spcPts val="0"/>
              </a:spcBef>
              <a:spcAft>
                <a:spcPts val="0"/>
              </a:spcAft>
              <a:buClr>
                <a:srgbClr val="000000"/>
              </a:buClr>
              <a:buSzPts val="1800"/>
              <a:buFont typeface="Arial"/>
              <a:buChar char="●"/>
              <a:defRPr/>
            </a:lvl4pPr>
            <a:lvl5pPr indent="-342900" lvl="4" marL="2286000">
              <a:spcBef>
                <a:spcPts val="0"/>
              </a:spcBef>
              <a:spcAft>
                <a:spcPts val="0"/>
              </a:spcAft>
              <a:buClr>
                <a:srgbClr val="000000"/>
              </a:buClr>
              <a:buSzPts val="1800"/>
              <a:buFont typeface="Arial"/>
              <a:buChar char="○"/>
              <a:defRPr/>
            </a:lvl5pPr>
            <a:lvl6pPr indent="-342900" lvl="5" marL="2743200">
              <a:spcBef>
                <a:spcPts val="0"/>
              </a:spcBef>
              <a:spcAft>
                <a:spcPts val="0"/>
              </a:spcAft>
              <a:buClr>
                <a:srgbClr val="000000"/>
              </a:buClr>
              <a:buSzPts val="1800"/>
              <a:buFont typeface="Arial"/>
              <a:buChar char="■"/>
              <a:defRPr/>
            </a:lvl6pPr>
            <a:lvl7pPr indent="-342900" lvl="6" marL="3200400">
              <a:spcBef>
                <a:spcPts val="0"/>
              </a:spcBef>
              <a:spcAft>
                <a:spcPts val="0"/>
              </a:spcAft>
              <a:buClr>
                <a:srgbClr val="000000"/>
              </a:buClr>
              <a:buSzPts val="1800"/>
              <a:buFont typeface="Arial"/>
              <a:buChar char="●"/>
              <a:defRPr/>
            </a:lvl7pPr>
            <a:lvl8pPr indent="-342900" lvl="7" marL="3657600">
              <a:spcBef>
                <a:spcPts val="0"/>
              </a:spcBef>
              <a:spcAft>
                <a:spcPts val="0"/>
              </a:spcAft>
              <a:buClr>
                <a:srgbClr val="000000"/>
              </a:buClr>
              <a:buSzPts val="1800"/>
              <a:buFont typeface="Arial"/>
              <a:buChar char="○"/>
              <a:defRPr/>
            </a:lvl8pPr>
            <a:lvl9pPr indent="-342900" lvl="8" marL="4114800">
              <a:spcBef>
                <a:spcPts val="0"/>
              </a:spcBef>
              <a:spcAft>
                <a:spcPts val="0"/>
              </a:spcAft>
              <a:buClr>
                <a:srgbClr val="000000"/>
              </a:buClr>
              <a:buSzPts val="1800"/>
              <a:buFont typeface="Arial"/>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94950" y="16072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Moringa School Individual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Ivan Wawire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00"/>
              <a:t>2.</a:t>
            </a:r>
            <a:r>
              <a:rPr b="1" lang="en" sz="1200">
                <a:latin typeface="Arial"/>
                <a:ea typeface="Arial"/>
                <a:cs typeface="Arial"/>
                <a:sym typeface="Arial"/>
              </a:rPr>
              <a:t>.Based on the analysis of gross to budget, the optimal budget range for maximizing box office earnings is identified between 200𝑀𝑎𝑛𝑑 300M. Investing within this range is associated with the most favorable financial returns for movie productions.</a:t>
            </a:r>
            <a:endParaRPr b="1" sz="1200"/>
          </a:p>
        </p:txBody>
      </p:sp>
      <p:pic>
        <p:nvPicPr>
          <p:cNvPr id="188" name="Google Shape;188;p22"/>
          <p:cNvPicPr preferRelativeResize="0"/>
          <p:nvPr/>
        </p:nvPicPr>
        <p:blipFill>
          <a:blip r:embed="rId3">
            <a:alphaModFix/>
          </a:blip>
          <a:stretch>
            <a:fillRect/>
          </a:stretch>
        </p:blipFill>
        <p:spPr>
          <a:xfrm>
            <a:off x="1709100" y="1136550"/>
            <a:ext cx="6256574" cy="3702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3.The examination of movie duration in relation to IMDb scores reveals that films with a duration less than 60 minutes achieve an average rating of 7.7. For movies lasting between 150 and 180 minutes, the average IMDb score is 7.5, while those exceeding 180 minutes attain a score of 7.6. This analysis suggests that shorter and longer durations are associated with slightly higher ratings compared to movies of intermediate length.</a:t>
            </a:r>
            <a:endParaRPr sz="1200"/>
          </a:p>
        </p:txBody>
      </p:sp>
      <p:pic>
        <p:nvPicPr>
          <p:cNvPr id="194" name="Google Shape;194;p23"/>
          <p:cNvPicPr preferRelativeResize="0"/>
          <p:nvPr/>
        </p:nvPicPr>
        <p:blipFill>
          <a:blip r:embed="rId3">
            <a:alphaModFix/>
          </a:blip>
          <a:stretch>
            <a:fillRect/>
          </a:stretch>
        </p:blipFill>
        <p:spPr>
          <a:xfrm>
            <a:off x="1987300" y="1612650"/>
            <a:ext cx="5376961" cy="353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Arial"/>
                <a:ea typeface="Arial"/>
                <a:cs typeface="Arial"/>
                <a:sym typeface="Arial"/>
              </a:rPr>
              <a:t>4.It is recommended to prioritize movies with higher IMDb scores, as they tend to yield increased gross earnings. However, caution is advised in the 500M- 600M gross range, as despite positive IMDb scores, a significant reduction in earnings is observed. Proactive decision-making is encouraged to optimize financial outcomes.</a:t>
            </a:r>
            <a:endParaRPr sz="1200"/>
          </a:p>
        </p:txBody>
      </p:sp>
      <p:pic>
        <p:nvPicPr>
          <p:cNvPr id="200" name="Google Shape;200;p24"/>
          <p:cNvPicPr preferRelativeResize="0"/>
          <p:nvPr/>
        </p:nvPicPr>
        <p:blipFill>
          <a:blip r:embed="rId3">
            <a:alphaModFix/>
          </a:blip>
          <a:stretch>
            <a:fillRect/>
          </a:stretch>
        </p:blipFill>
        <p:spPr>
          <a:xfrm>
            <a:off x="1449625" y="1474700"/>
            <a:ext cx="6386024"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6" name="Google Shape;146;p15"/>
          <p:cNvSpPr txBox="1"/>
          <p:nvPr>
            <p:ph idx="1" type="body"/>
          </p:nvPr>
        </p:nvSpPr>
        <p:spPr>
          <a:xfrm>
            <a:off x="1297500" y="1512225"/>
            <a:ext cx="7038900" cy="296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Understand Box Office Success Factors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 Provide Actionable Insights</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3. Inform Decision-Making:</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4. Optimize Financial Returns</a:t>
            </a:r>
            <a:endParaRPr/>
          </a:p>
          <a:p>
            <a:pPr indent="0" lvl="0" marL="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339725" lvl="0" marL="914400" rtl="0" algn="l">
              <a:lnSpc>
                <a:spcPct val="200000"/>
              </a:lnSpc>
              <a:spcBef>
                <a:spcPts val="0"/>
              </a:spcBef>
              <a:spcAft>
                <a:spcPts val="0"/>
              </a:spcAft>
              <a:buSzPct val="100000"/>
              <a:buFont typeface="Montserrat"/>
              <a:buChar char="●"/>
            </a:pPr>
            <a:r>
              <a:rPr lang="en">
                <a:solidFill>
                  <a:srgbClr val="000000"/>
                </a:solidFill>
              </a:rPr>
              <a:t>Data Loading</a:t>
            </a:r>
            <a:endParaRPr>
              <a:solidFill>
                <a:srgbClr val="000000"/>
              </a:solidFill>
            </a:endParaRPr>
          </a:p>
          <a:p>
            <a:pPr indent="-339725" lvl="0" marL="914400" rtl="0" algn="l">
              <a:lnSpc>
                <a:spcPct val="200000"/>
              </a:lnSpc>
              <a:spcBef>
                <a:spcPts val="0"/>
              </a:spcBef>
              <a:spcAft>
                <a:spcPts val="0"/>
              </a:spcAft>
              <a:buSzPct val="100000"/>
              <a:buFont typeface="Montserrat"/>
              <a:buChar char="●"/>
            </a:pPr>
            <a:r>
              <a:rPr lang="en">
                <a:solidFill>
                  <a:srgbClr val="000000"/>
                </a:solidFill>
              </a:rPr>
              <a:t>Data Inspection</a:t>
            </a:r>
            <a:endParaRPr>
              <a:solidFill>
                <a:srgbClr val="000000"/>
              </a:solidFill>
            </a:endParaRPr>
          </a:p>
          <a:p>
            <a:pPr indent="-339725" lvl="0" marL="914400" rtl="0" algn="l">
              <a:lnSpc>
                <a:spcPct val="200000"/>
              </a:lnSpc>
              <a:spcBef>
                <a:spcPts val="0"/>
              </a:spcBef>
              <a:spcAft>
                <a:spcPts val="0"/>
              </a:spcAft>
              <a:buSzPct val="100000"/>
              <a:buFont typeface="Montserrat"/>
              <a:buChar char="●"/>
            </a:pPr>
            <a:r>
              <a:rPr lang="en">
                <a:solidFill>
                  <a:srgbClr val="000000"/>
                </a:solidFill>
              </a:rPr>
              <a:t>Data Cleaning</a:t>
            </a:r>
            <a:endParaRPr>
              <a:solidFill>
                <a:srgbClr val="000000"/>
              </a:solidFill>
            </a:endParaRPr>
          </a:p>
          <a:p>
            <a:pPr indent="-339725" lvl="0" marL="914400" rtl="0" algn="l">
              <a:lnSpc>
                <a:spcPct val="200000"/>
              </a:lnSpc>
              <a:spcBef>
                <a:spcPts val="0"/>
              </a:spcBef>
              <a:spcAft>
                <a:spcPts val="0"/>
              </a:spcAft>
              <a:buSzPct val="100000"/>
              <a:buFont typeface="Montserrat"/>
              <a:buChar char="●"/>
            </a:pPr>
            <a:r>
              <a:rPr lang="en">
                <a:solidFill>
                  <a:srgbClr val="000000"/>
                </a:solidFill>
              </a:rPr>
              <a:t>Exploratory Data Analysis (EDA):</a:t>
            </a:r>
            <a:endParaRPr>
              <a:solidFill>
                <a:srgbClr val="000000"/>
              </a:solidFill>
            </a:endParaRPr>
          </a:p>
          <a:p>
            <a:pPr indent="-339725" lvl="0" marL="914400" rtl="0" algn="l">
              <a:lnSpc>
                <a:spcPct val="200000"/>
              </a:lnSpc>
              <a:spcBef>
                <a:spcPts val="0"/>
              </a:spcBef>
              <a:spcAft>
                <a:spcPts val="0"/>
              </a:spcAft>
              <a:buSzPct val="100000"/>
              <a:buFont typeface="Montserrat"/>
              <a:buChar char="●"/>
            </a:pPr>
            <a:r>
              <a:rPr lang="en">
                <a:solidFill>
                  <a:srgbClr val="000000"/>
                </a:solidFill>
              </a:rPr>
              <a:t>Summary and Reporting</a:t>
            </a:r>
            <a:endParaRPr>
              <a:solidFill>
                <a:srgbClr val="000000"/>
              </a:solidFill>
            </a:endParaRPr>
          </a:p>
          <a:p>
            <a:pPr indent="0" lvl="0" marL="0" rtl="0" algn="l">
              <a:spcBef>
                <a:spcPts val="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Insights</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6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Correlation heatmap</a:t>
            </a:r>
            <a:endParaRPr/>
          </a:p>
        </p:txBody>
      </p:sp>
      <p:pic>
        <p:nvPicPr>
          <p:cNvPr id="164" name="Google Shape;164;p18"/>
          <p:cNvPicPr preferRelativeResize="0"/>
          <p:nvPr/>
        </p:nvPicPr>
        <p:blipFill>
          <a:blip r:embed="rId3">
            <a:alphaModFix/>
          </a:blip>
          <a:stretch>
            <a:fillRect/>
          </a:stretch>
        </p:blipFill>
        <p:spPr>
          <a:xfrm>
            <a:off x="1488650" y="1021050"/>
            <a:ext cx="6847749" cy="412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interpretation</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correlation heatmap uses colors and number to show association between variables</a:t>
            </a:r>
            <a:endParaRPr/>
          </a:p>
          <a:p>
            <a:pPr indent="0" lvl="0" marL="0" rtl="0" algn="l">
              <a:spcBef>
                <a:spcPts val="1200"/>
              </a:spcBef>
              <a:spcAft>
                <a:spcPts val="0"/>
              </a:spcAft>
              <a:buNone/>
            </a:pPr>
            <a:r>
              <a:rPr lang="en"/>
              <a:t>It ranges from 1 to -1</a:t>
            </a:r>
            <a:endParaRPr/>
          </a:p>
          <a:p>
            <a:pPr indent="0" lvl="0" marL="0" rtl="0" algn="l">
              <a:spcBef>
                <a:spcPts val="1200"/>
              </a:spcBef>
              <a:spcAft>
                <a:spcPts val="1200"/>
              </a:spcAft>
              <a:buNone/>
            </a:pPr>
            <a:r>
              <a:rPr lang="en"/>
              <a:t>1 indicates very strong correlation -1 weak correlation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25150" y="133675"/>
            <a:ext cx="7038900" cy="914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SzPts val="1300"/>
              <a:buFont typeface="Arial"/>
              <a:buAutoNum type="arabicPeriod"/>
            </a:pPr>
            <a:r>
              <a:rPr lang="en" sz="1300">
                <a:latin typeface="Arial"/>
                <a:ea typeface="Arial"/>
                <a:cs typeface="Arial"/>
                <a:sym typeface="Arial"/>
              </a:rPr>
              <a:t>The correlation between directors and IMDb scores underscores the pivotal role of directors in shaping a movie's quality. This analysis emphasizes that the choice of a director significantly influences the overall excellence and reception of a film, reinforcing the importance of directorial expertise in achieving higher IMDb ratings.</a:t>
            </a:r>
            <a:endParaRPr sz="1300">
              <a:latin typeface="Arial"/>
              <a:ea typeface="Arial"/>
              <a:cs typeface="Arial"/>
              <a:sym typeface="Arial"/>
            </a:endParaRPr>
          </a:p>
          <a:p>
            <a:pPr indent="0" lvl="0" marL="0" rtl="0" algn="l">
              <a:spcBef>
                <a:spcPts val="1200"/>
              </a:spcBef>
              <a:spcAft>
                <a:spcPts val="0"/>
              </a:spcAft>
              <a:buNone/>
            </a:pPr>
            <a:r>
              <a:t/>
            </a:r>
            <a:endParaRPr sz="1300"/>
          </a:p>
        </p:txBody>
      </p:sp>
      <p:pic>
        <p:nvPicPr>
          <p:cNvPr id="182" name="Google Shape;182;p21"/>
          <p:cNvPicPr preferRelativeResize="0"/>
          <p:nvPr/>
        </p:nvPicPr>
        <p:blipFill>
          <a:blip r:embed="rId3">
            <a:alphaModFix/>
          </a:blip>
          <a:stretch>
            <a:fillRect/>
          </a:stretch>
        </p:blipFill>
        <p:spPr>
          <a:xfrm>
            <a:off x="1225150" y="1338850"/>
            <a:ext cx="7694101" cy="371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