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5" r:id="rId6"/>
    <p:sldId id="259" r:id="rId7"/>
    <p:sldId id="258" r:id="rId8"/>
    <p:sldId id="266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00CC"/>
    <a:srgbClr val="003635"/>
    <a:srgbClr val="9EFF29"/>
    <a:srgbClr val="C80064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2022-01-09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8" y="2898059"/>
            <a:ext cx="8104240" cy="172555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8" y="1600198"/>
            <a:ext cx="8133736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6" y="246460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89" y="413911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1" y="1275735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4952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587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311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587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311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2022-01-09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verNz/VolgoDon15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github.com/WiverNz/VolgoDon159" TargetMode="External"/><Relationship Id="rId5" Type="http://schemas.openxmlformats.org/officeDocument/2006/relationships/hyperlink" Target="https://github.com/WiverNz/VolgoDon159/blob/main/Code/GameModules/GameState.h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verNz/ShipPathCalculations" TargetMode="External"/><Relationship Id="rId2" Type="http://schemas.openxmlformats.org/officeDocument/2006/relationships/hyperlink" Target="https://github.com/WiverNz/VolgoDon1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verNz/marinetraffic_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9959"/>
            <a:ext cx="3940671" cy="33354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github.com/WiverNz/VolgoDon159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  <a:hlinkClick r:id="rId3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4385" y="430624"/>
            <a:ext cx="80180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</a:pPr>
            <a:r>
              <a:rPr 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Ship Simulator</a:t>
            </a:r>
            <a:r>
              <a:rPr lang="en-US" sz="12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/>
                <a:cs typeface="PT Sans"/>
              </a:rPr>
              <a:t/>
            </a:r>
            <a:br>
              <a:rPr lang="en-US" sz="12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"/>
                <a:cs typeface="PT Sans"/>
              </a:rPr>
            </a:br>
            <a:r>
              <a:rPr lang="en-US" sz="3200" dirty="0">
                <a:solidFill>
                  <a:srgbClr val="00B0F0"/>
                </a:solidFill>
                <a:latin typeface="PT Sans"/>
                <a:cs typeface="PT Sans"/>
              </a:rPr>
              <a:t>Volgo-Don 159</a:t>
            </a:r>
            <a:endParaRPr lang="en-JM" sz="3200" dirty="0">
              <a:solidFill>
                <a:srgbClr val="00B0F0"/>
              </a:solidFill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076" y="1971187"/>
            <a:ext cx="4790067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464D61"/>
                </a:solidFill>
              </a:rPr>
              <a:t>Implemented </a:t>
            </a:r>
            <a:r>
              <a:rPr lang="en-US" sz="1300" dirty="0" smtClean="0">
                <a:solidFill>
                  <a:srgbClr val="464D61"/>
                </a:solidFill>
              </a:rPr>
              <a:t>(some partially</a:t>
            </a:r>
            <a:r>
              <a:rPr lang="en-US" sz="1300" dirty="0" smtClean="0">
                <a:solidFill>
                  <a:srgbClr val="464D61"/>
                </a:solidFill>
              </a:rPr>
              <a:t>)</a:t>
            </a:r>
            <a:r>
              <a:rPr lang="en-US" sz="1300" dirty="0">
                <a:solidFill>
                  <a:srgbClr val="464D61"/>
                </a:solidFill>
              </a:rPr>
              <a:t>:</a:t>
            </a:r>
            <a:endParaRPr lang="ru-RU" sz="1300" dirty="0" smtClean="0">
              <a:solidFill>
                <a:srgbClr val="464D6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</a:rPr>
              <a:t>Import </a:t>
            </a:r>
            <a:r>
              <a:rPr lang="en-US" sz="1300" dirty="0">
                <a:solidFill>
                  <a:srgbClr val="464D61"/>
                </a:solidFill>
              </a:rPr>
              <a:t>of models of ships, height map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User menu (Flash)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User interface (Flash)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Description of properties (RPM of engines, dimensions, weight)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Simple calculation of the ship's trajectory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Game state </a:t>
            </a:r>
            <a:r>
              <a:rPr lang="en-US" sz="1300" dirty="0" smtClean="0">
                <a:solidFill>
                  <a:srgbClr val="464D61"/>
                </a:solidFill>
              </a:rPr>
              <a:t>machine</a:t>
            </a:r>
            <a:endParaRPr lang="en-US" sz="1300" dirty="0">
              <a:solidFill>
                <a:srgbClr val="464D6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290104" y="1968431"/>
            <a:ext cx="359263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smtClean="0">
                <a:solidFill>
                  <a:srgbClr val="464D61"/>
                </a:solidFill>
              </a:rPr>
              <a:t>To do:</a:t>
            </a:r>
            <a:endParaRPr lang="en-US" sz="1300" dirty="0">
              <a:solidFill>
                <a:srgbClr val="464D6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Abstract factory for creating ship instances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</a:rPr>
              <a:t>Physics</a:t>
            </a:r>
            <a:r>
              <a:rPr lang="en-US" sz="1300" dirty="0">
                <a:solidFill>
                  <a:srgbClr val="464D61"/>
                </a:solidFill>
              </a:rPr>
              <a:t>: drift of a </a:t>
            </a:r>
            <a:r>
              <a:rPr lang="en-US" sz="1300" dirty="0" smtClean="0">
                <a:solidFill>
                  <a:srgbClr val="464D61"/>
                </a:solidFill>
              </a:rPr>
              <a:t>ship </a:t>
            </a:r>
            <a:r>
              <a:rPr lang="en-US" sz="1300" dirty="0">
                <a:solidFill>
                  <a:srgbClr val="464D61"/>
                </a:solidFill>
              </a:rPr>
              <a:t>(wind, flow, waves)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Some kind of AI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Radar (depths)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Simple navigation map</a:t>
            </a:r>
            <a:endParaRPr lang="en-US" sz="1300" dirty="0" smtClean="0">
              <a:solidFill>
                <a:srgbClr val="464D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25"/>
            <a:ext cx="9144000" cy="51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550"/>
          </a:xfrm>
        </p:spPr>
      </p:pic>
    </p:spTree>
    <p:extLst>
      <p:ext uri="{BB962C8B-B14F-4D97-AF65-F5344CB8AC3E}">
        <p14:creationId xmlns:p14="http://schemas.microsoft.com/office/powerpoint/2010/main" val="35280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8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300" dirty="0" err="1" smtClean="0">
                <a:solidFill>
                  <a:srgbClr val="464D61"/>
                </a:solidFill>
              </a:rPr>
              <a:t>Unittests</a:t>
            </a:r>
            <a:endParaRPr lang="ru-RU" sz="1300" dirty="0" smtClean="0">
              <a:solidFill>
                <a:srgbClr val="464D6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464D61"/>
                </a:solidFill>
              </a:rPr>
              <a:t>Out of the box not supported - I created stubs from the game engine and a </a:t>
            </a:r>
            <a:r>
              <a:rPr lang="en-US" sz="1300" dirty="0" err="1">
                <a:solidFill>
                  <a:srgbClr val="464D61"/>
                </a:solidFill>
              </a:rPr>
              <a:t>config</a:t>
            </a:r>
            <a:r>
              <a:rPr lang="en-US" sz="1300" dirty="0">
                <a:solidFill>
                  <a:srgbClr val="464D61"/>
                </a:solidFill>
              </a:rPr>
              <a:t> file that is picked up in </a:t>
            </a:r>
            <a:r>
              <a:rPr lang="en-US" sz="1300" dirty="0" err="1">
                <a:solidFill>
                  <a:srgbClr val="464D61"/>
                </a:solidFill>
              </a:rPr>
              <a:t>cmake</a:t>
            </a:r>
            <a:r>
              <a:rPr lang="en-US" sz="1300" dirty="0">
                <a:solidFill>
                  <a:srgbClr val="464D61"/>
                </a:solidFill>
              </a:rPr>
              <a:t> with unpacking and compiling of the </a:t>
            </a:r>
            <a:r>
              <a:rPr lang="en-US" sz="1300" dirty="0" err="1">
                <a:solidFill>
                  <a:srgbClr val="464D61"/>
                </a:solidFill>
              </a:rPr>
              <a:t>gtests</a:t>
            </a:r>
            <a:r>
              <a:rPr lang="en-US" sz="1300" dirty="0">
                <a:solidFill>
                  <a:srgbClr val="464D61"/>
                </a:solidFill>
              </a:rPr>
              <a:t> (</a:t>
            </a:r>
            <a:r>
              <a:rPr lang="en-US" sz="1300" dirty="0" err="1">
                <a:solidFill>
                  <a:srgbClr val="464D61"/>
                </a:solidFill>
              </a:rPr>
              <a:t>UnitTestsMacros.cmake</a:t>
            </a:r>
            <a:r>
              <a:rPr lang="en-US" sz="1300" dirty="0">
                <a:solidFill>
                  <a:srgbClr val="464D61"/>
                </a:solidFill>
              </a:rPr>
              <a:t> - function </a:t>
            </a:r>
            <a:r>
              <a:rPr lang="en-US" sz="1300" dirty="0" err="1">
                <a:solidFill>
                  <a:srgbClr val="464D61"/>
                </a:solidFill>
              </a:rPr>
              <a:t>include_google_test</a:t>
            </a:r>
            <a:r>
              <a:rPr lang="en-US" sz="1300" dirty="0" smtClean="0">
                <a:solidFill>
                  <a:srgbClr val="464D61"/>
                </a:solidFill>
              </a:rPr>
              <a:t>)</a:t>
            </a:r>
            <a:endParaRPr lang="en-US" sz="1300" dirty="0">
              <a:solidFill>
                <a:srgbClr val="464D6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Serialization of small </a:t>
            </a:r>
            <a:r>
              <a:rPr lang="en-US" sz="1300" dirty="0" smtClean="0">
                <a:solidFill>
                  <a:srgbClr val="464D61"/>
                </a:solidFill>
              </a:rPr>
              <a:t>numbers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300" dirty="0" smtClean="0">
              <a:solidFill>
                <a:srgbClr val="464D6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solidFill>
                <a:srgbClr val="464D6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 smtClean="0">
              <a:solidFill>
                <a:srgbClr val="464D61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rgbClr val="464D6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 smtClean="0">
              <a:solidFill>
                <a:srgbClr val="464D6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</a:rPr>
              <a:t>Using old technologies (Flash)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</a:rPr>
              <a:t>Crashes</a:t>
            </a:r>
            <a:r>
              <a:rPr lang="en-US" sz="1300" dirty="0">
                <a:solidFill>
                  <a:srgbClr val="464D61"/>
                </a:solidFill>
              </a:rPr>
              <a:t>, freezes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Doesn't compile out of the </a:t>
            </a:r>
            <a:r>
              <a:rPr lang="en-US" sz="1300" dirty="0" smtClean="0">
                <a:solidFill>
                  <a:srgbClr val="464D61"/>
                </a:solidFill>
              </a:rPr>
              <a:t>box</a:t>
            </a:r>
          </a:p>
          <a:p>
            <a:pPr marL="0" indent="0">
              <a:buNone/>
            </a:pPr>
            <a:endParaRPr lang="en-US" sz="1300" dirty="0" smtClean="0">
              <a:solidFill>
                <a:srgbClr val="464D61"/>
              </a:solidFill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464D61"/>
                </a:solidFill>
              </a:rPr>
              <a:t>Solution: </a:t>
            </a:r>
            <a:r>
              <a:rPr lang="en-US" sz="1300" dirty="0">
                <a:solidFill>
                  <a:srgbClr val="464D61"/>
                </a:solidFill>
              </a:rPr>
              <a:t>Switch the Unity game engine (C#)</a:t>
            </a:r>
            <a:endParaRPr lang="en-US" sz="1300" dirty="0">
              <a:solidFill>
                <a:srgbClr val="464D6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208082"/>
              </p:ext>
            </p:extLst>
          </p:nvPr>
        </p:nvGraphicFramePr>
        <p:xfrm>
          <a:off x="3232194" y="2130055"/>
          <a:ext cx="5348970" cy="184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Документ" r:id="rId3" imgW="11798280" imgH="4057200" progId="Word.OpenDocumentText.12">
                  <p:embed/>
                </p:oleObj>
              </mc:Choice>
              <mc:Fallback>
                <p:oleObj name="Документ" r:id="rId3" imgW="11798280" imgH="4057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2194" y="2130055"/>
                        <a:ext cx="5348970" cy="184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659"/>
            <a:ext cx="2696482" cy="3709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82" y="1114659"/>
            <a:ext cx="6316886" cy="3709525"/>
          </a:xfrm>
          <a:prstGeom prst="rect">
            <a:avLst/>
          </a:prstGeom>
        </p:spPr>
      </p:pic>
      <p:sp>
        <p:nvSpPr>
          <p:cNvPr id="13" name="Subtitle 2">
            <a:hlinkClick r:id="rId5"/>
          </p:cNvPr>
          <p:cNvSpPr txBox="1">
            <a:spLocks/>
          </p:cNvSpPr>
          <p:nvPr/>
        </p:nvSpPr>
        <p:spPr>
          <a:xfrm>
            <a:off x="0" y="4824184"/>
            <a:ext cx="6633028" cy="287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  <a:hlinkClick r:id="rId6"/>
              </a:rPr>
              <a:t>https://github.com/WiverNz/VolgoDon159/blob/main/Code/GameModules/GameState.h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01939"/>
              </p:ext>
            </p:extLst>
          </p:nvPr>
        </p:nvGraphicFramePr>
        <p:xfrm>
          <a:off x="4464459" y="1116013"/>
          <a:ext cx="46815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Документ" r:id="rId7" imgW="4687560" imgH="1390320" progId="Word.OpenDocumentText.12">
                  <p:embed/>
                </p:oleObj>
              </mc:Choice>
              <mc:Fallback>
                <p:oleObj name="Документ" r:id="rId7" imgW="4687560" imgH="1390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4459" y="1116013"/>
                        <a:ext cx="4681537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tests initialization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24447"/>
              </p:ext>
            </p:extLst>
          </p:nvPr>
        </p:nvGraphicFramePr>
        <p:xfrm>
          <a:off x="20637" y="1146175"/>
          <a:ext cx="9123363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Документ" r:id="rId3" imgW="9729000" imgH="4260240" progId="Word.OpenDocumentText.12">
                  <p:embed/>
                </p:oleObj>
              </mc:Choice>
              <mc:Fallback>
                <p:oleObj name="Документ" r:id="rId3" imgW="9729000" imgH="4260240" progId="Word.OpenDocumentTex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" y="1146175"/>
                        <a:ext cx="9123363" cy="399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 features and links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447" y="3096208"/>
            <a:ext cx="825909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smtClean="0">
                <a:solidFill>
                  <a:srgbClr val="464D61"/>
                </a:solidFill>
              </a:rPr>
              <a:t>Links</a:t>
            </a:r>
            <a:endParaRPr lang="en-US" sz="1300" dirty="0" smtClean="0">
              <a:solidFill>
                <a:srgbClr val="464D61"/>
              </a:solidFill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  <a:hlinkClick r:id="rId2"/>
              </a:rPr>
              <a:t>https</a:t>
            </a:r>
            <a:r>
              <a:rPr lang="en-US" sz="1300" dirty="0">
                <a:solidFill>
                  <a:srgbClr val="464D61"/>
                </a:solidFill>
                <a:hlinkClick r:id="rId2"/>
              </a:rPr>
              <a:t>://</a:t>
            </a:r>
            <a:r>
              <a:rPr lang="en-US" sz="1300" dirty="0" smtClean="0">
                <a:solidFill>
                  <a:srgbClr val="464D61"/>
                </a:solidFill>
                <a:hlinkClick r:id="rId2"/>
              </a:rPr>
              <a:t>github.com/WiverNz/VolgoDon159</a:t>
            </a:r>
            <a:endParaRPr lang="en-US" sz="1300" dirty="0" smtClean="0">
              <a:solidFill>
                <a:srgbClr val="464D6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solidFill>
                  <a:srgbClr val="464D61"/>
                </a:solidFill>
              </a:rPr>
              <a:t>Documentation: /doc/index.html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  <a:hlinkClick r:id="rId3"/>
              </a:rPr>
              <a:t>https://</a:t>
            </a:r>
            <a:r>
              <a:rPr lang="en-US" sz="1300" dirty="0" smtClean="0">
                <a:solidFill>
                  <a:srgbClr val="464D61"/>
                </a:solidFill>
                <a:hlinkClick r:id="rId3"/>
              </a:rPr>
              <a:t>github.com/WiverNz/ShipPathCalculations</a:t>
            </a:r>
            <a:endParaRPr lang="en-US" sz="1300" dirty="0" smtClean="0">
              <a:solidFill>
                <a:srgbClr val="464D6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  <a:hlinkClick r:id="rId4"/>
              </a:rPr>
              <a:t>https://</a:t>
            </a:r>
            <a:r>
              <a:rPr lang="en-US" sz="1300" dirty="0" smtClean="0">
                <a:solidFill>
                  <a:srgbClr val="464D61"/>
                </a:solidFill>
                <a:hlinkClick r:id="rId4"/>
              </a:rPr>
              <a:t>github.com/WiverNz/marinetraffic_pi</a:t>
            </a:r>
            <a:endParaRPr lang="en-US" sz="1300" dirty="0" smtClean="0">
              <a:solidFill>
                <a:srgbClr val="464D6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300" dirty="0" err="1" smtClean="0">
                <a:solidFill>
                  <a:srgbClr val="464D61"/>
                </a:solidFill>
              </a:rPr>
              <a:t>OpenCPN</a:t>
            </a:r>
            <a:r>
              <a:rPr lang="en-US" sz="1300" dirty="0" smtClean="0">
                <a:solidFill>
                  <a:srgbClr val="464D61"/>
                </a:solidFill>
              </a:rPr>
              <a:t> 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47" y="1803546"/>
            <a:ext cx="82590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smtClean="0">
                <a:solidFill>
                  <a:srgbClr val="464D61"/>
                </a:solidFill>
              </a:rPr>
              <a:t>Future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 smtClean="0">
                <a:solidFill>
                  <a:srgbClr val="464D61"/>
                </a:solidFill>
              </a:rPr>
              <a:t>Web </a:t>
            </a:r>
            <a:r>
              <a:rPr lang="en-US" sz="1300" dirty="0">
                <a:solidFill>
                  <a:srgbClr val="464D61"/>
                </a:solidFill>
              </a:rPr>
              <a:t>interface (</a:t>
            </a:r>
            <a:r>
              <a:rPr lang="en-US" sz="1300" dirty="0" err="1">
                <a:solidFill>
                  <a:srgbClr val="464D61"/>
                </a:solidFill>
              </a:rPr>
              <a:t>WebAssembly</a:t>
            </a:r>
            <a:r>
              <a:rPr lang="en-US" sz="1300" dirty="0">
                <a:solidFill>
                  <a:srgbClr val="464D61"/>
                </a:solidFill>
              </a:rPr>
              <a:t>) with charts (Partial load) and display of ship positions</a:t>
            </a:r>
            <a:r>
              <a:rPr lang="en-US" sz="1300" dirty="0" smtClean="0">
                <a:solidFill>
                  <a:srgbClr val="464D6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Multiplayer</a:t>
            </a:r>
            <a:endParaRPr lang="ru-RU" sz="1300" dirty="0" smtClean="0">
              <a:solidFill>
                <a:srgbClr val="464D61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300" dirty="0">
                <a:solidFill>
                  <a:srgbClr val="464D61"/>
                </a:solidFill>
              </a:rPr>
              <a:t>Loading and displaying real ships (</a:t>
            </a:r>
            <a:r>
              <a:rPr lang="en-US" sz="1300" dirty="0" err="1">
                <a:solidFill>
                  <a:srgbClr val="464D61"/>
                </a:solidFill>
              </a:rPr>
              <a:t>MarineTraffic</a:t>
            </a:r>
            <a:r>
              <a:rPr lang="en-US" sz="1300" dirty="0">
                <a:solidFill>
                  <a:srgbClr val="464D61"/>
                </a:solidFill>
              </a:rPr>
              <a:t>)</a:t>
            </a:r>
            <a:endParaRPr lang="ru-RU" sz="1300" dirty="0" smtClean="0">
              <a:solidFill>
                <a:srgbClr val="464D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PT Sans</vt:lpstr>
      <vt:lpstr>Office Theme</vt:lpstr>
      <vt:lpstr>OpenDocument Text</vt:lpstr>
      <vt:lpstr>PowerPoint Presentation</vt:lpstr>
      <vt:lpstr>Overview</vt:lpstr>
      <vt:lpstr>PowerPoint Presentation</vt:lpstr>
      <vt:lpstr>PowerPoint Presentation</vt:lpstr>
      <vt:lpstr>PowerPoint Presentation</vt:lpstr>
      <vt:lpstr>Problems</vt:lpstr>
      <vt:lpstr>State machine</vt:lpstr>
      <vt:lpstr>Unit tests initialization</vt:lpstr>
      <vt:lpstr>Future features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2022-01-10T15:59:11Z</dcterms:modified>
</cp:coreProperties>
</file>