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56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48C1-83E8-450D-A092-DCC1D1FE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A81A25-3159-2A93-DB23-67C7AD69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36718-C901-6D7E-B112-A9060686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D02FA-8A8B-1FB9-2DCB-844A71E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28189-2130-380C-37F3-8F4E225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05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4EE5-BA31-4C45-5B88-C0A00A9E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D25EB0-B9A2-183E-C41A-11AAAEA7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D1A9E-9D78-08E7-80DF-FC37114C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56368-C7EF-8779-BB0B-C2830DE1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84D5E-6E8B-7A3F-84F4-38054611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2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423AB-CA11-7453-D427-4316BF567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4F00DE-ADCE-8C22-0B24-0D84E802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3711C-A3C5-9F15-888A-F948B291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A5442-FC2D-F374-6801-5A1BC303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2A629-7A9E-95A0-A103-78BB7EC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60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836F-AA50-B109-21A2-312C94A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60D96-39F8-1556-FEB3-B02A0F21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B27E3-015E-04AB-8574-DCE327B4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E0DEC-E27E-CAC2-2EA3-9A0E2736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7E7A9-8BA1-7700-CD91-305FDC2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1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DE14F-56B3-B7DA-80D2-35754A71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BCB3E-1DBB-2216-5116-4BF9AF10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AA81D-D764-CF60-95AC-FB5CBAF6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F9312-ACE4-563D-3EF5-309400AC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ED8A9-56BC-215B-E989-240A079C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26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61A02-0093-F8DE-C1FA-BE915694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C51D6-9BD9-6A24-AF0F-391B206ED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AF05D-BA16-74ED-55AD-F0FF3A70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0A15AB-CCB9-5669-794B-C78E2BC4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C0121-FA4B-4CBC-D00F-D64D1D30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6F251-48AA-0461-F647-7D141E7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84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F2B9C-C400-F353-7783-4A567EEC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3A643-17D7-1010-8E43-04F2E6EE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0FE1F-AE25-6551-75CD-274AD22D4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2C507-587C-AFC5-B3E6-F38CDB02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B8F8FA-CC11-CCAB-CD3B-E25AF4630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3C9BE9-778A-4DED-3961-F091A7EB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DE7058-5D47-7053-3801-7533A2C5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DFB633-CC97-2BF8-F9D2-D8C66F5B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74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317BB-C373-B0DF-4EE6-ADBEC9D3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0A0120-2E9B-8093-0D93-346D37FA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1F40CD-DE83-EE15-89D8-14F0A8DA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6C6652-F7BE-CA98-35D3-ECFAEFE1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48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3F2D95-245B-97BD-DD80-E6DA7CE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B1AC93-DFE1-32B4-053C-D4AC41A1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E732F-9A39-A8D9-327E-986340B1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7094-9E86-AFB8-ED89-9DABE6A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075A9-B72E-B3A3-0D7C-A83F5ED8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7E814-D556-DC9D-785E-D5E8EE9B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F3B8B9-80B5-5860-DF0C-AEB6744F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DBA38C-64C4-7068-B452-008C37F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32B9B-3D0A-C32A-14AD-6DCADA20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11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4EB6-16CA-314B-DD3D-33521F87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903584-F71B-7220-1E80-0A311A63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CE1865-91A4-FF32-19B8-8F2D8F68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6108D8-6E74-9E56-033B-CB1C99F8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7BAADA-E0D9-310B-9312-1C9DA23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AA484-B9CD-4844-6EA6-80AB333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53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335E9F-7935-4202-512E-DCF99AAA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838E4-D4F2-6DE0-0293-18837A90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C3F02-D6BA-A950-C150-013139BC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DFB4F-EAD9-4EDE-9420-0190F803BEB4}" type="datetimeFigureOut">
              <a:rPr lang="es-EC" smtClean="0"/>
              <a:t>11/04/2024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2B90F-F7FD-C3B6-8275-4EA8E775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B579C-0443-E0B7-A486-359CF54F6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0E8FB-B8DD-4223-AFD1-D056A28FB43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587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77D40-EF3D-EDCE-8F9C-770BE991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7963" y="0"/>
            <a:ext cx="6367975" cy="1655762"/>
          </a:xfrm>
        </p:spPr>
        <p:txBody>
          <a:bodyPr>
            <a:normAutofit/>
          </a:bodyPr>
          <a:lstStyle/>
          <a:p>
            <a:r>
              <a:rPr lang="es-ES" sz="4000" dirty="0"/>
              <a:t>GESTION DE RIESGOS</a:t>
            </a:r>
            <a:br>
              <a:rPr lang="es-ES" sz="4000" dirty="0"/>
            </a:br>
            <a:r>
              <a:rPr lang="es-ES" sz="4000" dirty="0"/>
              <a:t> DE PROYECTOS</a:t>
            </a:r>
            <a:endParaRPr lang="es-EC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2EFF2-1AD2-949F-D252-72D6FEED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36" y="1688831"/>
            <a:ext cx="5425441" cy="5031544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E</a:t>
            </a:r>
            <a:r>
              <a:rPr lang="es-ES" sz="3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 </a:t>
            </a:r>
            <a:r>
              <a:rPr lang="es-ES" sz="30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todo aquello que pueda afectar al éxito del proyecto</a:t>
            </a:r>
            <a:r>
              <a:rPr lang="es-ES" sz="3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puede ser algo que cause retrasos en el cronograma del proyecto, que haga que se exceda el presupuesto previsto o cualquier cosa que derive en la disminución del rendimiento del equipo de un modo u otro.</a:t>
            </a:r>
            <a:r>
              <a:rPr lang="es-ES" sz="24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s-ES" sz="30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s-ES" sz="30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cualquier cosa que pueda cambiar la trayectoria de finalización de un trabajo</a:t>
            </a:r>
            <a:endParaRPr lang="es-EC" sz="3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F48C6E-0AE2-44F9-BDBD-80E3DEDF94AF}"/>
              </a:ext>
            </a:extLst>
          </p:cNvPr>
          <p:cNvSpPr txBox="1"/>
          <p:nvPr/>
        </p:nvSpPr>
        <p:spPr>
          <a:xfrm>
            <a:off x="6292948" y="0"/>
            <a:ext cx="569741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CLASIFICACIÓN:</a:t>
            </a:r>
          </a:p>
          <a:p>
            <a:r>
              <a:rPr lang="es-ES" sz="2500" dirty="0">
                <a:solidFill>
                  <a:srgbClr val="474747"/>
                </a:solidFill>
                <a:highlight>
                  <a:srgbClr val="FFFFFF"/>
                </a:highlight>
                <a:latin typeface="Google Sans"/>
              </a:rPr>
              <a:t>CALCULADOS (el director de proyecto prever y genera planes de contingencia y continuidad) </a:t>
            </a:r>
          </a:p>
          <a:p>
            <a:r>
              <a:rPr lang="es-ES" sz="2500" dirty="0">
                <a:solidFill>
                  <a:srgbClr val="474747"/>
                </a:solidFill>
                <a:highlight>
                  <a:srgbClr val="FFFFFF"/>
                </a:highlight>
                <a:latin typeface="Google Sans"/>
              </a:rPr>
              <a:t>NO CALCULADOS</a:t>
            </a:r>
            <a:r>
              <a:rPr lang="es-ES" sz="25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 (situaciones adversas que se suscitan y no se puede prever</a:t>
            </a:r>
            <a:r>
              <a:rPr lang="es-ES" sz="2500" dirty="0">
                <a:solidFill>
                  <a:srgbClr val="474747"/>
                </a:solidFill>
                <a:highlight>
                  <a:srgbClr val="FFFFFF"/>
                </a:highlight>
                <a:latin typeface="Google Sans"/>
              </a:rPr>
              <a:t>: desastres naturales, pandemias etc. </a:t>
            </a:r>
            <a:endParaRPr lang="es-ES" sz="2500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s-ES" sz="25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Riesgos técnicos: </a:t>
            </a:r>
            <a:r>
              <a:rPr lang="es-ES" sz="25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relacionados con la tecnología, desarrollo de productos y ejecución técnica</a:t>
            </a:r>
            <a:r>
              <a:rPr lang="es-ES" sz="25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 Riesgos financieros: incluyen factores como variaciones en costos, presupuestos desbordados y fluctuaciones económicas.</a:t>
            </a:r>
            <a:endParaRPr lang="es-EC" sz="2500" dirty="0"/>
          </a:p>
        </p:txBody>
      </p:sp>
      <p:pic>
        <p:nvPicPr>
          <p:cNvPr id="1026" name="Picture 2" descr="Cuando minimizar el riesgo no es la única solución - Martin Brainon">
            <a:extLst>
              <a:ext uri="{FF2B5EF4-FFF2-40B4-BE49-F238E27FC236}">
                <a16:creationId xmlns:a16="http://schemas.microsoft.com/office/drawing/2014/main" id="{DB23A007-A37F-54E6-304C-58530906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2" y="4927979"/>
            <a:ext cx="3664707" cy="179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4F681-3144-64C4-934D-7D6F5B0F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1" y="18255"/>
            <a:ext cx="10515600" cy="1325563"/>
          </a:xfrm>
        </p:spPr>
        <p:txBody>
          <a:bodyPr/>
          <a:lstStyle/>
          <a:p>
            <a:r>
              <a:rPr lang="es-ES" dirty="0"/>
              <a:t>ANALISIS DE RIESGOS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0D5E4-4F37-D83A-F777-ACCB3AD5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118735"/>
            <a:ext cx="6406662" cy="550714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MACRO: política global --- geopolítica --- finanzas económicas – requerimientos  universales, etc. (¿¿conflictos bélicos – desastres naturales – sistemas políticos –a dónde va el planeta tierra??)</a:t>
            </a:r>
          </a:p>
          <a:p>
            <a:endParaRPr lang="es-ES" dirty="0"/>
          </a:p>
          <a:p>
            <a:r>
              <a:rPr lang="es-ES" dirty="0"/>
              <a:t>MESO: Qué pasa en el continente – problemas sociales, económicos -  desarrollo social – políticas gubernamentales – sistemas de sostenimiento, dificultades… </a:t>
            </a:r>
          </a:p>
          <a:p>
            <a:endParaRPr lang="es-ES" dirty="0"/>
          </a:p>
          <a:p>
            <a:r>
              <a:rPr lang="es-ES" dirty="0"/>
              <a:t>MICRO Qué pasa en el país- región - provincia – parroquia etc. – problemas sociales, económicos -  desarrollo social – políticas gubernamentales – sistemas de sostenimiento, dificultades… </a:t>
            </a:r>
            <a:endParaRPr lang="es-EC" dirty="0"/>
          </a:p>
        </p:txBody>
      </p:sp>
      <p:pic>
        <p:nvPicPr>
          <p:cNvPr id="2050" name="Picture 2" descr="Análisis de riesgos: Qué es y cómo realizarlo">
            <a:extLst>
              <a:ext uri="{FF2B5EF4-FFF2-40B4-BE49-F238E27FC236}">
                <a16:creationId xmlns:a16="http://schemas.microsoft.com/office/drawing/2014/main" id="{6DC05D7D-5F4F-6C0A-D389-D444401F2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98" y="294822"/>
            <a:ext cx="4595452" cy="27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74162E1-4275-E4A6-36BD-FF34B613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7" y="3272950"/>
            <a:ext cx="4117468" cy="31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B6E3D-E7CD-96B9-3914-124F6200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8255"/>
            <a:ext cx="10515600" cy="1325563"/>
          </a:xfrm>
        </p:spPr>
        <p:txBody>
          <a:bodyPr/>
          <a:lstStyle/>
          <a:p>
            <a:r>
              <a:rPr lang="es-ES" dirty="0"/>
              <a:t>PLANTEAMIENTO DE CALCULO DE RIESGOS</a:t>
            </a:r>
            <a:endParaRPr lang="es-EC" dirty="0"/>
          </a:p>
        </p:txBody>
      </p:sp>
      <p:pic>
        <p:nvPicPr>
          <p:cNvPr id="3074" name="Picture 2" descr="Análisis de Riesgos: Ejemplo y Métodos | SafetyCulture">
            <a:extLst>
              <a:ext uri="{FF2B5EF4-FFF2-40B4-BE49-F238E27FC236}">
                <a16:creationId xmlns:a16="http://schemas.microsoft.com/office/drawing/2014/main" id="{D4E7967E-3FDE-538A-7A0B-B511BDA01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6"/>
          <a:stretch/>
        </p:blipFill>
        <p:spPr bwMode="auto">
          <a:xfrm>
            <a:off x="0" y="1039911"/>
            <a:ext cx="6907237" cy="56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57E826-63C9-7930-DCBF-9CFA21CA6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54" t="26237" r="9423" b="20211"/>
          <a:stretch/>
        </p:blipFill>
        <p:spPr>
          <a:xfrm>
            <a:off x="7455877" y="1039911"/>
            <a:ext cx="4135902" cy="54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B1228-E7C5-08F4-6407-70196FA4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s-ES" dirty="0"/>
              <a:t>CLAVES PARA EL PLANTEAMIENTO DE MATRIZ DE RIESGO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E2A8-8F2F-9BDB-D39E-10A3A75E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825624"/>
            <a:ext cx="6386732" cy="477212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OCURRENCIA: se refiere a la cantidad de veces que puede pasar un evento en determinado período (ejem: lluvia diaria en invierno)</a:t>
            </a:r>
          </a:p>
          <a:p>
            <a:r>
              <a:rPr lang="es-ES" dirty="0"/>
              <a:t>CONSECUENCIA:  lo que puede afectar a las operaciones del proyecto</a:t>
            </a:r>
          </a:p>
          <a:p>
            <a:r>
              <a:rPr lang="es-ES" dirty="0"/>
              <a:t>MAGNITUD: Es la identificación del riesgo</a:t>
            </a:r>
          </a:p>
          <a:p>
            <a:pPr marL="0" indent="0">
              <a:buNone/>
            </a:pPr>
            <a:r>
              <a:rPr lang="es-ES" dirty="0"/>
              <a:t> ROJO=GRAVE</a:t>
            </a:r>
          </a:p>
          <a:p>
            <a:pPr marL="0" indent="0">
              <a:buNone/>
            </a:pPr>
            <a:r>
              <a:rPr lang="es-ES" dirty="0"/>
              <a:t>AMARILLO=LEVE</a:t>
            </a:r>
          </a:p>
          <a:p>
            <a:pPr marL="0" indent="0">
              <a:buNone/>
            </a:pPr>
            <a:r>
              <a:rPr lang="es-ES" dirty="0"/>
              <a:t>VERDE=PERMISIBLE</a:t>
            </a:r>
          </a:p>
          <a:p>
            <a:pPr marL="0" indent="0">
              <a:buNone/>
            </a:pPr>
            <a:r>
              <a:rPr lang="es-ES" dirty="0"/>
              <a:t>Nota: También se puede valorar numéricamente </a:t>
            </a:r>
          </a:p>
          <a:p>
            <a:endParaRPr lang="es-ES" dirty="0"/>
          </a:p>
          <a:p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C4F26B-B06F-F8DC-EA75-33DB95089D41}"/>
              </a:ext>
            </a:extLst>
          </p:cNvPr>
          <p:cNvSpPr txBox="1"/>
          <p:nvPr/>
        </p:nvSpPr>
        <p:spPr>
          <a:xfrm>
            <a:off x="6541477" y="1052478"/>
            <a:ext cx="56505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/>
              <a:t>Graficar el riesgo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/>
              <a:t>Reunir a los involucrados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/>
              <a:t>Concluir en el riesgo y los planes de amortiguamiento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/>
              <a:t>Bosquejar un planteamiento de  inventario de riesgos calculables y no calculables </a:t>
            </a:r>
            <a:endParaRPr lang="es-EC" sz="2500" dirty="0"/>
          </a:p>
        </p:txBody>
      </p:sp>
      <p:pic>
        <p:nvPicPr>
          <p:cNvPr id="4098" name="Picture 2" descr="Metodología de Análisis de Riesgo - YouTube">
            <a:extLst>
              <a:ext uri="{FF2B5EF4-FFF2-40B4-BE49-F238E27FC236}">
                <a16:creationId xmlns:a16="http://schemas.microsoft.com/office/drawing/2014/main" id="{8C128AE8-6022-9EFB-981E-41B25004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400123"/>
            <a:ext cx="5761703" cy="21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7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EC9E-7DBC-8E59-9032-F237EF33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"/>
            <a:ext cx="10515600" cy="801858"/>
          </a:xfrm>
        </p:spPr>
        <p:txBody>
          <a:bodyPr/>
          <a:lstStyle/>
          <a:p>
            <a:r>
              <a:rPr lang="es-ES" dirty="0"/>
              <a:t>CREACION DE ESCENARIOS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F48D1-7AEE-E21A-0C46-9300C460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801859"/>
            <a:ext cx="6899031" cy="5725550"/>
          </a:xfrm>
        </p:spPr>
        <p:txBody>
          <a:bodyPr/>
          <a:lstStyle/>
          <a:p>
            <a:r>
              <a:rPr lang="es-ES" dirty="0"/>
              <a:t>Los riesgos se calculan y crean escenarios los cuales son representados por esquemas de ocurrencia QUE PASARÍA SI.</a:t>
            </a:r>
          </a:p>
          <a:p>
            <a:r>
              <a:rPr lang="es-ES" dirty="0"/>
              <a:t>Cada riesgo lleva un esquema con su propio plan de contingencia o plan de continuidad </a:t>
            </a:r>
          </a:p>
          <a:p>
            <a:r>
              <a:rPr lang="es-ES" dirty="0"/>
              <a:t>Los escenarios se postulan o actualizan frecuentemente </a:t>
            </a:r>
          </a:p>
          <a:p>
            <a:r>
              <a:rPr lang="es-ES" dirty="0"/>
              <a:t>Pueden terminar en Políticas y directrices (planes de mejoras-reglamentos internos-protocolos, </a:t>
            </a:r>
            <a:r>
              <a:rPr lang="es-ES" dirty="0" err="1"/>
              <a:t>etc</a:t>
            </a:r>
            <a:r>
              <a:rPr lang="es-ES" dirty="0"/>
              <a:t>)</a:t>
            </a:r>
            <a:endParaRPr lang="es-EC" dirty="0"/>
          </a:p>
        </p:txBody>
      </p:sp>
      <p:pic>
        <p:nvPicPr>
          <p:cNvPr id="5122" name="Picture 2" descr="Qué es Planificación de Escenarios - YouTube">
            <a:extLst>
              <a:ext uri="{FF2B5EF4-FFF2-40B4-BE49-F238E27FC236}">
                <a16:creationId xmlns:a16="http://schemas.microsoft.com/office/drawing/2014/main" id="{B672FDBF-75AC-5FE0-AE4A-74114382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21" y="400929"/>
            <a:ext cx="4676628" cy="261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NEACIÓN PROSPECTIVA Y ESTRATEGIA DE MARKETING: PROSPECTIVA Y  CONSTRUCCIÓN DE ESCENARIOS">
            <a:extLst>
              <a:ext uri="{FF2B5EF4-FFF2-40B4-BE49-F238E27FC236}">
                <a16:creationId xmlns:a16="http://schemas.microsoft.com/office/drawing/2014/main" id="{77F0CFEB-5E74-6645-571F-D58343EA4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74" y="3939979"/>
            <a:ext cx="4210884" cy="2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6E09-BFDA-C9A6-A078-29FEAE1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-253853"/>
            <a:ext cx="10515600" cy="1325563"/>
          </a:xfrm>
        </p:spPr>
        <p:txBody>
          <a:bodyPr/>
          <a:lstStyle/>
          <a:p>
            <a:r>
              <a:rPr lang="es-ES" dirty="0"/>
              <a:t>POSTULACIÓN DE RIESGOS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9C8537-0553-0CD2-A669-DF98D728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56" t="24643" r="26795" b="13284"/>
          <a:stretch/>
        </p:blipFill>
        <p:spPr>
          <a:xfrm>
            <a:off x="0" y="604911"/>
            <a:ext cx="6867085" cy="625308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F19B20-B3CF-DFC9-6147-478D2E3CA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7" t="25014" r="27193" b="58773"/>
          <a:stretch/>
        </p:blipFill>
        <p:spPr>
          <a:xfrm>
            <a:off x="6867085" y="604911"/>
            <a:ext cx="4970877" cy="1713867"/>
          </a:xfrm>
          <a:prstGeom prst="rect">
            <a:avLst/>
          </a:prstGeom>
        </p:spPr>
      </p:pic>
      <p:pic>
        <p:nvPicPr>
          <p:cNvPr id="6146" name="Picture 2" descr="Planeamiento Anticipativo y Construcción del Futuro a Mediano y Largo Plazo  -">
            <a:extLst>
              <a:ext uri="{FF2B5EF4-FFF2-40B4-BE49-F238E27FC236}">
                <a16:creationId xmlns:a16="http://schemas.microsoft.com/office/drawing/2014/main" id="{6DD65530-991C-FA84-6E4A-57382BE7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2" y="2540487"/>
            <a:ext cx="4487593" cy="336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B47C8BF-FAA9-256F-F4BE-4EE6B7C94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902CDA-076F-786D-8FB1-EA03F5470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2" t="11879" r="25000" b="12802"/>
          <a:stretch/>
        </p:blipFill>
        <p:spPr>
          <a:xfrm>
            <a:off x="182878" y="154745"/>
            <a:ext cx="5913121" cy="67032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0F1F6-C988-1F1B-6615-B1EA6E78B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t="14341" r="25692" b="13623"/>
          <a:stretch/>
        </p:blipFill>
        <p:spPr>
          <a:xfrm>
            <a:off x="6095999" y="0"/>
            <a:ext cx="59131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9C98-F7CA-C1EE-3081-CE3AF80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27DD2-BFE3-AE45-D205-3E98D2DA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SELECCIONE 1 DIAPOSITIVA FORMULE 4 PREGUNTAS Y RESPONDA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91308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399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Tema de Office</vt:lpstr>
      <vt:lpstr>GESTION DE RIESGOS  DE PROYECTOS</vt:lpstr>
      <vt:lpstr>ANALISIS DE RIESGOS</vt:lpstr>
      <vt:lpstr>PLANTEAMIENTO DE CALCULO DE RIESGOS</vt:lpstr>
      <vt:lpstr>CLAVES PARA EL PLANTEAMIENTO DE MATRIZ DE RIESGO</vt:lpstr>
      <vt:lpstr>CREACION DE ESCENARIOS</vt:lpstr>
      <vt:lpstr>POSTULACIÓN DE RIESGOS</vt:lpstr>
      <vt:lpstr>Presentación de PowerPoint</vt:lpstr>
      <vt:lpstr>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RIESGOS  DE PROYECTOS</dc:title>
  <dc:creator>SERRANO VALDIVIEZO MARLON PAUL</dc:creator>
  <cp:lastModifiedBy>SERRANO VALDIVIEZO MARLON PAUL</cp:lastModifiedBy>
  <cp:revision>1</cp:revision>
  <dcterms:created xsi:type="dcterms:W3CDTF">2024-04-11T16:00:30Z</dcterms:created>
  <dcterms:modified xsi:type="dcterms:W3CDTF">2024-04-11T16:48:17Z</dcterms:modified>
</cp:coreProperties>
</file>