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B512D-E377-4427-8F0C-B9A2DF77650A}" type="datetimeFigureOut">
              <a:rPr lang="en-AU" smtClean="0"/>
              <a:t>2/10/2023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FD41B-95C5-4295-8F75-936D74A7FD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8365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FD41B-95C5-4295-8F75-936D74A7FD2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24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FD41B-95C5-4295-8F75-936D74A7FD2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4159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1CF3-C6D9-9F04-A353-A6B921B81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29CB8-691E-A3FF-A86E-795DEFA00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CBB32-DF74-F2B2-74DB-9855775D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304D-7985-4CCE-A63C-CB2ECFD1FBD8}" type="datetimeFigureOut">
              <a:rPr lang="en-AU" smtClean="0"/>
              <a:t>2/10/2023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3C9EC-0ADE-D141-6487-9C1CA59DC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93ABF-139F-41D3-AC30-26965C55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FDEC-E960-40F6-B0D1-7CCC1DCDB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249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CF9E-A31E-F29B-148F-76FE2E6D3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21F8C-5E27-0F0D-FB50-7A7E553FF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2AF0A-6AD9-9999-FACB-8C93022F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304D-7985-4CCE-A63C-CB2ECFD1FBD8}" type="datetimeFigureOut">
              <a:rPr lang="en-AU" smtClean="0"/>
              <a:t>2/10/2023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35A60-C40B-EF54-404C-73E8CA2C8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652A6-3496-EE31-49B7-DAA22EEA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FDEC-E960-40F6-B0D1-7CCC1DCDB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403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8642A-1CED-959D-367C-8905C8FF2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FB13A-F3BA-422A-AE59-B4B5E3D2C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32ADC-25F2-EF32-23FC-0C474269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304D-7985-4CCE-A63C-CB2ECFD1FBD8}" type="datetimeFigureOut">
              <a:rPr lang="en-AU" smtClean="0"/>
              <a:t>2/10/2023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7024F-28C6-A125-73F5-4BA8D913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B816A-6D0B-A8CB-270B-E12C539A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FDEC-E960-40F6-B0D1-7CCC1DCDB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845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CC94-E8E4-0B7D-83E9-17BF730A5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5FC99-E4FD-EABB-8F7F-064EEE8EA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99A5E-0C38-9D47-1279-F0B12610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304D-7985-4CCE-A63C-CB2ECFD1FBD8}" type="datetimeFigureOut">
              <a:rPr lang="en-AU" smtClean="0"/>
              <a:t>2/10/2023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CE434-A941-E52D-ED81-1035ABA9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F5F3A-9AEF-9351-2B0C-F0200D10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FDEC-E960-40F6-B0D1-7CCC1DCDB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549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9DF1-6370-BBCD-A3F8-55ADE6978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E1566-159D-457B-0A89-65BC499FC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CBAB1-E712-5C6D-204D-BF9EDE12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304D-7985-4CCE-A63C-CB2ECFD1FBD8}" type="datetimeFigureOut">
              <a:rPr lang="en-AU" smtClean="0"/>
              <a:t>2/10/2023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A2A83-F629-0326-7B40-3D5B2962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761BD-F51E-D5F1-3CBC-2CDF278A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FDEC-E960-40F6-B0D1-7CCC1DCDB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215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C598-7D9C-32CB-D2B5-2E51852C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D6F2A-05D9-8E49-8702-36319DFB6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94A66-61A1-2E8E-9673-9123B7AB9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19D1E-85E8-54C6-C743-CADF3F89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304D-7985-4CCE-A63C-CB2ECFD1FBD8}" type="datetimeFigureOut">
              <a:rPr lang="en-AU" smtClean="0"/>
              <a:t>2/10/2023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440C7-BB0D-3481-6723-0790FDF6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D2307-F54D-AC7B-5272-E83900F7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FDEC-E960-40F6-B0D1-7CCC1DCDB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585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B08E7-A314-67BB-AEFC-458DECEC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3ADCD-00F1-99A9-C0D1-B34B5A3CF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E6C76-6718-1B1E-CFB8-3468124A6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E70C5-335E-31BB-9983-A4404B313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D20CC-F3FA-BAFA-935F-8AAB4675F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D61167-CD10-8794-3B14-308C45EB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304D-7985-4CCE-A63C-CB2ECFD1FBD8}" type="datetimeFigureOut">
              <a:rPr lang="en-AU" smtClean="0"/>
              <a:t>2/10/2023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03E0F6-EACE-052A-9825-9311934E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DF16CA-4D8C-A257-BAAA-23D709E7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FDEC-E960-40F6-B0D1-7CCC1DCDB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909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BF0E-4D54-B36F-35C1-9CA1E99E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38C76-61DA-EFED-E55E-355A00359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304D-7985-4CCE-A63C-CB2ECFD1FBD8}" type="datetimeFigureOut">
              <a:rPr lang="en-AU" smtClean="0"/>
              <a:t>2/10/2023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2299A-8FED-CE7F-459F-5AAA9D743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73F03-93C9-7040-E225-6ADC55B1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FDEC-E960-40F6-B0D1-7CCC1DCDB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71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A3D15-327A-E2A6-9795-B3FCDB061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304D-7985-4CCE-A63C-CB2ECFD1FBD8}" type="datetimeFigureOut">
              <a:rPr lang="en-AU" smtClean="0"/>
              <a:t>2/10/2023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293E2-A890-48DA-9891-6CD82AD0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16D3D-A325-CA55-6F93-30D3B6F2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FDEC-E960-40F6-B0D1-7CCC1DCDB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49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F6A1-B7C6-3984-AB1A-A58898AD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22C66-5986-4BF3-CE04-1B752EFC5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F192D-0277-6624-2757-C63984D88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C041A-04EB-4E8B-81E9-45EA8B09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304D-7985-4CCE-A63C-CB2ECFD1FBD8}" type="datetimeFigureOut">
              <a:rPr lang="en-AU" smtClean="0"/>
              <a:t>2/10/2023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3AA09-E90C-916F-6A06-64E8498E9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F0201-F6FA-7DD1-5306-43F2DE69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FDEC-E960-40F6-B0D1-7CCC1DCDB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64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E768-8F05-A4E8-D9A1-CD2AB7C1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FBC70-69EC-8750-B521-8623AEED8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F4083-B0E8-444B-ADC8-03F1276E2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213A7-E3A4-CE26-1FF7-6F773E6D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304D-7985-4CCE-A63C-CB2ECFD1FBD8}" type="datetimeFigureOut">
              <a:rPr lang="en-AU" smtClean="0"/>
              <a:t>2/10/2023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9D4BB-DE01-593B-8343-3BEC559B6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55029-51A3-3F3A-4B98-DEE070B8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CFDEC-E960-40F6-B0D1-7CCC1DCDB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885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C367AD-D5D1-0F6D-A954-5B06D460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081C7-44E9-E0C8-A445-CFAA24236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F0F4C-EAC6-03E7-605F-7FB0E0B66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0304D-7985-4CCE-A63C-CB2ECFD1FBD8}" type="datetimeFigureOut">
              <a:rPr lang="en-AU" smtClean="0"/>
              <a:t>2/10/2023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C3714-A3D2-8BAB-29C8-77061D63A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BBD6B-867E-B42A-05D2-9AD2ADBEA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DEC-E960-40F6-B0D1-7CCC1DCDB0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40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F47A0-A371-2796-A4D2-163DDAEE8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8617"/>
            <a:ext cx="9144000" cy="2387600"/>
          </a:xfrm>
        </p:spPr>
        <p:txBody>
          <a:bodyPr>
            <a:normAutofit/>
          </a:bodyPr>
          <a:lstStyle/>
          <a:p>
            <a:r>
              <a:rPr lang="en-AU" b="1" dirty="0"/>
              <a:t>Project 2 Instructions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AF0CF-8521-DAD2-E9A9-3E289A898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684" y="3749482"/>
            <a:ext cx="9144000" cy="21136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AU" dirty="0"/>
              <a:t>CITS4009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Computational Data Analysis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CITS4009 Teaching Team</a:t>
            </a:r>
            <a:endParaRPr lang="en-AU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31027-A0E9-466F-CD7D-BD45D7EC5E1E}"/>
              </a:ext>
            </a:extLst>
          </p:cNvPr>
          <p:cNvSpPr txBox="1"/>
          <p:nvPr/>
        </p:nvSpPr>
        <p:spPr>
          <a:xfrm>
            <a:off x="-80289" y="6656384"/>
            <a:ext cx="1033383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dirty="0">
                <a:solidFill>
                  <a:srgbClr val="FF0000"/>
                </a:solidFill>
              </a:rPr>
              <a:t>These slides serve as a guide for CITS4009 Computational Data Analysis Project 2 and should not be considered a marking rubric for CITS4009 Computational Data Analysis  Project 2.</a:t>
            </a:r>
          </a:p>
        </p:txBody>
      </p:sp>
    </p:spTree>
    <p:extLst>
      <p:ext uri="{BB962C8B-B14F-4D97-AF65-F5344CB8AC3E}">
        <p14:creationId xmlns:p14="http://schemas.microsoft.com/office/powerpoint/2010/main" val="2023657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28AF-9A70-D7A4-7DD8-04D4E810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Section 4: Shiny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B0002-32DE-8801-8A3C-6549DA9EF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Consider the following questions (</a:t>
            </a:r>
            <a:r>
              <a:rPr lang="en-US" dirty="0"/>
              <a:t>including but not limited to)</a:t>
            </a:r>
            <a:r>
              <a:rPr lang="en-AU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effectLst/>
                <a:latin typeface="Söhne"/>
              </a:rPr>
              <a:t>Who is your target audience?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effectLst/>
                <a:latin typeface="Söhne"/>
              </a:rPr>
              <a:t>Do you consider the background of your audience?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effectLst/>
                <a:latin typeface="Söhne"/>
              </a:rPr>
              <a:t>Do you need to include </a:t>
            </a:r>
            <a:r>
              <a:rPr lang="en-US" dirty="0">
                <a:latin typeface="Söhne"/>
              </a:rPr>
              <a:t>all</a:t>
            </a:r>
            <a:r>
              <a:rPr lang="en-US" b="0" i="0" dirty="0">
                <a:effectLst/>
                <a:latin typeface="Söhne"/>
              </a:rPr>
              <a:t> findings and plots in your video presentation?</a:t>
            </a:r>
          </a:p>
        </p:txBody>
      </p:sp>
    </p:spTree>
    <p:extLst>
      <p:ext uri="{BB962C8B-B14F-4D97-AF65-F5344CB8AC3E}">
        <p14:creationId xmlns:p14="http://schemas.microsoft.com/office/powerpoint/2010/main" val="327247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53647-1E19-D2CA-6CDF-4995F85E3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Report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98E14-D1AD-3955-FB97-F610211A6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212"/>
            <a:ext cx="10515600" cy="528121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AU" dirty="0"/>
              <a:t>Consider the following questions (</a:t>
            </a:r>
            <a:r>
              <a:rPr lang="en-US" dirty="0"/>
              <a:t>including but not limited to)</a:t>
            </a:r>
            <a:r>
              <a:rPr lang="en-AU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effectLst/>
                <a:latin typeface="Söhne"/>
              </a:rPr>
              <a:t>Is there sufficient and efficient discussion, explanation, and analysis in your report?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effectLst/>
                <a:latin typeface="Söhne"/>
              </a:rPr>
              <a:t>Is your report easy to follow?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effectLst/>
                <a:latin typeface="Söhne"/>
              </a:rPr>
              <a:t>Do you include in-text citations?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effectLst/>
                <a:latin typeface="Söhne"/>
              </a:rPr>
              <a:t>How is the grammar in your report?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effectLst/>
                <a:latin typeface="Söhne"/>
              </a:rPr>
              <a:t>Are your plots, tables, and figures clear and effectively used to present information?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Söhne"/>
              </a:rPr>
              <a:t>Does your report have a professional look and feel?</a:t>
            </a:r>
            <a:endParaRPr lang="en-US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3161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539C-E606-DCB3-C8DC-3BF7A5FDC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296" y="-4460"/>
            <a:ext cx="10515600" cy="887637"/>
          </a:xfrm>
        </p:spPr>
        <p:txBody>
          <a:bodyPr/>
          <a:lstStyle/>
          <a:p>
            <a:r>
              <a:rPr lang="en-AU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C7608-21C5-7A3E-E1B7-446302603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7061"/>
            <a:ext cx="10515600" cy="600827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AU" sz="1800" dirty="0"/>
              <a:t>Data Preparation </a:t>
            </a:r>
          </a:p>
          <a:p>
            <a:pPr lvl="1">
              <a:lnSpc>
                <a:spcPct val="160000"/>
              </a:lnSpc>
            </a:pPr>
            <a:r>
              <a:rPr lang="en-AU" sz="1600" dirty="0"/>
              <a:t>Data cleaning</a:t>
            </a:r>
          </a:p>
          <a:p>
            <a:pPr lvl="1">
              <a:lnSpc>
                <a:spcPct val="160000"/>
              </a:lnSpc>
            </a:pPr>
            <a:r>
              <a:rPr lang="en-AU" sz="1600" dirty="0"/>
              <a:t>Data transformation</a:t>
            </a:r>
          </a:p>
          <a:p>
            <a:pPr lvl="1">
              <a:lnSpc>
                <a:spcPct val="160000"/>
              </a:lnSpc>
            </a:pPr>
            <a:r>
              <a:rPr lang="en-AU" sz="1600" dirty="0"/>
              <a:t>Training and Testing dataset (?)</a:t>
            </a:r>
          </a:p>
          <a:p>
            <a:pPr>
              <a:lnSpc>
                <a:spcPct val="160000"/>
              </a:lnSpc>
            </a:pPr>
            <a:r>
              <a:rPr lang="en-US" altLang="zh-CN" sz="1800" dirty="0"/>
              <a:t>Classification (Week 8, 9 and 10 slides)</a:t>
            </a:r>
          </a:p>
          <a:p>
            <a:pPr lvl="1">
              <a:lnSpc>
                <a:spcPct val="160000"/>
              </a:lnSpc>
            </a:pPr>
            <a:r>
              <a:rPr lang="en-US" altLang="zh-CN" sz="1600" dirty="0"/>
              <a:t>Dependent variable and independent variables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Attributes selection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Null module 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2 X classifier techniques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Results and Evaluation</a:t>
            </a:r>
          </a:p>
          <a:p>
            <a:pPr>
              <a:lnSpc>
                <a:spcPct val="160000"/>
              </a:lnSpc>
            </a:pPr>
            <a:r>
              <a:rPr lang="en-US" sz="1800" dirty="0"/>
              <a:t>Clustering (Week 11 slides)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1 clustering technique</a:t>
            </a:r>
          </a:p>
          <a:p>
            <a:pPr>
              <a:lnSpc>
                <a:spcPct val="160000"/>
              </a:lnSpc>
            </a:pPr>
            <a:r>
              <a:rPr lang="en-US" sz="1800" dirty="0"/>
              <a:t>Shiny A</a:t>
            </a:r>
            <a:r>
              <a:rPr lang="en-US" altLang="zh-CN" sz="1800" dirty="0"/>
              <a:t>PP</a:t>
            </a:r>
          </a:p>
          <a:p>
            <a:pPr lvl="1">
              <a:lnSpc>
                <a:spcPct val="160000"/>
              </a:lnSpc>
            </a:pPr>
            <a:r>
              <a:rPr lang="en-US" altLang="zh-CN" sz="1600" dirty="0"/>
              <a:t>Present your findings to audiences.</a:t>
            </a:r>
            <a:endParaRPr lang="en-US" sz="1600" dirty="0"/>
          </a:p>
          <a:p>
            <a:pPr lvl="1">
              <a:lnSpc>
                <a:spcPct val="160000"/>
              </a:lnSpc>
            </a:pP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63846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0677-B89E-5C15-226C-BEB854577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06" y="-49066"/>
            <a:ext cx="10515600" cy="994689"/>
          </a:xfrm>
        </p:spPr>
        <p:txBody>
          <a:bodyPr/>
          <a:lstStyle/>
          <a:p>
            <a:r>
              <a:rPr lang="en-AU" b="1" dirty="0"/>
              <a:t>Section 1: 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DC92-E68E-9BC5-CD93-4D830462C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5190"/>
            <a:ext cx="10515600" cy="593244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AU" dirty="0"/>
              <a:t>Consider the following questions (</a:t>
            </a:r>
            <a:r>
              <a:rPr lang="en-US" dirty="0"/>
              <a:t>including but not limited to)</a:t>
            </a:r>
            <a:r>
              <a:rPr lang="en-AU" dirty="0"/>
              <a:t>: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Have I cleaned the data to ensure the following? Note these should have been done in Project 1, </a:t>
            </a:r>
            <a:r>
              <a:rPr lang="en-AU" dirty="0">
                <a:solidFill>
                  <a:srgbClr val="FF0000"/>
                </a:solidFill>
              </a:rPr>
              <a:t>you do not need to repeat what you have done in Project 1. </a:t>
            </a:r>
            <a:r>
              <a:rPr lang="en-AU" dirty="0"/>
              <a:t>You will need to do this to ensure clean data for Project 2.  </a:t>
            </a:r>
            <a:endParaRPr lang="en-AU" dirty="0">
              <a:solidFill>
                <a:srgbClr val="FF0000"/>
              </a:solidFill>
            </a:endParaRPr>
          </a:p>
          <a:p>
            <a:pPr lvl="2">
              <a:lnSpc>
                <a:spcPct val="160000"/>
              </a:lnSpc>
            </a:pPr>
            <a:r>
              <a:rPr lang="en-AU" dirty="0"/>
              <a:t>Correctness/Accuracy</a:t>
            </a:r>
          </a:p>
          <a:p>
            <a:pPr lvl="2">
              <a:lnSpc>
                <a:spcPct val="160000"/>
              </a:lnSpc>
            </a:pPr>
            <a:r>
              <a:rPr lang="en-AU" dirty="0"/>
              <a:t>Consistency</a:t>
            </a:r>
          </a:p>
          <a:p>
            <a:pPr lvl="2">
              <a:lnSpc>
                <a:spcPct val="160000"/>
              </a:lnSpc>
            </a:pPr>
            <a:r>
              <a:rPr lang="en-AU" dirty="0"/>
              <a:t>Completeness</a:t>
            </a:r>
          </a:p>
          <a:p>
            <a:pPr lvl="2">
              <a:lnSpc>
                <a:spcPct val="160000"/>
              </a:lnSpc>
            </a:pPr>
            <a:r>
              <a:rPr lang="en-AU" dirty="0"/>
              <a:t>Meaningful use of time</a:t>
            </a:r>
          </a:p>
          <a:p>
            <a:pPr lvl="2">
              <a:lnSpc>
                <a:spcPct val="160000"/>
              </a:lnSpc>
            </a:pPr>
            <a:r>
              <a:rPr lang="en-AU" dirty="0"/>
              <a:t>Integrity/Validity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Have I dealt with all data problems in this dataset?</a:t>
            </a:r>
          </a:p>
          <a:p>
            <a:pPr lvl="2">
              <a:lnSpc>
                <a:spcPct val="160000"/>
              </a:lnSpc>
            </a:pPr>
            <a:r>
              <a:rPr lang="en-AU" dirty="0"/>
              <a:t>Invalid data?</a:t>
            </a:r>
          </a:p>
          <a:p>
            <a:pPr lvl="2">
              <a:lnSpc>
                <a:spcPct val="160000"/>
              </a:lnSpc>
            </a:pPr>
            <a:r>
              <a:rPr lang="en-AU" dirty="0"/>
              <a:t>Incomplete dataset?</a:t>
            </a:r>
          </a:p>
          <a:p>
            <a:pPr lvl="2">
              <a:lnSpc>
                <a:spcPct val="160000"/>
              </a:lnSpc>
            </a:pPr>
            <a:r>
              <a:rPr lang="en-AU" dirty="0"/>
              <a:t>Duplicate data?</a:t>
            </a:r>
          </a:p>
          <a:p>
            <a:pPr lvl="2">
              <a:lnSpc>
                <a:spcPct val="160000"/>
              </a:lnSpc>
            </a:pPr>
            <a:r>
              <a:rPr lang="en-AU" dirty="0"/>
              <a:t>Non-standard format?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If I had to remove/transform some columns, have I </a:t>
            </a:r>
            <a:r>
              <a:rPr lang="en-US" altLang="zh-CN" dirty="0"/>
              <a:t>justified my decisions in the submission? </a:t>
            </a:r>
          </a:p>
          <a:p>
            <a:pPr lvl="1">
              <a:lnSpc>
                <a:spcPct val="160000"/>
              </a:lnSpc>
            </a:pPr>
            <a:r>
              <a:rPr lang="en-AU" dirty="0"/>
              <a:t>Do I need to integrate the dataset with external data sources? How does that help with my modelling?</a:t>
            </a:r>
          </a:p>
          <a:p>
            <a:pPr lvl="1">
              <a:lnSpc>
                <a:spcPct val="160000"/>
              </a:lnSpc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319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B464-1E80-02C3-A401-1C23482C9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858" y="22844"/>
            <a:ext cx="10515600" cy="1325563"/>
          </a:xfrm>
        </p:spPr>
        <p:txBody>
          <a:bodyPr/>
          <a:lstStyle/>
          <a:p>
            <a:r>
              <a:rPr lang="en-AU" b="1" dirty="0"/>
              <a:t>Section 2: Classification – target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F7EF5-CDD9-7C06-E6DE-A83EFA2B5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588" y="1157483"/>
            <a:ext cx="10515600" cy="4351338"/>
          </a:xfrm>
        </p:spPr>
        <p:txBody>
          <a:bodyPr/>
          <a:lstStyle/>
          <a:p>
            <a:r>
              <a:rPr lang="en-AU" dirty="0"/>
              <a:t>Dependent variables and independent variable (You</a:t>
            </a:r>
            <a:r>
              <a:rPr lang="zh-CN" altLang="en-US" dirty="0"/>
              <a:t> </a:t>
            </a:r>
            <a:r>
              <a:rPr lang="en-AU" altLang="zh-CN" dirty="0"/>
              <a:t>can</a:t>
            </a:r>
            <a:r>
              <a:rPr lang="zh-CN" altLang="en-US" dirty="0"/>
              <a:t> </a:t>
            </a:r>
            <a:r>
              <a:rPr lang="en-AU" altLang="zh-CN" dirty="0"/>
              <a:t>view a column in the Project 2 as a variable)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3FADEF-1EE9-CD27-6D64-49A79FDD93C2}"/>
              </a:ext>
            </a:extLst>
          </p:cNvPr>
          <p:cNvSpPr/>
          <p:nvPr/>
        </p:nvSpPr>
        <p:spPr>
          <a:xfrm>
            <a:off x="8917641" y="3960546"/>
            <a:ext cx="2366682" cy="11250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Predicted variable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079A62-AE97-8D2E-CA44-B3B3C49B1813}"/>
              </a:ext>
            </a:extLst>
          </p:cNvPr>
          <p:cNvGrpSpPr/>
          <p:nvPr/>
        </p:nvGrpSpPr>
        <p:grpSpPr>
          <a:xfrm>
            <a:off x="3173506" y="2145030"/>
            <a:ext cx="3639671" cy="4616840"/>
            <a:chOff x="3173506" y="2145030"/>
            <a:chExt cx="3639671" cy="46168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30BC36C-A619-7D3B-3F13-3009C775CF17}"/>
                </a:ext>
              </a:extLst>
            </p:cNvPr>
            <p:cNvSpPr/>
            <p:nvPr/>
          </p:nvSpPr>
          <p:spPr>
            <a:xfrm>
              <a:off x="3536577" y="2297447"/>
              <a:ext cx="1438835" cy="7799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Variable 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B5456D4-A1CD-1A40-F865-C6F83D2CA80C}"/>
                </a:ext>
              </a:extLst>
            </p:cNvPr>
            <p:cNvSpPr/>
            <p:nvPr/>
          </p:nvSpPr>
          <p:spPr>
            <a:xfrm>
              <a:off x="3536577" y="3333152"/>
              <a:ext cx="1438835" cy="7799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Variable 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DEE876A-D620-59EC-6A8A-E99143675257}"/>
                </a:ext>
              </a:extLst>
            </p:cNvPr>
            <p:cNvSpPr/>
            <p:nvPr/>
          </p:nvSpPr>
          <p:spPr>
            <a:xfrm>
              <a:off x="3536577" y="4431328"/>
              <a:ext cx="1438835" cy="7799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Variable 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8FFB468-FDE2-6689-303E-C3E14BC1391F}"/>
                </a:ext>
              </a:extLst>
            </p:cNvPr>
            <p:cNvSpPr/>
            <p:nvPr/>
          </p:nvSpPr>
          <p:spPr>
            <a:xfrm>
              <a:off x="3536576" y="5912745"/>
              <a:ext cx="1438835" cy="7799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Variable 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7F3D09-84F0-B31E-547F-38186B906954}"/>
                </a:ext>
              </a:extLst>
            </p:cNvPr>
            <p:cNvSpPr txBox="1"/>
            <p:nvPr/>
          </p:nvSpPr>
          <p:spPr>
            <a:xfrm>
              <a:off x="4141695" y="5067839"/>
              <a:ext cx="26714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/>
                <a:t>.</a:t>
              </a:r>
            </a:p>
            <a:p>
              <a:r>
                <a:rPr lang="en-AU" b="1" dirty="0"/>
                <a:t>.</a:t>
              </a:r>
            </a:p>
            <a:p>
              <a:r>
                <a:rPr lang="en-AU" b="1" dirty="0"/>
                <a:t>.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3296F5-F606-1568-39C8-33A21BC0C0B8}"/>
                </a:ext>
              </a:extLst>
            </p:cNvPr>
            <p:cNvSpPr/>
            <p:nvPr/>
          </p:nvSpPr>
          <p:spPr>
            <a:xfrm>
              <a:off x="3173506" y="2145030"/>
              <a:ext cx="2402542" cy="46168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DE61A77-8082-C6D6-22E0-46A020708ADE}"/>
              </a:ext>
            </a:extLst>
          </p:cNvPr>
          <p:cNvSpPr txBox="1"/>
          <p:nvPr/>
        </p:nvSpPr>
        <p:spPr>
          <a:xfrm>
            <a:off x="1488143" y="4038182"/>
            <a:ext cx="1604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Independent variables (X)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2DABF6-5A2B-64D6-0639-FE472CB7513A}"/>
              </a:ext>
            </a:extLst>
          </p:cNvPr>
          <p:cNvSpPr txBox="1"/>
          <p:nvPr/>
        </p:nvSpPr>
        <p:spPr>
          <a:xfrm>
            <a:off x="73958" y="4747526"/>
            <a:ext cx="3160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Data types can be various, such as numerical or categorical, etc.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1E907F-A6F2-8AEB-80BF-22C4AF6BC8EC}"/>
              </a:ext>
            </a:extLst>
          </p:cNvPr>
          <p:cNvSpPr txBox="1"/>
          <p:nvPr/>
        </p:nvSpPr>
        <p:spPr>
          <a:xfrm>
            <a:off x="8713694" y="5370669"/>
            <a:ext cx="3299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project 2, the dependent variable </a:t>
            </a:r>
            <a:r>
              <a:rPr lang="en-AU" b="1" u="sng" dirty="0"/>
              <a:t>MUST</a:t>
            </a:r>
            <a:r>
              <a:rPr lang="en-AU" dirty="0"/>
              <a:t> be binary data (such high/low,</a:t>
            </a:r>
            <a:r>
              <a:rPr lang="zh-CN" altLang="en-US" dirty="0"/>
              <a:t> </a:t>
            </a:r>
            <a:r>
              <a:rPr lang="en-AU" altLang="zh-CN" dirty="0"/>
              <a:t>true/false, 1/0, yes/no, etc.)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EC056C-231B-9248-E10A-FDF721DBB303}"/>
              </a:ext>
            </a:extLst>
          </p:cNvPr>
          <p:cNvSpPr txBox="1"/>
          <p:nvPr/>
        </p:nvSpPr>
        <p:spPr>
          <a:xfrm>
            <a:off x="7418295" y="2184136"/>
            <a:ext cx="5074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 There is no binary variable in this dataset; you need to determine which variable should be the dependent variable and how to convert the current data types into binary data.</a:t>
            </a:r>
            <a:endParaRPr lang="en-A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94CEFD-476B-2786-9E22-1931B9C49A77}"/>
              </a:ext>
            </a:extLst>
          </p:cNvPr>
          <p:cNvSpPr txBox="1"/>
          <p:nvPr/>
        </p:nvSpPr>
        <p:spPr>
          <a:xfrm>
            <a:off x="8816787" y="3518393"/>
            <a:ext cx="29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Dependent variable (Y)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3630128-1A2A-0C3D-3516-2EA431879835}"/>
              </a:ext>
            </a:extLst>
          </p:cNvPr>
          <p:cNvGrpSpPr/>
          <p:nvPr/>
        </p:nvGrpSpPr>
        <p:grpSpPr>
          <a:xfrm>
            <a:off x="5674659" y="2847596"/>
            <a:ext cx="3142128" cy="1994887"/>
            <a:chOff x="5674659" y="2847596"/>
            <a:chExt cx="3142128" cy="199488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03CC51D3-6A3E-6D9C-7881-5B7B78925ED7}"/>
                </a:ext>
              </a:extLst>
            </p:cNvPr>
            <p:cNvSpPr/>
            <p:nvPr/>
          </p:nvSpPr>
          <p:spPr>
            <a:xfrm>
              <a:off x="5674659" y="4074459"/>
              <a:ext cx="3142128" cy="768024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Speech Bubble: Rectangle 21">
              <a:extLst>
                <a:ext uri="{FF2B5EF4-FFF2-40B4-BE49-F238E27FC236}">
                  <a16:creationId xmlns:a16="http://schemas.microsoft.com/office/drawing/2014/main" id="{294D1071-BDD5-1627-9573-1E5AA3C218DF}"/>
                </a:ext>
              </a:extLst>
            </p:cNvPr>
            <p:cNvSpPr/>
            <p:nvPr/>
          </p:nvSpPr>
          <p:spPr>
            <a:xfrm>
              <a:off x="5988423" y="2847596"/>
              <a:ext cx="1353671" cy="1172657"/>
            </a:xfrm>
            <a:prstGeom prst="wedgeRectCallou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Classifier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200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5" grpId="0"/>
      <p:bldP spid="17" grpId="0"/>
      <p:bldP spid="18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1B77-0A56-9E32-4F4B-80AB829F4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53" y="-230962"/>
            <a:ext cx="10515600" cy="1325563"/>
          </a:xfrm>
        </p:spPr>
        <p:txBody>
          <a:bodyPr/>
          <a:lstStyle/>
          <a:p>
            <a:r>
              <a:rPr lang="en-AU" b="1" dirty="0"/>
              <a:t>Section 2: Classification –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2D09C-BA00-384D-98FC-92E980968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769" y="751307"/>
            <a:ext cx="10787783" cy="4351338"/>
          </a:xfrm>
        </p:spPr>
        <p:txBody>
          <a:bodyPr/>
          <a:lstStyle/>
          <a:p>
            <a:pPr lvl="1"/>
            <a:r>
              <a:rPr lang="en-US" b="0" i="0" dirty="0">
                <a:effectLst/>
                <a:latin typeface="Söhne"/>
              </a:rPr>
              <a:t>A feature refers to a variable or attribute (columns) within a dataset. 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For Project 2, we need to employ two attribute selection techniques to generate two combinations of attributes. The variables in these 2 combinations</a:t>
            </a:r>
            <a:r>
              <a:rPr lang="en-US" dirty="0">
                <a:latin typeface="Söhne"/>
              </a:rPr>
              <a:t> will be your independent variables.</a:t>
            </a:r>
            <a:endParaRPr lang="en-US" b="0" i="0" dirty="0">
              <a:effectLst/>
              <a:latin typeface="Söhne"/>
            </a:endParaRPr>
          </a:p>
          <a:p>
            <a:pPr lvl="2"/>
            <a:r>
              <a:rPr lang="en-US" b="0" i="0" dirty="0">
                <a:effectLst/>
                <a:latin typeface="Söhne"/>
              </a:rPr>
              <a:t>For example, one combination could include variables 1, 3, 5, and 7, while the other combination could consist of variables 2, 4, 6, and 8.</a:t>
            </a:r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947D97-F658-1264-D756-F6B413A42F8C}"/>
              </a:ext>
            </a:extLst>
          </p:cNvPr>
          <p:cNvGrpSpPr/>
          <p:nvPr/>
        </p:nvGrpSpPr>
        <p:grpSpPr>
          <a:xfrm>
            <a:off x="1284620" y="3291840"/>
            <a:ext cx="6967282" cy="1063826"/>
            <a:chOff x="1284620" y="3291840"/>
            <a:chExt cx="6967282" cy="10638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E7C8F4F-51B3-EF70-FFFE-9A3026A770B6}"/>
                </a:ext>
              </a:extLst>
            </p:cNvPr>
            <p:cNvSpPr/>
            <p:nvPr/>
          </p:nvSpPr>
          <p:spPr>
            <a:xfrm>
              <a:off x="1284620" y="3429000"/>
              <a:ext cx="1793117" cy="8842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Technique 1</a:t>
              </a:r>
            </a:p>
          </p:txBody>
        </p:sp>
        <p:sp>
          <p:nvSpPr>
            <p:cNvPr id="5" name="Plus Sign 4">
              <a:extLst>
                <a:ext uri="{FF2B5EF4-FFF2-40B4-BE49-F238E27FC236}">
                  <a16:creationId xmlns:a16="http://schemas.microsoft.com/office/drawing/2014/main" id="{0002F398-FD7A-8F40-7C92-68F328AB11C1}"/>
                </a:ext>
              </a:extLst>
            </p:cNvPr>
            <p:cNvSpPr/>
            <p:nvPr/>
          </p:nvSpPr>
          <p:spPr>
            <a:xfrm>
              <a:off x="3260616" y="3291840"/>
              <a:ext cx="1092820" cy="1021452"/>
            </a:xfrm>
            <a:prstGeom prst="mathPlu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E1CB908-3054-21CF-AE38-5542418FCA2F}"/>
                </a:ext>
              </a:extLst>
            </p:cNvPr>
            <p:cNvSpPr/>
            <p:nvPr/>
          </p:nvSpPr>
          <p:spPr>
            <a:xfrm>
              <a:off x="4536315" y="3386625"/>
              <a:ext cx="2056285" cy="96904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Technique 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1086D4-1FE7-422E-4D41-545F35620251}"/>
                </a:ext>
              </a:extLst>
            </p:cNvPr>
            <p:cNvSpPr txBox="1"/>
            <p:nvPr/>
          </p:nvSpPr>
          <p:spPr>
            <a:xfrm>
              <a:off x="6904834" y="3686479"/>
              <a:ext cx="13470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dirty="0"/>
                <a:t>Option 1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2FBB29-3321-E7A9-D2BB-50FC3C611E21}"/>
              </a:ext>
            </a:extLst>
          </p:cNvPr>
          <p:cNvGrpSpPr/>
          <p:nvPr/>
        </p:nvGrpSpPr>
        <p:grpSpPr>
          <a:xfrm>
            <a:off x="1284620" y="4648462"/>
            <a:ext cx="6967282" cy="1063826"/>
            <a:chOff x="1284620" y="4648462"/>
            <a:chExt cx="6967282" cy="106382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106B69-0BFB-38F5-3D60-3D19A3181556}"/>
                </a:ext>
              </a:extLst>
            </p:cNvPr>
            <p:cNvSpPr txBox="1"/>
            <p:nvPr/>
          </p:nvSpPr>
          <p:spPr>
            <a:xfrm>
              <a:off x="6904834" y="4996934"/>
              <a:ext cx="13470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dirty="0"/>
                <a:t>Option 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4E25290-C9E3-3C45-AF5E-762E8FDA2897}"/>
                </a:ext>
              </a:extLst>
            </p:cNvPr>
            <p:cNvSpPr/>
            <p:nvPr/>
          </p:nvSpPr>
          <p:spPr>
            <a:xfrm>
              <a:off x="1284620" y="4785622"/>
              <a:ext cx="1793117" cy="8842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Technique 1</a:t>
              </a:r>
            </a:p>
          </p:txBody>
        </p:sp>
        <p:sp>
          <p:nvSpPr>
            <p:cNvPr id="10" name="Plus Sign 9">
              <a:extLst>
                <a:ext uri="{FF2B5EF4-FFF2-40B4-BE49-F238E27FC236}">
                  <a16:creationId xmlns:a16="http://schemas.microsoft.com/office/drawing/2014/main" id="{D67F2BF0-F197-3587-D0E4-ECE301EC0C09}"/>
                </a:ext>
              </a:extLst>
            </p:cNvPr>
            <p:cNvSpPr/>
            <p:nvPr/>
          </p:nvSpPr>
          <p:spPr>
            <a:xfrm>
              <a:off x="3260616" y="4648462"/>
              <a:ext cx="1092820" cy="1021452"/>
            </a:xfrm>
            <a:prstGeom prst="mathPlu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B1F94B-A461-B5DA-742A-3B16F7AF5DBC}"/>
                </a:ext>
              </a:extLst>
            </p:cNvPr>
            <p:cNvSpPr/>
            <p:nvPr/>
          </p:nvSpPr>
          <p:spPr>
            <a:xfrm>
              <a:off x="4536315" y="4743247"/>
              <a:ext cx="2056285" cy="969041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Review </a:t>
              </a:r>
              <a:r>
                <a:rPr lang="en-US" altLang="zh-CN" dirty="0"/>
                <a:t>literature</a:t>
              </a:r>
              <a:endParaRPr lang="en-AU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434598F-8AAB-CB77-A0CE-05F60074BA92}"/>
              </a:ext>
            </a:extLst>
          </p:cNvPr>
          <p:cNvSpPr txBox="1"/>
          <p:nvPr/>
        </p:nvSpPr>
        <p:spPr>
          <a:xfrm>
            <a:off x="8359360" y="3080246"/>
            <a:ext cx="38326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Potential feature selection techniques in Machine learning (</a:t>
            </a:r>
            <a:r>
              <a:rPr lang="en-US" dirty="0"/>
              <a:t>including but not limited to)</a:t>
            </a:r>
            <a:r>
              <a:rPr lang="en-A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Information </a:t>
            </a:r>
            <a:r>
              <a:rPr lang="en-US" altLang="zh-CN" dirty="0"/>
              <a:t>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Chi-square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Fisher’s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Coefficient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Forward Feature Selection,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400" b="1" dirty="0"/>
              <a:t>Note: For this part, you may need to some research by yourself.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94DC59-338F-13C4-DA9A-EBEF3ABF7716}"/>
              </a:ext>
            </a:extLst>
          </p:cNvPr>
          <p:cNvSpPr txBox="1"/>
          <p:nvPr/>
        </p:nvSpPr>
        <p:spPr>
          <a:xfrm>
            <a:off x="1971813" y="5850235"/>
            <a:ext cx="4233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dirty="0"/>
              <a:t>If you choose the option 2, you may have an </a:t>
            </a:r>
            <a:r>
              <a:rPr lang="en-US" altLang="zh-CN" dirty="0"/>
              <a:t>opportunity to get bonus marks, </a:t>
            </a:r>
            <a:r>
              <a:rPr lang="en-US" altLang="zh-CN" b="1" dirty="0"/>
              <a:t>but it depends on your literature review quality</a:t>
            </a:r>
            <a:r>
              <a:rPr lang="en-US" altLang="zh-CN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790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4D50-0E1F-AA75-A330-4C6CAE16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Section 2: Classifiers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FBC32-622C-0EDE-8450-B4949E26B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2 X classifiers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C7493D-8982-6CBC-795E-A89E56F7D6E4}"/>
              </a:ext>
            </a:extLst>
          </p:cNvPr>
          <p:cNvGrpSpPr/>
          <p:nvPr/>
        </p:nvGrpSpPr>
        <p:grpSpPr>
          <a:xfrm>
            <a:off x="347918" y="2890396"/>
            <a:ext cx="5192008" cy="3381110"/>
            <a:chOff x="347918" y="2890396"/>
            <a:chExt cx="5192008" cy="33811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E91B2B-B73B-F99C-0233-78FF9F2F3C98}"/>
                </a:ext>
              </a:extLst>
            </p:cNvPr>
            <p:cNvSpPr/>
            <p:nvPr/>
          </p:nvSpPr>
          <p:spPr>
            <a:xfrm>
              <a:off x="1132964" y="2890396"/>
              <a:ext cx="3216012" cy="14853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Decision tree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BAF810-A659-2190-8DA6-051F6EEDF159}"/>
                </a:ext>
              </a:extLst>
            </p:cNvPr>
            <p:cNvSpPr txBox="1"/>
            <p:nvPr/>
          </p:nvSpPr>
          <p:spPr>
            <a:xfrm>
              <a:off x="347918" y="4517180"/>
              <a:ext cx="519200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Each team or individual </a:t>
              </a:r>
              <a:r>
                <a:rPr lang="en-AU" b="1" u="sng" dirty="0"/>
                <a:t>MUST</a:t>
              </a:r>
              <a:r>
                <a:rPr lang="en-AU" dirty="0"/>
                <a:t> use decision tree as one of 2 classifiers in your submission.</a:t>
              </a:r>
            </a:p>
            <a:p>
              <a:endParaRPr lang="en-AU" dirty="0"/>
            </a:p>
            <a:p>
              <a:r>
                <a:rPr lang="en-AU" dirty="0"/>
                <a:t>Can you interpret how does a decision tree classifier work?</a:t>
              </a:r>
            </a:p>
            <a:p>
              <a:endParaRPr lang="en-AU" dirty="0"/>
            </a:p>
          </p:txBody>
        </p:sp>
      </p:grpSp>
      <p:sp>
        <p:nvSpPr>
          <p:cNvPr id="7" name="Plus Sign 6">
            <a:extLst>
              <a:ext uri="{FF2B5EF4-FFF2-40B4-BE49-F238E27FC236}">
                <a16:creationId xmlns:a16="http://schemas.microsoft.com/office/drawing/2014/main" id="{3C68406B-2D2E-640F-207E-7F98134D7D6A}"/>
              </a:ext>
            </a:extLst>
          </p:cNvPr>
          <p:cNvSpPr/>
          <p:nvPr/>
        </p:nvSpPr>
        <p:spPr>
          <a:xfrm>
            <a:off x="4839258" y="2798956"/>
            <a:ext cx="1699446" cy="1668222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017C40-A560-B20F-4CBC-9457C7E31BE7}"/>
              </a:ext>
            </a:extLst>
          </p:cNvPr>
          <p:cNvGrpSpPr/>
          <p:nvPr/>
        </p:nvGrpSpPr>
        <p:grpSpPr>
          <a:xfrm>
            <a:off x="7230444" y="306189"/>
            <a:ext cx="4745965" cy="6403802"/>
            <a:chOff x="7230444" y="306189"/>
            <a:chExt cx="4745965" cy="640380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C3766F-C160-9958-0CFF-48DCDFD4C25D}"/>
                </a:ext>
              </a:extLst>
            </p:cNvPr>
            <p:cNvSpPr/>
            <p:nvPr/>
          </p:nvSpPr>
          <p:spPr>
            <a:xfrm>
              <a:off x="7230446" y="306189"/>
              <a:ext cx="2091969" cy="106605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Naïve Bayes classifier</a:t>
              </a:r>
              <a:endParaRPr lang="en-AU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4B0822-EFA6-F744-A46C-F8D8605ADDAE}"/>
                </a:ext>
              </a:extLst>
            </p:cNvPr>
            <p:cNvSpPr/>
            <p:nvPr/>
          </p:nvSpPr>
          <p:spPr>
            <a:xfrm>
              <a:off x="7230446" y="1732900"/>
              <a:ext cx="2091969" cy="106605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SVM (Support vector machine)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AD5950-F83C-169D-2F11-744C11962F5F}"/>
                </a:ext>
              </a:extLst>
            </p:cNvPr>
            <p:cNvSpPr/>
            <p:nvPr/>
          </p:nvSpPr>
          <p:spPr>
            <a:xfrm>
              <a:off x="7230446" y="3049385"/>
              <a:ext cx="2091969" cy="106605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KNN (</a:t>
              </a:r>
              <a:r>
                <a:rPr lang="en-US" altLang="zh-CN" dirty="0"/>
                <a:t>K-nearest neighborhood</a:t>
              </a:r>
              <a:r>
                <a:rPr lang="en-AU" altLang="zh-CN" dirty="0"/>
                <a:t>)</a:t>
              </a:r>
              <a:endParaRPr lang="en-A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DF7BB93-0341-BCC6-3E43-1761BA500D8D}"/>
                </a:ext>
              </a:extLst>
            </p:cNvPr>
            <p:cNvSpPr/>
            <p:nvPr/>
          </p:nvSpPr>
          <p:spPr>
            <a:xfrm>
              <a:off x="7230445" y="4365870"/>
              <a:ext cx="2091969" cy="106605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Logistics regression classifier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B0EBD9-A3B0-096D-FB09-77DC91DCE85B}"/>
                </a:ext>
              </a:extLst>
            </p:cNvPr>
            <p:cNvSpPr/>
            <p:nvPr/>
          </p:nvSpPr>
          <p:spPr>
            <a:xfrm>
              <a:off x="7230444" y="5643935"/>
              <a:ext cx="2091969" cy="106605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Others</a:t>
              </a:r>
              <a:endParaRPr lang="en-AU" dirty="0"/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B7FEAE3B-9852-8E52-8593-8F6E0DD4C65D}"/>
                </a:ext>
              </a:extLst>
            </p:cNvPr>
            <p:cNvSpPr/>
            <p:nvPr/>
          </p:nvSpPr>
          <p:spPr>
            <a:xfrm>
              <a:off x="9474076" y="306189"/>
              <a:ext cx="579864" cy="6362240"/>
            </a:xfrm>
            <a:prstGeom prst="rightBrac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83498DF-F0E9-D9EA-1B77-DE38B13E9FF3}"/>
                </a:ext>
              </a:extLst>
            </p:cNvPr>
            <p:cNvSpPr txBox="1"/>
            <p:nvPr/>
          </p:nvSpPr>
          <p:spPr>
            <a:xfrm>
              <a:off x="10153556" y="3030109"/>
              <a:ext cx="18228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Choose one of them as your second classifier.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384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38A8-BF23-09C6-5593-3D5BF394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Section 2</a:t>
            </a:r>
            <a:r>
              <a:rPr lang="en-AU" altLang="zh-CN" b="1" dirty="0"/>
              <a:t>:</a:t>
            </a:r>
            <a:r>
              <a:rPr lang="zh-CN" altLang="en-US" b="1" dirty="0"/>
              <a:t> </a:t>
            </a:r>
            <a:r>
              <a:rPr lang="en-AU" altLang="zh-CN" b="1" dirty="0"/>
              <a:t>Classification – Results discussion</a:t>
            </a:r>
            <a:endParaRPr lang="en-A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73AC3-BDA0-2CFF-E6B5-BE09D46D1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085"/>
            <a:ext cx="10515600" cy="4351338"/>
          </a:xfrm>
        </p:spPr>
        <p:txBody>
          <a:bodyPr/>
          <a:lstStyle/>
          <a:p>
            <a:r>
              <a:rPr lang="en-AU" dirty="0"/>
              <a:t>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3A3C7D-5EBD-D911-309B-CB6F5F46930B}"/>
              </a:ext>
            </a:extLst>
          </p:cNvPr>
          <p:cNvSpPr/>
          <p:nvPr/>
        </p:nvSpPr>
        <p:spPr>
          <a:xfrm>
            <a:off x="1012531" y="2484492"/>
            <a:ext cx="2020601" cy="944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Combination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6DB03E-A208-FC97-81A2-5407C803AC67}"/>
              </a:ext>
            </a:extLst>
          </p:cNvPr>
          <p:cNvSpPr/>
          <p:nvPr/>
        </p:nvSpPr>
        <p:spPr>
          <a:xfrm>
            <a:off x="1012531" y="4392667"/>
            <a:ext cx="2020601" cy="944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Combination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D10764-311A-2CF9-C8A9-276F6FFBFFC2}"/>
              </a:ext>
            </a:extLst>
          </p:cNvPr>
          <p:cNvSpPr/>
          <p:nvPr/>
        </p:nvSpPr>
        <p:spPr>
          <a:xfrm>
            <a:off x="4567076" y="2457173"/>
            <a:ext cx="2163336" cy="99914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Classifier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6F996C0-296F-E651-87E1-E311A634DFF2}"/>
              </a:ext>
            </a:extLst>
          </p:cNvPr>
          <p:cNvSpPr/>
          <p:nvPr/>
        </p:nvSpPr>
        <p:spPr>
          <a:xfrm>
            <a:off x="4626269" y="4365346"/>
            <a:ext cx="2163336" cy="99914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Classifier 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3707FA-D03B-893E-EF46-BDE703DE48BF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>
            <a:off x="3033132" y="2956746"/>
            <a:ext cx="1533944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B23900-0F95-F9BB-0CE9-4EB0D8B98914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>
            <a:off x="3033132" y="2956746"/>
            <a:ext cx="1593137" cy="1908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0C75D9-AAF7-BAD9-7684-88F3EA9700E8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3033132" y="2956748"/>
            <a:ext cx="1533944" cy="19081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FEC831-D531-C16A-EFF5-8E2D5873ED1D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3033132" y="4864921"/>
            <a:ext cx="159313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93C082D9-1E10-DB37-752B-717570D0D2AB}"/>
              </a:ext>
            </a:extLst>
          </p:cNvPr>
          <p:cNvSpPr/>
          <p:nvPr/>
        </p:nvSpPr>
        <p:spPr>
          <a:xfrm>
            <a:off x="7872761" y="1693312"/>
            <a:ext cx="2087508" cy="900855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 1</a:t>
            </a:r>
            <a:endParaRPr lang="en-AU" dirty="0"/>
          </a:p>
        </p:txBody>
      </p: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79E8CB31-2F12-4D70-3196-4CDA7A5F4584}"/>
              </a:ext>
            </a:extLst>
          </p:cNvPr>
          <p:cNvSpPr/>
          <p:nvPr/>
        </p:nvSpPr>
        <p:spPr>
          <a:xfrm>
            <a:off x="7948589" y="2911520"/>
            <a:ext cx="2087508" cy="900855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 2</a:t>
            </a:r>
            <a:endParaRPr lang="en-AU" dirty="0"/>
          </a:p>
        </p:txBody>
      </p: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1FFAD0F4-7F72-AB1A-4901-04D766E1F2D7}"/>
              </a:ext>
            </a:extLst>
          </p:cNvPr>
          <p:cNvSpPr/>
          <p:nvPr/>
        </p:nvSpPr>
        <p:spPr>
          <a:xfrm>
            <a:off x="8027948" y="4097140"/>
            <a:ext cx="2087508" cy="900855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 3</a:t>
            </a:r>
            <a:endParaRPr lang="en-AU" dirty="0"/>
          </a:p>
        </p:txBody>
      </p: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3A6F9674-EA49-0F21-24EA-7426D63F9AE8}"/>
              </a:ext>
            </a:extLst>
          </p:cNvPr>
          <p:cNvSpPr/>
          <p:nvPr/>
        </p:nvSpPr>
        <p:spPr>
          <a:xfrm>
            <a:off x="8027948" y="5364495"/>
            <a:ext cx="2087508" cy="900855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 4</a:t>
            </a:r>
            <a:endParaRPr lang="en-AU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C470C1-95F5-B137-781F-2F5FDEE90FF0}"/>
              </a:ext>
            </a:extLst>
          </p:cNvPr>
          <p:cNvCxnSpPr>
            <a:stCxn id="6" idx="6"/>
            <a:endCxn id="32" idx="1"/>
          </p:cNvCxnSpPr>
          <p:nvPr/>
        </p:nvCxnSpPr>
        <p:spPr>
          <a:xfrm flipV="1">
            <a:off x="6730412" y="2143740"/>
            <a:ext cx="1142349" cy="8130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82C7976-62DF-8D99-20B9-B60C10FE64DC}"/>
              </a:ext>
            </a:extLst>
          </p:cNvPr>
          <p:cNvCxnSpPr>
            <a:stCxn id="6" idx="6"/>
            <a:endCxn id="35" idx="1"/>
          </p:cNvCxnSpPr>
          <p:nvPr/>
        </p:nvCxnSpPr>
        <p:spPr>
          <a:xfrm>
            <a:off x="6730412" y="2956748"/>
            <a:ext cx="1218177" cy="405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F04F208-161E-BA6E-3011-7F3988A70B7A}"/>
              </a:ext>
            </a:extLst>
          </p:cNvPr>
          <p:cNvCxnSpPr>
            <a:stCxn id="8" idx="6"/>
            <a:endCxn id="36" idx="1"/>
          </p:cNvCxnSpPr>
          <p:nvPr/>
        </p:nvCxnSpPr>
        <p:spPr>
          <a:xfrm flipV="1">
            <a:off x="6789605" y="4547568"/>
            <a:ext cx="1238343" cy="3173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D5A2D59-4D53-466C-B362-7131185E4985}"/>
              </a:ext>
            </a:extLst>
          </p:cNvPr>
          <p:cNvCxnSpPr>
            <a:stCxn id="8" idx="6"/>
            <a:endCxn id="37" idx="1"/>
          </p:cNvCxnSpPr>
          <p:nvPr/>
        </p:nvCxnSpPr>
        <p:spPr>
          <a:xfrm>
            <a:off x="6789605" y="4864921"/>
            <a:ext cx="1238343" cy="9500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0D5C5B6-D94C-567C-7815-67EA6A4E6EC2}"/>
              </a:ext>
            </a:extLst>
          </p:cNvPr>
          <p:cNvSpPr txBox="1"/>
          <p:nvPr/>
        </p:nvSpPr>
        <p:spPr>
          <a:xfrm>
            <a:off x="10330303" y="1740929"/>
            <a:ext cx="1687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Combination 1 with classifier 1</a:t>
            </a:r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B644B9-98CF-093F-972C-FCD7AA6D87A3}"/>
              </a:ext>
            </a:extLst>
          </p:cNvPr>
          <p:cNvSpPr txBox="1"/>
          <p:nvPr/>
        </p:nvSpPr>
        <p:spPr>
          <a:xfrm>
            <a:off x="10331976" y="3030469"/>
            <a:ext cx="1687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Combination 2 with classifier 1</a:t>
            </a:r>
            <a:endParaRPr lang="en-A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21FD67-DCD8-CC98-EA93-AEFDEC6A4BC6}"/>
              </a:ext>
            </a:extLst>
          </p:cNvPr>
          <p:cNvSpPr txBox="1"/>
          <p:nvPr/>
        </p:nvSpPr>
        <p:spPr>
          <a:xfrm>
            <a:off x="10334484" y="4316887"/>
            <a:ext cx="1687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Combination 1 with classifier 2</a:t>
            </a:r>
            <a:endParaRPr lang="en-A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6C8DCD-63DE-8D8E-4D97-079FF5E2B543}"/>
              </a:ext>
            </a:extLst>
          </p:cNvPr>
          <p:cNvSpPr txBox="1"/>
          <p:nvPr/>
        </p:nvSpPr>
        <p:spPr>
          <a:xfrm>
            <a:off x="10331976" y="5636013"/>
            <a:ext cx="1687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Combination 2 with classifier 2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1ED89-FA00-B6A0-6B4D-634139774E5D}"/>
              </a:ext>
            </a:extLst>
          </p:cNvPr>
          <p:cNvSpPr txBox="1"/>
          <p:nvPr/>
        </p:nvSpPr>
        <p:spPr>
          <a:xfrm>
            <a:off x="557561" y="5581259"/>
            <a:ext cx="7819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Consider the following questions (</a:t>
            </a:r>
            <a:r>
              <a:rPr lang="en-US" dirty="0"/>
              <a:t>including but not limited to)</a:t>
            </a:r>
            <a:r>
              <a:rPr lang="en-AU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Can you extract information from these four results?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Are these results the same or different?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Can you discuss the reasons why these results are the same or different?</a:t>
            </a:r>
          </a:p>
        </p:txBody>
      </p:sp>
    </p:spTree>
    <p:extLst>
      <p:ext uri="{BB962C8B-B14F-4D97-AF65-F5344CB8AC3E}">
        <p14:creationId xmlns:p14="http://schemas.microsoft.com/office/powerpoint/2010/main" val="359971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32" grpId="0" animBg="1"/>
      <p:bldP spid="35" grpId="0" animBg="1"/>
      <p:bldP spid="36" grpId="0" animBg="1"/>
      <p:bldP spid="37" grpId="0" animBg="1"/>
      <p:bldP spid="49" grpId="0"/>
      <p:bldP spid="51" grpId="0"/>
      <p:bldP spid="52" grpId="0"/>
      <p:bldP spid="53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3A8DD-6FF9-968C-3B8A-AC1906C71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159"/>
            <a:ext cx="10515600" cy="1325563"/>
          </a:xfrm>
        </p:spPr>
        <p:txBody>
          <a:bodyPr/>
          <a:lstStyle/>
          <a:p>
            <a:r>
              <a:rPr lang="en-AU" b="1" dirty="0"/>
              <a:t>Selection 2: Classification -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A83AE-12BB-BDD2-064B-A4A573724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212"/>
            <a:ext cx="10515600" cy="5312441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50000"/>
              </a:lnSpc>
            </a:pPr>
            <a:r>
              <a:rPr lang="en-AU" dirty="0"/>
              <a:t>Consider the following questions (</a:t>
            </a:r>
            <a:r>
              <a:rPr lang="en-US" dirty="0"/>
              <a:t>including but not limited to)</a:t>
            </a:r>
            <a:r>
              <a:rPr lang="en-AU" dirty="0"/>
              <a:t>:</a:t>
            </a:r>
          </a:p>
          <a:p>
            <a:pPr lvl="2">
              <a:lnSpc>
                <a:spcPct val="150000"/>
              </a:lnSpc>
            </a:pPr>
            <a:r>
              <a:rPr lang="en-AU" dirty="0"/>
              <a:t>How do you evaluate your model performance?</a:t>
            </a:r>
          </a:p>
          <a:p>
            <a:pPr lvl="3">
              <a:lnSpc>
                <a:spcPct val="150000"/>
              </a:lnSpc>
            </a:pPr>
            <a:r>
              <a:rPr lang="en-AU" dirty="0"/>
              <a:t>Training/Testing dataset?</a:t>
            </a:r>
          </a:p>
          <a:p>
            <a:pPr lvl="3">
              <a:lnSpc>
                <a:spcPct val="150000"/>
              </a:lnSpc>
            </a:pPr>
            <a:r>
              <a:rPr lang="en-AU" dirty="0"/>
              <a:t>K-fold cross-validation?</a:t>
            </a:r>
          </a:p>
          <a:p>
            <a:pPr lvl="2">
              <a:lnSpc>
                <a:spcPct val="150000"/>
              </a:lnSpc>
            </a:pPr>
            <a:r>
              <a:rPr lang="en-AU" dirty="0"/>
              <a:t>What metrics will you use, and do you know how to calculate these metrics?</a:t>
            </a:r>
          </a:p>
          <a:p>
            <a:pPr lvl="3">
              <a:lnSpc>
                <a:spcPct val="150000"/>
              </a:lnSpc>
            </a:pPr>
            <a:r>
              <a:rPr lang="en-AU" dirty="0"/>
              <a:t>Recall?</a:t>
            </a:r>
          </a:p>
          <a:p>
            <a:pPr lvl="3">
              <a:lnSpc>
                <a:spcPct val="150000"/>
              </a:lnSpc>
            </a:pPr>
            <a:r>
              <a:rPr lang="en-AU" dirty="0"/>
              <a:t>Accuracy?</a:t>
            </a:r>
          </a:p>
          <a:p>
            <a:pPr lvl="3">
              <a:lnSpc>
                <a:spcPct val="150000"/>
              </a:lnSpc>
            </a:pPr>
            <a:r>
              <a:rPr lang="en-AU" dirty="0"/>
              <a:t>AUC?</a:t>
            </a:r>
          </a:p>
          <a:p>
            <a:pPr lvl="3">
              <a:lnSpc>
                <a:spcPct val="150000"/>
              </a:lnSpc>
            </a:pPr>
            <a:r>
              <a:rPr lang="en-AU" dirty="0"/>
              <a:t>ROC?</a:t>
            </a:r>
          </a:p>
          <a:p>
            <a:pPr lvl="3">
              <a:lnSpc>
                <a:spcPct val="150000"/>
              </a:lnSpc>
            </a:pPr>
            <a:r>
              <a:rPr lang="en-AU" dirty="0"/>
              <a:t>Precision?</a:t>
            </a:r>
          </a:p>
          <a:p>
            <a:pPr lvl="3">
              <a:lnSpc>
                <a:spcPct val="150000"/>
              </a:lnSpc>
            </a:pPr>
            <a:r>
              <a:rPr lang="en-AU" dirty="0"/>
              <a:t>F1-Scores?</a:t>
            </a:r>
          </a:p>
          <a:p>
            <a:pPr lvl="2">
              <a:lnSpc>
                <a:spcPct val="150000"/>
              </a:lnSpc>
            </a:pPr>
            <a:r>
              <a:rPr lang="en-AU" dirty="0"/>
              <a:t>What defines a good model? Can you justify your answer?</a:t>
            </a:r>
          </a:p>
        </p:txBody>
      </p:sp>
    </p:spTree>
    <p:extLst>
      <p:ext uri="{BB962C8B-B14F-4D97-AF65-F5344CB8AC3E}">
        <p14:creationId xmlns:p14="http://schemas.microsoft.com/office/powerpoint/2010/main" val="295331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1775-DB8E-595C-88B0-A1E71EFCC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Section 3: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F2335-F6BA-0421-3760-948DDF3FA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751"/>
            <a:ext cx="10515600" cy="5321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Consider the following questions (</a:t>
            </a:r>
            <a:r>
              <a:rPr lang="en-US" dirty="0"/>
              <a:t>including but not limited to)</a:t>
            </a:r>
            <a:r>
              <a:rPr lang="en-AU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effectLst/>
                <a:latin typeface="Söhne"/>
              </a:rPr>
              <a:t>Do you need a target variable for clustering?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effectLst/>
                <a:latin typeface="Söhne"/>
              </a:rPr>
              <a:t>Which clustering technique will you use? 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effectLst/>
                <a:latin typeface="Söhne"/>
              </a:rPr>
              <a:t>How do you set the parameters? How do you get an appropriate K value for your clustering?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effectLst/>
                <a:latin typeface="Söhne"/>
              </a:rPr>
              <a:t>How do you evaluate your clustering performance?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effectLst/>
                <a:latin typeface="Söhne"/>
              </a:rPr>
              <a:t>What insights do you gain from the clustering result?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effectLst/>
                <a:latin typeface="Söhne"/>
              </a:rPr>
              <a:t>What are the differences between clustering and classification?</a:t>
            </a:r>
          </a:p>
        </p:txBody>
      </p:sp>
    </p:spTree>
    <p:extLst>
      <p:ext uri="{BB962C8B-B14F-4D97-AF65-F5344CB8AC3E}">
        <p14:creationId xmlns:p14="http://schemas.microsoft.com/office/powerpoint/2010/main" val="349520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956</Words>
  <Application>Microsoft Office PowerPoint</Application>
  <PresentationFormat>Widescreen</PresentationFormat>
  <Paragraphs>136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Office Theme</vt:lpstr>
      <vt:lpstr>Project 2 Instructions</vt:lpstr>
      <vt:lpstr>Overview</vt:lpstr>
      <vt:lpstr>Section 1: Data Preparation</vt:lpstr>
      <vt:lpstr>Section 2: Classification – target variable</vt:lpstr>
      <vt:lpstr>Section 2: Classification – Feature Selection</vt:lpstr>
      <vt:lpstr>Section 2: Classifiers</vt:lpstr>
      <vt:lpstr>Section 2: Classification – Results discussion</vt:lpstr>
      <vt:lpstr>Selection 2: Classification - Evaluation</vt:lpstr>
      <vt:lpstr>Section 3: Clustering</vt:lpstr>
      <vt:lpstr>Section 4: Shiny APP</vt:lpstr>
      <vt:lpstr>Report quality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Instructions</dc:title>
  <dc:creator>Jichunyang Li</dc:creator>
  <cp:lastModifiedBy>Wei Liu</cp:lastModifiedBy>
  <cp:revision>14</cp:revision>
  <dcterms:created xsi:type="dcterms:W3CDTF">2023-09-29T02:55:14Z</dcterms:created>
  <dcterms:modified xsi:type="dcterms:W3CDTF">2023-10-02T09:43:39Z</dcterms:modified>
</cp:coreProperties>
</file>