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7" r:id="rId3"/>
    <p:sldId id="262" r:id="rId4"/>
    <p:sldId id="263" r:id="rId5"/>
    <p:sldId id="264" r:id="rId6"/>
    <p:sldId id="258" r:id="rId7"/>
    <p:sldId id="259" r:id="rId8"/>
    <p:sldId id="260" r:id="rId9"/>
    <p:sldId id="273" r:id="rId10"/>
    <p:sldId id="261" r:id="rId11"/>
    <p:sldId id="265" r:id="rId12"/>
    <p:sldId id="266" r:id="rId13"/>
    <p:sldId id="267" r:id="rId14"/>
    <p:sldId id="268" r:id="rId15"/>
    <p:sldId id="269" r:id="rId16"/>
    <p:sldId id="270" r:id="rId17"/>
    <p:sldId id="271" r:id="rId18"/>
    <p:sldId id="274" r:id="rId19"/>
    <p:sldId id="276" r:id="rId20"/>
    <p:sldId id="275" r:id="rId21"/>
    <p:sldId id="277" r:id="rId22"/>
    <p:sldId id="27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39" autoAdjust="0"/>
    <p:restoredTop sz="94625"/>
  </p:normalViewPr>
  <p:slideViewPr>
    <p:cSldViewPr snapToGrid="0" snapToObjects="1">
      <p:cViewPr>
        <p:scale>
          <a:sx n="86" d="100"/>
          <a:sy n="86" d="100"/>
        </p:scale>
        <p:origin x="-258" y="69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D9EBCA-8800-BD43-A9AA-03787520FEF1}" type="datetimeFigureOut">
              <a:rPr kumimoji="1" lang="zh-CN" altLang="en-US" smtClean="0"/>
              <a:pPr/>
              <a:t>2018/10/22</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A88F4C-3538-514C-A2EC-1EB1BD370408}" type="slidenum">
              <a:rPr kumimoji="1" lang="zh-CN" altLang="en-US" smtClean="0"/>
              <a:pPr/>
              <a:t>‹#›</a:t>
            </a:fld>
            <a:endParaRPr kumimoji="1" lang="zh-CN" altLang="en-US"/>
          </a:p>
        </p:txBody>
      </p:sp>
    </p:spTree>
    <p:extLst>
      <p:ext uri="{BB962C8B-B14F-4D97-AF65-F5344CB8AC3E}">
        <p14:creationId xmlns:p14="http://schemas.microsoft.com/office/powerpoint/2010/main" xmlns="" val="869635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B9A88F4C-3538-514C-A2EC-1EB1BD370408}" type="slidenum">
              <a:rPr kumimoji="1" lang="zh-CN" altLang="en-US" smtClean="0"/>
              <a:pPr/>
              <a:t>18</a:t>
            </a:fld>
            <a:endParaRPr kumimoji="1" lang="zh-CN" altLang="en-US"/>
          </a:p>
        </p:txBody>
      </p:sp>
    </p:spTree>
    <p:extLst>
      <p:ext uri="{BB962C8B-B14F-4D97-AF65-F5344CB8AC3E}">
        <p14:creationId xmlns:p14="http://schemas.microsoft.com/office/powerpoint/2010/main" xmlns="" val="187676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标题的引述">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引述">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pPr/>
              <a:t>10/22/2018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pPr/>
              <a:t>10/22/2018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dirty="0"/>
              <a:pPr/>
              <a:t>10/22/2018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10/22/2018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10/22/2018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blog.csdn.net/weiyuefei/article/details/70257616"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16387" y="1333040"/>
            <a:ext cx="7766936" cy="1311007"/>
          </a:xfrm>
        </p:spPr>
        <p:txBody>
          <a:bodyPr/>
          <a:lstStyle/>
          <a:p>
            <a:r>
              <a:rPr kumimoji="1" lang="en-US" altLang="zh-CN" dirty="0" smtClean="0">
                <a:solidFill>
                  <a:srgbClr val="C00000"/>
                </a:solidFill>
              </a:rPr>
              <a:t>Android</a:t>
            </a:r>
            <a:r>
              <a:rPr kumimoji="1" lang="zh-CN" altLang="en-US" dirty="0" smtClean="0">
                <a:solidFill>
                  <a:srgbClr val="C00000"/>
                </a:solidFill>
              </a:rPr>
              <a:t>音视频技术分享</a:t>
            </a:r>
            <a:endParaRPr kumimoji="1" lang="zh-CN" altLang="en-US" dirty="0">
              <a:solidFill>
                <a:srgbClr val="C00000"/>
              </a:solidFill>
            </a:endParaRPr>
          </a:p>
        </p:txBody>
      </p:sp>
      <p:sp>
        <p:nvSpPr>
          <p:cNvPr id="3" name="副标题 2"/>
          <p:cNvSpPr>
            <a:spLocks noGrp="1"/>
          </p:cNvSpPr>
          <p:nvPr>
            <p:ph type="subTitle" idx="1"/>
          </p:nvPr>
        </p:nvSpPr>
        <p:spPr/>
        <p:txBody>
          <a:bodyPr>
            <a:normAutofit/>
          </a:bodyPr>
          <a:lstStyle/>
          <a:p>
            <a:r>
              <a:rPr kumimoji="1" lang="zh-CN" altLang="en-US" sz="2400" dirty="0" smtClean="0">
                <a:solidFill>
                  <a:schemeClr val="tx1"/>
                </a:solidFill>
              </a:rPr>
              <a:t>冯飞杨</a:t>
            </a:r>
            <a:endParaRPr kumimoji="1" lang="zh-CN" altLang="en-US" sz="2400" dirty="0">
              <a:solidFill>
                <a:schemeClr val="tx1"/>
              </a:solidFill>
            </a:endParaRPr>
          </a:p>
        </p:txBody>
      </p:sp>
    </p:spTree>
    <p:extLst>
      <p:ext uri="{BB962C8B-B14F-4D97-AF65-F5344CB8AC3E}">
        <p14:creationId xmlns:p14="http://schemas.microsoft.com/office/powerpoint/2010/main" xmlns="" val="1082018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1"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 calcmode="lin" valueType="num">
                                      <p:cBhvr additive="base">
                                        <p:cTn id="16"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xit" presetSubtype="4" fill="hold" grpId="0" nodeType="clickEffect">
                                  <p:stCondLst>
                                    <p:cond delay="0"/>
                                  </p:stCondLst>
                                  <p:iterate type="lt">
                                    <p:tmPct val="0"/>
                                  </p:iterate>
                                  <p:childTnLst>
                                    <p:anim calcmode="lin" valueType="num">
                                      <p:cBhvr additive="base">
                                        <p:cTn id="21" dur="500"/>
                                        <p:tgtEl>
                                          <p:spTgt spid="2"/>
                                        </p:tgtEl>
                                        <p:attrNameLst>
                                          <p:attrName>ppt_x</p:attrName>
                                        </p:attrNameLst>
                                      </p:cBhvr>
                                      <p:tavLst>
                                        <p:tav tm="0">
                                          <p:val>
                                            <p:strVal val="ppt_x"/>
                                          </p:val>
                                        </p:tav>
                                        <p:tav tm="100000">
                                          <p:val>
                                            <p:strVal val="ppt_x"/>
                                          </p:val>
                                        </p:tav>
                                      </p:tavLst>
                                    </p:anim>
                                    <p:anim calcmode="lin" valueType="num">
                                      <p:cBhvr additive="base">
                                        <p:cTn id="22" dur="500"/>
                                        <p:tgtEl>
                                          <p:spTgt spid="2"/>
                                        </p:tgtEl>
                                        <p:attrNameLst>
                                          <p:attrName>ppt_y</p:attrName>
                                        </p:attrNameLst>
                                      </p:cBhvr>
                                      <p:tavLst>
                                        <p:tav tm="0">
                                          <p:val>
                                            <p:strVal val="ppt_y"/>
                                          </p:val>
                                        </p:tav>
                                        <p:tav tm="100000">
                                          <p:val>
                                            <p:strVal val="1+ppt_h/2"/>
                                          </p:val>
                                        </p:tav>
                                      </p:tavLst>
                                    </p:anim>
                                    <p:set>
                                      <p:cBhvr>
                                        <p:cTn id="23" dur="1" fill="hold">
                                          <p:stCondLst>
                                            <p:cond delay="499"/>
                                          </p:stCondLst>
                                        </p:cTn>
                                        <p:tgtEl>
                                          <p:spTgt spid="2"/>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2" presetClass="exit" presetSubtype="4" fill="hold" grpId="1" nodeType="clickEffect">
                                  <p:stCondLst>
                                    <p:cond delay="0"/>
                                  </p:stCondLst>
                                  <p:childTnLst>
                                    <p:anim calcmode="lin" valueType="num">
                                      <p:cBhvr additive="base">
                                        <p:cTn id="27"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8" dur="500"/>
                                        <p:tgtEl>
                                          <p:spTgt spid="3">
                                            <p:txEl>
                                              <p:pRg st="0" end="0"/>
                                            </p:txEl>
                                          </p:spTgt>
                                        </p:tgtEl>
                                        <p:attrNameLst>
                                          <p:attrName>ppt_y</p:attrName>
                                        </p:attrNameLst>
                                      </p:cBhvr>
                                      <p:tavLst>
                                        <p:tav tm="0">
                                          <p:val>
                                            <p:strVal val="ppt_y"/>
                                          </p:val>
                                        </p:tav>
                                        <p:tav tm="100000">
                                          <p:val>
                                            <p:strVal val="1+ppt_h/2"/>
                                          </p:val>
                                        </p:tav>
                                      </p:tavLst>
                                    </p:anim>
                                    <p:set>
                                      <p:cBhvr>
                                        <p:cTn id="29"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smtClean="0">
                <a:solidFill>
                  <a:schemeClr val="tx1"/>
                </a:solidFill>
              </a:rPr>
              <a:t>音频</a:t>
            </a:r>
            <a:endParaRPr kumimoji="1" lang="zh-CN" altLang="en-US" b="1" dirty="0">
              <a:solidFill>
                <a:schemeClr val="tx1"/>
              </a:solidFill>
            </a:endParaRPr>
          </a:p>
        </p:txBody>
      </p:sp>
      <p:sp>
        <p:nvSpPr>
          <p:cNvPr id="3" name="内容占位符 2"/>
          <p:cNvSpPr>
            <a:spLocks noGrp="1"/>
          </p:cNvSpPr>
          <p:nvPr>
            <p:ph idx="1"/>
          </p:nvPr>
        </p:nvSpPr>
        <p:spPr/>
        <p:txBody>
          <a:bodyPr/>
          <a:lstStyle/>
          <a:p>
            <a:r>
              <a:rPr kumimoji="1" lang="zh-CN" altLang="en-US" sz="2400" dirty="0" smtClean="0"/>
              <a:t>音调</a:t>
            </a:r>
            <a:r>
              <a:rPr kumimoji="1" lang="en-US" altLang="zh-CN" sz="2400" dirty="0" smtClean="0"/>
              <a:t>(</a:t>
            </a:r>
            <a:r>
              <a:rPr kumimoji="1" lang="zh-CN" altLang="en-US" sz="2400" dirty="0" smtClean="0"/>
              <a:t>音频</a:t>
            </a:r>
            <a:r>
              <a:rPr kumimoji="1" lang="en-US" altLang="zh-CN" sz="2400" dirty="0" smtClean="0"/>
              <a:t>)</a:t>
            </a:r>
          </a:p>
          <a:p>
            <a:r>
              <a:rPr kumimoji="1" lang="zh-CN" altLang="en-US" sz="2400" dirty="0" smtClean="0"/>
              <a:t>音量</a:t>
            </a:r>
            <a:endParaRPr kumimoji="1" lang="en-US" altLang="zh-CN" sz="2400" dirty="0" smtClean="0"/>
          </a:p>
          <a:p>
            <a:r>
              <a:rPr kumimoji="1" lang="zh-CN" altLang="en-US" sz="2400" dirty="0" smtClean="0"/>
              <a:t>音色</a:t>
            </a:r>
            <a:r>
              <a:rPr kumimoji="1" lang="en-US" altLang="zh-CN" sz="2400" dirty="0" smtClean="0"/>
              <a:t>(</a:t>
            </a:r>
            <a:r>
              <a:rPr kumimoji="1" lang="zh-CN" altLang="en-US" sz="2400" dirty="0" smtClean="0"/>
              <a:t>谐波</a:t>
            </a:r>
            <a:r>
              <a:rPr kumimoji="1" lang="en-US" altLang="zh-CN" sz="2400" dirty="0" smtClean="0"/>
              <a:t>)</a:t>
            </a:r>
          </a:p>
          <a:p>
            <a:endParaRPr kumimoji="1" lang="en-US" altLang="zh-CN" sz="2400" dirty="0"/>
          </a:p>
        </p:txBody>
      </p:sp>
    </p:spTree>
    <p:extLst>
      <p:ext uri="{BB962C8B-B14F-4D97-AF65-F5344CB8AC3E}">
        <p14:creationId xmlns:p14="http://schemas.microsoft.com/office/powerpoint/2010/main" xmlns="" val="8081306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405255" y="336446"/>
            <a:ext cx="4965700" cy="3606800"/>
          </a:xfrm>
          <a:prstGeom prst="rect">
            <a:avLst/>
          </a:prstGeom>
        </p:spPr>
      </p:pic>
      <p:sp>
        <p:nvSpPr>
          <p:cNvPr id="6" name="文本框 5"/>
          <p:cNvSpPr txBox="1"/>
          <p:nvPr/>
        </p:nvSpPr>
        <p:spPr>
          <a:xfrm>
            <a:off x="5711252" y="336446"/>
            <a:ext cx="3567659" cy="1477328"/>
          </a:xfrm>
          <a:prstGeom prst="rect">
            <a:avLst/>
          </a:prstGeom>
          <a:noFill/>
        </p:spPr>
        <p:txBody>
          <a:bodyPr wrap="square" rtlCol="0">
            <a:spAutoFit/>
          </a:bodyPr>
          <a:lstStyle/>
          <a:p>
            <a:r>
              <a:rPr kumimoji="1" lang="zh-CN" altLang="en-US" dirty="0" smtClean="0"/>
              <a:t>深色波形振幅大，响度大，音量大</a:t>
            </a:r>
            <a:endParaRPr kumimoji="1" lang="en-US" altLang="zh-CN" dirty="0" smtClean="0"/>
          </a:p>
          <a:p>
            <a:endParaRPr kumimoji="1" lang="en-US" altLang="zh-CN" dirty="0"/>
          </a:p>
          <a:p>
            <a:r>
              <a:rPr kumimoji="1" lang="zh-CN" altLang="en-US" dirty="0" smtClean="0"/>
              <a:t>浅色波形振幅小，响度小，音量小</a:t>
            </a:r>
            <a:endParaRPr kumimoji="1" lang="zh-CN" altLang="en-US" dirty="0"/>
          </a:p>
        </p:txBody>
      </p:sp>
      <p:pic>
        <p:nvPicPr>
          <p:cNvPr id="7" name="图片 6"/>
          <p:cNvPicPr>
            <a:picLocks noChangeAspect="1"/>
          </p:cNvPicPr>
          <p:nvPr/>
        </p:nvPicPr>
        <p:blipFill>
          <a:blip r:embed="rId3"/>
          <a:stretch>
            <a:fillRect/>
          </a:stretch>
        </p:blipFill>
        <p:spPr>
          <a:xfrm>
            <a:off x="759293" y="4264181"/>
            <a:ext cx="3987800" cy="2197100"/>
          </a:xfrm>
          <a:prstGeom prst="rect">
            <a:avLst/>
          </a:prstGeom>
        </p:spPr>
      </p:pic>
      <p:sp>
        <p:nvSpPr>
          <p:cNvPr id="8" name="文本框 7"/>
          <p:cNvSpPr txBox="1"/>
          <p:nvPr/>
        </p:nvSpPr>
        <p:spPr>
          <a:xfrm>
            <a:off x="5711252" y="4422098"/>
            <a:ext cx="3567659" cy="1200329"/>
          </a:xfrm>
          <a:prstGeom prst="rect">
            <a:avLst/>
          </a:prstGeom>
          <a:noFill/>
        </p:spPr>
        <p:txBody>
          <a:bodyPr wrap="square" rtlCol="0">
            <a:spAutoFit/>
          </a:bodyPr>
          <a:lstStyle/>
          <a:p>
            <a:r>
              <a:rPr kumimoji="1" lang="zh-CN" altLang="en-US" dirty="0" smtClean="0"/>
              <a:t>深色波形周期短，频率高，音调高</a:t>
            </a:r>
            <a:endParaRPr kumimoji="1" lang="en-US" altLang="zh-CN" dirty="0" smtClean="0"/>
          </a:p>
          <a:p>
            <a:r>
              <a:rPr kumimoji="1" lang="zh-CN" altLang="en-US" dirty="0" smtClean="0"/>
              <a:t>浅色波形周期长，频率低，音调低</a:t>
            </a:r>
            <a:endParaRPr kumimoji="1" lang="zh-CN" altLang="en-US" dirty="0"/>
          </a:p>
        </p:txBody>
      </p:sp>
    </p:spTree>
    <p:extLst>
      <p:ext uri="{BB962C8B-B14F-4D97-AF65-F5344CB8AC3E}">
        <p14:creationId xmlns:p14="http://schemas.microsoft.com/office/powerpoint/2010/main" xmlns="" val="20708961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solidFill>
                  <a:schemeClr val="tx1"/>
                </a:solidFill>
              </a:rPr>
              <a:t>音频量化：模拟信号转换数字信号的过程</a:t>
            </a:r>
            <a:r>
              <a:rPr kumimoji="1" lang="en-US" altLang="zh-CN" dirty="0" smtClean="0">
                <a:solidFill>
                  <a:schemeClr val="tx1"/>
                </a:solidFill>
              </a:rPr>
              <a:t/>
            </a:r>
            <a:br>
              <a:rPr kumimoji="1" lang="en-US" altLang="zh-CN" dirty="0" smtClean="0">
                <a:solidFill>
                  <a:schemeClr val="tx1"/>
                </a:solidFill>
              </a:rPr>
            </a:br>
            <a:endParaRPr kumimoji="1" lang="zh-CN" altLang="en-US" dirty="0">
              <a:solidFill>
                <a:schemeClr val="tx1"/>
              </a:solidFill>
            </a:endParaRPr>
          </a:p>
        </p:txBody>
      </p:sp>
      <p:sp>
        <p:nvSpPr>
          <p:cNvPr id="3" name="内容占位符 2"/>
          <p:cNvSpPr>
            <a:spLocks noGrp="1"/>
          </p:cNvSpPr>
          <p:nvPr>
            <p:ph idx="1"/>
          </p:nvPr>
        </p:nvSpPr>
        <p:spPr/>
        <p:txBody>
          <a:bodyPr/>
          <a:lstStyle/>
          <a:p>
            <a:r>
              <a:rPr kumimoji="1" lang="zh-CN" altLang="en-US" dirty="0" smtClean="0"/>
              <a:t>采样大小：一个采样数据用多少</a:t>
            </a:r>
            <a:r>
              <a:rPr kumimoji="1" lang="en-US" altLang="zh-CN" dirty="0" smtClean="0"/>
              <a:t>bit</a:t>
            </a:r>
            <a:r>
              <a:rPr kumimoji="1" lang="zh-CN" altLang="en-US" dirty="0" smtClean="0"/>
              <a:t>存放，通常</a:t>
            </a:r>
            <a:r>
              <a:rPr kumimoji="1" lang="en-US" altLang="zh-CN" dirty="0" smtClean="0"/>
              <a:t>16bit</a:t>
            </a:r>
          </a:p>
          <a:p>
            <a:r>
              <a:rPr kumimoji="1" lang="zh-CN" altLang="en-US" dirty="0" smtClean="0"/>
              <a:t>采样率：采样的频率，</a:t>
            </a:r>
            <a:r>
              <a:rPr kumimoji="1" lang="en-US" altLang="zh-CN" dirty="0" smtClean="0"/>
              <a:t>AAC</a:t>
            </a:r>
            <a:r>
              <a:rPr kumimoji="1" lang="zh-CN" altLang="en-US" dirty="0" smtClean="0"/>
              <a:t>一般是</a:t>
            </a:r>
            <a:r>
              <a:rPr kumimoji="1" lang="en-US" altLang="zh-CN" dirty="0" smtClean="0"/>
              <a:t>44.1k</a:t>
            </a:r>
          </a:p>
          <a:p>
            <a:endParaRPr kumimoji="1" lang="en-US" altLang="zh-CN" dirty="0"/>
          </a:p>
          <a:p>
            <a:r>
              <a:rPr kumimoji="1" lang="zh-CN" altLang="en-US" dirty="0" smtClean="0"/>
              <a:t>对于采集原始数据的码率：</a:t>
            </a:r>
            <a:endParaRPr kumimoji="1" lang="en-US" altLang="zh-CN" dirty="0" smtClean="0"/>
          </a:p>
          <a:p>
            <a:pPr lvl="1"/>
            <a:r>
              <a:rPr kumimoji="1" lang="zh-CN" altLang="en-US" dirty="0" smtClean="0"/>
              <a:t>码率 </a:t>
            </a:r>
            <a:r>
              <a:rPr kumimoji="1" lang="en-US" altLang="zh-CN" dirty="0" smtClean="0"/>
              <a:t>=</a:t>
            </a:r>
            <a:r>
              <a:rPr kumimoji="1" lang="zh-CN" altLang="en-US" dirty="0" smtClean="0"/>
              <a:t> 采样率</a:t>
            </a:r>
            <a:r>
              <a:rPr kumimoji="1" lang="en-US" altLang="zh-CN" dirty="0" smtClean="0"/>
              <a:t>x</a:t>
            </a:r>
            <a:r>
              <a:rPr kumimoji="1" lang="zh-CN" altLang="en-US" dirty="0" smtClean="0"/>
              <a:t>采样大小</a:t>
            </a:r>
            <a:r>
              <a:rPr kumimoji="1" lang="en-US" altLang="zh-CN" dirty="0" smtClean="0"/>
              <a:t>x</a:t>
            </a:r>
            <a:r>
              <a:rPr kumimoji="1" lang="zh-CN" altLang="en-US" dirty="0" smtClean="0"/>
              <a:t>声道数   </a:t>
            </a:r>
            <a:r>
              <a:rPr kumimoji="1" lang="en-US" altLang="zh-CN" dirty="0" smtClean="0"/>
              <a:t>kbps</a:t>
            </a:r>
            <a:r>
              <a:rPr kumimoji="1" lang="zh-CN" altLang="en-US" dirty="0" smtClean="0"/>
              <a:t> </a:t>
            </a:r>
            <a:endParaRPr kumimoji="1" lang="zh-CN" altLang="en-US" dirty="0"/>
          </a:p>
        </p:txBody>
      </p:sp>
      <p:pic>
        <p:nvPicPr>
          <p:cNvPr id="4" name="图片 3"/>
          <p:cNvPicPr>
            <a:picLocks noChangeAspect="1"/>
          </p:cNvPicPr>
          <p:nvPr/>
        </p:nvPicPr>
        <p:blipFill>
          <a:blip r:embed="rId2"/>
          <a:stretch>
            <a:fillRect/>
          </a:stretch>
        </p:blipFill>
        <p:spPr>
          <a:xfrm>
            <a:off x="7584606" y="1930400"/>
            <a:ext cx="1879600" cy="2336800"/>
          </a:xfrm>
          <a:prstGeom prst="rect">
            <a:avLst/>
          </a:prstGeom>
        </p:spPr>
      </p:pic>
    </p:spTree>
    <p:extLst>
      <p:ext uri="{BB962C8B-B14F-4D97-AF65-F5344CB8AC3E}">
        <p14:creationId xmlns:p14="http://schemas.microsoft.com/office/powerpoint/2010/main" xmlns="" val="3272394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solidFill>
                  <a:schemeClr val="tx1"/>
                </a:solidFill>
              </a:rPr>
              <a:t>音频压缩</a:t>
            </a:r>
            <a:endParaRPr kumimoji="1" lang="zh-CN" altLang="en-US" dirty="0">
              <a:solidFill>
                <a:schemeClr val="tx1"/>
              </a:solidFill>
            </a:endParaRPr>
          </a:p>
        </p:txBody>
      </p:sp>
      <p:sp>
        <p:nvSpPr>
          <p:cNvPr id="3" name="内容占位符 2"/>
          <p:cNvSpPr>
            <a:spLocks noGrp="1"/>
          </p:cNvSpPr>
          <p:nvPr>
            <p:ph idx="1"/>
          </p:nvPr>
        </p:nvSpPr>
        <p:spPr>
          <a:xfrm>
            <a:off x="677334" y="2160590"/>
            <a:ext cx="8016961" cy="897404"/>
          </a:xfrm>
        </p:spPr>
        <p:txBody>
          <a:bodyPr/>
          <a:lstStyle/>
          <a:p>
            <a:r>
              <a:rPr kumimoji="1" lang="zh-CN" altLang="en-US" dirty="0" smtClean="0"/>
              <a:t>消除冗余数据</a:t>
            </a:r>
            <a:endParaRPr kumimoji="1" lang="en-US" altLang="zh-CN" dirty="0" smtClean="0"/>
          </a:p>
          <a:p>
            <a:r>
              <a:rPr kumimoji="1" lang="zh-CN" altLang="en-US" dirty="0" smtClean="0"/>
              <a:t>哈夫曼无损编码</a:t>
            </a:r>
            <a:endParaRPr kumimoji="1" lang="en-US" altLang="zh-CN" dirty="0" smtClean="0"/>
          </a:p>
          <a:p>
            <a:endParaRPr kumimoji="1" lang="en-US" altLang="zh-CN" dirty="0"/>
          </a:p>
          <a:p>
            <a:endParaRPr kumimoji="1" lang="en-US" altLang="zh-CN" dirty="0" smtClean="0"/>
          </a:p>
          <a:p>
            <a:endParaRPr kumimoji="1" lang="zh-CN" altLang="en-US" dirty="0"/>
          </a:p>
        </p:txBody>
      </p:sp>
      <p:sp>
        <p:nvSpPr>
          <p:cNvPr id="4" name="文本框 3"/>
          <p:cNvSpPr txBox="1"/>
          <p:nvPr/>
        </p:nvSpPr>
        <p:spPr>
          <a:xfrm>
            <a:off x="677334" y="3687580"/>
            <a:ext cx="8001971" cy="646331"/>
          </a:xfrm>
          <a:prstGeom prst="rect">
            <a:avLst/>
          </a:prstGeom>
          <a:noFill/>
        </p:spPr>
        <p:txBody>
          <a:bodyPr wrap="square" rtlCol="0">
            <a:spAutoFit/>
          </a:bodyPr>
          <a:lstStyle/>
          <a:p>
            <a:r>
              <a:rPr kumimoji="1" lang="zh-CN" altLang="en-US" dirty="0" smtClean="0"/>
              <a:t>心理声学原理 </a:t>
            </a:r>
            <a:r>
              <a:rPr kumimoji="1" lang="en-US" altLang="zh-CN" dirty="0" smtClean="0"/>
              <a:t>20Hz-20kHz</a:t>
            </a:r>
          </a:p>
          <a:p>
            <a:r>
              <a:rPr kumimoji="1" lang="zh-CN" altLang="en-US" dirty="0" smtClean="0"/>
              <a:t>掩蔽信号删除，音量比较小的</a:t>
            </a:r>
            <a:r>
              <a:rPr kumimoji="1" lang="en-US" altLang="zh-CN" dirty="0" smtClean="0"/>
              <a:t>(40</a:t>
            </a:r>
            <a:r>
              <a:rPr kumimoji="1" lang="zh-CN" altLang="en-US" dirty="0" smtClean="0"/>
              <a:t>分贝</a:t>
            </a:r>
            <a:r>
              <a:rPr kumimoji="1" lang="en-US" altLang="zh-CN" dirty="0" smtClean="0"/>
              <a:t>)</a:t>
            </a:r>
            <a:r>
              <a:rPr kumimoji="1" lang="zh-CN" altLang="en-US" dirty="0" smtClean="0"/>
              <a:t>，频域掩蔽，时域掩蔽</a:t>
            </a:r>
            <a:endParaRPr kumimoji="1" lang="zh-CN" altLang="en-US" dirty="0"/>
          </a:p>
        </p:txBody>
      </p:sp>
    </p:spTree>
    <p:extLst>
      <p:ext uri="{BB962C8B-B14F-4D97-AF65-F5344CB8AC3E}">
        <p14:creationId xmlns:p14="http://schemas.microsoft.com/office/powerpoint/2010/main" xmlns="" val="8100205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solidFill>
                  <a:schemeClr val="tx1"/>
                </a:solidFill>
              </a:rPr>
              <a:t>应用广泛的</a:t>
            </a:r>
            <a:r>
              <a:rPr kumimoji="1" lang="en-US" altLang="zh-CN" dirty="0" smtClean="0">
                <a:solidFill>
                  <a:schemeClr val="tx1"/>
                </a:solidFill>
              </a:rPr>
              <a:t>AAC</a:t>
            </a:r>
            <a:r>
              <a:rPr kumimoji="1" lang="zh-CN" altLang="en-US" dirty="0" smtClean="0">
                <a:solidFill>
                  <a:schemeClr val="tx1"/>
                </a:solidFill>
              </a:rPr>
              <a:t>编解码器</a:t>
            </a:r>
            <a:endParaRPr kumimoji="1" lang="zh-CN" altLang="en-US" dirty="0">
              <a:solidFill>
                <a:schemeClr val="tx1"/>
              </a:solidFill>
            </a:endParaRPr>
          </a:p>
        </p:txBody>
      </p:sp>
      <p:sp>
        <p:nvSpPr>
          <p:cNvPr id="3" name="内容占位符 2"/>
          <p:cNvSpPr>
            <a:spLocks noGrp="1"/>
          </p:cNvSpPr>
          <p:nvPr>
            <p:ph idx="1"/>
          </p:nvPr>
        </p:nvSpPr>
        <p:spPr/>
        <p:txBody>
          <a:bodyPr/>
          <a:lstStyle/>
          <a:p>
            <a:r>
              <a:rPr kumimoji="1" lang="zh-CN" altLang="en-US" dirty="0" smtClean="0"/>
              <a:t>取代了</a:t>
            </a:r>
            <a:r>
              <a:rPr kumimoji="1" lang="en-US" altLang="zh-CN" dirty="0" smtClean="0"/>
              <a:t>mp3</a:t>
            </a:r>
            <a:r>
              <a:rPr kumimoji="1" lang="zh-CN" altLang="en-US" dirty="0" smtClean="0"/>
              <a:t>格式</a:t>
            </a:r>
            <a:endParaRPr kumimoji="1" lang="en-US" altLang="zh-CN" dirty="0"/>
          </a:p>
          <a:p>
            <a:endParaRPr kumimoji="1" lang="en-US" altLang="zh-CN" dirty="0" smtClean="0"/>
          </a:p>
          <a:p>
            <a:r>
              <a:rPr kumimoji="1" lang="en-US" altLang="zh-CN" dirty="0" smtClean="0"/>
              <a:t>AAC</a:t>
            </a:r>
            <a:r>
              <a:rPr kumimoji="1" lang="zh-CN" altLang="en-US" dirty="0" smtClean="0"/>
              <a:t> </a:t>
            </a:r>
            <a:r>
              <a:rPr kumimoji="1" lang="en-US" altLang="zh-CN" dirty="0" smtClean="0"/>
              <a:t>LC</a:t>
            </a:r>
            <a:r>
              <a:rPr kumimoji="1" lang="zh-CN" altLang="en-US" dirty="0" smtClean="0"/>
              <a:t>  </a:t>
            </a:r>
            <a:endParaRPr kumimoji="1" lang="en-US" altLang="zh-CN" dirty="0" smtClean="0"/>
          </a:p>
          <a:p>
            <a:r>
              <a:rPr kumimoji="1" lang="en-US" altLang="zh-CN" dirty="0" smtClean="0"/>
              <a:t>AAC</a:t>
            </a:r>
            <a:r>
              <a:rPr kumimoji="1" lang="zh-CN" altLang="en-US" dirty="0" smtClean="0"/>
              <a:t> </a:t>
            </a:r>
            <a:r>
              <a:rPr kumimoji="1" lang="en-US" altLang="zh-CN" dirty="0" smtClean="0"/>
              <a:t>HE</a:t>
            </a:r>
            <a:r>
              <a:rPr kumimoji="1" lang="zh-CN" altLang="en-US" dirty="0" smtClean="0"/>
              <a:t> </a:t>
            </a:r>
            <a:r>
              <a:rPr kumimoji="1" lang="en-US" altLang="zh-CN" dirty="0" smtClean="0"/>
              <a:t>V1</a:t>
            </a:r>
            <a:r>
              <a:rPr kumimoji="1" lang="zh-CN" altLang="en-US" dirty="0" smtClean="0"/>
              <a:t> </a:t>
            </a:r>
            <a:endParaRPr kumimoji="1" lang="en-US" altLang="zh-CN" dirty="0" smtClean="0"/>
          </a:p>
          <a:p>
            <a:r>
              <a:rPr kumimoji="1" lang="en-US" altLang="zh-CN" dirty="0" smtClean="0"/>
              <a:t>AAC</a:t>
            </a:r>
            <a:r>
              <a:rPr kumimoji="1" lang="zh-CN" altLang="en-US" dirty="0" smtClean="0"/>
              <a:t> </a:t>
            </a:r>
            <a:r>
              <a:rPr kumimoji="1" lang="en-US" altLang="zh-CN" dirty="0" smtClean="0"/>
              <a:t>HE</a:t>
            </a:r>
            <a:r>
              <a:rPr kumimoji="1" lang="zh-CN" altLang="en-US" dirty="0" smtClean="0"/>
              <a:t> </a:t>
            </a:r>
            <a:r>
              <a:rPr kumimoji="1" lang="en-US" altLang="zh-CN" dirty="0" smtClean="0"/>
              <a:t>V2</a:t>
            </a:r>
            <a:endParaRPr kumimoji="1" lang="zh-CN" altLang="en-US" dirty="0"/>
          </a:p>
        </p:txBody>
      </p:sp>
    </p:spTree>
    <p:extLst>
      <p:ext uri="{BB962C8B-B14F-4D97-AF65-F5344CB8AC3E}">
        <p14:creationId xmlns:p14="http://schemas.microsoft.com/office/powerpoint/2010/main" xmlns="" val="1092774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smtClean="0">
                <a:solidFill>
                  <a:schemeClr val="tx1"/>
                </a:solidFill>
              </a:rPr>
              <a:t>视频</a:t>
            </a:r>
            <a:endParaRPr kumimoji="1" lang="zh-CN" altLang="en-US" b="1" dirty="0">
              <a:solidFill>
                <a:schemeClr val="tx1"/>
              </a:solidFill>
            </a:endParaRPr>
          </a:p>
        </p:txBody>
      </p:sp>
      <p:sp>
        <p:nvSpPr>
          <p:cNvPr id="3" name="内容占位符 2"/>
          <p:cNvSpPr>
            <a:spLocks noGrp="1"/>
          </p:cNvSpPr>
          <p:nvPr>
            <p:ph idx="1"/>
          </p:nvPr>
        </p:nvSpPr>
        <p:spPr/>
        <p:txBody>
          <a:bodyPr/>
          <a:lstStyle/>
          <a:p>
            <a:r>
              <a:rPr kumimoji="1" lang="en-US" altLang="zh-CN" dirty="0" smtClean="0"/>
              <a:t>H264</a:t>
            </a:r>
          </a:p>
          <a:p>
            <a:r>
              <a:rPr kumimoji="1" lang="zh-CN" altLang="en-US" dirty="0" smtClean="0"/>
              <a:t>结构图</a:t>
            </a:r>
            <a:endParaRPr kumimoji="1" lang="en-US" altLang="zh-CN" dirty="0" smtClean="0"/>
          </a:p>
        </p:txBody>
      </p:sp>
    </p:spTree>
    <p:extLst>
      <p:ext uri="{BB962C8B-B14F-4D97-AF65-F5344CB8AC3E}">
        <p14:creationId xmlns:p14="http://schemas.microsoft.com/office/powerpoint/2010/main" xmlns="" val="18167987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599"/>
            <a:ext cx="8481656" cy="4741889"/>
          </a:xfrm>
        </p:spPr>
        <p:txBody>
          <a:bodyPr>
            <a:normAutofit fontScale="90000"/>
          </a:bodyPr>
          <a:lstStyle/>
          <a:p>
            <a:r>
              <a:rPr kumimoji="1" lang="en-US" altLang="zh-CN" b="1" dirty="0" smtClean="0">
                <a:solidFill>
                  <a:schemeClr val="tx1"/>
                </a:solidFill>
              </a:rPr>
              <a:t>H264</a:t>
            </a:r>
            <a:r>
              <a:rPr kumimoji="1" lang="zh-CN" altLang="en-US" b="1" dirty="0" smtClean="0">
                <a:solidFill>
                  <a:schemeClr val="tx1"/>
                </a:solidFill>
              </a:rPr>
              <a:t>编码原理</a:t>
            </a:r>
            <a:r>
              <a:rPr kumimoji="1" lang="en-US" altLang="zh-CN" b="1" dirty="0" smtClean="0">
                <a:solidFill>
                  <a:schemeClr val="tx1"/>
                </a:solidFill>
              </a:rPr>
              <a:t/>
            </a:r>
            <a:br>
              <a:rPr kumimoji="1" lang="en-US" altLang="zh-CN" b="1" dirty="0" smtClean="0">
                <a:solidFill>
                  <a:schemeClr val="tx1"/>
                </a:solidFill>
              </a:rPr>
            </a:br>
            <a:r>
              <a:rPr kumimoji="1" lang="en-US" altLang="zh-CN" sz="2700" b="1" dirty="0" smtClean="0">
                <a:solidFill>
                  <a:schemeClr val="tx1"/>
                </a:solidFill>
              </a:rPr>
              <a:t>H.264</a:t>
            </a:r>
            <a:r>
              <a:rPr kumimoji="1" lang="zh-CN" altLang="en-US" sz="2700" b="1" dirty="0">
                <a:solidFill>
                  <a:schemeClr val="tx1"/>
                </a:solidFill>
              </a:rPr>
              <a:t>是新一代的编码标准，以高压缩高质量和支持多种网络的流媒体传输著称，在编码方面，它的理论依据是：一段时间内图像的统计结果表明，在相邻几幅图像画面中，一般有差别的像素只有</a:t>
            </a:r>
            <a:r>
              <a:rPr kumimoji="1" lang="en-US" altLang="zh-CN" sz="2700" b="1" dirty="0">
                <a:solidFill>
                  <a:schemeClr val="tx1"/>
                </a:solidFill>
              </a:rPr>
              <a:t>10%</a:t>
            </a:r>
            <a:r>
              <a:rPr kumimoji="1" lang="zh-CN" altLang="en-US" sz="2700" b="1" dirty="0">
                <a:solidFill>
                  <a:schemeClr val="tx1"/>
                </a:solidFill>
              </a:rPr>
              <a:t>以内的点，亮度差值变化不超过</a:t>
            </a:r>
            <a:r>
              <a:rPr kumimoji="1" lang="en-US" altLang="zh-CN" sz="2700" b="1" dirty="0">
                <a:solidFill>
                  <a:schemeClr val="tx1"/>
                </a:solidFill>
              </a:rPr>
              <a:t>2%</a:t>
            </a:r>
            <a:r>
              <a:rPr kumimoji="1" lang="zh-CN" altLang="en-US" sz="2700" b="1" dirty="0">
                <a:solidFill>
                  <a:schemeClr val="tx1"/>
                </a:solidFill>
              </a:rPr>
              <a:t>，而色度差值的变化只有</a:t>
            </a:r>
            <a:r>
              <a:rPr kumimoji="1" lang="en-US" altLang="zh-CN" sz="2700" b="1" dirty="0">
                <a:solidFill>
                  <a:schemeClr val="tx1"/>
                </a:solidFill>
              </a:rPr>
              <a:t>1%</a:t>
            </a:r>
            <a:r>
              <a:rPr kumimoji="1" lang="zh-CN" altLang="en-US" sz="2700" b="1" dirty="0">
                <a:solidFill>
                  <a:schemeClr val="tx1"/>
                </a:solidFill>
              </a:rPr>
              <a:t>以内。所以对于一段变化不大的图像画面，我们可以先编码出一个完整的图像帧</a:t>
            </a:r>
            <a:r>
              <a:rPr kumimoji="1" lang="en-US" altLang="zh-CN" sz="2700" b="1" dirty="0">
                <a:solidFill>
                  <a:schemeClr val="tx1"/>
                </a:solidFill>
              </a:rPr>
              <a:t>A</a:t>
            </a:r>
            <a:r>
              <a:rPr kumimoji="1" lang="zh-CN" altLang="en-US" sz="2700" b="1" dirty="0">
                <a:solidFill>
                  <a:schemeClr val="tx1"/>
                </a:solidFill>
              </a:rPr>
              <a:t>，随后的</a:t>
            </a:r>
            <a:r>
              <a:rPr kumimoji="1" lang="en-US" altLang="zh-CN" sz="2700" b="1" dirty="0">
                <a:solidFill>
                  <a:schemeClr val="tx1"/>
                </a:solidFill>
              </a:rPr>
              <a:t>B</a:t>
            </a:r>
            <a:r>
              <a:rPr kumimoji="1" lang="zh-CN" altLang="en-US" sz="2700" b="1" dirty="0">
                <a:solidFill>
                  <a:schemeClr val="tx1"/>
                </a:solidFill>
              </a:rPr>
              <a:t>帧不编码全部图像，只写入与</a:t>
            </a:r>
            <a:r>
              <a:rPr kumimoji="1" lang="en-US" altLang="zh-CN" sz="2700" b="1" dirty="0">
                <a:solidFill>
                  <a:schemeClr val="tx1"/>
                </a:solidFill>
              </a:rPr>
              <a:t>A</a:t>
            </a:r>
            <a:r>
              <a:rPr kumimoji="1" lang="zh-CN" altLang="en-US" sz="2700" b="1" dirty="0">
                <a:solidFill>
                  <a:schemeClr val="tx1"/>
                </a:solidFill>
              </a:rPr>
              <a:t>帧的差别，这样</a:t>
            </a:r>
            <a:r>
              <a:rPr kumimoji="1" lang="en-US" altLang="zh-CN" sz="2700" b="1" dirty="0">
                <a:solidFill>
                  <a:schemeClr val="tx1"/>
                </a:solidFill>
              </a:rPr>
              <a:t>B</a:t>
            </a:r>
            <a:r>
              <a:rPr kumimoji="1" lang="zh-CN" altLang="en-US" sz="2700" b="1" dirty="0">
                <a:solidFill>
                  <a:schemeClr val="tx1"/>
                </a:solidFill>
              </a:rPr>
              <a:t>帧的大小就只有完整帧的</a:t>
            </a:r>
            <a:r>
              <a:rPr kumimoji="1" lang="en-US" altLang="zh-CN" sz="2700" b="1" dirty="0">
                <a:solidFill>
                  <a:schemeClr val="tx1"/>
                </a:solidFill>
              </a:rPr>
              <a:t>1/10</a:t>
            </a:r>
            <a:r>
              <a:rPr kumimoji="1" lang="zh-CN" altLang="en-US" sz="2700" b="1" dirty="0">
                <a:solidFill>
                  <a:schemeClr val="tx1"/>
                </a:solidFill>
              </a:rPr>
              <a:t>或更小！</a:t>
            </a:r>
            <a:r>
              <a:rPr kumimoji="1" lang="en-US" altLang="zh-CN" sz="2700" b="1" dirty="0">
                <a:solidFill>
                  <a:schemeClr val="tx1"/>
                </a:solidFill>
              </a:rPr>
              <a:t>B</a:t>
            </a:r>
            <a:r>
              <a:rPr kumimoji="1" lang="zh-CN" altLang="en-US" sz="2700" b="1" dirty="0">
                <a:solidFill>
                  <a:schemeClr val="tx1"/>
                </a:solidFill>
              </a:rPr>
              <a:t>帧之后的</a:t>
            </a:r>
            <a:r>
              <a:rPr kumimoji="1" lang="en-US" altLang="zh-CN" sz="2700" b="1" dirty="0">
                <a:solidFill>
                  <a:schemeClr val="tx1"/>
                </a:solidFill>
              </a:rPr>
              <a:t>C</a:t>
            </a:r>
            <a:r>
              <a:rPr kumimoji="1" lang="zh-CN" altLang="en-US" sz="2700" b="1" dirty="0">
                <a:solidFill>
                  <a:schemeClr val="tx1"/>
                </a:solidFill>
              </a:rPr>
              <a:t>帧如果变化不大，我们可以继续以参考</a:t>
            </a:r>
            <a:r>
              <a:rPr kumimoji="1" lang="en-US" altLang="zh-CN" sz="2700" b="1" dirty="0">
                <a:solidFill>
                  <a:schemeClr val="tx1"/>
                </a:solidFill>
              </a:rPr>
              <a:t>B</a:t>
            </a:r>
            <a:r>
              <a:rPr kumimoji="1" lang="zh-CN" altLang="en-US" sz="2700" b="1" dirty="0">
                <a:solidFill>
                  <a:schemeClr val="tx1"/>
                </a:solidFill>
              </a:rPr>
              <a:t>的方式编码</a:t>
            </a:r>
            <a:r>
              <a:rPr kumimoji="1" lang="en-US" altLang="zh-CN" sz="2700" b="1" dirty="0">
                <a:solidFill>
                  <a:schemeClr val="tx1"/>
                </a:solidFill>
              </a:rPr>
              <a:t>C</a:t>
            </a:r>
            <a:r>
              <a:rPr kumimoji="1" lang="zh-CN" altLang="en-US" sz="2700" b="1" dirty="0">
                <a:solidFill>
                  <a:schemeClr val="tx1"/>
                </a:solidFill>
              </a:rPr>
              <a:t>帧，这样循环下去。这段图像我们称为一个序列，当某个图像与之前的图像变化很大，无法参考前面的帧来生成，那我们就结束上一个序列，开始下一段序列。</a:t>
            </a:r>
            <a:r>
              <a:rPr kumimoji="1" lang="zh-CN" altLang="en-US" b="1" dirty="0">
                <a:solidFill>
                  <a:schemeClr val="tx1"/>
                </a:solidFill>
              </a:rPr>
              <a:t>    </a:t>
            </a:r>
            <a:br>
              <a:rPr kumimoji="1" lang="zh-CN" altLang="en-US" b="1" dirty="0">
                <a:solidFill>
                  <a:schemeClr val="tx1"/>
                </a:solidFill>
              </a:rPr>
            </a:br>
            <a:endParaRPr kumimoji="1" lang="zh-CN" altLang="en-US" b="1" dirty="0">
              <a:solidFill>
                <a:schemeClr val="tx1"/>
              </a:solidFill>
            </a:endParaRPr>
          </a:p>
        </p:txBody>
      </p:sp>
    </p:spTree>
    <p:extLst>
      <p:ext uri="{BB962C8B-B14F-4D97-AF65-F5344CB8AC3E}">
        <p14:creationId xmlns:p14="http://schemas.microsoft.com/office/powerpoint/2010/main" xmlns="" val="15035884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12443" y="406740"/>
            <a:ext cx="8596668" cy="2531332"/>
          </a:xfrm>
        </p:spPr>
        <p:txBody>
          <a:bodyPr/>
          <a:lstStyle/>
          <a:p>
            <a:r>
              <a:rPr kumimoji="1" lang="en-US" altLang="zh-CN" dirty="0" smtClean="0"/>
              <a:t>I</a:t>
            </a:r>
            <a:r>
              <a:rPr kumimoji="1" lang="zh-CN" altLang="en-US" dirty="0" smtClean="0"/>
              <a:t>帧：</a:t>
            </a:r>
            <a:r>
              <a:rPr lang="zh-CN" altLang="en-US" dirty="0" smtClean="0"/>
              <a:t>帧内</a:t>
            </a:r>
            <a:r>
              <a:rPr lang="zh-CN" altLang="en-US" dirty="0"/>
              <a:t>编码帧，</a:t>
            </a:r>
            <a:r>
              <a:rPr lang="en-US" altLang="zh-CN" dirty="0"/>
              <a:t>I</a:t>
            </a:r>
            <a:r>
              <a:rPr lang="zh-CN" altLang="en-US" dirty="0"/>
              <a:t>帧表示关键帧，可以理解为这一帧画面的完整保留，解码时只需要本帧数据就可以完成。</a:t>
            </a:r>
            <a:endParaRPr kumimoji="1" lang="en-US" altLang="zh-CN" dirty="0" smtClean="0"/>
          </a:p>
          <a:p>
            <a:r>
              <a:rPr kumimoji="1" lang="en-US" altLang="zh-CN" dirty="0" smtClean="0"/>
              <a:t>P</a:t>
            </a:r>
            <a:r>
              <a:rPr kumimoji="1" lang="zh-CN" altLang="en-US" dirty="0" smtClean="0"/>
              <a:t>帧：</a:t>
            </a:r>
            <a:r>
              <a:rPr lang="zh-CN" altLang="en-US" dirty="0"/>
              <a:t>前向预测编码帧。</a:t>
            </a:r>
            <a:r>
              <a:rPr lang="en-US" altLang="zh-CN" dirty="0"/>
              <a:t>P</a:t>
            </a:r>
            <a:r>
              <a:rPr lang="zh-CN" altLang="en-US" dirty="0"/>
              <a:t>帧表示的是这一帧跟之前的一个关键帧（或</a:t>
            </a:r>
            <a:r>
              <a:rPr lang="en-US" altLang="zh-CN" dirty="0"/>
              <a:t>P</a:t>
            </a:r>
            <a:r>
              <a:rPr lang="zh-CN" altLang="en-US" dirty="0"/>
              <a:t>帧）的差别，解码时需要用之前缓存的画面叠加上本帧定义的差别，生成最终画面。</a:t>
            </a:r>
            <a:endParaRPr kumimoji="1" lang="en-US" altLang="zh-CN" dirty="0" smtClean="0"/>
          </a:p>
          <a:p>
            <a:r>
              <a:rPr kumimoji="1" lang="en-US" altLang="zh-CN" dirty="0" smtClean="0"/>
              <a:t>B</a:t>
            </a:r>
            <a:r>
              <a:rPr kumimoji="1" lang="zh-CN" altLang="en-US" dirty="0" smtClean="0"/>
              <a:t>帧：</a:t>
            </a:r>
            <a:r>
              <a:rPr lang="zh-CN" altLang="en-US" dirty="0"/>
              <a:t>双向预测内插编码帧。</a:t>
            </a:r>
            <a:r>
              <a:rPr lang="en-US" altLang="zh-CN" dirty="0"/>
              <a:t>B</a:t>
            </a:r>
            <a:r>
              <a:rPr lang="zh-CN" altLang="en-US" dirty="0"/>
              <a:t>帧是双向差别帧，也就是</a:t>
            </a:r>
            <a:r>
              <a:rPr lang="en-US" altLang="zh-CN" dirty="0"/>
              <a:t>B</a:t>
            </a:r>
            <a:r>
              <a:rPr lang="zh-CN" altLang="en-US" dirty="0"/>
              <a:t>帧记录的是本帧与前后帧的差别，换言之，要解码</a:t>
            </a:r>
            <a:r>
              <a:rPr lang="en-US" altLang="zh-CN" dirty="0"/>
              <a:t>B</a:t>
            </a:r>
            <a:r>
              <a:rPr lang="zh-CN" altLang="en-US" dirty="0"/>
              <a:t>帧，不仅要取得之前的缓存画面，还要解码之后的画面，通过前后画面的与本帧数据的叠加取得最终的画面。</a:t>
            </a:r>
            <a:endParaRPr kumimoji="1" lang="zh-CN" altLang="en-US" dirty="0"/>
          </a:p>
        </p:txBody>
      </p:sp>
      <p:sp>
        <p:nvSpPr>
          <p:cNvPr id="4" name="文本框 3"/>
          <p:cNvSpPr txBox="1"/>
          <p:nvPr/>
        </p:nvSpPr>
        <p:spPr>
          <a:xfrm>
            <a:off x="659567" y="2938072"/>
            <a:ext cx="8169640" cy="1200329"/>
          </a:xfrm>
          <a:prstGeom prst="rect">
            <a:avLst/>
          </a:prstGeom>
          <a:noFill/>
        </p:spPr>
        <p:txBody>
          <a:bodyPr wrap="square" rtlCol="0">
            <a:spAutoFit/>
          </a:bodyPr>
          <a:lstStyle/>
          <a:p>
            <a:r>
              <a:rPr kumimoji="1" lang="en-US" altLang="zh-CN" dirty="0" smtClean="0"/>
              <a:t>GOF:</a:t>
            </a:r>
            <a:r>
              <a:rPr kumimoji="1" lang="zh-CN" altLang="en-US" dirty="0" smtClean="0"/>
              <a:t>一组帧的序列。 </a:t>
            </a:r>
            <a:r>
              <a:rPr kumimoji="1" lang="en-US" altLang="zh-CN" dirty="0" smtClean="0"/>
              <a:t>I</a:t>
            </a:r>
            <a:r>
              <a:rPr kumimoji="1" lang="zh-CN" altLang="en-US" dirty="0" smtClean="0"/>
              <a:t> </a:t>
            </a:r>
            <a:r>
              <a:rPr kumimoji="1" lang="en-US" altLang="zh-CN" dirty="0" smtClean="0"/>
              <a:t>P</a:t>
            </a:r>
            <a:r>
              <a:rPr kumimoji="1" lang="zh-CN" altLang="en-US" dirty="0" smtClean="0"/>
              <a:t> </a:t>
            </a:r>
            <a:r>
              <a:rPr kumimoji="1" lang="en-US" altLang="zh-CN" dirty="0" smtClean="0"/>
              <a:t>P</a:t>
            </a:r>
            <a:r>
              <a:rPr kumimoji="1" lang="zh-CN" altLang="en-US" dirty="0" smtClean="0"/>
              <a:t> </a:t>
            </a:r>
            <a:r>
              <a:rPr kumimoji="1" lang="en-US" altLang="zh-CN" dirty="0" smtClean="0"/>
              <a:t>B</a:t>
            </a:r>
            <a:r>
              <a:rPr kumimoji="1" lang="zh-CN" altLang="en-US" dirty="0" smtClean="0"/>
              <a:t> </a:t>
            </a:r>
            <a:r>
              <a:rPr kumimoji="1" lang="en-US" altLang="zh-CN" dirty="0" smtClean="0"/>
              <a:t>P</a:t>
            </a:r>
            <a:r>
              <a:rPr kumimoji="1" lang="mr-IN" altLang="zh-CN" dirty="0" smtClean="0"/>
              <a:t>…</a:t>
            </a:r>
            <a:r>
              <a:rPr kumimoji="1" lang="en-US" altLang="zh-CN" dirty="0" smtClean="0"/>
              <a:t>.B</a:t>
            </a:r>
            <a:r>
              <a:rPr kumimoji="1" lang="zh-CN" altLang="en-US" dirty="0" smtClean="0"/>
              <a:t> </a:t>
            </a:r>
            <a:r>
              <a:rPr kumimoji="1" lang="en-US" altLang="zh-CN" dirty="0" smtClean="0"/>
              <a:t>P</a:t>
            </a:r>
          </a:p>
          <a:p>
            <a:r>
              <a:rPr kumimoji="1" lang="en-US" altLang="zh-CN" dirty="0" smtClean="0"/>
              <a:t>SPS</a:t>
            </a:r>
            <a:r>
              <a:rPr kumimoji="1" lang="zh-CN" altLang="en-US" dirty="0" smtClean="0"/>
              <a:t> </a:t>
            </a:r>
            <a:r>
              <a:rPr kumimoji="1" lang="en-US" altLang="zh-CN" dirty="0" smtClean="0"/>
              <a:t>PPS:</a:t>
            </a:r>
            <a:r>
              <a:rPr kumimoji="1" lang="zh-CN" altLang="en-US" dirty="0" smtClean="0"/>
              <a:t>每一组序列前的附加的解码所需的信息</a:t>
            </a:r>
            <a:endParaRPr kumimoji="1" lang="en-US" altLang="zh-CN" dirty="0" smtClean="0"/>
          </a:p>
          <a:p>
            <a:r>
              <a:rPr kumimoji="1" lang="en-US" altLang="zh-CN" dirty="0" smtClean="0"/>
              <a:t>SPS(Sequence</a:t>
            </a:r>
            <a:r>
              <a:rPr kumimoji="1" lang="zh-CN" altLang="en-US" dirty="0" smtClean="0"/>
              <a:t> </a:t>
            </a:r>
            <a:r>
              <a:rPr kumimoji="1" lang="en-US" altLang="zh-CN" dirty="0" err="1" smtClean="0"/>
              <a:t>Paramter</a:t>
            </a:r>
            <a:r>
              <a:rPr kumimoji="1" lang="zh-CN" altLang="en-US" dirty="0" smtClean="0"/>
              <a:t> </a:t>
            </a:r>
            <a:r>
              <a:rPr kumimoji="1" lang="en-US" altLang="zh-CN" dirty="0" smtClean="0"/>
              <a:t>Set):</a:t>
            </a:r>
            <a:r>
              <a:rPr kumimoji="1" lang="zh-CN" altLang="en-US" dirty="0" smtClean="0"/>
              <a:t>序列参数集，存放帧数，参考帧数目等信息</a:t>
            </a:r>
            <a:endParaRPr kumimoji="1" lang="en-US" altLang="zh-CN" dirty="0" smtClean="0"/>
          </a:p>
          <a:p>
            <a:r>
              <a:rPr kumimoji="1" lang="en-US" altLang="zh-CN" dirty="0" smtClean="0"/>
              <a:t>PPS(Picture</a:t>
            </a:r>
            <a:r>
              <a:rPr kumimoji="1" lang="zh-CN" altLang="en-US" dirty="0" smtClean="0"/>
              <a:t> </a:t>
            </a:r>
            <a:r>
              <a:rPr kumimoji="1" lang="en-US" altLang="zh-CN" dirty="0" err="1" smtClean="0"/>
              <a:t>Paramte</a:t>
            </a:r>
            <a:r>
              <a:rPr kumimoji="1" lang="zh-CN" altLang="en-US" dirty="0" smtClean="0"/>
              <a:t> </a:t>
            </a:r>
            <a:r>
              <a:rPr kumimoji="1" lang="en-US" altLang="zh-CN" dirty="0" smtClean="0"/>
              <a:t>Set):</a:t>
            </a:r>
            <a:r>
              <a:rPr kumimoji="1" lang="zh-CN" altLang="en-US" dirty="0" smtClean="0"/>
              <a:t>图像参数集。</a:t>
            </a:r>
            <a:endParaRPr kumimoji="1" lang="zh-CN" altLang="en-US" dirty="0"/>
          </a:p>
        </p:txBody>
      </p:sp>
    </p:spTree>
    <p:extLst>
      <p:ext uri="{BB962C8B-B14F-4D97-AF65-F5344CB8AC3E}">
        <p14:creationId xmlns:p14="http://schemas.microsoft.com/office/powerpoint/2010/main" xmlns="" val="13075085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smtClean="0">
                <a:solidFill>
                  <a:schemeClr val="tx1"/>
                </a:solidFill>
              </a:rPr>
              <a:t>HLS</a:t>
            </a:r>
            <a:r>
              <a:rPr kumimoji="1" lang="zh-CN" altLang="en-US" b="1" dirty="0" smtClean="0">
                <a:solidFill>
                  <a:schemeClr val="tx1"/>
                </a:solidFill>
              </a:rPr>
              <a:t>推流协议</a:t>
            </a:r>
            <a:endParaRPr kumimoji="1" lang="zh-CN" altLang="en-US" b="1" dirty="0">
              <a:solidFill>
                <a:schemeClr val="tx1"/>
              </a:solidFill>
            </a:endParaRPr>
          </a:p>
        </p:txBody>
      </p:sp>
      <p:sp>
        <p:nvSpPr>
          <p:cNvPr id="3" name="内容占位符 2"/>
          <p:cNvSpPr>
            <a:spLocks noGrp="1"/>
          </p:cNvSpPr>
          <p:nvPr>
            <p:ph idx="1"/>
          </p:nvPr>
        </p:nvSpPr>
        <p:spPr>
          <a:xfrm>
            <a:off x="677334" y="1426071"/>
            <a:ext cx="8596668" cy="3880773"/>
          </a:xfrm>
        </p:spPr>
        <p:txBody>
          <a:bodyPr>
            <a:normAutofit/>
          </a:bodyPr>
          <a:lstStyle/>
          <a:p>
            <a:r>
              <a:rPr lang="en-US" altLang="zh-CN" sz="2400" dirty="0"/>
              <a:t>HLS</a:t>
            </a:r>
            <a:r>
              <a:rPr lang="zh-CN" altLang="en-US" sz="2400" dirty="0"/>
              <a:t>协议规定：</a:t>
            </a:r>
          </a:p>
          <a:p>
            <a:r>
              <a:rPr lang="zh-CN" altLang="en-US" sz="2400" dirty="0"/>
              <a:t>视频的封装格式是</a:t>
            </a:r>
            <a:r>
              <a:rPr lang="en-US" altLang="zh-CN" sz="2400" dirty="0"/>
              <a:t>TS</a:t>
            </a:r>
            <a:r>
              <a:rPr lang="zh-CN" altLang="en-US" sz="2400" dirty="0"/>
              <a:t>。</a:t>
            </a:r>
          </a:p>
          <a:p>
            <a:r>
              <a:rPr lang="zh-CN" altLang="en-US" sz="2400" dirty="0"/>
              <a:t>视频的编码格式为</a:t>
            </a:r>
            <a:r>
              <a:rPr lang="en-US" altLang="zh-CN" sz="2400" dirty="0"/>
              <a:t>H264,</a:t>
            </a:r>
            <a:r>
              <a:rPr lang="zh-CN" altLang="en-US" sz="2400" dirty="0"/>
              <a:t>音频编码格式为</a:t>
            </a:r>
            <a:r>
              <a:rPr lang="en-US" altLang="zh-CN" sz="2400" dirty="0"/>
              <a:t>MP3</a:t>
            </a:r>
            <a:r>
              <a:rPr lang="zh-CN" altLang="en-US" sz="2400" dirty="0"/>
              <a:t>、</a:t>
            </a:r>
            <a:r>
              <a:rPr lang="en-US" altLang="zh-CN" sz="2400" dirty="0"/>
              <a:t>AAC</a:t>
            </a:r>
            <a:r>
              <a:rPr lang="zh-CN" altLang="en-US" sz="2400" dirty="0"/>
              <a:t>或者</a:t>
            </a:r>
            <a:r>
              <a:rPr lang="en-US" altLang="zh-CN" sz="2400" dirty="0"/>
              <a:t>AC-3</a:t>
            </a:r>
            <a:r>
              <a:rPr lang="zh-CN" altLang="en-US" sz="2400" dirty="0"/>
              <a:t>。</a:t>
            </a:r>
          </a:p>
          <a:p>
            <a:r>
              <a:rPr lang="zh-CN" altLang="en-US" sz="2400" dirty="0"/>
              <a:t>除了</a:t>
            </a:r>
            <a:r>
              <a:rPr lang="en-US" altLang="zh-CN" sz="2400" dirty="0"/>
              <a:t>TS</a:t>
            </a:r>
            <a:r>
              <a:rPr lang="zh-CN" altLang="en-US" sz="2400" dirty="0"/>
              <a:t>视频文件本身，还定义了用来控制播放的</a:t>
            </a:r>
            <a:r>
              <a:rPr lang="en-US" altLang="zh-CN" sz="2400" dirty="0"/>
              <a:t>m3u8</a:t>
            </a:r>
            <a:r>
              <a:rPr lang="zh-CN" altLang="en-US" sz="2400" dirty="0"/>
              <a:t>文件（文本文件</a:t>
            </a:r>
            <a:r>
              <a:rPr lang="zh-CN" altLang="en-US" sz="2400" dirty="0" smtClean="0"/>
              <a:t>）</a:t>
            </a:r>
            <a:endParaRPr lang="en-US" altLang="zh-CN" sz="2400" dirty="0" smtClean="0"/>
          </a:p>
        </p:txBody>
      </p:sp>
      <p:sp>
        <p:nvSpPr>
          <p:cNvPr id="4" name="文本框 3"/>
          <p:cNvSpPr txBox="1"/>
          <p:nvPr/>
        </p:nvSpPr>
        <p:spPr>
          <a:xfrm>
            <a:off x="677334" y="5816184"/>
            <a:ext cx="8211833" cy="369332"/>
          </a:xfrm>
          <a:prstGeom prst="rect">
            <a:avLst/>
          </a:prstGeom>
          <a:noFill/>
        </p:spPr>
        <p:txBody>
          <a:bodyPr wrap="square" rtlCol="0">
            <a:spAutoFit/>
          </a:bodyPr>
          <a:lstStyle/>
          <a:p>
            <a:r>
              <a:rPr kumimoji="1" lang="zh-CN" altLang="en-US" dirty="0" smtClean="0"/>
              <a:t>参考链接：</a:t>
            </a:r>
            <a:r>
              <a:rPr kumimoji="1" lang="en-US" altLang="zh-CN" dirty="0">
                <a:hlinkClick r:id="rId3"/>
              </a:rPr>
              <a:t>https://</a:t>
            </a:r>
            <a:r>
              <a:rPr kumimoji="1" lang="en-US" altLang="zh-CN" dirty="0" err="1">
                <a:hlinkClick r:id="rId3"/>
              </a:rPr>
              <a:t>blog.csdn.net</a:t>
            </a:r>
            <a:r>
              <a:rPr kumimoji="1" lang="en-US" altLang="zh-CN" dirty="0">
                <a:hlinkClick r:id="rId3"/>
              </a:rPr>
              <a:t>/</a:t>
            </a:r>
            <a:r>
              <a:rPr kumimoji="1" lang="en-US" altLang="zh-CN" dirty="0" err="1">
                <a:hlinkClick r:id="rId3"/>
              </a:rPr>
              <a:t>weiyuefei</a:t>
            </a:r>
            <a:r>
              <a:rPr kumimoji="1" lang="en-US" altLang="zh-CN" dirty="0">
                <a:hlinkClick r:id="rId3"/>
              </a:rPr>
              <a:t>/article/details/70257616</a:t>
            </a:r>
            <a:endParaRPr kumimoji="1" lang="zh-CN" altLang="en-US" dirty="0"/>
          </a:p>
        </p:txBody>
      </p:sp>
    </p:spTree>
    <p:extLst>
      <p:ext uri="{BB962C8B-B14F-4D97-AF65-F5344CB8AC3E}">
        <p14:creationId xmlns:p14="http://schemas.microsoft.com/office/powerpoint/2010/main" xmlns="" val="4115512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2539914" y="2160588"/>
            <a:ext cx="4872210" cy="3881437"/>
          </a:xfrm>
          <a:prstGeom prst="rect">
            <a:avLst/>
          </a:prstGeom>
        </p:spPr>
      </p:pic>
    </p:spTree>
    <p:extLst>
      <p:ext uri="{BB962C8B-B14F-4D97-AF65-F5344CB8AC3E}">
        <p14:creationId xmlns:p14="http://schemas.microsoft.com/office/powerpoint/2010/main" xmlns="" val="2831353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kumimoji="1" lang="zh-CN" altLang="en-US" sz="2800" dirty="0" smtClean="0"/>
              <a:t>码率，帧率，分辨率，声道，位深度，视频格式是什么意思呢？</a:t>
            </a:r>
            <a:endParaRPr kumimoji="1" lang="zh-CN" altLang="en-US" sz="2800" dirty="0"/>
          </a:p>
        </p:txBody>
      </p:sp>
    </p:spTree>
    <p:extLst>
      <p:ext uri="{BB962C8B-B14F-4D97-AF65-F5344CB8AC3E}">
        <p14:creationId xmlns:p14="http://schemas.microsoft.com/office/powerpoint/2010/main" xmlns="" val="12243033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3802082" y="2976563"/>
            <a:ext cx="5345905" cy="3881437"/>
          </a:xfrm>
        </p:spPr>
      </p:pic>
      <p:pic>
        <p:nvPicPr>
          <p:cNvPr id="8" name="图片 7"/>
          <p:cNvPicPr>
            <a:picLocks noChangeAspect="1"/>
          </p:cNvPicPr>
          <p:nvPr/>
        </p:nvPicPr>
        <p:blipFill>
          <a:blip r:embed="rId3"/>
          <a:stretch>
            <a:fillRect/>
          </a:stretch>
        </p:blipFill>
        <p:spPr>
          <a:xfrm>
            <a:off x="683926" y="0"/>
            <a:ext cx="10134600" cy="2654300"/>
          </a:xfrm>
          <a:prstGeom prst="rect">
            <a:avLst/>
          </a:prstGeom>
        </p:spPr>
      </p:pic>
    </p:spTree>
    <p:extLst>
      <p:ext uri="{BB962C8B-B14F-4D97-AF65-F5344CB8AC3E}">
        <p14:creationId xmlns:p14="http://schemas.microsoft.com/office/powerpoint/2010/main" xmlns="" val="7909210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7176" y="2468380"/>
            <a:ext cx="8596668" cy="1320800"/>
          </a:xfrm>
        </p:spPr>
        <p:txBody>
          <a:bodyPr/>
          <a:lstStyle/>
          <a:p>
            <a:pPr algn="ctr"/>
            <a:r>
              <a:rPr kumimoji="1" lang="en-US" altLang="zh-CN" sz="5400" dirty="0" smtClean="0">
                <a:solidFill>
                  <a:schemeClr val="tx1"/>
                </a:solidFill>
              </a:rPr>
              <a:t>Thanks~</a:t>
            </a:r>
            <a:endParaRPr kumimoji="1" lang="zh-CN" altLang="en-US" sz="5400" dirty="0">
              <a:solidFill>
                <a:schemeClr val="tx1"/>
              </a:solidFill>
            </a:endParaRPr>
          </a:p>
        </p:txBody>
      </p:sp>
    </p:spTree>
    <p:extLst>
      <p:ext uri="{BB962C8B-B14F-4D97-AF65-F5344CB8AC3E}">
        <p14:creationId xmlns:p14="http://schemas.microsoft.com/office/powerpoint/2010/main" xmlns="" val="15698338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smtClean="0">
                <a:solidFill>
                  <a:schemeClr val="tx1"/>
                </a:solidFill>
              </a:rPr>
              <a:t>忽略页</a:t>
            </a:r>
            <a:endParaRPr kumimoji="1" lang="zh-CN" altLang="en-US" b="1" dirty="0">
              <a:solidFill>
                <a:schemeClr val="tx1"/>
              </a:solidFill>
            </a:endParaRPr>
          </a:p>
        </p:txBody>
      </p:sp>
      <p:sp>
        <p:nvSpPr>
          <p:cNvPr id="3" name="内容占位符 2"/>
          <p:cNvSpPr>
            <a:spLocks noGrp="1"/>
          </p:cNvSpPr>
          <p:nvPr>
            <p:ph idx="1"/>
          </p:nvPr>
        </p:nvSpPr>
        <p:spPr/>
        <p:txBody>
          <a:bodyPr/>
          <a:lstStyle/>
          <a:p>
            <a:r>
              <a:rPr kumimoji="1" lang="zh-CN" altLang="en-US" dirty="0" smtClean="0"/>
              <a:t>小记：</a:t>
            </a:r>
            <a:r>
              <a:rPr lang="en-US" altLang="zh-CN" dirty="0" err="1"/>
              <a:t>ts</a:t>
            </a:r>
            <a:r>
              <a:rPr lang="zh-CN" altLang="en-US" dirty="0"/>
              <a:t>适合网络流媒体播放，体积较大，一般用于电视直播或网络直播中；</a:t>
            </a:r>
            <a:r>
              <a:rPr lang="en-US" altLang="zh-CN" dirty="0"/>
              <a:t>mp4</a:t>
            </a:r>
            <a:r>
              <a:rPr lang="zh-CN" altLang="en-US" dirty="0"/>
              <a:t>一般只包括一条视频轨和一条音频轨，适合大多数设备，兼容性最好；</a:t>
            </a:r>
            <a:r>
              <a:rPr lang="en-US" altLang="zh-CN" dirty="0" err="1"/>
              <a:t>mkv</a:t>
            </a:r>
            <a:r>
              <a:rPr lang="zh-CN" altLang="en-US" dirty="0"/>
              <a:t>可以封装多个音频轨、字幕轨，适合网络传播分享</a:t>
            </a:r>
            <a:r>
              <a:rPr lang="zh-CN" altLang="en-US" dirty="0" smtClean="0"/>
              <a:t>。</a:t>
            </a:r>
            <a:endParaRPr lang="en-US" altLang="zh-CN" dirty="0" smtClean="0"/>
          </a:p>
          <a:p>
            <a:endParaRPr kumimoji="1" lang="en-US" altLang="zh-CN" dirty="0"/>
          </a:p>
          <a:p>
            <a:endParaRPr kumimoji="1" lang="en-US" altLang="zh-CN" dirty="0" smtClean="0"/>
          </a:p>
          <a:p>
            <a:endParaRPr kumimoji="1" lang="zh-CN" altLang="en-US" dirty="0"/>
          </a:p>
        </p:txBody>
      </p:sp>
    </p:spTree>
    <p:extLst>
      <p:ext uri="{BB962C8B-B14F-4D97-AF65-F5344CB8AC3E}">
        <p14:creationId xmlns:p14="http://schemas.microsoft.com/office/powerpoint/2010/main" xmlns="" val="13192871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smtClean="0">
                <a:solidFill>
                  <a:schemeClr val="tx1"/>
                </a:solidFill>
              </a:rPr>
              <a:t>码率</a:t>
            </a:r>
            <a:endParaRPr kumimoji="1" lang="zh-CN" altLang="en-US" b="1" dirty="0">
              <a:solidFill>
                <a:schemeClr val="tx1"/>
              </a:solidFill>
            </a:endParaRPr>
          </a:p>
        </p:txBody>
      </p:sp>
      <p:sp>
        <p:nvSpPr>
          <p:cNvPr id="3" name="内容占位符 2"/>
          <p:cNvSpPr>
            <a:spLocks noGrp="1"/>
          </p:cNvSpPr>
          <p:nvPr>
            <p:ph idx="1"/>
          </p:nvPr>
        </p:nvSpPr>
        <p:spPr>
          <a:xfrm>
            <a:off x="677334" y="1270000"/>
            <a:ext cx="8596668" cy="3880773"/>
          </a:xfrm>
        </p:spPr>
        <p:txBody>
          <a:bodyPr>
            <a:noAutofit/>
          </a:bodyPr>
          <a:lstStyle/>
          <a:p>
            <a:r>
              <a:rPr kumimoji="1" lang="zh-CN" altLang="en-US" sz="2000" b="1" u="sng" dirty="0"/>
              <a:t>码率就是数据传输时单位时间传送的数据</a:t>
            </a:r>
            <a:r>
              <a:rPr kumimoji="1" lang="zh-CN" altLang="en-US" sz="2000" b="1" u="sng" dirty="0" smtClean="0"/>
              <a:t>位数</a:t>
            </a:r>
            <a:r>
              <a:rPr kumimoji="1" lang="zh-CN" altLang="en-US" sz="2000" dirty="0" smtClean="0"/>
              <a:t>。单位是</a:t>
            </a:r>
            <a:r>
              <a:rPr kumimoji="1" lang="en-US" altLang="zh-CN" sz="2000" dirty="0"/>
              <a:t>kbps</a:t>
            </a:r>
            <a:r>
              <a:rPr kumimoji="1" lang="zh-CN" altLang="en-US" sz="2000" dirty="0"/>
              <a:t>即千位每秒。码率影响体积，与体积成正比：码率越大，体积越大；码率越小，体积越小。码率还影响清晰度，码率越高清晰度也就越高。需要注意的是码率超过一定数值，对图像的质量没有多大影响</a:t>
            </a:r>
            <a:r>
              <a:rPr kumimoji="1" lang="zh-CN" altLang="en-US" sz="2000" dirty="0" smtClean="0"/>
              <a:t>。码率</a:t>
            </a:r>
            <a:r>
              <a:rPr kumimoji="1" lang="zh-CN" altLang="en-US" sz="2000" dirty="0"/>
              <a:t>也就是</a:t>
            </a:r>
            <a:r>
              <a:rPr kumimoji="1" lang="zh-CN" altLang="en-US" sz="2000" dirty="0" smtClean="0"/>
              <a:t>采样率，</a:t>
            </a:r>
            <a:r>
              <a:rPr kumimoji="1" lang="zh-CN" altLang="en-US" sz="2000" dirty="0"/>
              <a:t>单位时间内采样率越大，精度就越高，处理出来的文件就越接近原始文件。但是文件体积与取样率是成正比的，所以几乎所有的编码格式重视的都是如何用最低的码率达到最少的失真，围绕这个核心衍生出来</a:t>
            </a:r>
            <a:r>
              <a:rPr kumimoji="1" lang="en-US" altLang="zh-CN" sz="2000" dirty="0" err="1" smtClean="0"/>
              <a:t>cbr</a:t>
            </a:r>
            <a:r>
              <a:rPr kumimoji="1" lang="zh-CN" altLang="en-US" sz="2000" dirty="0" smtClean="0"/>
              <a:t>与</a:t>
            </a:r>
            <a:r>
              <a:rPr kumimoji="1" lang="en-US" altLang="zh-CN" sz="2000" dirty="0" err="1" smtClean="0"/>
              <a:t>vbr</a:t>
            </a:r>
            <a:r>
              <a:rPr kumimoji="1" lang="zh-CN" altLang="en-US" sz="2000" dirty="0"/>
              <a:t>。</a:t>
            </a:r>
            <a:r>
              <a:rPr kumimoji="1" lang="zh-CN" altLang="en-US" sz="2000" dirty="0" smtClean="0"/>
              <a:t>通常</a:t>
            </a:r>
            <a:r>
              <a:rPr kumimoji="1" lang="zh-CN" altLang="en-US" sz="2000" dirty="0"/>
              <a:t>来说，一个视频文件包括画面和声音，音频及视频都有各自不同的码率，也就是说，同一个视频文件音频和视频的码率并不相同。而通常所说的视频文件码率大小，一般是指视频文件中音频和视频码率的总和</a:t>
            </a:r>
            <a:r>
              <a:rPr kumimoji="1" lang="zh-CN" altLang="en-US" sz="2000" dirty="0" smtClean="0"/>
              <a:t>。</a:t>
            </a:r>
            <a:endParaRPr kumimoji="1" lang="en-US" altLang="zh-CN" sz="2000" dirty="0" smtClean="0"/>
          </a:p>
          <a:p>
            <a:r>
              <a:rPr kumimoji="1" lang="zh-CN" altLang="en-US" sz="2000" dirty="0" smtClean="0"/>
              <a:t>不考虑其他因素的情况（头文件信息，时间戳信息等）</a:t>
            </a:r>
            <a:endParaRPr kumimoji="1" lang="en-US" altLang="zh-CN" sz="2000" dirty="0" smtClean="0"/>
          </a:p>
          <a:p>
            <a:r>
              <a:rPr lang="zh-CN" altLang="en-US" sz="2000" dirty="0" smtClean="0"/>
              <a:t>                            文件体积</a:t>
            </a:r>
            <a:r>
              <a:rPr lang="en-US" altLang="zh-CN" sz="2000" dirty="0" smtClean="0"/>
              <a:t>=</a:t>
            </a:r>
            <a:r>
              <a:rPr lang="zh-CN" altLang="en-US" sz="2000" dirty="0" smtClean="0"/>
              <a:t>时间</a:t>
            </a:r>
            <a:r>
              <a:rPr lang="en-US" altLang="zh-CN" sz="2000" dirty="0" smtClean="0"/>
              <a:t>X</a:t>
            </a:r>
            <a:r>
              <a:rPr lang="zh-CN" altLang="en-US" sz="2000" dirty="0" smtClean="0"/>
              <a:t>码率</a:t>
            </a:r>
            <a:r>
              <a:rPr lang="en-US" altLang="zh-CN" sz="2000" dirty="0" smtClean="0"/>
              <a:t>/8</a:t>
            </a:r>
            <a:endParaRPr kumimoji="1" lang="en-US" altLang="zh-CN" sz="2000" dirty="0" smtClean="0"/>
          </a:p>
          <a:p>
            <a:r>
              <a:rPr kumimoji="1" lang="zh-CN" altLang="en-US" sz="2000" dirty="0" smtClean="0"/>
              <a:t>个人理解：码率就是从原始文件采集数据的速度。</a:t>
            </a:r>
            <a:endParaRPr kumimoji="1" lang="zh-CN" altLang="en-US" sz="2000" dirty="0"/>
          </a:p>
        </p:txBody>
      </p:sp>
    </p:spTree>
    <p:extLst>
      <p:ext uri="{BB962C8B-B14F-4D97-AF65-F5344CB8AC3E}">
        <p14:creationId xmlns:p14="http://schemas.microsoft.com/office/powerpoint/2010/main" xmlns="" val="15658727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2344" y="609600"/>
            <a:ext cx="8646548" cy="1773836"/>
          </a:xfrm>
        </p:spPr>
        <p:txBody>
          <a:bodyPr>
            <a:normAutofit/>
          </a:bodyPr>
          <a:lstStyle/>
          <a:p>
            <a:r>
              <a:rPr kumimoji="1" lang="en-US" altLang="zh-CN" sz="2400" dirty="0" smtClean="0">
                <a:solidFill>
                  <a:schemeClr val="tx1"/>
                </a:solidFill>
              </a:rPr>
              <a:t>CBR(</a:t>
            </a:r>
            <a:r>
              <a:rPr lang="en-US" altLang="zh-CN" sz="2400" dirty="0">
                <a:solidFill>
                  <a:schemeClr val="tx1"/>
                </a:solidFill>
              </a:rPr>
              <a:t>Constant Bitrate</a:t>
            </a:r>
            <a:r>
              <a:rPr kumimoji="1" lang="en-US" altLang="zh-CN" sz="2400" dirty="0" smtClean="0">
                <a:solidFill>
                  <a:schemeClr val="tx1"/>
                </a:solidFill>
              </a:rPr>
              <a:t>)</a:t>
            </a:r>
            <a:r>
              <a:rPr kumimoji="1" lang="zh-CN" altLang="en-US" sz="2400" dirty="0" smtClean="0">
                <a:solidFill>
                  <a:schemeClr val="tx1"/>
                </a:solidFill>
              </a:rPr>
              <a:t>：固定码率，</a:t>
            </a:r>
            <a:r>
              <a:rPr lang="zh-CN" altLang="en-US" sz="2400" dirty="0">
                <a:solidFill>
                  <a:schemeClr val="tx1"/>
                </a:solidFill>
              </a:rPr>
              <a:t>视频文件从头到尾都是恒定</a:t>
            </a:r>
            <a:r>
              <a:rPr lang="zh-CN" altLang="en-US" sz="2400" dirty="0" smtClean="0">
                <a:solidFill>
                  <a:schemeClr val="tx1"/>
                </a:solidFill>
              </a:rPr>
              <a:t>码率</a:t>
            </a:r>
            <a:r>
              <a:rPr kumimoji="1" lang="en-US" altLang="zh-CN" sz="2400" dirty="0" smtClean="0">
                <a:solidFill>
                  <a:schemeClr val="tx1"/>
                </a:solidFill>
              </a:rPr>
              <a:t/>
            </a:r>
            <a:br>
              <a:rPr kumimoji="1" lang="en-US" altLang="zh-CN" sz="2400" dirty="0" smtClean="0">
                <a:solidFill>
                  <a:schemeClr val="tx1"/>
                </a:solidFill>
              </a:rPr>
            </a:br>
            <a:r>
              <a:rPr kumimoji="1" lang="zh-CN" altLang="en-US" sz="2400" dirty="0" smtClean="0">
                <a:solidFill>
                  <a:schemeClr val="tx1"/>
                </a:solidFill>
              </a:rPr>
              <a:t>优点：</a:t>
            </a:r>
            <a:r>
              <a:rPr lang="zh-CN" altLang="en-US" sz="2400" dirty="0">
                <a:solidFill>
                  <a:schemeClr val="tx1"/>
                </a:solidFill>
              </a:rPr>
              <a:t>运算量小，压缩快</a:t>
            </a:r>
            <a:r>
              <a:rPr kumimoji="1" lang="en-US" altLang="zh-CN" sz="2400" dirty="0" smtClean="0">
                <a:solidFill>
                  <a:schemeClr val="tx1"/>
                </a:solidFill>
              </a:rPr>
              <a:t/>
            </a:r>
            <a:br>
              <a:rPr kumimoji="1" lang="en-US" altLang="zh-CN" sz="2400" dirty="0" smtClean="0">
                <a:solidFill>
                  <a:schemeClr val="tx1"/>
                </a:solidFill>
              </a:rPr>
            </a:br>
            <a:r>
              <a:rPr kumimoji="1" lang="zh-CN" altLang="en-US" sz="2400" dirty="0" smtClean="0">
                <a:solidFill>
                  <a:schemeClr val="tx1"/>
                </a:solidFill>
              </a:rPr>
              <a:t>缺点：占用空间较大，压缩出来的画质较差</a:t>
            </a:r>
            <a:endParaRPr kumimoji="1" lang="zh-CN" altLang="en-US" sz="2400" dirty="0">
              <a:solidFill>
                <a:schemeClr val="tx1"/>
              </a:solidFill>
            </a:endParaRPr>
          </a:p>
        </p:txBody>
      </p:sp>
      <p:sp>
        <p:nvSpPr>
          <p:cNvPr id="8" name="文本框 7"/>
          <p:cNvSpPr txBox="1"/>
          <p:nvPr/>
        </p:nvSpPr>
        <p:spPr>
          <a:xfrm>
            <a:off x="677334" y="2643053"/>
            <a:ext cx="8631558" cy="2308324"/>
          </a:xfrm>
          <a:prstGeom prst="rect">
            <a:avLst/>
          </a:prstGeom>
          <a:noFill/>
        </p:spPr>
        <p:txBody>
          <a:bodyPr wrap="square" rtlCol="0">
            <a:spAutoFit/>
          </a:bodyPr>
          <a:lstStyle/>
          <a:p>
            <a:r>
              <a:rPr kumimoji="1" lang="en-US" altLang="zh-CN" sz="2400" dirty="0" smtClean="0">
                <a:latin typeface="+mj-ea"/>
                <a:ea typeface="+mj-ea"/>
              </a:rPr>
              <a:t>VBR(</a:t>
            </a:r>
            <a:r>
              <a:rPr kumimoji="1" lang="en-US" altLang="zh-CN" sz="2400" dirty="0" err="1" smtClean="0">
                <a:latin typeface="+mj-ea"/>
                <a:ea typeface="+mj-ea"/>
              </a:rPr>
              <a:t>Varible</a:t>
            </a:r>
            <a:r>
              <a:rPr kumimoji="1" lang="zh-CN" altLang="en-US" sz="2400" dirty="0" smtClean="0">
                <a:latin typeface="+mj-ea"/>
                <a:ea typeface="+mj-ea"/>
              </a:rPr>
              <a:t> </a:t>
            </a:r>
            <a:r>
              <a:rPr kumimoji="1" lang="en-US" altLang="zh-CN" sz="2400" dirty="0" smtClean="0">
                <a:latin typeface="+mj-ea"/>
                <a:ea typeface="+mj-ea"/>
              </a:rPr>
              <a:t>Bitrate)</a:t>
            </a:r>
            <a:r>
              <a:rPr kumimoji="1" lang="zh-CN" altLang="en-US" sz="2400" dirty="0" smtClean="0">
                <a:latin typeface="+mj-ea"/>
                <a:ea typeface="+mj-ea"/>
              </a:rPr>
              <a:t>：动态码率，</a:t>
            </a:r>
            <a:r>
              <a:rPr lang="zh-CN" altLang="en-US" sz="2400" dirty="0">
                <a:latin typeface="+mj-ea"/>
                <a:ea typeface="+mj-ea"/>
              </a:rPr>
              <a:t>编码算法根据视频内容的变化来选择不同的实时码率对视频进行编码，把较高的码率用于复杂的动态画面，而把较低的码率用于静态画面，合理利用资源，达到画质较高的情况下，体积也较小</a:t>
            </a:r>
            <a:r>
              <a:rPr lang="zh-CN" altLang="en-US" sz="2400" dirty="0" smtClean="0">
                <a:latin typeface="+mj-ea"/>
                <a:ea typeface="+mj-ea"/>
              </a:rPr>
              <a:t>。</a:t>
            </a:r>
            <a:endParaRPr kumimoji="1" lang="en-US" altLang="zh-CN" sz="2400" dirty="0">
              <a:latin typeface="+mj-ea"/>
              <a:ea typeface="+mj-ea"/>
            </a:endParaRPr>
          </a:p>
          <a:p>
            <a:r>
              <a:rPr kumimoji="1" lang="zh-CN" altLang="en-US" sz="2400" dirty="0" smtClean="0">
                <a:latin typeface="+mj-ea"/>
                <a:ea typeface="+mj-ea"/>
              </a:rPr>
              <a:t>缺点：运算量大，压缩时间长</a:t>
            </a:r>
            <a:endParaRPr kumimoji="1" lang="en-US" altLang="zh-CN" sz="2400" dirty="0" smtClean="0">
              <a:latin typeface="+mj-ea"/>
              <a:ea typeface="+mj-ea"/>
            </a:endParaRPr>
          </a:p>
          <a:p>
            <a:r>
              <a:rPr kumimoji="1" lang="zh-CN" altLang="en-US" sz="2400" dirty="0" smtClean="0">
                <a:latin typeface="+mj-ea"/>
                <a:ea typeface="+mj-ea"/>
              </a:rPr>
              <a:t>优点：画质相对较高，文件体积也相对较小</a:t>
            </a:r>
            <a:endParaRPr kumimoji="1" lang="zh-CN" altLang="en-US" sz="2400" dirty="0">
              <a:latin typeface="+mj-ea"/>
              <a:ea typeface="+mj-ea"/>
            </a:endParaRPr>
          </a:p>
        </p:txBody>
      </p:sp>
    </p:spTree>
    <p:extLst>
      <p:ext uri="{BB962C8B-B14F-4D97-AF65-F5344CB8AC3E}">
        <p14:creationId xmlns:p14="http://schemas.microsoft.com/office/powerpoint/2010/main" xmlns="" val="2117362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599"/>
            <a:ext cx="8586587" cy="2193561"/>
          </a:xfrm>
        </p:spPr>
        <p:txBody>
          <a:bodyPr>
            <a:noAutofit/>
          </a:bodyPr>
          <a:lstStyle/>
          <a:p>
            <a:r>
              <a:rPr kumimoji="1" lang="zh-CN" altLang="en-US" sz="2800" dirty="0" smtClean="0">
                <a:solidFill>
                  <a:schemeClr val="tx1"/>
                </a:solidFill>
              </a:rPr>
              <a:t>帧率</a:t>
            </a:r>
            <a:r>
              <a:rPr kumimoji="1" lang="en-US" altLang="zh-CN" sz="2800" dirty="0" smtClean="0">
                <a:solidFill>
                  <a:schemeClr val="tx1"/>
                </a:solidFill>
              </a:rPr>
              <a:t>(FPS):</a:t>
            </a:r>
            <a:r>
              <a:rPr lang="zh-CN" altLang="en-US" sz="2800" b="1" u="sng" dirty="0">
                <a:solidFill>
                  <a:schemeClr val="tx1"/>
                </a:solidFill>
              </a:rPr>
              <a:t>指每秒显示的图片数，或者</a:t>
            </a:r>
            <a:r>
              <a:rPr lang="en-US" altLang="zh-CN" sz="2800" b="1" u="sng" dirty="0">
                <a:solidFill>
                  <a:schemeClr val="tx1"/>
                </a:solidFill>
              </a:rPr>
              <a:t>GPU</a:t>
            </a:r>
            <a:r>
              <a:rPr lang="zh-CN" altLang="en-US" sz="2800" b="1" u="sng" dirty="0">
                <a:solidFill>
                  <a:schemeClr val="tx1"/>
                </a:solidFill>
              </a:rPr>
              <a:t>处理时每秒能够更新的次数。</a:t>
            </a:r>
            <a:r>
              <a:rPr lang="zh-CN" altLang="en-US" sz="2800" dirty="0">
                <a:solidFill>
                  <a:schemeClr val="tx1"/>
                </a:solidFill>
              </a:rPr>
              <a:t>越高的</a:t>
            </a:r>
            <a:r>
              <a:rPr lang="zh-CN" altLang="en-US" sz="2800" dirty="0" smtClean="0">
                <a:solidFill>
                  <a:schemeClr val="tx1"/>
                </a:solidFill>
              </a:rPr>
              <a:t>帧率</a:t>
            </a:r>
            <a:r>
              <a:rPr lang="zh-CN" altLang="en-US" sz="2800" dirty="0">
                <a:solidFill>
                  <a:schemeClr val="tx1"/>
                </a:solidFill>
              </a:rPr>
              <a:t>可以得到更流畅逼真的画面。每秒钟帧数越多，所显示的动作就会越流畅。帧率也会影响体积，帧率越高，每秒钟显示的画面越多，体积就越大。</a:t>
            </a:r>
            <a:endParaRPr kumimoji="1" lang="zh-CN" altLang="en-US" sz="2800" dirty="0">
              <a:solidFill>
                <a:schemeClr val="tx1"/>
              </a:solidFill>
            </a:endParaRPr>
          </a:p>
        </p:txBody>
      </p:sp>
    </p:spTree>
    <p:extLst>
      <p:ext uri="{BB962C8B-B14F-4D97-AF65-F5344CB8AC3E}">
        <p14:creationId xmlns:p14="http://schemas.microsoft.com/office/powerpoint/2010/main" xmlns="" val="2712884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691518" cy="1728866"/>
          </a:xfrm>
        </p:spPr>
        <p:txBody>
          <a:bodyPr>
            <a:normAutofit/>
          </a:bodyPr>
          <a:lstStyle/>
          <a:p>
            <a:r>
              <a:rPr lang="zh-CN" altLang="en-US" sz="2800" b="1" dirty="0" smtClean="0">
                <a:solidFill>
                  <a:schemeClr val="tx1"/>
                </a:solidFill>
              </a:rPr>
              <a:t>分辨率</a:t>
            </a:r>
            <a:r>
              <a:rPr lang="en-US" altLang="zh-CN" sz="2800" b="1" dirty="0" smtClean="0">
                <a:solidFill>
                  <a:schemeClr val="tx1"/>
                </a:solidFill>
              </a:rPr>
              <a:t/>
            </a:r>
            <a:br>
              <a:rPr lang="en-US" altLang="zh-CN" sz="2800" b="1" dirty="0" smtClean="0">
                <a:solidFill>
                  <a:schemeClr val="tx1"/>
                </a:solidFill>
              </a:rPr>
            </a:br>
            <a:r>
              <a:rPr lang="zh-CN" altLang="en-US" sz="2800" dirty="0">
                <a:solidFill>
                  <a:schemeClr val="tx1"/>
                </a:solidFill>
              </a:rPr>
              <a:t>通常所说的</a:t>
            </a:r>
            <a:r>
              <a:rPr lang="en-US" altLang="zh-CN" sz="2800" dirty="0">
                <a:solidFill>
                  <a:schemeClr val="tx1"/>
                </a:solidFill>
              </a:rPr>
              <a:t>1280x720</a:t>
            </a:r>
            <a:r>
              <a:rPr lang="zh-CN" altLang="en-US" sz="2800" dirty="0">
                <a:solidFill>
                  <a:schemeClr val="tx1"/>
                </a:solidFill>
              </a:rPr>
              <a:t>（</a:t>
            </a:r>
            <a:r>
              <a:rPr lang="en-US" altLang="zh-CN" sz="2800" dirty="0">
                <a:solidFill>
                  <a:schemeClr val="tx1"/>
                </a:solidFill>
              </a:rPr>
              <a:t>720p</a:t>
            </a:r>
            <a:r>
              <a:rPr lang="zh-CN" altLang="en-US" sz="2800" dirty="0">
                <a:solidFill>
                  <a:schemeClr val="tx1"/>
                </a:solidFill>
              </a:rPr>
              <a:t>）或者</a:t>
            </a:r>
            <a:r>
              <a:rPr lang="en-US" altLang="zh-CN" sz="2800" dirty="0">
                <a:solidFill>
                  <a:schemeClr val="tx1"/>
                </a:solidFill>
              </a:rPr>
              <a:t>1920x1080</a:t>
            </a:r>
            <a:r>
              <a:rPr lang="zh-CN" altLang="en-US" sz="2800" dirty="0">
                <a:solidFill>
                  <a:schemeClr val="tx1"/>
                </a:solidFill>
              </a:rPr>
              <a:t>（</a:t>
            </a:r>
            <a:r>
              <a:rPr lang="en-US" altLang="zh-CN" sz="2800" dirty="0">
                <a:solidFill>
                  <a:schemeClr val="tx1"/>
                </a:solidFill>
              </a:rPr>
              <a:t>1080p</a:t>
            </a:r>
            <a:r>
              <a:rPr lang="zh-CN" altLang="en-US" sz="2800" dirty="0">
                <a:solidFill>
                  <a:schemeClr val="tx1"/>
                </a:solidFill>
              </a:rPr>
              <a:t>），就是视频的分辨率</a:t>
            </a:r>
            <a:r>
              <a:rPr lang="zh-CN" altLang="en-US" sz="2800" dirty="0" smtClean="0">
                <a:solidFill>
                  <a:schemeClr val="tx1"/>
                </a:solidFill>
              </a:rPr>
              <a:t>。</a:t>
            </a:r>
            <a:endParaRPr kumimoji="1" lang="zh-CN" altLang="en-US" sz="2800" dirty="0">
              <a:solidFill>
                <a:schemeClr val="tx1"/>
              </a:solidFill>
            </a:endParaRPr>
          </a:p>
        </p:txBody>
      </p:sp>
    </p:spTree>
    <p:extLst>
      <p:ext uri="{BB962C8B-B14F-4D97-AF65-F5344CB8AC3E}">
        <p14:creationId xmlns:p14="http://schemas.microsoft.com/office/powerpoint/2010/main" xmlns="" val="2412896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599"/>
            <a:ext cx="8661538" cy="2013679"/>
          </a:xfrm>
        </p:spPr>
        <p:txBody>
          <a:bodyPr>
            <a:normAutofit fontScale="90000"/>
          </a:bodyPr>
          <a:lstStyle/>
          <a:p>
            <a:r>
              <a:rPr lang="zh-CN" altLang="en-US" sz="3100" b="1" dirty="0">
                <a:solidFill>
                  <a:schemeClr val="tx1"/>
                </a:solidFill>
              </a:rPr>
              <a:t>声道</a:t>
            </a:r>
            <a:r>
              <a:rPr lang="zh-CN" altLang="en-US" sz="3100" dirty="0">
                <a:solidFill>
                  <a:schemeClr val="tx1"/>
                </a:solidFill>
              </a:rPr>
              <a:t/>
            </a:r>
            <a:br>
              <a:rPr lang="zh-CN" altLang="en-US" sz="3100" dirty="0">
                <a:solidFill>
                  <a:schemeClr val="tx1"/>
                </a:solidFill>
              </a:rPr>
            </a:br>
            <a:r>
              <a:rPr lang="zh-CN" altLang="en-US" sz="3100" dirty="0">
                <a:solidFill>
                  <a:schemeClr val="tx1"/>
                </a:solidFill>
              </a:rPr>
              <a:t>       指声音在录制或播放时，在不同空间位置采集或回放的相互独立的音频信号，所以声道数也就是声音录制时的音源数量或回放时相应的扬声器数量。</a:t>
            </a:r>
            <a:r>
              <a:rPr lang="zh-CN" altLang="en-US" dirty="0"/>
              <a:t/>
            </a:r>
            <a:br>
              <a:rPr lang="zh-CN" altLang="en-US" dirty="0"/>
            </a:br>
            <a:endParaRPr kumimoji="1" lang="zh-CN" altLang="en-US" dirty="0"/>
          </a:p>
        </p:txBody>
      </p:sp>
    </p:spTree>
    <p:extLst>
      <p:ext uri="{BB962C8B-B14F-4D97-AF65-F5344CB8AC3E}">
        <p14:creationId xmlns:p14="http://schemas.microsoft.com/office/powerpoint/2010/main" xmlns="" val="9064589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599"/>
            <a:ext cx="8661538" cy="2628275"/>
          </a:xfrm>
        </p:spPr>
        <p:txBody>
          <a:bodyPr>
            <a:normAutofit fontScale="90000"/>
          </a:bodyPr>
          <a:lstStyle/>
          <a:p>
            <a:r>
              <a:rPr lang="zh-CN" altLang="en-US" sz="3100" b="1" dirty="0">
                <a:solidFill>
                  <a:schemeClr val="tx1"/>
                </a:solidFill>
                <a:latin typeface="+mj-ea"/>
              </a:rPr>
              <a:t>位深度</a:t>
            </a:r>
            <a:r>
              <a:rPr lang="zh-CN" altLang="en-US" sz="3100" dirty="0">
                <a:solidFill>
                  <a:schemeClr val="tx1"/>
                </a:solidFill>
                <a:latin typeface="+mj-ea"/>
              </a:rPr>
              <a:t/>
            </a:r>
            <a:br>
              <a:rPr lang="zh-CN" altLang="en-US" sz="3100" dirty="0">
                <a:solidFill>
                  <a:schemeClr val="tx1"/>
                </a:solidFill>
                <a:latin typeface="+mj-ea"/>
              </a:rPr>
            </a:br>
            <a:r>
              <a:rPr lang="zh-CN" altLang="en-US" sz="3100" dirty="0">
                <a:solidFill>
                  <a:schemeClr val="tx1"/>
                </a:solidFill>
                <a:latin typeface="+mj-ea"/>
              </a:rPr>
              <a:t>       每一个像素用多少位表示，这个位数就叫“位深度”。位深度越大，可用的颜色越多，颜色表现就越逼真。位深度为</a:t>
            </a:r>
            <a:r>
              <a:rPr lang="en-US" altLang="zh-CN" sz="3100" dirty="0">
                <a:solidFill>
                  <a:schemeClr val="tx1"/>
                </a:solidFill>
                <a:latin typeface="+mj-ea"/>
              </a:rPr>
              <a:t>8</a:t>
            </a:r>
            <a:r>
              <a:rPr lang="zh-CN" altLang="en-US" sz="3100" dirty="0">
                <a:solidFill>
                  <a:schemeClr val="tx1"/>
                </a:solidFill>
                <a:latin typeface="+mj-ea"/>
              </a:rPr>
              <a:t>的图像可用颜色为</a:t>
            </a:r>
            <a:r>
              <a:rPr lang="en-US" altLang="zh-CN" sz="3100" dirty="0">
                <a:solidFill>
                  <a:schemeClr val="tx1"/>
                </a:solidFill>
                <a:latin typeface="+mj-ea"/>
              </a:rPr>
              <a:t>256</a:t>
            </a:r>
            <a:r>
              <a:rPr lang="zh-CN" altLang="en-US" sz="3100" dirty="0">
                <a:solidFill>
                  <a:schemeClr val="tx1"/>
                </a:solidFill>
                <a:latin typeface="+mj-ea"/>
              </a:rPr>
              <a:t>种。</a:t>
            </a:r>
            <a:r>
              <a:rPr lang="zh-CN" altLang="en-US" dirty="0"/>
              <a:t/>
            </a:r>
            <a:br>
              <a:rPr lang="zh-CN" altLang="en-US" dirty="0"/>
            </a:br>
            <a:endParaRPr kumimoji="1" lang="zh-CN" altLang="en-US" dirty="0"/>
          </a:p>
        </p:txBody>
      </p:sp>
    </p:spTree>
    <p:extLst>
      <p:ext uri="{BB962C8B-B14F-4D97-AF65-F5344CB8AC3E}">
        <p14:creationId xmlns:p14="http://schemas.microsoft.com/office/powerpoint/2010/main" xmlns="" val="6073539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smtClean="0">
                <a:solidFill>
                  <a:schemeClr val="tx1"/>
                </a:solidFill>
              </a:rPr>
              <a:t>视频格式</a:t>
            </a:r>
            <a:endParaRPr kumimoji="1" lang="zh-CN" altLang="en-US" b="1" dirty="0">
              <a:solidFill>
                <a:schemeClr val="tx1"/>
              </a:solidFill>
            </a:endParaRPr>
          </a:p>
        </p:txBody>
      </p:sp>
      <p:sp>
        <p:nvSpPr>
          <p:cNvPr id="3" name="内容占位符 2"/>
          <p:cNvSpPr>
            <a:spLocks noGrp="1"/>
          </p:cNvSpPr>
          <p:nvPr>
            <p:ph idx="1"/>
          </p:nvPr>
        </p:nvSpPr>
        <p:spPr>
          <a:xfrm>
            <a:off x="677334" y="1384261"/>
            <a:ext cx="8596668" cy="1092277"/>
          </a:xfrm>
        </p:spPr>
        <p:txBody>
          <a:bodyPr>
            <a:normAutofit/>
          </a:bodyPr>
          <a:lstStyle/>
          <a:p>
            <a:r>
              <a:rPr kumimoji="1" lang="zh-CN" altLang="en-US" sz="2400" dirty="0" smtClean="0"/>
              <a:t>封装格式</a:t>
            </a:r>
            <a:endParaRPr kumimoji="1" lang="en-US" altLang="zh-CN" sz="2400" dirty="0" smtClean="0"/>
          </a:p>
          <a:p>
            <a:r>
              <a:rPr kumimoji="1" lang="zh-CN" altLang="en-US" sz="2400" dirty="0" smtClean="0"/>
              <a:t>编码格式</a:t>
            </a:r>
            <a:endParaRPr kumimoji="1" lang="zh-CN" altLang="en-US" sz="2400" dirty="0"/>
          </a:p>
        </p:txBody>
      </p:sp>
      <p:sp>
        <p:nvSpPr>
          <p:cNvPr id="4" name="文本框 3"/>
          <p:cNvSpPr txBox="1"/>
          <p:nvPr/>
        </p:nvSpPr>
        <p:spPr>
          <a:xfrm>
            <a:off x="794479" y="2608289"/>
            <a:ext cx="8979108" cy="1938992"/>
          </a:xfrm>
          <a:prstGeom prst="rect">
            <a:avLst/>
          </a:prstGeom>
          <a:noFill/>
        </p:spPr>
        <p:txBody>
          <a:bodyPr wrap="square" rtlCol="0">
            <a:spAutoFit/>
          </a:bodyPr>
          <a:lstStyle/>
          <a:p>
            <a:r>
              <a:rPr kumimoji="1" lang="zh-CN" altLang="en-US" sz="2400" dirty="0" smtClean="0"/>
              <a:t>封装格式：</a:t>
            </a:r>
            <a:r>
              <a:rPr lang="zh-CN" altLang="en-US" sz="2400" dirty="0"/>
              <a:t>按照一定的规则来将视频轨道、可能多个的音频轨道、字幕等视频文件所需要的零散信息组装在一起，播放视频文件的时候一起同步进行播放，并且提供了视频索引，可以让你在播放视频时拖动进度条</a:t>
            </a:r>
            <a:r>
              <a:rPr lang="zh-CN" altLang="en-US" sz="2400" dirty="0" smtClean="0"/>
              <a:t>。</a:t>
            </a:r>
            <a:endParaRPr lang="en-US" altLang="zh-CN" sz="2400" dirty="0" smtClean="0"/>
          </a:p>
          <a:p>
            <a:r>
              <a:rPr kumimoji="1" lang="zh-CN" altLang="en-US" sz="2400" dirty="0" smtClean="0"/>
              <a:t>常见的格式：</a:t>
            </a:r>
            <a:r>
              <a:rPr kumimoji="1" lang="en-US" altLang="zh-CN" sz="2400" dirty="0" smtClean="0"/>
              <a:t>ts,mp4,mkv</a:t>
            </a:r>
            <a:endParaRPr kumimoji="1" lang="zh-CN" altLang="en-US" sz="2400" dirty="0"/>
          </a:p>
        </p:txBody>
      </p:sp>
      <p:sp>
        <p:nvSpPr>
          <p:cNvPr id="5" name="文本框 4"/>
          <p:cNvSpPr txBox="1"/>
          <p:nvPr/>
        </p:nvSpPr>
        <p:spPr>
          <a:xfrm>
            <a:off x="824459" y="4946754"/>
            <a:ext cx="8449543" cy="1938992"/>
          </a:xfrm>
          <a:prstGeom prst="rect">
            <a:avLst/>
          </a:prstGeom>
          <a:noFill/>
        </p:spPr>
        <p:txBody>
          <a:bodyPr wrap="square" rtlCol="0">
            <a:spAutoFit/>
          </a:bodyPr>
          <a:lstStyle/>
          <a:p>
            <a:r>
              <a:rPr kumimoji="1" lang="zh-CN" altLang="en-US" sz="2400" dirty="0" smtClean="0"/>
              <a:t>编码格式：</a:t>
            </a:r>
            <a:r>
              <a:rPr lang="zh-CN" altLang="en-US" sz="2400" dirty="0"/>
              <a:t>视频编码格式就是指通过特定的压缩技术，将某个视频格式的文件转换成另一种视频格式文件的方式。不同编码方式的区别主要是压缩算法的不同。视频编码的目的主要是压缩数据体积</a:t>
            </a:r>
            <a:r>
              <a:rPr lang="zh-CN" altLang="en-US" sz="2400" dirty="0" smtClean="0"/>
              <a:t>。</a:t>
            </a:r>
            <a:endParaRPr lang="en-US" altLang="zh-CN" sz="2400" dirty="0" smtClean="0"/>
          </a:p>
          <a:p>
            <a:r>
              <a:rPr kumimoji="1" lang="zh-CN" altLang="en-US" sz="2400" dirty="0" smtClean="0"/>
              <a:t>常见格式：</a:t>
            </a:r>
            <a:r>
              <a:rPr kumimoji="1" lang="en-US" altLang="zh-CN" sz="2400" dirty="0" smtClean="0"/>
              <a:t>H.264</a:t>
            </a:r>
            <a:r>
              <a:rPr lang="zh-CN" altLang="en-US" sz="2400" dirty="0"/>
              <a:t> 、 </a:t>
            </a:r>
            <a:r>
              <a:rPr lang="en-US" altLang="zh-CN" sz="2400" dirty="0" err="1" smtClean="0"/>
              <a:t>Divx</a:t>
            </a:r>
            <a:r>
              <a:rPr lang="zh-CN" altLang="en-US" sz="2400" dirty="0"/>
              <a:t>、</a:t>
            </a:r>
            <a:r>
              <a:rPr lang="en-US" altLang="zh-CN" sz="2400" dirty="0" err="1"/>
              <a:t>Xvid</a:t>
            </a:r>
            <a:r>
              <a:rPr lang="zh-CN" altLang="en-US" sz="2400" dirty="0"/>
              <a:t>、</a:t>
            </a:r>
            <a:r>
              <a:rPr lang="en-US" altLang="zh-CN" sz="2400" dirty="0"/>
              <a:t>WMV-HD</a:t>
            </a:r>
            <a:r>
              <a:rPr lang="zh-CN" altLang="en-US" sz="2400" dirty="0"/>
              <a:t>和</a:t>
            </a:r>
            <a:r>
              <a:rPr lang="en-US" altLang="zh-CN" sz="2400" dirty="0"/>
              <a:t>VC-1</a:t>
            </a:r>
            <a:r>
              <a:rPr lang="zh-CN" altLang="en-US" sz="2400" dirty="0"/>
              <a:t>等等</a:t>
            </a:r>
            <a:endParaRPr kumimoji="1" lang="zh-CN" altLang="en-US" sz="2400" dirty="0"/>
          </a:p>
        </p:txBody>
      </p:sp>
    </p:spTree>
    <p:extLst>
      <p:ext uri="{BB962C8B-B14F-4D97-AF65-F5344CB8AC3E}">
        <p14:creationId xmlns:p14="http://schemas.microsoft.com/office/powerpoint/2010/main" xmlns="" val="490861336"/>
      </p:ext>
    </p:extLst>
  </p:cSld>
  <p:clrMapOvr>
    <a:masterClrMapping/>
  </p:clrMapOvr>
  <p:timing>
    <p:tnLst>
      <p:par>
        <p:cTn id="1" dur="indefinite" restart="never" nodeType="tmRoot"/>
      </p:par>
    </p:tnLst>
  </p:timing>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平面</Template>
  <TotalTime>4004</TotalTime>
  <Words>1595</Words>
  <Application>Microsoft Office PowerPoint</Application>
  <PresentationFormat>自定义</PresentationFormat>
  <Paragraphs>72</Paragraphs>
  <Slides>22</Slides>
  <Notes>1</Notes>
  <HiddenSlides>0</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平面</vt:lpstr>
      <vt:lpstr>Android音视频技术分享</vt:lpstr>
      <vt:lpstr>幻灯片 2</vt:lpstr>
      <vt:lpstr>码率</vt:lpstr>
      <vt:lpstr>CBR(Constant Bitrate)：固定码率，视频文件从头到尾都是恒定码率 优点：运算量小，压缩快 缺点：占用空间较大，压缩出来的画质较差</vt:lpstr>
      <vt:lpstr>帧率(FPS):指每秒显示的图片数，或者GPU处理时每秒能够更新的次数。越高的帧率可以得到更流畅逼真的画面。每秒钟帧数越多，所显示的动作就会越流畅。帧率也会影响体积，帧率越高，每秒钟显示的画面越多，体积就越大。</vt:lpstr>
      <vt:lpstr>分辨率 通常所说的1280x720（720p）或者1920x1080（1080p），就是视频的分辨率。</vt:lpstr>
      <vt:lpstr>声道        指声音在录制或播放时，在不同空间位置采集或回放的相互独立的音频信号，所以声道数也就是声音录制时的音源数量或回放时相应的扬声器数量。 </vt:lpstr>
      <vt:lpstr>位深度        每一个像素用多少位表示，这个位数就叫“位深度”。位深度越大，可用的颜色越多，颜色表现就越逼真。位深度为8的图像可用颜色为256种。 </vt:lpstr>
      <vt:lpstr>视频格式</vt:lpstr>
      <vt:lpstr>音频</vt:lpstr>
      <vt:lpstr>幻灯片 11</vt:lpstr>
      <vt:lpstr>音频量化：模拟信号转换数字信号的过程 </vt:lpstr>
      <vt:lpstr>音频压缩</vt:lpstr>
      <vt:lpstr>应用广泛的AAC编解码器</vt:lpstr>
      <vt:lpstr>视频</vt:lpstr>
      <vt:lpstr>H264编码原理 H.264是新一代的编码标准，以高压缩高质量和支持多种网络的流媒体传输著称，在编码方面，它的理论依据是：一段时间内图像的统计结果表明，在相邻几幅图像画面中，一般有差别的像素只有10%以内的点，亮度差值变化不超过2%，而色度差值的变化只有1%以内。所以对于一段变化不大的图像画面，我们可以先编码出一个完整的图像帧A，随后的B帧不编码全部图像，只写入与A帧的差别，这样B帧的大小就只有完整帧的1/10或更小！B帧之后的C帧如果变化不大，我们可以继续以参考B的方式编码C帧，这样循环下去。这段图像我们称为一个序列，当某个图像与之前的图像变化很大，无法参考前面的帧来生成，那我们就结束上一个序列，开始下一段序列。     </vt:lpstr>
      <vt:lpstr>幻灯片 17</vt:lpstr>
      <vt:lpstr>HLS推流协议</vt:lpstr>
      <vt:lpstr>幻灯片 19</vt:lpstr>
      <vt:lpstr>幻灯片 20</vt:lpstr>
      <vt:lpstr>Thanks~</vt:lpstr>
      <vt:lpstr>忽略页</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Android音视频技术分享</dc:title>
  <dc:creator>Microsoft Office 用户</dc:creator>
  <cp:lastModifiedBy>Administrator</cp:lastModifiedBy>
  <cp:revision>21</cp:revision>
  <dcterms:created xsi:type="dcterms:W3CDTF">2018-10-18T13:59:06Z</dcterms:created>
  <dcterms:modified xsi:type="dcterms:W3CDTF">2018-10-22T06:17:22Z</dcterms:modified>
</cp:coreProperties>
</file>