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69" r:id="rId6"/>
    <p:sldId id="270" r:id="rId7"/>
    <p:sldId id="258" r:id="rId8"/>
    <p:sldId id="259" r:id="rId9"/>
    <p:sldId id="266" r:id="rId10"/>
    <p:sldId id="262" r:id="rId11"/>
    <p:sldId id="271" r:id="rId12"/>
    <p:sldId id="260" r:id="rId13"/>
    <p:sldId id="267" r:id="rId14"/>
    <p:sldId id="268" r:id="rId15"/>
    <p:sldId id="265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2BFF4-BC38-4DC3-BCF6-F9F88C577F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BE958-1B0D-456E-9070-017248A64E2C}">
      <dgm:prSet/>
      <dgm:spPr/>
      <dgm:t>
        <a:bodyPr/>
        <a:lstStyle/>
        <a:p>
          <a:r>
            <a:rPr lang="es-ES"/>
            <a:t>TEAM</a:t>
          </a:r>
          <a:endParaRPr lang="en-US"/>
        </a:p>
      </dgm:t>
    </dgm:pt>
    <dgm:pt modelId="{D369FCD7-2590-4445-96BB-2A37005AD5BF}" type="parTrans" cxnId="{895EAC78-6AE2-4DA3-9AAB-BC404EC64309}">
      <dgm:prSet/>
      <dgm:spPr/>
      <dgm:t>
        <a:bodyPr/>
        <a:lstStyle/>
        <a:p>
          <a:endParaRPr lang="en-US"/>
        </a:p>
      </dgm:t>
    </dgm:pt>
    <dgm:pt modelId="{C3613EAF-7F9E-4A92-9A92-D8EE06301AC4}" type="sibTrans" cxnId="{895EAC78-6AE2-4DA3-9AAB-BC404EC64309}">
      <dgm:prSet/>
      <dgm:spPr/>
      <dgm:t>
        <a:bodyPr/>
        <a:lstStyle/>
        <a:p>
          <a:endParaRPr lang="en-US"/>
        </a:p>
      </dgm:t>
    </dgm:pt>
    <dgm:pt modelId="{BE55873E-5160-4AD9-932B-96A9791BF47C}">
      <dgm:prSet/>
      <dgm:spPr/>
      <dgm:t>
        <a:bodyPr/>
        <a:lstStyle/>
        <a:p>
          <a:r>
            <a:rPr lang="es-ES"/>
            <a:t>SPRINT 1</a:t>
          </a:r>
          <a:endParaRPr lang="en-US"/>
        </a:p>
      </dgm:t>
    </dgm:pt>
    <dgm:pt modelId="{DB26AAB8-FB1F-4643-AF54-F9CDA9520BE3}" type="parTrans" cxnId="{6CDCA6AC-37F5-4495-8787-75516A4F9262}">
      <dgm:prSet/>
      <dgm:spPr/>
      <dgm:t>
        <a:bodyPr/>
        <a:lstStyle/>
        <a:p>
          <a:endParaRPr lang="en-US"/>
        </a:p>
      </dgm:t>
    </dgm:pt>
    <dgm:pt modelId="{2F2EF59F-7915-44DD-9F2F-FE9986B11842}" type="sibTrans" cxnId="{6CDCA6AC-37F5-4495-8787-75516A4F9262}">
      <dgm:prSet/>
      <dgm:spPr/>
      <dgm:t>
        <a:bodyPr/>
        <a:lstStyle/>
        <a:p>
          <a:endParaRPr lang="en-US"/>
        </a:p>
      </dgm:t>
    </dgm:pt>
    <dgm:pt modelId="{3A787058-3BDA-406C-8A58-F48A959898EF}">
      <dgm:prSet/>
      <dgm:spPr/>
      <dgm:t>
        <a:bodyPr/>
        <a:lstStyle/>
        <a:p>
          <a:r>
            <a:rPr lang="es-ES"/>
            <a:t>SPRINT 2</a:t>
          </a:r>
          <a:endParaRPr lang="en-US"/>
        </a:p>
      </dgm:t>
    </dgm:pt>
    <dgm:pt modelId="{B8BC3776-6EB7-4A60-BDA7-AC3C9E0046B0}" type="parTrans" cxnId="{40F683CC-92A7-4C9D-A5A8-7F9822077BEA}">
      <dgm:prSet/>
      <dgm:spPr/>
      <dgm:t>
        <a:bodyPr/>
        <a:lstStyle/>
        <a:p>
          <a:endParaRPr lang="en-US"/>
        </a:p>
      </dgm:t>
    </dgm:pt>
    <dgm:pt modelId="{81364397-0CEF-4758-BB74-80317C16EB65}" type="sibTrans" cxnId="{40F683CC-92A7-4C9D-A5A8-7F9822077BEA}">
      <dgm:prSet/>
      <dgm:spPr/>
      <dgm:t>
        <a:bodyPr/>
        <a:lstStyle/>
        <a:p>
          <a:endParaRPr lang="en-US"/>
        </a:p>
      </dgm:t>
    </dgm:pt>
    <dgm:pt modelId="{481DF04D-8133-4752-9BEA-48C7D12357CA}">
      <dgm:prSet/>
      <dgm:spPr/>
      <dgm:t>
        <a:bodyPr/>
        <a:lstStyle/>
        <a:p>
          <a:r>
            <a:rPr lang="es-ES"/>
            <a:t>RESUMEN</a:t>
          </a:r>
          <a:endParaRPr lang="en-US"/>
        </a:p>
      </dgm:t>
    </dgm:pt>
    <dgm:pt modelId="{A6613161-211B-4C3A-96BB-DB8D39332368}" type="parTrans" cxnId="{201E8D12-A34D-4482-8E1B-ACE01DD6482F}">
      <dgm:prSet/>
      <dgm:spPr/>
      <dgm:t>
        <a:bodyPr/>
        <a:lstStyle/>
        <a:p>
          <a:endParaRPr lang="en-US"/>
        </a:p>
      </dgm:t>
    </dgm:pt>
    <dgm:pt modelId="{EEBA2F16-4061-4D91-94EF-F8090E6C5BB7}" type="sibTrans" cxnId="{201E8D12-A34D-4482-8E1B-ACE01DD6482F}">
      <dgm:prSet/>
      <dgm:spPr/>
      <dgm:t>
        <a:bodyPr/>
        <a:lstStyle/>
        <a:p>
          <a:endParaRPr lang="en-US"/>
        </a:p>
      </dgm:t>
    </dgm:pt>
    <dgm:pt modelId="{46666ABE-ECEB-4C62-975A-E173EBF909FD}" type="pres">
      <dgm:prSet presAssocID="{E052BFF4-BC38-4DC3-BCF6-F9F88C577F1E}" presName="root" presStyleCnt="0">
        <dgm:presLayoutVars>
          <dgm:dir/>
          <dgm:resizeHandles val="exact"/>
        </dgm:presLayoutVars>
      </dgm:prSet>
      <dgm:spPr/>
    </dgm:pt>
    <dgm:pt modelId="{D07FA2A2-C875-4BBF-B36B-0593AFEE91FA}" type="pres">
      <dgm:prSet presAssocID="{691BE958-1B0D-456E-9070-017248A64E2C}" presName="compNode" presStyleCnt="0"/>
      <dgm:spPr/>
    </dgm:pt>
    <dgm:pt modelId="{0571F3FA-9DCC-4C69-9DEF-AEF5B52CC5D0}" type="pres">
      <dgm:prSet presAssocID="{691BE958-1B0D-456E-9070-017248A64E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 de hombres"/>
        </a:ext>
      </dgm:extLst>
    </dgm:pt>
    <dgm:pt modelId="{DD37CE4B-D47A-49DC-AF19-173C57DA9BB9}" type="pres">
      <dgm:prSet presAssocID="{691BE958-1B0D-456E-9070-017248A64E2C}" presName="spaceRect" presStyleCnt="0"/>
      <dgm:spPr/>
    </dgm:pt>
    <dgm:pt modelId="{1786A7F6-E48C-465F-9350-DE750C092AAF}" type="pres">
      <dgm:prSet presAssocID="{691BE958-1B0D-456E-9070-017248A64E2C}" presName="textRect" presStyleLbl="revTx" presStyleIdx="0" presStyleCnt="4">
        <dgm:presLayoutVars>
          <dgm:chMax val="1"/>
          <dgm:chPref val="1"/>
        </dgm:presLayoutVars>
      </dgm:prSet>
      <dgm:spPr/>
    </dgm:pt>
    <dgm:pt modelId="{3E2E3450-5557-4F3F-B4F3-9B1216D3D930}" type="pres">
      <dgm:prSet presAssocID="{C3613EAF-7F9E-4A92-9A92-D8EE06301AC4}" presName="sibTrans" presStyleCnt="0"/>
      <dgm:spPr/>
    </dgm:pt>
    <dgm:pt modelId="{62898F26-20E5-45A8-9894-7E10DEEFC2FF}" type="pres">
      <dgm:prSet presAssocID="{BE55873E-5160-4AD9-932B-96A9791BF47C}" presName="compNode" presStyleCnt="0"/>
      <dgm:spPr/>
    </dgm:pt>
    <dgm:pt modelId="{6430C723-D56E-444E-8E6D-B242077C5659}" type="pres">
      <dgm:prSet presAssocID="{BE55873E-5160-4AD9-932B-96A9791BF4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53447591-9BF0-418F-8E36-1E0C1A1939DC}" type="pres">
      <dgm:prSet presAssocID="{BE55873E-5160-4AD9-932B-96A9791BF47C}" presName="spaceRect" presStyleCnt="0"/>
      <dgm:spPr/>
    </dgm:pt>
    <dgm:pt modelId="{FB60DDD4-F564-4658-8E00-5B248E0F7606}" type="pres">
      <dgm:prSet presAssocID="{BE55873E-5160-4AD9-932B-96A9791BF47C}" presName="textRect" presStyleLbl="revTx" presStyleIdx="1" presStyleCnt="4">
        <dgm:presLayoutVars>
          <dgm:chMax val="1"/>
          <dgm:chPref val="1"/>
        </dgm:presLayoutVars>
      </dgm:prSet>
      <dgm:spPr/>
    </dgm:pt>
    <dgm:pt modelId="{53987074-0421-4961-8586-AC833A82CCAF}" type="pres">
      <dgm:prSet presAssocID="{2F2EF59F-7915-44DD-9F2F-FE9986B11842}" presName="sibTrans" presStyleCnt="0"/>
      <dgm:spPr/>
    </dgm:pt>
    <dgm:pt modelId="{E30DD697-A736-480D-B749-1359A61D2E97}" type="pres">
      <dgm:prSet presAssocID="{3A787058-3BDA-406C-8A58-F48A959898EF}" presName="compNode" presStyleCnt="0"/>
      <dgm:spPr/>
    </dgm:pt>
    <dgm:pt modelId="{9FD0221C-2918-4B9B-AB4A-81935DF84D41}" type="pres">
      <dgm:prSet presAssocID="{3A787058-3BDA-406C-8A58-F48A959898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AC5090DC-D00C-4F21-800B-9344FD4E87CF}" type="pres">
      <dgm:prSet presAssocID="{3A787058-3BDA-406C-8A58-F48A959898EF}" presName="spaceRect" presStyleCnt="0"/>
      <dgm:spPr/>
    </dgm:pt>
    <dgm:pt modelId="{A31EBBEA-7E18-41EC-BFD1-0A3C015EC7CA}" type="pres">
      <dgm:prSet presAssocID="{3A787058-3BDA-406C-8A58-F48A959898EF}" presName="textRect" presStyleLbl="revTx" presStyleIdx="2" presStyleCnt="4">
        <dgm:presLayoutVars>
          <dgm:chMax val="1"/>
          <dgm:chPref val="1"/>
        </dgm:presLayoutVars>
      </dgm:prSet>
      <dgm:spPr/>
    </dgm:pt>
    <dgm:pt modelId="{E4E94FB8-C02C-4778-81F9-24ABBC2B3EE5}" type="pres">
      <dgm:prSet presAssocID="{81364397-0CEF-4758-BB74-80317C16EB65}" presName="sibTrans" presStyleCnt="0"/>
      <dgm:spPr/>
    </dgm:pt>
    <dgm:pt modelId="{04BA6C38-7B72-493A-BDCC-97246E36A74B}" type="pres">
      <dgm:prSet presAssocID="{481DF04D-8133-4752-9BEA-48C7D12357CA}" presName="compNode" presStyleCnt="0"/>
      <dgm:spPr/>
    </dgm:pt>
    <dgm:pt modelId="{BCBCD5B2-4514-4E55-99C8-18B9DE7B3CAC}" type="pres">
      <dgm:prSet presAssocID="{481DF04D-8133-4752-9BEA-48C7D12357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05B680B-26EC-4BB5-8155-6AAE13E7DC3F}" type="pres">
      <dgm:prSet presAssocID="{481DF04D-8133-4752-9BEA-48C7D12357CA}" presName="spaceRect" presStyleCnt="0"/>
      <dgm:spPr/>
    </dgm:pt>
    <dgm:pt modelId="{8511B3B9-6695-4CC5-89EB-27340868967D}" type="pres">
      <dgm:prSet presAssocID="{481DF04D-8133-4752-9BEA-48C7D12357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1E8D12-A34D-4482-8E1B-ACE01DD6482F}" srcId="{E052BFF4-BC38-4DC3-BCF6-F9F88C577F1E}" destId="{481DF04D-8133-4752-9BEA-48C7D12357CA}" srcOrd="3" destOrd="0" parTransId="{A6613161-211B-4C3A-96BB-DB8D39332368}" sibTransId="{EEBA2F16-4061-4D91-94EF-F8090E6C5BB7}"/>
    <dgm:cxn modelId="{84E04919-C07D-4EFC-A1B1-305CB0F44FB1}" type="presOf" srcId="{3A787058-3BDA-406C-8A58-F48A959898EF}" destId="{A31EBBEA-7E18-41EC-BFD1-0A3C015EC7CA}" srcOrd="0" destOrd="0" presId="urn:microsoft.com/office/officeart/2018/2/layout/IconLabelList"/>
    <dgm:cxn modelId="{C6375A33-5DD2-40A5-8A0D-D3A479E44568}" type="presOf" srcId="{691BE958-1B0D-456E-9070-017248A64E2C}" destId="{1786A7F6-E48C-465F-9350-DE750C092AAF}" srcOrd="0" destOrd="0" presId="urn:microsoft.com/office/officeart/2018/2/layout/IconLabelList"/>
    <dgm:cxn modelId="{895EAC78-6AE2-4DA3-9AAB-BC404EC64309}" srcId="{E052BFF4-BC38-4DC3-BCF6-F9F88C577F1E}" destId="{691BE958-1B0D-456E-9070-017248A64E2C}" srcOrd="0" destOrd="0" parTransId="{D369FCD7-2590-4445-96BB-2A37005AD5BF}" sibTransId="{C3613EAF-7F9E-4A92-9A92-D8EE06301AC4}"/>
    <dgm:cxn modelId="{6CDCA6AC-37F5-4495-8787-75516A4F9262}" srcId="{E052BFF4-BC38-4DC3-BCF6-F9F88C577F1E}" destId="{BE55873E-5160-4AD9-932B-96A9791BF47C}" srcOrd="1" destOrd="0" parTransId="{DB26AAB8-FB1F-4643-AF54-F9CDA9520BE3}" sibTransId="{2F2EF59F-7915-44DD-9F2F-FE9986B11842}"/>
    <dgm:cxn modelId="{D379BAB8-2EA2-4861-9E88-3355CD5A997B}" type="presOf" srcId="{BE55873E-5160-4AD9-932B-96A9791BF47C}" destId="{FB60DDD4-F564-4658-8E00-5B248E0F7606}" srcOrd="0" destOrd="0" presId="urn:microsoft.com/office/officeart/2018/2/layout/IconLabelList"/>
    <dgm:cxn modelId="{40F683CC-92A7-4C9D-A5A8-7F9822077BEA}" srcId="{E052BFF4-BC38-4DC3-BCF6-F9F88C577F1E}" destId="{3A787058-3BDA-406C-8A58-F48A959898EF}" srcOrd="2" destOrd="0" parTransId="{B8BC3776-6EB7-4A60-BDA7-AC3C9E0046B0}" sibTransId="{81364397-0CEF-4758-BB74-80317C16EB65}"/>
    <dgm:cxn modelId="{C07ABFD2-0178-4BD7-8A4A-FA20954CACCF}" type="presOf" srcId="{E052BFF4-BC38-4DC3-BCF6-F9F88C577F1E}" destId="{46666ABE-ECEB-4C62-975A-E173EBF909FD}" srcOrd="0" destOrd="0" presId="urn:microsoft.com/office/officeart/2018/2/layout/IconLabelList"/>
    <dgm:cxn modelId="{B4B0F9F6-49B6-4AC4-B0D2-A0C584F07322}" type="presOf" srcId="{481DF04D-8133-4752-9BEA-48C7D12357CA}" destId="{8511B3B9-6695-4CC5-89EB-27340868967D}" srcOrd="0" destOrd="0" presId="urn:microsoft.com/office/officeart/2018/2/layout/IconLabelList"/>
    <dgm:cxn modelId="{06629A97-54C3-4E57-BDBD-78F4E4167260}" type="presParOf" srcId="{46666ABE-ECEB-4C62-975A-E173EBF909FD}" destId="{D07FA2A2-C875-4BBF-B36B-0593AFEE91FA}" srcOrd="0" destOrd="0" presId="urn:microsoft.com/office/officeart/2018/2/layout/IconLabelList"/>
    <dgm:cxn modelId="{7C01D891-F3F8-4206-AA68-128085394711}" type="presParOf" srcId="{D07FA2A2-C875-4BBF-B36B-0593AFEE91FA}" destId="{0571F3FA-9DCC-4C69-9DEF-AEF5B52CC5D0}" srcOrd="0" destOrd="0" presId="urn:microsoft.com/office/officeart/2018/2/layout/IconLabelList"/>
    <dgm:cxn modelId="{EB495D6A-EEB8-4E63-B99C-E44828882778}" type="presParOf" srcId="{D07FA2A2-C875-4BBF-B36B-0593AFEE91FA}" destId="{DD37CE4B-D47A-49DC-AF19-173C57DA9BB9}" srcOrd="1" destOrd="0" presId="urn:microsoft.com/office/officeart/2018/2/layout/IconLabelList"/>
    <dgm:cxn modelId="{0DCA050B-072D-43FD-A89E-A41147639814}" type="presParOf" srcId="{D07FA2A2-C875-4BBF-B36B-0593AFEE91FA}" destId="{1786A7F6-E48C-465F-9350-DE750C092AAF}" srcOrd="2" destOrd="0" presId="urn:microsoft.com/office/officeart/2018/2/layout/IconLabelList"/>
    <dgm:cxn modelId="{34577184-F4D5-4607-BAD0-BD3232EE2671}" type="presParOf" srcId="{46666ABE-ECEB-4C62-975A-E173EBF909FD}" destId="{3E2E3450-5557-4F3F-B4F3-9B1216D3D930}" srcOrd="1" destOrd="0" presId="urn:microsoft.com/office/officeart/2018/2/layout/IconLabelList"/>
    <dgm:cxn modelId="{83ECA679-05FA-49DE-AB10-C09296E4C042}" type="presParOf" srcId="{46666ABE-ECEB-4C62-975A-E173EBF909FD}" destId="{62898F26-20E5-45A8-9894-7E10DEEFC2FF}" srcOrd="2" destOrd="0" presId="urn:microsoft.com/office/officeart/2018/2/layout/IconLabelList"/>
    <dgm:cxn modelId="{48BB6D30-0A12-402F-BA7E-537813126DB8}" type="presParOf" srcId="{62898F26-20E5-45A8-9894-7E10DEEFC2FF}" destId="{6430C723-D56E-444E-8E6D-B242077C5659}" srcOrd="0" destOrd="0" presId="urn:microsoft.com/office/officeart/2018/2/layout/IconLabelList"/>
    <dgm:cxn modelId="{9D03CDB9-1784-43A3-95C1-31B60D7A2FC2}" type="presParOf" srcId="{62898F26-20E5-45A8-9894-7E10DEEFC2FF}" destId="{53447591-9BF0-418F-8E36-1E0C1A1939DC}" srcOrd="1" destOrd="0" presId="urn:microsoft.com/office/officeart/2018/2/layout/IconLabelList"/>
    <dgm:cxn modelId="{97BE5798-2ADC-4F21-9E15-8F96AEAC1206}" type="presParOf" srcId="{62898F26-20E5-45A8-9894-7E10DEEFC2FF}" destId="{FB60DDD4-F564-4658-8E00-5B248E0F7606}" srcOrd="2" destOrd="0" presId="urn:microsoft.com/office/officeart/2018/2/layout/IconLabelList"/>
    <dgm:cxn modelId="{D4AFFB88-188D-4426-81DB-4CFA2B834F30}" type="presParOf" srcId="{46666ABE-ECEB-4C62-975A-E173EBF909FD}" destId="{53987074-0421-4961-8586-AC833A82CCAF}" srcOrd="3" destOrd="0" presId="urn:microsoft.com/office/officeart/2018/2/layout/IconLabelList"/>
    <dgm:cxn modelId="{E119C5BB-F981-469C-8D74-C4A0DE512F73}" type="presParOf" srcId="{46666ABE-ECEB-4C62-975A-E173EBF909FD}" destId="{E30DD697-A736-480D-B749-1359A61D2E97}" srcOrd="4" destOrd="0" presId="urn:microsoft.com/office/officeart/2018/2/layout/IconLabelList"/>
    <dgm:cxn modelId="{DA493EDC-1108-4248-BE66-C62C3EABB889}" type="presParOf" srcId="{E30DD697-A736-480D-B749-1359A61D2E97}" destId="{9FD0221C-2918-4B9B-AB4A-81935DF84D41}" srcOrd="0" destOrd="0" presId="urn:microsoft.com/office/officeart/2018/2/layout/IconLabelList"/>
    <dgm:cxn modelId="{48F15BA6-126C-4EE1-8375-D5865D40FF9C}" type="presParOf" srcId="{E30DD697-A736-480D-B749-1359A61D2E97}" destId="{AC5090DC-D00C-4F21-800B-9344FD4E87CF}" srcOrd="1" destOrd="0" presId="urn:microsoft.com/office/officeart/2018/2/layout/IconLabelList"/>
    <dgm:cxn modelId="{68B736C1-7287-40FA-A817-752B2354C25D}" type="presParOf" srcId="{E30DD697-A736-480D-B749-1359A61D2E97}" destId="{A31EBBEA-7E18-41EC-BFD1-0A3C015EC7CA}" srcOrd="2" destOrd="0" presId="urn:microsoft.com/office/officeart/2018/2/layout/IconLabelList"/>
    <dgm:cxn modelId="{441DB176-F52B-44D6-B756-F08E874E052D}" type="presParOf" srcId="{46666ABE-ECEB-4C62-975A-E173EBF909FD}" destId="{E4E94FB8-C02C-4778-81F9-24ABBC2B3EE5}" srcOrd="5" destOrd="0" presId="urn:microsoft.com/office/officeart/2018/2/layout/IconLabelList"/>
    <dgm:cxn modelId="{D0445912-680D-4D4D-B622-85FE5A1CAC01}" type="presParOf" srcId="{46666ABE-ECEB-4C62-975A-E173EBF909FD}" destId="{04BA6C38-7B72-493A-BDCC-97246E36A74B}" srcOrd="6" destOrd="0" presId="urn:microsoft.com/office/officeart/2018/2/layout/IconLabelList"/>
    <dgm:cxn modelId="{125C4F97-519B-41EC-BF72-75241937FD1F}" type="presParOf" srcId="{04BA6C38-7B72-493A-BDCC-97246E36A74B}" destId="{BCBCD5B2-4514-4E55-99C8-18B9DE7B3CAC}" srcOrd="0" destOrd="0" presId="urn:microsoft.com/office/officeart/2018/2/layout/IconLabelList"/>
    <dgm:cxn modelId="{7B22B356-62EB-4A45-B6E7-939D2AC41769}" type="presParOf" srcId="{04BA6C38-7B72-493A-BDCC-97246E36A74B}" destId="{905B680B-26EC-4BB5-8155-6AAE13E7DC3F}" srcOrd="1" destOrd="0" presId="urn:microsoft.com/office/officeart/2018/2/layout/IconLabelList"/>
    <dgm:cxn modelId="{5A421717-C21C-465A-96D9-A7852E41A29A}" type="presParOf" srcId="{04BA6C38-7B72-493A-BDCC-97246E36A74B}" destId="{8511B3B9-6695-4CC5-89EB-2734086896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1F3FA-9DCC-4C69-9DEF-AEF5B52CC5D0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6A7F6-E48C-465F-9350-DE750C092AAF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TEAM</a:t>
          </a:r>
          <a:endParaRPr lang="en-US" sz="3600" kern="1200"/>
        </a:p>
      </dsp:txBody>
      <dsp:txXfrm>
        <a:off x="176530" y="2035242"/>
        <a:ext cx="2043787" cy="720000"/>
      </dsp:txXfrm>
    </dsp:sp>
    <dsp:sp modelId="{6430C723-D56E-444E-8E6D-B242077C5659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0DDD4-F564-4658-8E00-5B248E0F7606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SPRINT 1</a:t>
          </a:r>
          <a:endParaRPr lang="en-US" sz="3600" kern="1200"/>
        </a:p>
      </dsp:txBody>
      <dsp:txXfrm>
        <a:off x="2577981" y="2035242"/>
        <a:ext cx="2043787" cy="720000"/>
      </dsp:txXfrm>
    </dsp:sp>
    <dsp:sp modelId="{9FD0221C-2918-4B9B-AB4A-81935DF84D41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EBBEA-7E18-41EC-BFD1-0A3C015EC7CA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SPRINT 2</a:t>
          </a:r>
          <a:endParaRPr lang="en-US" sz="3600" kern="1200"/>
        </a:p>
      </dsp:txBody>
      <dsp:txXfrm>
        <a:off x="4979431" y="2035242"/>
        <a:ext cx="2043787" cy="720000"/>
      </dsp:txXfrm>
    </dsp:sp>
    <dsp:sp modelId="{BCBCD5B2-4514-4E55-99C8-18B9DE7B3CAC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B3B9-6695-4CC5-89EB-27340868967D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RESUMEN</a:t>
          </a:r>
          <a:endParaRPr lang="en-US" sz="36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028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23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6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03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29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94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0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2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53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A05DA7-8A9C-49B0-B14B-A3DF4DAB505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F73F83-1B23-4000-97B2-992386D8D10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4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garciar37.github.io/Demo_MaterialEducativ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1A164F0-94AE-0DB9-91DD-3C4E3214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03" y="1379087"/>
            <a:ext cx="5062393" cy="40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9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63" name="Rectangle 5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SPRINT 1 - RESTROSPECTIVA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A3CEF7A-CE3F-2387-AA6A-E98B4227A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76430"/>
              </p:ext>
            </p:extLst>
          </p:nvPr>
        </p:nvGraphicFramePr>
        <p:xfrm>
          <a:off x="1379023" y="1258530"/>
          <a:ext cx="5659224" cy="46388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2063">
                  <a:extLst>
                    <a:ext uri="{9D8B030D-6E8A-4147-A177-3AD203B41FA5}">
                      <a16:colId xmlns:a16="http://schemas.microsoft.com/office/drawing/2014/main" val="135424236"/>
                    </a:ext>
                  </a:extLst>
                </a:gridCol>
                <a:gridCol w="1589044">
                  <a:extLst>
                    <a:ext uri="{9D8B030D-6E8A-4147-A177-3AD203B41FA5}">
                      <a16:colId xmlns:a16="http://schemas.microsoft.com/office/drawing/2014/main" val="2237587228"/>
                    </a:ext>
                  </a:extLst>
                </a:gridCol>
                <a:gridCol w="2079032">
                  <a:extLst>
                    <a:ext uri="{9D8B030D-6E8A-4147-A177-3AD203B41FA5}">
                      <a16:colId xmlns:a16="http://schemas.microsoft.com/office/drawing/2014/main" val="91097049"/>
                    </a:ext>
                  </a:extLst>
                </a:gridCol>
                <a:gridCol w="1359085">
                  <a:extLst>
                    <a:ext uri="{9D8B030D-6E8A-4147-A177-3AD203B41FA5}">
                      <a16:colId xmlns:a16="http://schemas.microsoft.com/office/drawing/2014/main" val="2447314584"/>
                    </a:ext>
                  </a:extLst>
                </a:gridCol>
              </a:tblGrid>
              <a:tr h="534173">
                <a:tc>
                  <a:txBody>
                    <a:bodyPr/>
                    <a:lstStyle/>
                    <a:p>
                      <a:r>
                        <a:rPr lang="es-ES" sz="900" b="1" cap="none" spc="0">
                          <a:solidFill>
                            <a:schemeClr val="tx1"/>
                          </a:solidFill>
                          <a:effectLst/>
                        </a:rPr>
                        <a:t>Categoria</a:t>
                      </a:r>
                    </a:p>
                  </a:txBody>
                  <a:tcPr marL="35661" marR="4524" marT="10189" marB="764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cap="none" spc="0">
                          <a:solidFill>
                            <a:schemeClr val="tx1"/>
                          </a:solidFill>
                          <a:effectLst/>
                        </a:rPr>
                        <a:t>Empezar a hacer</a:t>
                      </a:r>
                    </a:p>
                  </a:txBody>
                  <a:tcPr marL="35661" marR="4524" marT="10189" marB="764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cap="none" spc="0">
                          <a:solidFill>
                            <a:schemeClr val="tx1"/>
                          </a:solidFill>
                          <a:effectLst/>
                        </a:rPr>
                        <a:t>Dejar de hacer</a:t>
                      </a:r>
                    </a:p>
                  </a:txBody>
                  <a:tcPr marL="35661" marR="4524" marT="10189" marB="764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cap="none" spc="0">
                          <a:solidFill>
                            <a:schemeClr val="tx1"/>
                          </a:solidFill>
                          <a:effectLst/>
                        </a:rPr>
                        <a:t>Seguir haciendo</a:t>
                      </a:r>
                    </a:p>
                  </a:txBody>
                  <a:tcPr marL="35661" marR="4524" marT="10189" marB="764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802048"/>
                  </a:ext>
                </a:extLst>
              </a:tr>
              <a:tr h="1598504">
                <a:tc>
                  <a:txBody>
                    <a:bodyPr/>
                    <a:lstStyle/>
                    <a:p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Scrum Team</a:t>
                      </a:r>
                    </a:p>
                  </a:txBody>
                  <a:tcPr marL="35661" marR="4524" marT="10189" marB="764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Colaborar con el Product Owner para definir mejor las historias de usuario de cara al siguiente sprint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Utilizar herramientas visuales para el seguimiento del progreso, como un burndown chart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 dirty="0">
                          <a:solidFill>
                            <a:schemeClr val="tx1"/>
                          </a:solidFill>
                        </a:rPr>
                        <a:t>Resolver tareas sin suficiente información.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 dirty="0">
                          <a:solidFill>
                            <a:schemeClr val="tx1"/>
                          </a:solidFill>
                        </a:rPr>
                        <a:t>Ignorar las dependencias entre historias de usuario.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 dirty="0">
                          <a:solidFill>
                            <a:schemeClr val="tx1"/>
                          </a:solidFill>
                        </a:rPr>
                        <a:t>Reabrir historias cerradas sin planificación previa.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Participar activamente en las ceremonias de Scrum.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Identificar y comunicar impedimentos rápidamente.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76883"/>
                  </a:ext>
                </a:extLst>
              </a:tr>
              <a:tr h="907717">
                <a:tc>
                  <a:txBody>
                    <a:bodyPr/>
                    <a:lstStyle/>
                    <a:p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Scrum Master </a:t>
                      </a:r>
                    </a:p>
                  </a:txBody>
                  <a:tcPr marL="35661" marR="4524" marT="10189" marB="764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Fomentar el uso de métricas como el sprint burndown para el equipo.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Permitir que reuniones se extiendan sin resultados claros.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Actuar como un gestor en lugar de un facilitador.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Ayudar a mejorar el proceso del equipo continuamente.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70188"/>
                  </a:ext>
                </a:extLst>
              </a:tr>
              <a:tr h="1598504">
                <a:tc>
                  <a:txBody>
                    <a:bodyPr/>
                    <a:lstStyle/>
                    <a:p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Product Owner</a:t>
                      </a:r>
                    </a:p>
                  </a:txBody>
                  <a:tcPr marL="35661" marR="4524" marT="10189" marB="764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Priorizar historias de usuario alineadas con las necesidades del cliente.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Proporcionar feedback continuo al equipo sobre el impacto del producto.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Cambiar la prioridad de tareas sin consultarlo con el equipo.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Ignorar la retroalimentación del Scrum Team.</a:t>
                      </a: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Garantizar que el backlog sea claro y esté ordenado.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Comunicar la visión del producto y sus objetivos a largo plazo.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700" cap="none" spc="0">
                          <a:solidFill>
                            <a:schemeClr val="tx1"/>
                          </a:solidFill>
                        </a:rPr>
                        <a:t>Facilitar decisiones rápidas cuando sea necesario.</a:t>
                      </a:r>
                      <a:endParaRPr lang="es-ES" sz="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5661" marR="4524" marT="10189" marB="76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3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56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1 - MEJORAS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C9D493-B7DC-0D47-49D8-AB129F6D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781833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SPRINT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2 - TASKS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5B5478-C73D-F6C1-8796-F25CB8D18423}"/>
              </a:ext>
            </a:extLst>
          </p:cNvPr>
          <p:cNvSpPr txBox="1"/>
          <p:nvPr/>
        </p:nvSpPr>
        <p:spPr>
          <a:xfrm>
            <a:off x="1475715" y="1954417"/>
            <a:ext cx="2453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Lydia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Actualización en tiempo real del carrito.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Test de las funcionalidades del carrito de compra. 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Recolección de datos a través de las opiniones.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Crear una base de datos para almacenar las opiniones.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Calcular las métricas.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Visualizar los datos.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Pruebas y ajustes del carrito. 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806A0C-1360-9F22-A563-4C0C734FB8FB}"/>
              </a:ext>
            </a:extLst>
          </p:cNvPr>
          <p:cNvSpPr txBox="1"/>
          <p:nvPr/>
        </p:nvSpPr>
        <p:spPr>
          <a:xfrm>
            <a:off x="4787020" y="1954417"/>
            <a:ext cx="25349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Pruebas y ajustes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Definir las categorías 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Integrar herramientas de análisis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Definir métricas clave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Recopilar datos de visitas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Procesar y almacenar datos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Definir como se presentarán las estadísticas</a:t>
            </a:r>
          </a:p>
          <a:p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FC90BB-DCF7-DE0C-4222-56D925A974E0}"/>
              </a:ext>
            </a:extLst>
          </p:cNvPr>
          <p:cNvSpPr txBox="1"/>
          <p:nvPr/>
        </p:nvSpPr>
        <p:spPr>
          <a:xfrm>
            <a:off x="8541945" y="1954417"/>
            <a:ext cx="25349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Jorge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Reembolsos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Implementar pruebas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Validación de pagos mediante las distintas formas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Test de errores y correcciones.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Errores debido a las transacciones y notificaciones a las entidades bancarias.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Contactar con locales bien situados.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49865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2 - TASKS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3772BF-DE50-C3A3-F97C-ACAFC01AE272}"/>
              </a:ext>
            </a:extLst>
          </p:cNvPr>
          <p:cNvSpPr txBox="1"/>
          <p:nvPr/>
        </p:nvSpPr>
        <p:spPr>
          <a:xfrm>
            <a:off x="838200" y="1995055"/>
            <a:ext cx="2708564" cy="437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C46918-A290-22FD-1099-8D216B6E7562}"/>
              </a:ext>
            </a:extLst>
          </p:cNvPr>
          <p:cNvSpPr txBox="1"/>
          <p:nvPr/>
        </p:nvSpPr>
        <p:spPr>
          <a:xfrm>
            <a:off x="4592782" y="1995055"/>
            <a:ext cx="2708564" cy="437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F69E37-9C4F-CB9F-2D41-9C789AE165EF}"/>
              </a:ext>
            </a:extLst>
          </p:cNvPr>
          <p:cNvSpPr txBox="1"/>
          <p:nvPr/>
        </p:nvSpPr>
        <p:spPr>
          <a:xfrm>
            <a:off x="8347364" y="1995055"/>
            <a:ext cx="2708564" cy="437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80ED10-6654-7155-3618-A558C64C29EA}"/>
              </a:ext>
            </a:extLst>
          </p:cNvPr>
          <p:cNvSpPr txBox="1"/>
          <p:nvPr/>
        </p:nvSpPr>
        <p:spPr>
          <a:xfrm>
            <a:off x="1185866" y="2171700"/>
            <a:ext cx="2708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Santiago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Investigar y contactar con proveedores de material escolar para que se adhieran a nuestro programa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Sentar el beneficio que tendrá el local.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El local se encargará de pedir lo que le diga el cliente y entregárselo cuando este con su identificación vaya al local.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Locales relacionados con el mundo de nuestro negocio o de la informática.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D95A0C-96A4-A0DB-5AAE-22703519BF05}"/>
              </a:ext>
            </a:extLst>
          </p:cNvPr>
          <p:cNvSpPr txBox="1"/>
          <p:nvPr/>
        </p:nvSpPr>
        <p:spPr>
          <a:xfrm>
            <a:off x="4580299" y="2171700"/>
            <a:ext cx="27085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Selección de librerías y búsqueda de recursos para la BBDD.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Creación de consultas básicas.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Creación de consulta estadísticas sobre las ventas.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Creación de consultas estadísticas sobre los usuarios.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Implementación de mecanismo de caché temporal para mejoras de software.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Nuevas consultas sobre los productos y para la creación de las métricas de la web.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5F1DB0-5D26-4266-BE4C-B8BF882B3D80}"/>
              </a:ext>
            </a:extLst>
          </p:cNvPr>
          <p:cNvSpPr txBox="1"/>
          <p:nvPr/>
        </p:nvSpPr>
        <p:spPr>
          <a:xfrm>
            <a:off x="8347364" y="2171700"/>
            <a:ext cx="27085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Jeronimo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sz="1200" dirty="0"/>
              <a:t>Sistemas de tracking de envíos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Visualización del estado del pedido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Ubicación a tiempo real del pedido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Reportar problemas con el pedido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Notificaciones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Retrasos o incidencias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Estado del pedido</a:t>
            </a:r>
          </a:p>
        </p:txBody>
      </p:sp>
    </p:spTree>
    <p:extLst>
      <p:ext uri="{BB962C8B-B14F-4D97-AF65-F5344CB8AC3E}">
        <p14:creationId xmlns:p14="http://schemas.microsoft.com/office/powerpoint/2010/main" val="103106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SPRINT 2 – RESTROSPECTIVA</a:t>
            </a:r>
            <a:br>
              <a:rPr lang="en-US" sz="3300" cap="all"/>
            </a:br>
            <a:endParaRPr lang="en-US" sz="3300" cap="all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2E03648-34CD-C3AD-697A-D76AEB62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3244"/>
              </p:ext>
            </p:extLst>
          </p:nvPr>
        </p:nvGraphicFramePr>
        <p:xfrm>
          <a:off x="1426704" y="1340841"/>
          <a:ext cx="5563862" cy="43783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79271">
                  <a:extLst>
                    <a:ext uri="{9D8B030D-6E8A-4147-A177-3AD203B41FA5}">
                      <a16:colId xmlns:a16="http://schemas.microsoft.com/office/drawing/2014/main" val="1184232633"/>
                    </a:ext>
                  </a:extLst>
                </a:gridCol>
                <a:gridCol w="1454729">
                  <a:extLst>
                    <a:ext uri="{9D8B030D-6E8A-4147-A177-3AD203B41FA5}">
                      <a16:colId xmlns:a16="http://schemas.microsoft.com/office/drawing/2014/main" val="1262808705"/>
                    </a:ext>
                  </a:extLst>
                </a:gridCol>
                <a:gridCol w="1450339">
                  <a:extLst>
                    <a:ext uri="{9D8B030D-6E8A-4147-A177-3AD203B41FA5}">
                      <a16:colId xmlns:a16="http://schemas.microsoft.com/office/drawing/2014/main" val="2493046326"/>
                    </a:ext>
                  </a:extLst>
                </a:gridCol>
                <a:gridCol w="1479523">
                  <a:extLst>
                    <a:ext uri="{9D8B030D-6E8A-4147-A177-3AD203B41FA5}">
                      <a16:colId xmlns:a16="http://schemas.microsoft.com/office/drawing/2014/main" val="3093877071"/>
                    </a:ext>
                  </a:extLst>
                </a:gridCol>
              </a:tblGrid>
              <a:tr h="626434">
                <a:tc>
                  <a:txBody>
                    <a:bodyPr/>
                    <a:lstStyle/>
                    <a:p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</a:p>
                  </a:txBody>
                  <a:tcPr marL="59967" marR="64524" marT="17134" marB="1285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Empezar a hacer</a:t>
                      </a:r>
                    </a:p>
                  </a:txBody>
                  <a:tcPr marL="59967" marR="64524" marT="17134" marB="1285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Dejar de hacer</a:t>
                      </a:r>
                    </a:p>
                  </a:txBody>
                  <a:tcPr marL="59967" marR="64524" marT="17134" marB="1285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b="1" cap="none" spc="0">
                          <a:solidFill>
                            <a:schemeClr val="tx1"/>
                          </a:solidFill>
                          <a:effectLst/>
                        </a:rPr>
                        <a:t>Seguir haciendo</a:t>
                      </a:r>
                    </a:p>
                  </a:txBody>
                  <a:tcPr marL="59967" marR="64524" marT="17134" marB="1285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128298"/>
                  </a:ext>
                </a:extLst>
              </a:tr>
              <a:tr h="1605840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Scrum Team</a:t>
                      </a:r>
                    </a:p>
                  </a:txBody>
                  <a:tcPr marL="59967" marR="64524" marT="17134" marB="12850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 dirty="0">
                          <a:solidFill>
                            <a:schemeClr val="tx1"/>
                          </a:solidFill>
                        </a:rPr>
                        <a:t>Preparar documentación técnica y de usuario antes del cierre.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Dedicar tiempo a mejoras no prioritarias al cierre.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Colaborar de forma abierta y activa en resolver impedimentos finales.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Cerrar tareas con un enfoque en calidad.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98932"/>
                  </a:ext>
                </a:extLst>
              </a:tr>
              <a:tr h="893545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Scrum Master</a:t>
                      </a:r>
                    </a:p>
                  </a:txBody>
                  <a:tcPr marL="59967" marR="64524" marT="17134" marB="12850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Identificar áreas de mejora para futuros proyectos.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Permitir cambios de alcance en el último momento.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Facilitar reuniones efectivas para garantizar el cierre del sprint.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7633"/>
                  </a:ext>
                </a:extLst>
              </a:tr>
              <a:tr h="1249693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Product Owner</a:t>
                      </a:r>
                    </a:p>
                  </a:txBody>
                  <a:tcPr marL="59967" marR="64524" marT="17134" marB="12850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Realizar una demo final a los stakeholders para demostrar el impacto del producto.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Cambiar las prioridades del backlog sin considerar el tiempo restante del sprint.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ES" sz="1200" cap="none" spc="0" dirty="0">
                          <a:solidFill>
                            <a:schemeClr val="tx1"/>
                          </a:solidFill>
                        </a:rPr>
                        <a:t>Evaluar el éxito del producto respecto a los objetivos iniciales.</a:t>
                      </a:r>
                    </a:p>
                  </a:txBody>
                  <a:tcPr marL="59967" marR="64524" marT="17134" marB="1285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18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2 – MEJORAS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C301DF-5866-332D-31F1-808A1BAD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9160326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57" name="Rectangle 4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A375F-B0AB-9DF9-7E70-9812463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DEMO FINAL</a:t>
            </a:r>
            <a:endParaRPr lang="en-US" sz="4800" cap="al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82DFFF-9761-55DC-B52D-52B940600692}"/>
              </a:ext>
            </a:extLst>
          </p:cNvPr>
          <p:cNvSpPr txBox="1"/>
          <p:nvPr/>
        </p:nvSpPr>
        <p:spPr>
          <a:xfrm>
            <a:off x="752857" y="5673730"/>
            <a:ext cx="10731565" cy="50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  <a:hlinkClick r:id="rId2"/>
              </a:rPr>
              <a:t>https://agarciar37.github.io/Demo_MaterialEducativo/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2DBD1D-1B67-AF18-0FF9-DE635225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36" y="1268337"/>
            <a:ext cx="3555130" cy="22219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913E34-1DD0-7207-78DB-D28C62CFE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6" y="1268338"/>
            <a:ext cx="3587170" cy="2221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9CAE95-3D69-FB5A-5D7B-0CFF343AF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300" y="1268338"/>
            <a:ext cx="3561766" cy="2221954"/>
          </a:xfrm>
          <a:prstGeom prst="rect">
            <a:avLst/>
          </a:prstGeom>
        </p:spPr>
      </p:pic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35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ÍNDICE</a:t>
            </a:r>
          </a:p>
        </p:txBody>
      </p:sp>
      <p:graphicFrame>
        <p:nvGraphicFramePr>
          <p:cNvPr id="6" name="CuadroTexto 3">
            <a:extLst>
              <a:ext uri="{FF2B5EF4-FFF2-40B4-BE49-F238E27FC236}">
                <a16:creationId xmlns:a16="http://schemas.microsoft.com/office/drawing/2014/main" id="{4B667E74-66CE-1EDB-8F77-BD9089AAA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750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INTRODUCCIÓN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C2977-B4D0-017F-7232-35632E5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76E197-BF84-EBA6-1541-C14445A6EE2C}"/>
              </a:ext>
            </a:extLst>
          </p:cNvPr>
          <p:cNvSpPr txBox="1"/>
          <p:nvPr/>
        </p:nvSpPr>
        <p:spPr>
          <a:xfrm>
            <a:off x="1440873" y="2171700"/>
            <a:ext cx="9698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b="1" u="sng"/>
              <a:t>Tienda de material educativo</a:t>
            </a:r>
          </a:p>
          <a:p>
            <a:pPr lvl="0" algn="ctr"/>
            <a:endParaRPr lang="en-US"/>
          </a:p>
          <a:p>
            <a:pPr lvl="1" algn="l"/>
            <a:r>
              <a:rPr lang="es-ES"/>
              <a:t>Este proyecto se basa en una web que realiza venta de material de papelería a las tiendas locales.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s-ES"/>
              <a:t>Para este proyecto lo hemos dividido en 2 Sprints de 2 semanas cada uno.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s-ES"/>
              <a:t>Nuestro objetivo final es poder realizar una conexión más fácil y ágil entre las tiendas locales de Madrid con los proveedores de materiales, así poder facilitar su comunicación, y además realizar un apoyo a esos locales para tener un control de stock.</a:t>
            </a:r>
            <a:endParaRPr lang="en-U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TEAM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1" name="Graphic 20" descr="Grupo de hombres">
            <a:extLst>
              <a:ext uri="{FF2B5EF4-FFF2-40B4-BE49-F238E27FC236}">
                <a16:creationId xmlns:a16="http://schemas.microsoft.com/office/drawing/2014/main" id="{322D60F8-E1AD-DA02-7C5A-72F1DFD0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62"/>
            <a:ext cx="10515600" cy="1325563"/>
          </a:xfrm>
        </p:spPr>
        <p:txBody>
          <a:bodyPr/>
          <a:lstStyle/>
          <a:p>
            <a:r>
              <a:rPr lang="es-ES" dirty="0"/>
              <a:t>TEAM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ADAB2A-4882-591F-360D-495921357E78}"/>
              </a:ext>
            </a:extLst>
          </p:cNvPr>
          <p:cNvSpPr txBox="1"/>
          <p:nvPr/>
        </p:nvSpPr>
        <p:spPr>
          <a:xfrm>
            <a:off x="1050202" y="1484768"/>
            <a:ext cx="253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PRODUCTO OWNER</a:t>
            </a:r>
          </a:p>
          <a:p>
            <a:pPr lvl="1"/>
            <a:r>
              <a:rPr lang="es-ES" dirty="0"/>
              <a:t>Pedro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0FF047-582E-26AF-0EB4-1C870A7C63FF}"/>
              </a:ext>
            </a:extLst>
          </p:cNvPr>
          <p:cNvSpPr txBox="1"/>
          <p:nvPr/>
        </p:nvSpPr>
        <p:spPr>
          <a:xfrm>
            <a:off x="8178296" y="1484768"/>
            <a:ext cx="2534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SCRUM TEAM</a:t>
            </a:r>
          </a:p>
          <a:p>
            <a:pPr lvl="1"/>
            <a:r>
              <a:rPr lang="es-ES" dirty="0"/>
              <a:t>Álvaro</a:t>
            </a:r>
          </a:p>
          <a:p>
            <a:pPr lvl="1"/>
            <a:r>
              <a:rPr lang="es-ES" dirty="0"/>
              <a:t>Lydia</a:t>
            </a:r>
          </a:p>
          <a:p>
            <a:pPr lvl="1"/>
            <a:r>
              <a:rPr lang="es-ES" dirty="0"/>
              <a:t>Jorge</a:t>
            </a:r>
          </a:p>
          <a:p>
            <a:pPr lvl="1"/>
            <a:r>
              <a:rPr lang="es-ES" dirty="0"/>
              <a:t>Santiago</a:t>
            </a:r>
          </a:p>
          <a:p>
            <a:pPr lvl="1"/>
            <a:r>
              <a:rPr lang="es-ES" dirty="0"/>
              <a:t>Alberto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4C7A82-F0BB-B975-B7DF-B6354D5139DD}"/>
              </a:ext>
            </a:extLst>
          </p:cNvPr>
          <p:cNvSpPr txBox="1"/>
          <p:nvPr/>
        </p:nvSpPr>
        <p:spPr>
          <a:xfrm>
            <a:off x="4614249" y="1484768"/>
            <a:ext cx="253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SCRUM MASTER</a:t>
            </a:r>
          </a:p>
          <a:p>
            <a:pPr lvl="1"/>
            <a:r>
              <a:rPr lang="es-ES" dirty="0"/>
              <a:t>Jerónimo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4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SPRINT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1 - TASKS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B9DB49-E484-810A-EA19-E7C32EDDD1D2}"/>
              </a:ext>
            </a:extLst>
          </p:cNvPr>
          <p:cNvSpPr txBox="1"/>
          <p:nvPr/>
        </p:nvSpPr>
        <p:spPr>
          <a:xfrm>
            <a:off x="1566250" y="1945364"/>
            <a:ext cx="245348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Lydia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Estructurar la base de datos para el carrito . 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Añadir una funcionalidad para administrar el carrito.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Agregar, eliminar y actualizar el carrito de compra.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Crear la interfaz de usuario para la gestión del carrito. 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Controles de cantidad.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Botón de eliminar.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Resumen del carrito. </a:t>
            </a:r>
          </a:p>
          <a:p>
            <a:endParaRPr lang="es-ES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523971-CD12-E46E-88B7-8065A2D58A32}"/>
              </a:ext>
            </a:extLst>
          </p:cNvPr>
          <p:cNvSpPr txBox="1"/>
          <p:nvPr/>
        </p:nvSpPr>
        <p:spPr>
          <a:xfrm>
            <a:off x="4877555" y="1945364"/>
            <a:ext cx="25349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Integración de APIs de métodos de pago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Validación de método de pago seleccionado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Verificación de datos del usuario y método de pago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Verificación de fondos y disponibilidad del crédito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Gestión de errores y notificación al usuario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Pruebas de verificación de métodos de pago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Monitoreo y registro de actividad de verificación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B42206-C015-269C-8F26-64796A681429}"/>
              </a:ext>
            </a:extLst>
          </p:cNvPr>
          <p:cNvSpPr txBox="1"/>
          <p:nvPr/>
        </p:nvSpPr>
        <p:spPr>
          <a:xfrm>
            <a:off x="8632480" y="1945364"/>
            <a:ext cx="25349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Jorge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Identificar los distintos métodos de pago 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Tarjetas Crédito y </a:t>
            </a:r>
            <a:r>
              <a:rPr lang="es-ES" sz="1200" dirty="0" err="1"/>
              <a:t>Bizum</a:t>
            </a:r>
            <a:endParaRPr lang="es-ES" sz="1200" dirty="0"/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Ponernos en contacto con visa y </a:t>
            </a:r>
            <a:r>
              <a:rPr lang="es-ES" sz="1200" dirty="0" err="1"/>
              <a:t>mastercard</a:t>
            </a:r>
            <a:r>
              <a:rPr lang="es-ES" sz="1200" dirty="0"/>
              <a:t> para que estén en nuestra página web.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Crear términos y condiciones en el apartado legal para los bancos que trabajen con nosotros mediante visa y </a:t>
            </a:r>
            <a:r>
              <a:rPr lang="es-ES" sz="1200" dirty="0" err="1"/>
              <a:t>mastercard</a:t>
            </a:r>
            <a:r>
              <a:rPr lang="es-ES" sz="1200" dirty="0"/>
              <a:t>.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Discutir el apartado legal.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Crear una seguridad reforzada TLS para garantizar la seguridad en los pagos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67072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8599-EEE8-EC8E-CF43-E300111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1 - TASKS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3772BF-DE50-C3A3-F97C-ACAFC01AE272}"/>
              </a:ext>
            </a:extLst>
          </p:cNvPr>
          <p:cNvSpPr txBox="1"/>
          <p:nvPr/>
        </p:nvSpPr>
        <p:spPr>
          <a:xfrm>
            <a:off x="1185866" y="2171700"/>
            <a:ext cx="2708564" cy="437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90A362-CFB9-E2F2-F5B6-81E1B02FB14E}"/>
              </a:ext>
            </a:extLst>
          </p:cNvPr>
          <p:cNvSpPr txBox="1"/>
          <p:nvPr/>
        </p:nvSpPr>
        <p:spPr>
          <a:xfrm>
            <a:off x="4580299" y="2171700"/>
            <a:ext cx="2708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Creación BBDD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Creación de tablas y relaciones.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Test para inserción, eliminación y actualización de la BBDD.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Revisar que la BBDD cumple todas las condiciones pedidas.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0FD43F-F195-3F9F-AF44-2A0CC060C5C0}"/>
              </a:ext>
            </a:extLst>
          </p:cNvPr>
          <p:cNvSpPr txBox="1"/>
          <p:nvPr/>
        </p:nvSpPr>
        <p:spPr>
          <a:xfrm>
            <a:off x="8347364" y="2171700"/>
            <a:ext cx="27085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Jerónimo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Sponsors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Gestión de proveedores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Conectar con la base de datos para la gestión del Inventario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Desarrollar herramientas para que los almacenes actualicen los datos referentes a la gestión del Inventario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Implementar el programa de avisos para rellenar stock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Revisión de las tareas del Scrum </a:t>
            </a:r>
            <a:r>
              <a:rPr lang="es-ES" sz="1200" dirty="0" err="1"/>
              <a:t>Team</a:t>
            </a:r>
            <a:r>
              <a:rPr lang="es-ES" sz="1200" dirty="0"/>
              <a:t> y reuniones con </a:t>
            </a:r>
            <a:r>
              <a:rPr lang="es-ES" sz="1200" dirty="0" err="1"/>
              <a:t>Product</a:t>
            </a:r>
            <a:r>
              <a:rPr lang="es-ES" sz="1200" dirty="0"/>
              <a:t> </a:t>
            </a:r>
            <a:r>
              <a:rPr lang="es-ES" sz="1200" dirty="0" err="1"/>
              <a:t>Owner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C93CC7-2379-5D23-DA76-F3766CDC820B}"/>
              </a:ext>
            </a:extLst>
          </p:cNvPr>
          <p:cNvSpPr txBox="1"/>
          <p:nvPr/>
        </p:nvSpPr>
        <p:spPr>
          <a:xfrm>
            <a:off x="1593410" y="2171700"/>
            <a:ext cx="2453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Santiago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Compra del dominio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Realizar encuestas de opinión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Umbral de asignación de estados de los productos</a:t>
            </a:r>
          </a:p>
          <a:p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Programar la notificación en el cliente de la base de datos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Esperar a asegurar la conexión y gestión de la BD</a:t>
            </a:r>
          </a:p>
          <a:p>
            <a:pPr marL="285750" indent="-285750">
              <a:buFontTx/>
              <a:buChar char="-"/>
            </a:pPr>
            <a:endParaRPr lang="es-ES" sz="1200" dirty="0"/>
          </a:p>
          <a:p>
            <a:pPr marL="285750" indent="-285750">
              <a:buFontTx/>
              <a:buChar char="-"/>
            </a:pPr>
            <a:r>
              <a:rPr lang="es-ES" sz="1200" dirty="0"/>
              <a:t>Investigar y contactar con proveedores de material escolar para que se adhieran a nuestro programa</a:t>
            </a:r>
          </a:p>
        </p:txBody>
      </p:sp>
    </p:spTree>
    <p:extLst>
      <p:ext uri="{BB962C8B-B14F-4D97-AF65-F5344CB8AC3E}">
        <p14:creationId xmlns:p14="http://schemas.microsoft.com/office/powerpoint/2010/main" val="117587181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1031</Words>
  <Application>Microsoft Office PowerPoint</Application>
  <PresentationFormat>Panorámica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Recorte</vt:lpstr>
      <vt:lpstr>Presentación de PowerPoint</vt:lpstr>
      <vt:lpstr>ÍNDICE</vt:lpstr>
      <vt:lpstr>INTRODUCCIÓN</vt:lpstr>
      <vt:lpstr>INTRODUCCIÓN</vt:lpstr>
      <vt:lpstr>TEAM</vt:lpstr>
      <vt:lpstr>TEAM</vt:lpstr>
      <vt:lpstr>SPRINT 1</vt:lpstr>
      <vt:lpstr>SPRINT 1 - TASKS</vt:lpstr>
      <vt:lpstr>SPRINT 1 - TASKS</vt:lpstr>
      <vt:lpstr>SPRINT 1 - RESTROSPECTIVA</vt:lpstr>
      <vt:lpstr>SPRINT 1 - MEJORAS</vt:lpstr>
      <vt:lpstr>SPRINT 2</vt:lpstr>
      <vt:lpstr>SPRINT 2 - TASKS</vt:lpstr>
      <vt:lpstr>SPRINT 2 - TASKS</vt:lpstr>
      <vt:lpstr>SPRINT 2 – RESTROSPECTIVA </vt:lpstr>
      <vt:lpstr>SPRINT 2 – MEJORAS </vt:lpstr>
      <vt:lpstr>DEMO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JERÓNIMO BOZA GARCIA</dc:creator>
  <cp:lastModifiedBy>JERÓNIMO BOZA GARCIA</cp:lastModifiedBy>
  <cp:revision>6</cp:revision>
  <dcterms:created xsi:type="dcterms:W3CDTF">2024-12-10T09:56:29Z</dcterms:created>
  <dcterms:modified xsi:type="dcterms:W3CDTF">2024-12-11T11:26:38Z</dcterms:modified>
</cp:coreProperties>
</file>