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4" r:id="rId7"/>
    <p:sldId id="263" r:id="rId8"/>
    <p:sldId id="262" r:id="rId9"/>
    <p:sldId id="261" r:id="rId10"/>
    <p:sldId id="265"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73" d="100"/>
          <a:sy n="73" d="100"/>
        </p:scale>
        <p:origin x="78"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66A5BF-F82F-4EF3-B8B3-36E1CF350762}"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401983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6A5BF-F82F-4EF3-B8B3-36E1CF350762}"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53328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6A5BF-F82F-4EF3-B8B3-36E1CF350762}"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91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6A5BF-F82F-4EF3-B8B3-36E1CF350762}"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380742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66A5BF-F82F-4EF3-B8B3-36E1CF350762}"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427234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66A5BF-F82F-4EF3-B8B3-36E1CF350762}"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108781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6A5BF-F82F-4EF3-B8B3-36E1CF350762}"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242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A5BF-F82F-4EF3-B8B3-36E1CF350762}"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278703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6A5BF-F82F-4EF3-B8B3-36E1CF350762}"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166421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6A5BF-F82F-4EF3-B8B3-36E1CF350762}"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186750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6A5BF-F82F-4EF3-B8B3-36E1CF350762}"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BBBC-5D0F-4128-AD93-204DD5E4C555}" type="slidenum">
              <a:rPr lang="en-US" smtClean="0"/>
              <a:t>‹#›</a:t>
            </a:fld>
            <a:endParaRPr lang="en-US"/>
          </a:p>
        </p:txBody>
      </p:sp>
    </p:spTree>
    <p:extLst>
      <p:ext uri="{BB962C8B-B14F-4D97-AF65-F5344CB8AC3E}">
        <p14:creationId xmlns:p14="http://schemas.microsoft.com/office/powerpoint/2010/main" val="316580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6A5BF-F82F-4EF3-B8B3-36E1CF350762}"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DBBBC-5D0F-4128-AD93-204DD5E4C555}" type="slidenum">
              <a:rPr lang="en-US" smtClean="0"/>
              <a:t>‹#›</a:t>
            </a:fld>
            <a:endParaRPr lang="en-US"/>
          </a:p>
        </p:txBody>
      </p:sp>
    </p:spTree>
    <p:extLst>
      <p:ext uri="{BB962C8B-B14F-4D97-AF65-F5344CB8AC3E}">
        <p14:creationId xmlns:p14="http://schemas.microsoft.com/office/powerpoint/2010/main" val="227778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 2</a:t>
            </a:r>
            <a:endParaRPr lang="en-US" dirty="0"/>
          </a:p>
        </p:txBody>
      </p:sp>
      <p:sp>
        <p:nvSpPr>
          <p:cNvPr id="3" name="Subtitle 2"/>
          <p:cNvSpPr>
            <a:spLocks noGrp="1"/>
          </p:cNvSpPr>
          <p:nvPr>
            <p:ph type="subTitle" idx="1"/>
          </p:nvPr>
        </p:nvSpPr>
        <p:spPr/>
        <p:txBody>
          <a:bodyPr/>
          <a:lstStyle/>
          <a:p>
            <a:r>
              <a:rPr lang="en-US" dirty="0" smtClean="0"/>
              <a:t>Recursion</a:t>
            </a:r>
            <a:endParaRPr lang="en-US" dirty="0"/>
          </a:p>
        </p:txBody>
      </p:sp>
    </p:spTree>
    <p:extLst>
      <p:ext uri="{BB962C8B-B14F-4D97-AF65-F5344CB8AC3E}">
        <p14:creationId xmlns:p14="http://schemas.microsoft.com/office/powerpoint/2010/main" val="2590805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8. </a:t>
            </a:r>
            <a:r>
              <a:rPr lang="en-US" sz="3600" dirty="0"/>
              <a:t>Given a number k,  </a:t>
            </a:r>
            <a:r>
              <a:rPr lang="en-US" sz="3600" dirty="0" err="1"/>
              <a:t>pruneK</a:t>
            </a:r>
            <a:r>
              <a:rPr lang="en-US" sz="3600" dirty="0"/>
              <a:t>(</a:t>
            </a:r>
            <a:r>
              <a:rPr lang="en-US" sz="3600" dirty="0" err="1"/>
              <a:t>int</a:t>
            </a:r>
            <a:r>
              <a:rPr lang="en-US" sz="3600" dirty="0"/>
              <a:t> k)  removes nodes from the tree which are not part of a path having sum greater than or equal to k.   For example.</a:t>
            </a:r>
            <a:r>
              <a:rPr lang="en-US" sz="3600" dirty="0" smtClean="0"/>
              <a:t/>
            </a:r>
            <a:br>
              <a:rPr lang="en-US" sz="3600" dirty="0" smtClean="0"/>
            </a:br>
            <a:r>
              <a:rPr lang="en-US" sz="3600" dirty="0" smtClean="0"/>
              <a:t> What would you do if </a:t>
            </a:r>
            <a:r>
              <a:rPr lang="en-US" sz="3600" dirty="0" smtClean="0"/>
              <a:t>k=20? </a:t>
            </a:r>
            <a:r>
              <a:rPr lang="en-US" sz="3600" dirty="0"/>
              <a:t/>
            </a:r>
            <a:br>
              <a:rPr lang="en-US" sz="3600" dirty="0"/>
            </a:br>
            <a:endParaRPr lang="en-US" sz="3600" dirty="0"/>
          </a:p>
        </p:txBody>
      </p:sp>
      <p:pic>
        <p:nvPicPr>
          <p:cNvPr id="2" name="Picture 1"/>
          <p:cNvPicPr>
            <a:picLocks noChangeAspect="1"/>
          </p:cNvPicPr>
          <p:nvPr/>
        </p:nvPicPr>
        <p:blipFill>
          <a:blip r:embed="rId2"/>
          <a:stretch>
            <a:fillRect/>
          </a:stretch>
        </p:blipFill>
        <p:spPr>
          <a:xfrm>
            <a:off x="2600826" y="1994234"/>
            <a:ext cx="6629400" cy="4000500"/>
          </a:xfrm>
          <a:prstGeom prst="rect">
            <a:avLst/>
          </a:prstGeom>
        </p:spPr>
      </p:pic>
    </p:spTree>
    <p:extLst>
      <p:ext uri="{BB962C8B-B14F-4D97-AF65-F5344CB8AC3E}">
        <p14:creationId xmlns:p14="http://schemas.microsoft.com/office/powerpoint/2010/main" val="376142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3768" y="365125"/>
            <a:ext cx="5257800" cy="5542881"/>
          </a:xfrm>
        </p:spPr>
        <p:txBody>
          <a:bodyPr>
            <a:noAutofit/>
          </a:bodyPr>
          <a:lstStyle/>
          <a:p>
            <a:r>
              <a:rPr lang="en-US" sz="3200" dirty="0" smtClean="0"/>
              <a:t>9. Create </a:t>
            </a:r>
            <a:r>
              <a:rPr lang="en-US" sz="3200" dirty="0"/>
              <a:t>a tree from its </a:t>
            </a:r>
            <a:r>
              <a:rPr lang="en-US" sz="3200" dirty="0" err="1"/>
              <a:t>inorder</a:t>
            </a:r>
            <a:r>
              <a:rPr lang="en-US" sz="3200" dirty="0"/>
              <a:t> and preorder listing.  </a:t>
            </a:r>
            <a:r>
              <a:rPr lang="en-US" sz="3200" dirty="0">
                <a:solidFill>
                  <a:srgbClr val="FF0000"/>
                </a:solidFill>
              </a:rPr>
              <a:t>The tree is not necessarily a BST.  </a:t>
            </a:r>
            <a:r>
              <a:rPr lang="en-US" sz="3200" dirty="0"/>
              <a:t>You may assume all elements are unique. Be sure to store parent references.  You notice that having parent pointers may be helpful for some of the exercises, but it comes with the cost of having to always keep them current. </a:t>
            </a:r>
          </a:p>
        </p:txBody>
      </p:sp>
      <p:pic>
        <p:nvPicPr>
          <p:cNvPr id="2" name="Picture 1"/>
          <p:cNvPicPr>
            <a:picLocks noChangeAspect="1"/>
          </p:cNvPicPr>
          <p:nvPr/>
        </p:nvPicPr>
        <p:blipFill>
          <a:blip r:embed="rId2"/>
          <a:stretch>
            <a:fillRect/>
          </a:stretch>
        </p:blipFill>
        <p:spPr>
          <a:xfrm>
            <a:off x="7182853" y="613108"/>
            <a:ext cx="4215424" cy="5559091"/>
          </a:xfrm>
          <a:prstGeom prst="rect">
            <a:avLst/>
          </a:prstGeom>
        </p:spPr>
      </p:pic>
    </p:spTree>
    <p:extLst>
      <p:ext uri="{BB962C8B-B14F-4D97-AF65-F5344CB8AC3E}">
        <p14:creationId xmlns:p14="http://schemas.microsoft.com/office/powerpoint/2010/main" val="48330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84" y="365125"/>
            <a:ext cx="10559716" cy="2293854"/>
          </a:xfrm>
        </p:spPr>
        <p:txBody>
          <a:bodyPr>
            <a:noAutofit/>
          </a:bodyPr>
          <a:lstStyle/>
          <a:p>
            <a:r>
              <a:rPr lang="en-US" sz="2400" dirty="0" smtClean="0"/>
              <a:t>10. Write </a:t>
            </a:r>
            <a:r>
              <a:rPr lang="en-US" sz="2400" dirty="0"/>
              <a:t>a function </a:t>
            </a:r>
            <a:r>
              <a:rPr lang="en-US" sz="2400" dirty="0" err="1"/>
              <a:t>lca</a:t>
            </a:r>
            <a:r>
              <a:rPr lang="en-US" sz="2400" dirty="0"/>
              <a:t>( </a:t>
            </a:r>
            <a:r>
              <a:rPr lang="en-US" sz="2400" dirty="0" err="1"/>
              <a:t>int</a:t>
            </a:r>
            <a:r>
              <a:rPr lang="en-US" sz="2400" dirty="0"/>
              <a:t> a, </a:t>
            </a:r>
            <a:r>
              <a:rPr lang="en-US" sz="2400" dirty="0" err="1"/>
              <a:t>int</a:t>
            </a:r>
            <a:r>
              <a:rPr lang="en-US" sz="2400" dirty="0"/>
              <a:t> b) which returns the </a:t>
            </a:r>
            <a:r>
              <a:rPr lang="en-US" sz="2400" dirty="0">
                <a:solidFill>
                  <a:srgbClr val="FF0000"/>
                </a:solidFill>
              </a:rPr>
              <a:t>least common ancestor of two nodes in a binary search tree</a:t>
            </a:r>
            <a:r>
              <a:rPr lang="en-US" sz="2400" dirty="0"/>
              <a:t>.  A least common ancestor is an ancestor of both nodes and is closest to the nodes.  A node is considered to be an ancestor of itself.  In the tree below, the least common ancestor of 82 and 8 is 20.  The least common ancestor of 42 and 50 is 50  (even though 42 doesn’t exist).  The least common ancestor of 57 and 40 is 50</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779295" y="2681287"/>
            <a:ext cx="4388267" cy="3105902"/>
          </a:xfrm>
          <a:prstGeom prst="rect">
            <a:avLst/>
          </a:prstGeom>
        </p:spPr>
      </p:pic>
      <p:sp>
        <p:nvSpPr>
          <p:cNvPr id="4" name="TextBox 3"/>
          <p:cNvSpPr txBox="1"/>
          <p:nvPr/>
        </p:nvSpPr>
        <p:spPr>
          <a:xfrm>
            <a:off x="522514" y="6439989"/>
            <a:ext cx="7777707" cy="369332"/>
          </a:xfrm>
          <a:prstGeom prst="rect">
            <a:avLst/>
          </a:prstGeom>
          <a:noFill/>
        </p:spPr>
        <p:txBody>
          <a:bodyPr wrap="none" rtlCol="0">
            <a:spAutoFit/>
          </a:bodyPr>
          <a:lstStyle/>
          <a:p>
            <a:r>
              <a:rPr lang="en-US" dirty="0" smtClean="0">
                <a:solidFill>
                  <a:srgbClr val="FF0000"/>
                </a:solidFill>
              </a:rPr>
              <a:t>This is made easy because of the fact that it is a BST.  Look for an elegant solution</a:t>
            </a:r>
            <a:r>
              <a:rPr lang="en-US" dirty="0" smtClean="0"/>
              <a:t>.</a:t>
            </a:r>
            <a:endParaRPr lang="en-US" dirty="0"/>
          </a:p>
        </p:txBody>
      </p:sp>
    </p:spTree>
    <p:extLst>
      <p:ext uri="{BB962C8B-B14F-4D97-AF65-F5344CB8AC3E}">
        <p14:creationId xmlns:p14="http://schemas.microsoft.com/office/powerpoint/2010/main" val="268805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68" y="365125"/>
            <a:ext cx="10680032" cy="2077286"/>
          </a:xfrm>
        </p:spPr>
        <p:txBody>
          <a:bodyPr>
            <a:normAutofit fontScale="90000"/>
          </a:bodyPr>
          <a:lstStyle/>
          <a:p>
            <a:r>
              <a:rPr lang="en-US" dirty="0" smtClean="0"/>
              <a:t>11. </a:t>
            </a:r>
            <a:r>
              <a:rPr lang="en-US" dirty="0" err="1" smtClean="0"/>
              <a:t>balanceTree</a:t>
            </a:r>
            <a:r>
              <a:rPr lang="en-US" dirty="0"/>
              <a:t>() constructs a height balanced BST from an unbalanced </a:t>
            </a:r>
            <a:r>
              <a:rPr lang="en-US" dirty="0" smtClean="0"/>
              <a:t>BST. </a:t>
            </a:r>
            <a:r>
              <a:rPr lang="en-US" dirty="0"/>
              <a:t>Notice we are not  balancing via rotations, but just starting over.</a:t>
            </a:r>
            <a:r>
              <a:rPr lang="en-US" dirty="0" smtClean="0"/>
              <a:t> For </a:t>
            </a:r>
            <a:r>
              <a:rPr lang="en-US" dirty="0"/>
              <a:t>example:</a:t>
            </a:r>
            <a:br>
              <a:rPr lang="en-US"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13810" y="2550695"/>
            <a:ext cx="6224403" cy="3712628"/>
          </a:xfrm>
          <a:prstGeom prst="rect">
            <a:avLst/>
          </a:prstGeom>
        </p:spPr>
      </p:pic>
    </p:spTree>
    <p:extLst>
      <p:ext uri="{BB962C8B-B14F-4D97-AF65-F5344CB8AC3E}">
        <p14:creationId xmlns:p14="http://schemas.microsoft.com/office/powerpoint/2010/main" val="372754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a:t>
            </a:r>
            <a:r>
              <a:rPr lang="en-US" dirty="0" err="1" smtClean="0"/>
              <a:t>keepRange</a:t>
            </a:r>
            <a:r>
              <a:rPr lang="en-US" dirty="0" smtClean="0"/>
              <a:t>(E </a:t>
            </a:r>
            <a:r>
              <a:rPr lang="en-US" dirty="0"/>
              <a:t>first, </a:t>
            </a:r>
            <a:r>
              <a:rPr lang="en-US" dirty="0" smtClean="0"/>
              <a:t>E </a:t>
            </a:r>
            <a:r>
              <a:rPr lang="en-US" dirty="0"/>
              <a:t>last) removes nodes from a BST which have keys outside a valid range.</a:t>
            </a:r>
            <a:br>
              <a:rPr lang="en-US" dirty="0"/>
            </a:b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48327" y="1961147"/>
            <a:ext cx="8386010" cy="3826042"/>
          </a:xfrm>
          <a:prstGeom prst="rect">
            <a:avLst/>
          </a:prstGeom>
        </p:spPr>
      </p:pic>
    </p:spTree>
    <p:extLst>
      <p:ext uri="{BB962C8B-B14F-4D97-AF65-F5344CB8AC3E}">
        <p14:creationId xmlns:p14="http://schemas.microsoft.com/office/powerpoint/2010/main" val="268508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goal of this assignment is to give you lots of practice with recursion and identifying the complexity.</a:t>
            </a:r>
            <a:endParaRPr lang="en-US" dirty="0"/>
          </a:p>
        </p:txBody>
      </p:sp>
      <p:sp>
        <p:nvSpPr>
          <p:cNvPr id="3" name="Content Placeholder 2"/>
          <p:cNvSpPr>
            <a:spLocks noGrp="1"/>
          </p:cNvSpPr>
          <p:nvPr>
            <p:ph idx="1"/>
          </p:nvPr>
        </p:nvSpPr>
        <p:spPr>
          <a:xfrm>
            <a:off x="637674" y="2237873"/>
            <a:ext cx="10716126" cy="3939089"/>
          </a:xfrm>
        </p:spPr>
        <p:txBody>
          <a:bodyPr/>
          <a:lstStyle/>
          <a:p>
            <a:r>
              <a:rPr lang="en-US" dirty="0" smtClean="0"/>
              <a:t>There are twelve independent problems.  </a:t>
            </a:r>
          </a:p>
          <a:p>
            <a:r>
              <a:rPr lang="en-US" dirty="0" smtClean="0"/>
              <a:t>If you need to get help with a few, you will still have lots of others to practice on your own.</a:t>
            </a:r>
            <a:endParaRPr lang="en-US" dirty="0"/>
          </a:p>
        </p:txBody>
      </p:sp>
    </p:spTree>
    <p:extLst>
      <p:ext uri="{BB962C8B-B14F-4D97-AF65-F5344CB8AC3E}">
        <p14:creationId xmlns:p14="http://schemas.microsoft.com/office/powerpoint/2010/main" val="49142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US" dirty="0" err="1" smtClean="0"/>
              <a:t>toString</a:t>
            </a:r>
            <a:r>
              <a:rPr lang="en-US" dirty="0" smtClean="0"/>
              <a:t>:  shows tree in  indented form.</a:t>
            </a:r>
            <a:br>
              <a:rPr lang="en-US" dirty="0" smtClean="0"/>
            </a:br>
            <a:r>
              <a:rPr lang="en-US" dirty="0" smtClean="0"/>
              <a:t>A parent pointer is present in the node, but this isn’t always the case.</a:t>
            </a:r>
            <a:br>
              <a:rPr lang="en-US" dirty="0" smtClean="0"/>
            </a:br>
            <a:endParaRPr lang="en-US" dirty="0"/>
          </a:p>
        </p:txBody>
      </p:sp>
      <p:pic>
        <p:nvPicPr>
          <p:cNvPr id="3" name="Picture 2"/>
          <p:cNvPicPr>
            <a:picLocks noChangeAspect="1"/>
          </p:cNvPicPr>
          <p:nvPr/>
        </p:nvPicPr>
        <p:blipFill>
          <a:blip r:embed="rId2"/>
          <a:stretch>
            <a:fillRect/>
          </a:stretch>
        </p:blipFill>
        <p:spPr>
          <a:xfrm>
            <a:off x="1423075" y="2046152"/>
            <a:ext cx="3439069" cy="3070597"/>
          </a:xfrm>
          <a:prstGeom prst="rect">
            <a:avLst/>
          </a:prstGeom>
        </p:spPr>
      </p:pic>
      <p:sp>
        <p:nvSpPr>
          <p:cNvPr id="4" name="Oval 3"/>
          <p:cNvSpPr/>
          <p:nvPr/>
        </p:nvSpPr>
        <p:spPr>
          <a:xfrm>
            <a:off x="7962088" y="1346369"/>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Oval 4"/>
          <p:cNvSpPr/>
          <p:nvPr/>
        </p:nvSpPr>
        <p:spPr>
          <a:xfrm>
            <a:off x="6945548" y="1925875"/>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6" name="Oval 5"/>
          <p:cNvSpPr/>
          <p:nvPr/>
        </p:nvSpPr>
        <p:spPr>
          <a:xfrm>
            <a:off x="7271424" y="2422797"/>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 name="Oval 6"/>
          <p:cNvSpPr/>
          <p:nvPr/>
        </p:nvSpPr>
        <p:spPr>
          <a:xfrm>
            <a:off x="9053207" y="1925875"/>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60</a:t>
            </a:r>
            <a:endParaRPr lang="en-US" dirty="0"/>
          </a:p>
        </p:txBody>
      </p:sp>
      <p:sp>
        <p:nvSpPr>
          <p:cNvPr id="8" name="Oval 7"/>
          <p:cNvSpPr/>
          <p:nvPr/>
        </p:nvSpPr>
        <p:spPr>
          <a:xfrm>
            <a:off x="9834725" y="2340389"/>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9" name="Oval 8"/>
          <p:cNvSpPr/>
          <p:nvPr/>
        </p:nvSpPr>
        <p:spPr>
          <a:xfrm>
            <a:off x="8521429" y="2436500"/>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r>
              <a:rPr lang="en-US" dirty="0" smtClean="0"/>
              <a:t>5</a:t>
            </a:r>
            <a:endParaRPr lang="en-US" dirty="0"/>
          </a:p>
        </p:txBody>
      </p:sp>
      <p:sp>
        <p:nvSpPr>
          <p:cNvPr id="10" name="Oval 9"/>
          <p:cNvSpPr/>
          <p:nvPr/>
        </p:nvSpPr>
        <p:spPr>
          <a:xfrm>
            <a:off x="9067798" y="2947125"/>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58</a:t>
            </a:r>
            <a:endParaRPr lang="en-US" dirty="0"/>
          </a:p>
        </p:txBody>
      </p:sp>
      <p:sp>
        <p:nvSpPr>
          <p:cNvPr id="11" name="Oval 10"/>
          <p:cNvSpPr/>
          <p:nvPr/>
        </p:nvSpPr>
        <p:spPr>
          <a:xfrm>
            <a:off x="8722466" y="3464414"/>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cxnSp>
        <p:nvCxnSpPr>
          <p:cNvPr id="13" name="Straight Arrow Connector 12"/>
          <p:cNvCxnSpPr/>
          <p:nvPr/>
        </p:nvCxnSpPr>
        <p:spPr>
          <a:xfrm flipH="1">
            <a:off x="7431932" y="1507787"/>
            <a:ext cx="530156" cy="39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722466" y="1507787"/>
            <a:ext cx="489627" cy="407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8" idx="0"/>
          </p:cNvCxnSpPr>
          <p:nvPr/>
        </p:nvCxnSpPr>
        <p:spPr>
          <a:xfrm>
            <a:off x="9743871" y="2066926"/>
            <a:ext cx="436186" cy="27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9" idx="0"/>
          </p:cNvCxnSpPr>
          <p:nvPr/>
        </p:nvCxnSpPr>
        <p:spPr>
          <a:xfrm flipH="1">
            <a:off x="8866761" y="2066926"/>
            <a:ext cx="186446" cy="36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0" idx="0"/>
          </p:cNvCxnSpPr>
          <p:nvPr/>
        </p:nvCxnSpPr>
        <p:spPr>
          <a:xfrm>
            <a:off x="8866761" y="2718602"/>
            <a:ext cx="546369" cy="22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4"/>
            <a:endCxn id="11" idx="0"/>
          </p:cNvCxnSpPr>
          <p:nvPr/>
        </p:nvCxnSpPr>
        <p:spPr>
          <a:xfrm flipH="1">
            <a:off x="9067798" y="3229227"/>
            <a:ext cx="345332" cy="23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6" idx="0"/>
          </p:cNvCxnSpPr>
          <p:nvPr/>
        </p:nvCxnSpPr>
        <p:spPr>
          <a:xfrm>
            <a:off x="7431932" y="2231434"/>
            <a:ext cx="184824" cy="19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84051" y="5437762"/>
            <a:ext cx="8139151" cy="369332"/>
          </a:xfrm>
          <a:prstGeom prst="rect">
            <a:avLst/>
          </a:prstGeom>
          <a:noFill/>
        </p:spPr>
        <p:txBody>
          <a:bodyPr wrap="none" rtlCol="0">
            <a:spAutoFit/>
          </a:bodyPr>
          <a:lstStyle/>
          <a:p>
            <a:r>
              <a:rPr lang="en-US" dirty="0" smtClean="0"/>
              <a:t>This happens to be a BST – but not all trees in the assignment are binary search trees.</a:t>
            </a:r>
            <a:endParaRPr lang="en-US" dirty="0"/>
          </a:p>
        </p:txBody>
      </p:sp>
    </p:spTree>
    <p:extLst>
      <p:ext uri="{BB962C8B-B14F-4D97-AF65-F5344CB8AC3E}">
        <p14:creationId xmlns:p14="http://schemas.microsoft.com/office/powerpoint/2010/main" val="160600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601528" cy="766424"/>
          </a:xfrm>
        </p:spPr>
        <p:txBody>
          <a:bodyPr>
            <a:normAutofit fontScale="90000"/>
          </a:bodyPr>
          <a:lstStyle/>
          <a:p>
            <a:r>
              <a:rPr lang="en-US" sz="4000" dirty="0" smtClean="0"/>
              <a:t>2. Write </a:t>
            </a:r>
            <a:r>
              <a:rPr lang="en-US" sz="4000" dirty="0"/>
              <a:t>the function flip() to swap left and right children recursively</a:t>
            </a:r>
            <a:r>
              <a:rPr lang="en-US" dirty="0" smtClean="0"/>
              <a:t/>
            </a:r>
            <a:br>
              <a:rPr lang="en-US" dirty="0" smtClean="0"/>
            </a:br>
            <a:endParaRPr lang="en-US" dirty="0"/>
          </a:p>
        </p:txBody>
      </p:sp>
      <p:sp>
        <p:nvSpPr>
          <p:cNvPr id="4" name="Oval 3"/>
          <p:cNvSpPr/>
          <p:nvPr/>
        </p:nvSpPr>
        <p:spPr>
          <a:xfrm>
            <a:off x="7962088" y="1346369"/>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Oval 4"/>
          <p:cNvSpPr/>
          <p:nvPr/>
        </p:nvSpPr>
        <p:spPr>
          <a:xfrm>
            <a:off x="9113194" y="1905508"/>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6" name="Oval 5"/>
          <p:cNvSpPr/>
          <p:nvPr/>
        </p:nvSpPr>
        <p:spPr>
          <a:xfrm>
            <a:off x="8549800" y="2469712"/>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 name="Oval 6"/>
          <p:cNvSpPr/>
          <p:nvPr/>
        </p:nvSpPr>
        <p:spPr>
          <a:xfrm>
            <a:off x="7005535" y="1887696"/>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60</a:t>
            </a:r>
            <a:endParaRPr lang="en-US" dirty="0"/>
          </a:p>
        </p:txBody>
      </p:sp>
      <p:sp>
        <p:nvSpPr>
          <p:cNvPr id="8" name="Oval 7"/>
          <p:cNvSpPr/>
          <p:nvPr/>
        </p:nvSpPr>
        <p:spPr>
          <a:xfrm>
            <a:off x="6230563" y="2459983"/>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9" name="Oval 8"/>
          <p:cNvSpPr/>
          <p:nvPr/>
        </p:nvSpPr>
        <p:spPr>
          <a:xfrm>
            <a:off x="7702745" y="2360756"/>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r>
              <a:rPr lang="en-US" dirty="0" smtClean="0"/>
              <a:t>5</a:t>
            </a:r>
            <a:endParaRPr lang="en-US" dirty="0"/>
          </a:p>
        </p:txBody>
      </p:sp>
      <p:sp>
        <p:nvSpPr>
          <p:cNvPr id="10" name="Oval 9"/>
          <p:cNvSpPr/>
          <p:nvPr/>
        </p:nvSpPr>
        <p:spPr>
          <a:xfrm>
            <a:off x="7431932" y="2967492"/>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58</a:t>
            </a:r>
            <a:endParaRPr lang="en-US" dirty="0"/>
          </a:p>
        </p:txBody>
      </p:sp>
      <p:sp>
        <p:nvSpPr>
          <p:cNvPr id="11" name="Oval 10"/>
          <p:cNvSpPr/>
          <p:nvPr/>
        </p:nvSpPr>
        <p:spPr>
          <a:xfrm>
            <a:off x="8031802" y="3563791"/>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cxnSp>
        <p:nvCxnSpPr>
          <p:cNvPr id="13" name="Straight Arrow Connector 12"/>
          <p:cNvCxnSpPr/>
          <p:nvPr/>
        </p:nvCxnSpPr>
        <p:spPr>
          <a:xfrm flipH="1">
            <a:off x="7431932" y="1507787"/>
            <a:ext cx="530156" cy="39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722466" y="1507787"/>
            <a:ext cx="489627" cy="407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40918" y="3269961"/>
            <a:ext cx="436186" cy="27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973077" y="2123913"/>
            <a:ext cx="186446" cy="36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flipH="1">
            <a:off x="7777264" y="2627733"/>
            <a:ext cx="184824" cy="339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754265" y="2207977"/>
            <a:ext cx="345332" cy="23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7546354" y="2215332"/>
            <a:ext cx="257536" cy="18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281011" y="1366736"/>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22" name="Oval 21"/>
          <p:cNvSpPr/>
          <p:nvPr/>
        </p:nvSpPr>
        <p:spPr>
          <a:xfrm>
            <a:off x="1264471" y="1946242"/>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24" name="Oval 23"/>
          <p:cNvSpPr/>
          <p:nvPr/>
        </p:nvSpPr>
        <p:spPr>
          <a:xfrm>
            <a:off x="1590347" y="2443164"/>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26" name="Oval 25"/>
          <p:cNvSpPr/>
          <p:nvPr/>
        </p:nvSpPr>
        <p:spPr>
          <a:xfrm>
            <a:off x="3372130" y="1946242"/>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60</a:t>
            </a:r>
            <a:endParaRPr lang="en-US" dirty="0"/>
          </a:p>
        </p:txBody>
      </p:sp>
      <p:sp>
        <p:nvSpPr>
          <p:cNvPr id="27" name="Oval 26"/>
          <p:cNvSpPr/>
          <p:nvPr/>
        </p:nvSpPr>
        <p:spPr>
          <a:xfrm>
            <a:off x="4153648" y="2360756"/>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28" name="Oval 27"/>
          <p:cNvSpPr/>
          <p:nvPr/>
        </p:nvSpPr>
        <p:spPr>
          <a:xfrm>
            <a:off x="2840352" y="2456867"/>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r>
              <a:rPr lang="en-US" dirty="0" smtClean="0"/>
              <a:t>5</a:t>
            </a:r>
            <a:endParaRPr lang="en-US" dirty="0"/>
          </a:p>
        </p:txBody>
      </p:sp>
      <p:sp>
        <p:nvSpPr>
          <p:cNvPr id="29" name="Oval 28"/>
          <p:cNvSpPr/>
          <p:nvPr/>
        </p:nvSpPr>
        <p:spPr>
          <a:xfrm>
            <a:off x="3386721" y="2967492"/>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58</a:t>
            </a:r>
            <a:endParaRPr lang="en-US" dirty="0"/>
          </a:p>
        </p:txBody>
      </p:sp>
      <p:sp>
        <p:nvSpPr>
          <p:cNvPr id="30" name="Oval 29"/>
          <p:cNvSpPr/>
          <p:nvPr/>
        </p:nvSpPr>
        <p:spPr>
          <a:xfrm>
            <a:off x="3041389" y="3484781"/>
            <a:ext cx="690664" cy="2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cxnSp>
        <p:nvCxnSpPr>
          <p:cNvPr id="31" name="Straight Arrow Connector 30"/>
          <p:cNvCxnSpPr/>
          <p:nvPr/>
        </p:nvCxnSpPr>
        <p:spPr>
          <a:xfrm flipH="1">
            <a:off x="1750855" y="1528154"/>
            <a:ext cx="530156" cy="39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041389" y="1528154"/>
            <a:ext cx="489627" cy="407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6"/>
            <a:endCxn id="27" idx="0"/>
          </p:cNvCxnSpPr>
          <p:nvPr/>
        </p:nvCxnSpPr>
        <p:spPr>
          <a:xfrm>
            <a:off x="4062794" y="2087293"/>
            <a:ext cx="436186" cy="27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8" idx="0"/>
          </p:cNvCxnSpPr>
          <p:nvPr/>
        </p:nvCxnSpPr>
        <p:spPr>
          <a:xfrm flipH="1">
            <a:off x="3185684" y="2087293"/>
            <a:ext cx="186446" cy="36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4"/>
            <a:endCxn id="29" idx="0"/>
          </p:cNvCxnSpPr>
          <p:nvPr/>
        </p:nvCxnSpPr>
        <p:spPr>
          <a:xfrm>
            <a:off x="3185684" y="2738969"/>
            <a:ext cx="546369" cy="22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4"/>
            <a:endCxn id="30" idx="0"/>
          </p:cNvCxnSpPr>
          <p:nvPr/>
        </p:nvCxnSpPr>
        <p:spPr>
          <a:xfrm flipH="1">
            <a:off x="3386721" y="3249594"/>
            <a:ext cx="345332" cy="23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4" idx="0"/>
          </p:cNvCxnSpPr>
          <p:nvPr/>
        </p:nvCxnSpPr>
        <p:spPr>
          <a:xfrm>
            <a:off x="1750855" y="2251801"/>
            <a:ext cx="184824" cy="19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07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590828" y="48168"/>
            <a:ext cx="995139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3. Write a function to find the </a:t>
            </a:r>
            <a:r>
              <a:rPr kumimoji="0" lang="en-US" altLang="en-US" sz="2800"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ino</a:t>
            </a:r>
            <a:r>
              <a:rPr kumimoji="0" lang="en-US" altLang="en-US" sz="2800"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Tahoma" panose="020B0604030504040204" pitchFamily="34" charset="0"/>
              </a:rPr>
              <a:t>rder</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ahoma" panose="020B0604030504040204" pitchFamily="34" charset="0"/>
              </a:rPr>
              <a:t> successor</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ahoma" panose="020B0604030504040204" pitchFamily="34" charset="0"/>
              </a:rPr>
              <a:t>()  </a:t>
            </a:r>
            <a:r>
              <a:rPr kumimoji="0" lang="en-US" altLang="en-US" sz="2800" b="0" i="0" u="none" strike="noStrike" cap="none" normalizeH="0" baseline="0" dirty="0" smtClean="0">
                <a:ln>
                  <a:noFill/>
                </a:ln>
                <a:solidFill>
                  <a:srgbClr val="FF0000"/>
                </a:solidFill>
                <a:effectLst/>
                <a:latin typeface="Comic Sans MS" panose="030F0702030302020204" pitchFamily="66" charset="0"/>
                <a:ea typeface="Times New Roman" panose="02020603050405020304" pitchFamily="18" charset="0"/>
                <a:cs typeface="Tahoma" panose="020B0604030504040204" pitchFamily="34" charset="0"/>
              </a:rPr>
              <a:t>[Next bigger] </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ahoma" panose="020B0604030504040204" pitchFamily="34" charset="0"/>
              </a:rPr>
              <a:t>of a</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node </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(given the last node accessed in the BST tree). </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rgbClr val="FF0000"/>
                </a:solidFill>
                <a:effectLst/>
                <a:latin typeface="Comic Sans MS" panose="030F0702030302020204" pitchFamily="66" charset="0"/>
                <a:ea typeface="Times New Roman" panose="02020603050405020304" pitchFamily="18" charset="0"/>
                <a:cs typeface="Times New Roman" panose="02020603050405020304" pitchFamily="18" charset="0"/>
              </a:rPr>
              <a:t>Look for different</a:t>
            </a:r>
            <a:r>
              <a:rPr kumimoji="0" lang="en-US" altLang="en-US" sz="2800" b="0" i="0" u="none" strike="noStrike" cap="none" normalizeH="0" dirty="0" smtClean="0">
                <a:ln>
                  <a:noFill/>
                </a:ln>
                <a:solidFill>
                  <a:srgbClr val="FF0000"/>
                </a:solidFill>
                <a:effectLst/>
                <a:latin typeface="Comic Sans MS" panose="030F0702030302020204" pitchFamily="66" charset="0"/>
                <a:ea typeface="Times New Roman" panose="02020603050405020304" pitchFamily="18" charset="0"/>
                <a:cs typeface="Times New Roman" panose="02020603050405020304" pitchFamily="18" charset="0"/>
              </a:rPr>
              <a:t> cases.</a:t>
            </a:r>
            <a: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a:r>
            <a:br>
              <a:rPr kumimoji="0" lang="en-US" altLang="en-US" sz="28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br>
            <a:r>
              <a:rPr lang="en-US" altLang="en-US" sz="2800" dirty="0">
                <a:latin typeface="Comic Sans MS" panose="030F0702030302020204" pitchFamily="66" charset="0"/>
                <a:ea typeface="Times New Roman" panose="02020603050405020304" pitchFamily="18" charset="0"/>
                <a:cs typeface="Times New Roman" panose="02020603050405020304" pitchFamily="18" charset="0"/>
              </a:rPr>
              <a:t/>
            </a:r>
            <a:br>
              <a:rPr lang="en-US" altLang="en-US" sz="2800" dirty="0">
                <a:latin typeface="Comic Sans MS" panose="030F0702030302020204" pitchFamily="66" charset="0"/>
                <a:ea typeface="Times New Roman" panose="02020603050405020304" pitchFamily="18" charset="0"/>
                <a:cs typeface="Times New Roman" panose="02020603050405020304" pitchFamily="18" charset="0"/>
              </a:rPr>
            </a:br>
            <a:r>
              <a:rPr lang="en-US" altLang="en-US" sz="2800" dirty="0" smtClean="0">
                <a:latin typeface="Comic Sans MS" panose="030F0702030302020204" pitchFamily="66" charset="0"/>
                <a:ea typeface="Times New Roman" panose="02020603050405020304" pitchFamily="18" charset="0"/>
                <a:cs typeface="Times New Roman" panose="02020603050405020304" pitchFamily="18" charset="0"/>
              </a:rPr>
              <a:t>This is to be efficient, given a specific node.  Traversing the whole tree and finding the successor is not “efficient” for this operation.  Parent pointers are helpful here.</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75593" y="3484432"/>
            <a:ext cx="5874165" cy="2955790"/>
          </a:xfrm>
          <a:prstGeom prst="rect">
            <a:avLst/>
          </a:prstGeom>
        </p:spPr>
      </p:pic>
    </p:spTree>
    <p:extLst>
      <p:ext uri="{BB962C8B-B14F-4D97-AF65-F5344CB8AC3E}">
        <p14:creationId xmlns:p14="http://schemas.microsoft.com/office/powerpoint/2010/main" val="60162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0789" y="120316"/>
            <a:ext cx="11053011" cy="4646237"/>
          </a:xfrm>
        </p:spPr>
        <p:txBody>
          <a:bodyPr>
            <a:normAutofit/>
          </a:bodyPr>
          <a:lstStyle/>
          <a:p>
            <a:pPr lvl="0"/>
            <a:r>
              <a:rPr lang="en-US" sz="3100" dirty="0" smtClean="0"/>
              <a:t>4.Write </a:t>
            </a:r>
            <a:r>
              <a:rPr lang="en-US" sz="3100" dirty="0"/>
              <a:t>the function </a:t>
            </a:r>
            <a:r>
              <a:rPr lang="en-US" sz="3100" i="1" dirty="0" err="1"/>
              <a:t>nodesInLevel</a:t>
            </a:r>
            <a:r>
              <a:rPr lang="en-US" sz="3100" i="1" dirty="0"/>
              <a:t>(level)  </a:t>
            </a:r>
            <a:r>
              <a:rPr lang="en-US" sz="3100" dirty="0"/>
              <a:t>that returns the total number of nodes on the specified level.  For this problem, the root is at level zero, the root's children are at level one, and, for any node, the node's level is one more than its parent's level. </a:t>
            </a:r>
            <a:r>
              <a:rPr lang="en-US" sz="3100" dirty="0" smtClean="0"/>
              <a:t>  Level 2: 3 (6,14,18)</a:t>
            </a:r>
            <a:r>
              <a:rPr lang="en-US" dirty="0"/>
              <a:t/>
            </a:r>
            <a:br>
              <a:rPr lang="en-US" dirty="0"/>
            </a:br>
            <a:r>
              <a:rPr lang="en-US" dirty="0"/>
              <a:t> </a:t>
            </a:r>
            <a:br>
              <a:rPr lang="en-US" dirty="0"/>
            </a:br>
            <a:endParaRPr lang="en-US" dirty="0"/>
          </a:p>
        </p:txBody>
      </p:sp>
      <p:pic>
        <p:nvPicPr>
          <p:cNvPr id="3" name="Picture 2"/>
          <p:cNvPicPr>
            <a:picLocks noChangeAspect="1"/>
          </p:cNvPicPr>
          <p:nvPr/>
        </p:nvPicPr>
        <p:blipFill>
          <a:blip r:embed="rId2"/>
          <a:stretch>
            <a:fillRect/>
          </a:stretch>
        </p:blipFill>
        <p:spPr>
          <a:xfrm>
            <a:off x="3773724" y="3211546"/>
            <a:ext cx="5874165" cy="2955790"/>
          </a:xfrm>
          <a:prstGeom prst="rect">
            <a:avLst/>
          </a:prstGeom>
        </p:spPr>
      </p:pic>
      <p:cxnSp>
        <p:nvCxnSpPr>
          <p:cNvPr id="5" name="Straight Arrow Connector 4"/>
          <p:cNvCxnSpPr/>
          <p:nvPr/>
        </p:nvCxnSpPr>
        <p:spPr>
          <a:xfrm flipH="1">
            <a:off x="8968902" y="4766553"/>
            <a:ext cx="2110902"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3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sz="3100" dirty="0" smtClean="0"/>
              <a:t>5. Given </a:t>
            </a:r>
            <a:r>
              <a:rPr lang="en-US" sz="3100" dirty="0"/>
              <a:t>a binary tree, print out all of its root-to-leaf paths one per line.</a:t>
            </a:r>
            <a:br>
              <a:rPr lang="en-US" sz="3100" dirty="0"/>
            </a:br>
            <a:r>
              <a:rPr lang="en-US" sz="3100" dirty="0"/>
              <a:t>For the tree below, </a:t>
            </a:r>
            <a:r>
              <a:rPr lang="en-US" sz="3100" dirty="0" err="1"/>
              <a:t>printAllPaths</a:t>
            </a:r>
            <a:r>
              <a:rPr lang="en-US" sz="3100" dirty="0"/>
              <a:t>() would generate the following output:</a:t>
            </a:r>
            <a:r>
              <a:rPr lang="en-US" dirty="0"/>
              <a:t/>
            </a:r>
            <a:br>
              <a:rPr lang="en-US" dirty="0"/>
            </a:br>
            <a:endParaRPr lang="en-US" dirty="0"/>
          </a:p>
        </p:txBody>
      </p:sp>
      <p:pic>
        <p:nvPicPr>
          <p:cNvPr id="3" name="Picture 2" descr="Example Tree"/>
          <p:cNvPicPr/>
          <p:nvPr/>
        </p:nvPicPr>
        <p:blipFill>
          <a:blip r:embed="rId2">
            <a:extLst>
              <a:ext uri="{28A0092B-C50C-407E-A947-70E740481C1C}">
                <a14:useLocalDpi xmlns:a14="http://schemas.microsoft.com/office/drawing/2010/main" val="0"/>
              </a:ext>
            </a:extLst>
          </a:blip>
          <a:srcRect/>
          <a:stretch>
            <a:fillRect/>
          </a:stretch>
        </p:blipFill>
        <p:spPr bwMode="auto">
          <a:xfrm>
            <a:off x="1036470" y="1976186"/>
            <a:ext cx="3944604" cy="3173329"/>
          </a:xfrm>
          <a:prstGeom prst="rect">
            <a:avLst/>
          </a:prstGeom>
          <a:noFill/>
          <a:ln>
            <a:noFill/>
          </a:ln>
        </p:spPr>
      </p:pic>
      <p:sp>
        <p:nvSpPr>
          <p:cNvPr id="2" name="TextBox 1"/>
          <p:cNvSpPr txBox="1"/>
          <p:nvPr/>
        </p:nvSpPr>
        <p:spPr>
          <a:xfrm>
            <a:off x="6653463" y="2382253"/>
            <a:ext cx="1425390" cy="2215991"/>
          </a:xfrm>
          <a:prstGeom prst="rect">
            <a:avLst/>
          </a:prstGeom>
          <a:noFill/>
        </p:spPr>
        <p:txBody>
          <a:bodyPr wrap="none" rtlCol="0">
            <a:spAutoFit/>
          </a:bodyPr>
          <a:lstStyle/>
          <a:p>
            <a:r>
              <a:rPr lang="en-US" sz="4000" dirty="0"/>
              <a:t> </a:t>
            </a:r>
            <a:r>
              <a:rPr lang="en-US" sz="4000" dirty="0" smtClean="0"/>
              <a:t> 1 </a:t>
            </a:r>
            <a:r>
              <a:rPr lang="en-US" sz="4000" dirty="0"/>
              <a:t>2 4</a:t>
            </a:r>
          </a:p>
          <a:p>
            <a:r>
              <a:rPr lang="en-US" sz="4000" dirty="0"/>
              <a:t>  1 2 5</a:t>
            </a:r>
          </a:p>
          <a:p>
            <a:r>
              <a:rPr lang="en-US" sz="4000" dirty="0"/>
              <a:t>  1 3</a:t>
            </a:r>
          </a:p>
          <a:p>
            <a:r>
              <a:rPr lang="en-US" dirty="0"/>
              <a:t> </a:t>
            </a:r>
          </a:p>
        </p:txBody>
      </p:sp>
    </p:spTree>
    <p:extLst>
      <p:ext uri="{BB962C8B-B14F-4D97-AF65-F5344CB8AC3E}">
        <p14:creationId xmlns:p14="http://schemas.microsoft.com/office/powerpoint/2010/main" val="13291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8916" y="365125"/>
            <a:ext cx="11004884" cy="1800559"/>
          </a:xfrm>
        </p:spPr>
        <p:txBody>
          <a:bodyPr>
            <a:noAutofit/>
          </a:bodyPr>
          <a:lstStyle/>
          <a:p>
            <a:r>
              <a:rPr lang="en-US" sz="3200" dirty="0" smtClean="0"/>
              <a:t>6.Given </a:t>
            </a:r>
            <a:r>
              <a:rPr lang="en-US" sz="3200" dirty="0"/>
              <a:t>a Binary Tree, the task is to print the nodes  </a:t>
            </a:r>
            <a:r>
              <a:rPr lang="en-US" sz="3200" dirty="0" err="1"/>
              <a:t>byLevelZigZag</a:t>
            </a:r>
            <a:r>
              <a:rPr lang="en-US" sz="3200" dirty="0"/>
              <a:t>(</a:t>
            </a:r>
            <a:r>
              <a:rPr lang="en-US" sz="3200" dirty="0" err="1"/>
              <a:t>int</a:t>
            </a:r>
            <a:r>
              <a:rPr lang="en-US" sz="3200" dirty="0"/>
              <a:t> level)  up to level.  Nodes on even levels are printed right to left.  Nodes on odd levels are printed right to left</a:t>
            </a:r>
            <a:r>
              <a:rPr lang="en-US" sz="3200" dirty="0" smtClean="0"/>
              <a:t>.  There is no perfect way to do this.  Think “outside the box”.</a:t>
            </a:r>
            <a:endParaRPr lang="en-US" sz="3200" dirty="0"/>
          </a:p>
        </p:txBody>
      </p:sp>
      <p:sp>
        <p:nvSpPr>
          <p:cNvPr id="2" name="TextBox 1"/>
          <p:cNvSpPr txBox="1"/>
          <p:nvPr/>
        </p:nvSpPr>
        <p:spPr>
          <a:xfrm>
            <a:off x="1130968" y="2261937"/>
            <a:ext cx="6654495" cy="3323987"/>
          </a:xfrm>
          <a:prstGeom prst="rect">
            <a:avLst/>
          </a:prstGeom>
          <a:noFill/>
        </p:spPr>
        <p:txBody>
          <a:bodyPr wrap="square" rtlCol="0">
            <a:spAutoFit/>
          </a:bodyPr>
          <a:lstStyle/>
          <a:p>
            <a:r>
              <a:rPr lang="en-US" sz="2400" dirty="0"/>
              <a:t>Input:</a:t>
            </a:r>
          </a:p>
          <a:p>
            <a:r>
              <a:rPr lang="en-US" sz="2400" dirty="0"/>
              <a:t>     1</a:t>
            </a:r>
          </a:p>
          <a:p>
            <a:r>
              <a:rPr lang="en-US" sz="2400" dirty="0"/>
              <a:t>   /  \</a:t>
            </a:r>
          </a:p>
          <a:p>
            <a:r>
              <a:rPr lang="en-US" sz="2400" dirty="0"/>
              <a:t>  2    3</a:t>
            </a:r>
          </a:p>
          <a:p>
            <a:r>
              <a:rPr lang="en-US" sz="2400" dirty="0"/>
              <a:t> / \    \</a:t>
            </a:r>
          </a:p>
          <a:p>
            <a:r>
              <a:rPr lang="en-US" sz="2400" dirty="0"/>
              <a:t>4   5    6</a:t>
            </a:r>
          </a:p>
          <a:p>
            <a:r>
              <a:rPr lang="en-US" sz="2400" dirty="0"/>
              <a:t>Output </a:t>
            </a:r>
            <a:r>
              <a:rPr lang="en-US" sz="2400" dirty="0" err="1"/>
              <a:t>byLevelZigZag</a:t>
            </a:r>
            <a:r>
              <a:rPr lang="en-US" sz="2400" dirty="0"/>
              <a:t>(2)= : 6 5 4 2 3 1</a:t>
            </a:r>
          </a:p>
          <a:p>
            <a:r>
              <a:rPr lang="en-US" sz="2400" dirty="0"/>
              <a:t>Output </a:t>
            </a:r>
            <a:r>
              <a:rPr lang="en-US" sz="2400" dirty="0" err="1"/>
              <a:t>byLevelZigZag</a:t>
            </a:r>
            <a:r>
              <a:rPr lang="en-US" sz="2400" dirty="0"/>
              <a:t>(1) = 2 3 1</a:t>
            </a:r>
          </a:p>
          <a:p>
            <a:endParaRPr lang="en-US" dirty="0"/>
          </a:p>
        </p:txBody>
      </p:sp>
    </p:spTree>
    <p:extLst>
      <p:ext uri="{BB962C8B-B14F-4D97-AF65-F5344CB8AC3E}">
        <p14:creationId xmlns:p14="http://schemas.microsoft.com/office/powerpoint/2010/main" val="403885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7. </a:t>
            </a:r>
            <a:r>
              <a:rPr lang="en-US" dirty="0" err="1" smtClean="0"/>
              <a:t>countBST</a:t>
            </a:r>
            <a:r>
              <a:rPr lang="en-US" dirty="0"/>
              <a:t>() counts the number of Binary Search Trees present in a Binary Tree</a:t>
            </a:r>
            <a:br>
              <a:rPr lang="en-US" dirty="0"/>
            </a:br>
            <a:endParaRPr lang="en-US" dirty="0"/>
          </a:p>
        </p:txBody>
      </p:sp>
      <p:sp>
        <p:nvSpPr>
          <p:cNvPr id="3" name="TextBox 2"/>
          <p:cNvSpPr txBox="1"/>
          <p:nvPr/>
        </p:nvSpPr>
        <p:spPr>
          <a:xfrm>
            <a:off x="838200" y="5919537"/>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2"/>
          <a:stretch>
            <a:fillRect/>
          </a:stretch>
        </p:blipFill>
        <p:spPr>
          <a:xfrm>
            <a:off x="838200" y="1419792"/>
            <a:ext cx="9256246" cy="3060533"/>
          </a:xfrm>
          <a:prstGeom prst="rect">
            <a:avLst/>
          </a:prstGeom>
        </p:spPr>
      </p:pic>
      <p:sp>
        <p:nvSpPr>
          <p:cNvPr id="2" name="TextBox 1"/>
          <p:cNvSpPr txBox="1"/>
          <p:nvPr/>
        </p:nvSpPr>
        <p:spPr>
          <a:xfrm>
            <a:off x="714571" y="4888661"/>
            <a:ext cx="9379875" cy="646331"/>
          </a:xfrm>
          <a:prstGeom prst="rect">
            <a:avLst/>
          </a:prstGeom>
          <a:noFill/>
        </p:spPr>
        <p:txBody>
          <a:bodyPr wrap="none" rtlCol="0">
            <a:spAutoFit/>
          </a:bodyPr>
          <a:lstStyle/>
          <a:p>
            <a:r>
              <a:rPr lang="en-US" dirty="0" smtClean="0"/>
              <a:t>It this case, the parent does inform the child the range it must be in.  The communication goes the</a:t>
            </a:r>
          </a:p>
          <a:p>
            <a:r>
              <a:rPr lang="en-US" dirty="0"/>
              <a:t>o</a:t>
            </a:r>
            <a:r>
              <a:rPr lang="en-US" dirty="0" smtClean="0"/>
              <a:t>ther way.</a:t>
            </a:r>
            <a:endParaRPr lang="en-US" dirty="0"/>
          </a:p>
        </p:txBody>
      </p:sp>
    </p:spTree>
    <p:extLst>
      <p:ext uri="{BB962C8B-B14F-4D97-AF65-F5344CB8AC3E}">
        <p14:creationId xmlns:p14="http://schemas.microsoft.com/office/powerpoint/2010/main" val="4194999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724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Comic Sans MS</vt:lpstr>
      <vt:lpstr>Tahoma</vt:lpstr>
      <vt:lpstr>Times New Roman</vt:lpstr>
      <vt:lpstr>Office Theme</vt:lpstr>
      <vt:lpstr>Program 2</vt:lpstr>
      <vt:lpstr>The goal of this assignment is to give you lots of practice with recursion and identifying the complexity.</vt:lpstr>
      <vt:lpstr>1. toString:  shows tree in  indented form. A parent pointer is present in the node, but this isn’t always the case. </vt:lpstr>
      <vt:lpstr>2. Write the function flip() to swap left and right children recursively </vt:lpstr>
      <vt:lpstr>3. Write a function to find the inorder successor()  [Next bigger] of a node (given the last node accessed in the BST tree).   Look for different cases.  This is to be efficient, given a specific node.  Traversing the whole tree and finding the successor is not “efficient” for this operation.  Parent pointers are helpful here.</vt:lpstr>
      <vt:lpstr>4.Write the function nodesInLevel(level)  that returns the total number of nodes on the specified level.  For this problem, the root is at level zero, the root's children are at level one, and, for any node, the node's level is one more than its parent's level.   Level 2: 3 (6,14,18)   </vt:lpstr>
      <vt:lpstr>5. Given a binary tree, print out all of its root-to-leaf paths one per line. For the tree below, printAllPaths() would generate the following output: </vt:lpstr>
      <vt:lpstr>6.Given a Binary Tree, the task is to print the nodes  byLevelZigZag(int level)  up to level.  Nodes on even levels are printed right to left.  Nodes on odd levels are printed right to left.  There is no perfect way to do this.  Think “outside the box”.</vt:lpstr>
      <vt:lpstr>7. countBST() counts the number of Binary Search Trees present in a Binary Tree </vt:lpstr>
      <vt:lpstr>8. Given a number k,  pruneK(int k)  removes nodes from the tree which are not part of a path having sum greater than or equal to k.   For example.  What would you do if k=20?  </vt:lpstr>
      <vt:lpstr>9. Create a tree from its inorder and preorder listing.  The tree is not necessarily a BST.  You may assume all elements are unique. Be sure to store parent references.  You notice that having parent pointers may be helpful for some of the exercises, but it comes with the cost of having to always keep them current. </vt:lpstr>
      <vt:lpstr>10. Write a function lca( int a, int b) which returns the least common ancestor of two nodes in a binary search tree.  A least common ancestor is an ancestor of both nodes and is closest to the nodes.  A node is considered to be an ancestor of itself.  In the tree below, the least common ancestor of 82 and 8 is 20.  The least common ancestor of 42 and 50 is 50  (even though 42 doesn’t exist).  The least common ancestor of 57 and 40 is 50</vt:lpstr>
      <vt:lpstr>11. balanceTree() constructs a height balanced BST from an unbalanced BST. Notice we are not  balancing via rotations, but just starting over. For example: </vt:lpstr>
      <vt:lpstr>12. keepRange(E first, E last) removes nodes from a BST which have keys outside a valid range. </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2</dc:title>
  <dc:creator>Vicki Allan</dc:creator>
  <cp:lastModifiedBy>Vicki</cp:lastModifiedBy>
  <cp:revision>13</cp:revision>
  <dcterms:created xsi:type="dcterms:W3CDTF">2019-09-09T14:50:51Z</dcterms:created>
  <dcterms:modified xsi:type="dcterms:W3CDTF">2020-01-20T23:17:15Z</dcterms:modified>
</cp:coreProperties>
</file>