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60"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5" d="100"/>
          <a:sy n="85"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4/28/2024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43053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4/28/2024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52862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4/28/2024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1539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4/28/2024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87977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4/28/2024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29200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4/28/2024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85711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4/28/2024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70935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4/28/2024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708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4/28/2024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6303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4/28/2024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65781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4/28/2024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420250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4/28/2024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‹Nº›</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81121084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6" name="Picture 3" descr="Fondo con red tecnológica">
            <a:extLst>
              <a:ext uri="{FF2B5EF4-FFF2-40B4-BE49-F238E27FC236}">
                <a16:creationId xmlns:a16="http://schemas.microsoft.com/office/drawing/2014/main" id="{8D569E61-C184-1BD6-AA0E-7C4F6CE72515}"/>
              </a:ext>
            </a:extLst>
          </p:cNvPr>
          <p:cNvPicPr>
            <a:picLocks noChangeAspect="1"/>
          </p:cNvPicPr>
          <p:nvPr/>
        </p:nvPicPr>
        <p:blipFill rotWithShape="1">
          <a:blip r:embed="rId2"/>
          <a:srcRect b="3434"/>
          <a:stretch/>
        </p:blipFill>
        <p:spPr>
          <a:xfrm>
            <a:off x="20" y="10"/>
            <a:ext cx="12191980" cy="6857989"/>
          </a:xfrm>
          <a:prstGeom prst="rect">
            <a:avLst/>
          </a:prstGeom>
        </p:spPr>
      </p:pic>
      <p:grpSp>
        <p:nvGrpSpPr>
          <p:cNvPr id="93" name="Group 92">
            <a:extLst>
              <a:ext uri="{FF2B5EF4-FFF2-40B4-BE49-F238E27FC236}">
                <a16:creationId xmlns:a16="http://schemas.microsoft.com/office/drawing/2014/main" id="{20C61190-C3C6-470C-AD7E-DE1774D3B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FBA79076-09E2-42F2-AB53-2AC97BBF9E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6EFE7B6-A678-4080-8095-C35AC6E62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F819F03-C610-41AD-8191-AA9D0505BB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C3F4891-5EFC-4D18-A624-398BDF1CA0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B7416C3-B1E9-4255-96DF-4E177FC3E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7C17DC8-7DA5-4B05-966A-FB28DD872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1CE5E79-B59D-401A-BCC0-2D95B96A6C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3BD0973-E146-44AE-8BD5-665926060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0B00FB7-2DA7-477B-8D71-0F3C3442F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B9C836F-E0FA-4F43-8595-37B03CFFB7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56D2723-3E4D-48B1-A6D2-1A24F3DA3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E33C010-3B40-4B74-AFED-9A12421E80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75A24DA-3AD1-4146-9C36-1FF666EDB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C312543-C4C1-48AB-A32C-CEBC25977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3B4AB31-8C5A-4150-95D6-D57F6C25C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D04B4EB-7F4A-4631-8A31-10795C50E1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F7E2406-347A-4008-A837-B169329A8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3A29D85-8791-40DE-8AC1-55E01EF5F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456E209-65A9-41F0-95CA-06832E2C6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48FBE92-306C-410A-A46C-78FA64751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DEEC058-0746-4C6F-B438-432F7C5BB6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05675A2-165F-45F4-B82A-CADDAC635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7B04075-3949-4CE8-BC5D-8CC7C69B4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2095348-F370-432D-AB24-DF01B3569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338639-8676-4CBD-A1C3-38D647AC9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8CD5D49-5B76-4AC2-AC0F-021E858B67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F0315B3-012B-4122-9034-0EA1ED049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7F3B018-21CC-4BB8-B439-99AEF58B1F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B51FB9-22BD-46DF-BE69-B2A00DA0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4" name="Rectangle 123">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7F9486-0C47-FCC6-7363-E1D0AC360FA8}"/>
              </a:ext>
            </a:extLst>
          </p:cNvPr>
          <p:cNvSpPr>
            <a:spLocks noGrp="1"/>
          </p:cNvSpPr>
          <p:nvPr>
            <p:ph type="ctrTitle"/>
          </p:nvPr>
        </p:nvSpPr>
        <p:spPr>
          <a:xfrm>
            <a:off x="1524000" y="728905"/>
            <a:ext cx="9144000" cy="3184274"/>
          </a:xfrm>
        </p:spPr>
        <p:txBody>
          <a:bodyPr>
            <a:normAutofit/>
          </a:bodyPr>
          <a:lstStyle/>
          <a:p>
            <a:r>
              <a:rPr lang="es-CO" dirty="0"/>
              <a:t>GRADIENTE DESCENDIENTE Y SUS VARIANTES</a:t>
            </a:r>
          </a:p>
        </p:txBody>
      </p:sp>
      <p:sp>
        <p:nvSpPr>
          <p:cNvPr id="3" name="Subtítulo 2">
            <a:extLst>
              <a:ext uri="{FF2B5EF4-FFF2-40B4-BE49-F238E27FC236}">
                <a16:creationId xmlns:a16="http://schemas.microsoft.com/office/drawing/2014/main" id="{4513A268-8CCC-E3D9-55E6-2604E1198F21}"/>
              </a:ext>
            </a:extLst>
          </p:cNvPr>
          <p:cNvSpPr>
            <a:spLocks noGrp="1"/>
          </p:cNvSpPr>
          <p:nvPr>
            <p:ph type="subTitle" idx="1"/>
          </p:nvPr>
        </p:nvSpPr>
        <p:spPr>
          <a:xfrm>
            <a:off x="1524000" y="4072044"/>
            <a:ext cx="9144000" cy="1495379"/>
          </a:xfrm>
        </p:spPr>
        <p:txBody>
          <a:bodyPr>
            <a:normAutofit/>
          </a:bodyPr>
          <a:lstStyle/>
          <a:p>
            <a:r>
              <a:rPr lang="es-CO" sz="2200" dirty="0"/>
              <a:t>GD – SGD - SGDM</a:t>
            </a:r>
          </a:p>
        </p:txBody>
      </p:sp>
    </p:spTree>
    <p:extLst>
      <p:ext uri="{BB962C8B-B14F-4D97-AF65-F5344CB8AC3E}">
        <p14:creationId xmlns:p14="http://schemas.microsoft.com/office/powerpoint/2010/main" val="242987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5" name="Rectangle 133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7" name="Group 133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38" name="Straight Connector 133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9" name="Straight Connector 133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0" name="Straight Connector 133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1" name="Straight Connector 134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2" name="Straight Connector 134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3" name="Straight Connector 134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4" name="Straight Connector 134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5" name="Straight Connector 134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6" name="Straight Connector 134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7" name="Straight Connector 134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8" name="Straight Connector 134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9" name="Straight Connector 134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0" name="Straight Connector 134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1" name="Straight Connector 135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2" name="Straight Connector 135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3" name="Straight Connector 135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4" name="Straight Connector 135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5" name="Straight Connector 135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6" name="Straight Connector 135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7" name="Straight Connector 135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8" name="Straight Connector 135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9" name="Straight Connector 135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0" name="Straight Connector 135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1" name="Straight Connector 136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2" name="Straight Connector 136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3" name="Straight Connector 136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4" name="Straight Connector 136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5" name="Straight Connector 136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6" name="Straight Connector 136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368" name="Freeform: Shape 136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370" name="Freeform: Shape 136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372" name="Rectangle 1371">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74" name="Group 1373">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75" name="Straight Connector 1374">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4" name="Straight Connector 1393">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5" name="Straight Connector 1394">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6" name="Straight Connector 1395">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7" name="Straight Connector 1396">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8" name="Straight Connector 1397">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9" name="Straight Connector 1398">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0" name="Straight Connector 1399">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1" name="Straight Connector 1400">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2" name="Straight Connector 1401">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3" name="Straight Connector 1402">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05" name="Freeform: Shape 1404">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407" name="Group 1406">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08" name="Straight Connector 1407">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9" name="Straight Connector 1408">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0" name="Straight Connector 1409">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1" name="Straight Connector 1410">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2" name="Straight Connector 1411">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3" name="Straight Connector 1412">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4" name="Straight Connector 1413">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5" name="Straight Connector 1414">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6" name="Straight Connector 1415">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7" name="Straight Connector 1416">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8" name="Straight Connector 1417">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9" name="Straight Connector 1418">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0" name="Straight Connector 1419">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1" name="Straight Connector 1420">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2" name="Straight Connector 1421">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3" name="Straight Connector 1422">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4" name="Straight Connector 1423">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5" name="Straight Connector 1424">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6" name="Straight Connector 1425">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7" name="Straight Connector 1426">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8" name="Straight Connector 1427">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9" name="Straight Connector 1428">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0" name="Straight Connector 1429">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1" name="Straight Connector 1430">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2" name="Straight Connector 1431">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3" name="Straight Connector 1432">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4" name="Straight Connector 1433">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5" name="Straight Connector 1434">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6" name="Straight Connector 1435">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438" name="Rectangle 143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40" name="Rectangle 1439">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42" name="Right Triangle 1441">
            <a:extLst>
              <a:ext uri="{FF2B5EF4-FFF2-40B4-BE49-F238E27FC236}">
                <a16:creationId xmlns:a16="http://schemas.microsoft.com/office/drawing/2014/main" id="{BB3DD9C6-67D7-4A63-8FDA-93586CBDB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4" name="Right Triangle 144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2710" y="922098"/>
            <a:ext cx="6858000" cy="501380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448" name="Group 144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449" name="Straight Connector 144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5" name="Straight Connector 145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6" name="Straight Connector 145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7" name="Straight Connector 145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8" name="Straight Connector 145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9" name="Straight Connector 145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0" name="Straight Connector 145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1" name="Straight Connector 146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2" name="Straight Connector 146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3" name="Straight Connector 146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4" name="Straight Connector 146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5" name="Straight Connector 146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6" name="Straight Connector 146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7" name="Straight Connector 146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8" name="Straight Connector 146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9" name="Straight Connector 146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0" name="Straight Connector 146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1" name="Straight Connector 147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2" name="Straight Connector 147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3" name="Straight Connector 147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4" name="Straight Connector 147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5" name="Straight Connector 147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6" name="Straight Connector 147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7" name="Straight Connector 147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FD7F9486-0C47-FCC6-7363-E1D0AC360FA8}"/>
              </a:ext>
            </a:extLst>
          </p:cNvPr>
          <p:cNvSpPr>
            <a:spLocks noGrp="1"/>
          </p:cNvSpPr>
          <p:nvPr>
            <p:ph type="ctrTitle"/>
          </p:nvPr>
        </p:nvSpPr>
        <p:spPr>
          <a:xfrm>
            <a:off x="457200" y="732348"/>
            <a:ext cx="4714521" cy="2240735"/>
          </a:xfrm>
        </p:spPr>
        <p:txBody>
          <a:bodyPr vert="horz" lIns="91440" tIns="45720" rIns="91440" bIns="45720" rtlCol="0" anchor="ctr">
            <a:normAutofit/>
          </a:bodyPr>
          <a:lstStyle/>
          <a:p>
            <a:pPr algn="l"/>
            <a:r>
              <a:rPr lang="en-US" sz="4400" dirty="0">
                <a:solidFill>
                  <a:schemeClr val="tx2"/>
                </a:solidFill>
              </a:rPr>
              <a:t>GRADIENTE DESCENDIENTE</a:t>
            </a:r>
          </a:p>
        </p:txBody>
      </p:sp>
      <p:sp>
        <p:nvSpPr>
          <p:cNvPr id="6" name="CuadroTexto 5">
            <a:extLst>
              <a:ext uri="{FF2B5EF4-FFF2-40B4-BE49-F238E27FC236}">
                <a16:creationId xmlns:a16="http://schemas.microsoft.com/office/drawing/2014/main" id="{D495B5BE-5BC5-73F9-1ED9-59E7C4E5281D}"/>
              </a:ext>
            </a:extLst>
          </p:cNvPr>
          <p:cNvSpPr txBox="1"/>
          <p:nvPr/>
        </p:nvSpPr>
        <p:spPr>
          <a:xfrm>
            <a:off x="457200" y="3264832"/>
            <a:ext cx="4714521" cy="3009494"/>
          </a:xfrm>
          <a:prstGeom prst="rect">
            <a:avLst/>
          </a:prstGeom>
        </p:spPr>
        <p:txBody>
          <a:bodyPr vert="horz" lIns="91440" tIns="45720" rIns="91440" bIns="45720" rtlCol="0">
            <a:normAutofit/>
          </a:bodyPr>
          <a:lstStyle/>
          <a:p>
            <a:pPr marL="228600" indent="-228600">
              <a:spcAft>
                <a:spcPts val="600"/>
              </a:spcAft>
              <a:buClr>
                <a:schemeClr val="bg1"/>
              </a:buClr>
              <a:buSzPct val="75000"/>
              <a:buFont typeface="+mj-lt"/>
              <a:buAutoNum type="arabicPeriod"/>
            </a:pPr>
            <a:r>
              <a:rPr lang="en-US" sz="1300">
                <a:solidFill>
                  <a:schemeClr val="tx2"/>
                </a:solidFill>
              </a:rPr>
              <a:t>En matemáticas, el descenso de gradiente (también llamado a menudo descenso más pronunciado) es un algoritmo de optimización iterativo de primer orden para encontrar un mínimo local de una función diferenciable. La idea es dar pasos repetidos en la dirección opuesta al gradiente (o gradiente aproximado) de la función en el punto actual porque esta es la dirección del descenso más pronunciado.</a:t>
            </a:r>
          </a:p>
          <a:p>
            <a:pPr marL="228600" indent="-228600">
              <a:spcAft>
                <a:spcPts val="600"/>
              </a:spcAft>
              <a:buClr>
                <a:schemeClr val="bg1"/>
              </a:buClr>
              <a:buSzPct val="75000"/>
              <a:buFont typeface="+mj-lt"/>
              <a:buAutoNum type="arabicPeriod"/>
            </a:pPr>
            <a:endParaRPr lang="en-US" sz="1300">
              <a:solidFill>
                <a:schemeClr val="tx2"/>
              </a:solidFill>
            </a:endParaRPr>
          </a:p>
          <a:p>
            <a:pPr marL="228600" indent="-228600">
              <a:spcAft>
                <a:spcPts val="600"/>
              </a:spcAft>
              <a:buClr>
                <a:schemeClr val="bg1"/>
              </a:buClr>
              <a:buSzPct val="75000"/>
              <a:buFont typeface="+mj-lt"/>
              <a:buAutoNum type="arabicPeriod"/>
            </a:pPr>
            <a:r>
              <a:rPr lang="en-US" sz="1300">
                <a:solidFill>
                  <a:schemeClr val="tx2"/>
                </a:solidFill>
              </a:rPr>
              <a:t>Puede ser más lento en grandes conjuntos de datos, ya que requiere calcular el gradiente para todos los ejemplos de entrenamiento antes de actualizar los parámetros.</a:t>
            </a:r>
          </a:p>
        </p:txBody>
      </p:sp>
      <p:pic>
        <p:nvPicPr>
          <p:cNvPr id="1030" name="Picture 6">
            <a:extLst>
              <a:ext uri="{FF2B5EF4-FFF2-40B4-BE49-F238E27FC236}">
                <a16:creationId xmlns:a16="http://schemas.microsoft.com/office/drawing/2014/main" id="{528ECB7A-501A-7474-E545-A6C1D5F948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1274" y="156945"/>
            <a:ext cx="2797952" cy="4337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gresión Lineal con Gradiente Descendente | by BackStreetCode | Medium">
            <a:extLst>
              <a:ext uri="{FF2B5EF4-FFF2-40B4-BE49-F238E27FC236}">
                <a16:creationId xmlns:a16="http://schemas.microsoft.com/office/drawing/2014/main" id="{3693F71D-A86A-1A63-8D72-41111862F5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31328" y="4570922"/>
            <a:ext cx="4837845" cy="220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59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4" name="Rectangle 117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76" name="Group 117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7" name="Straight Connector 117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9" name="Straight Connector 117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1" name="Straight Connector 118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3" name="Straight Connector 119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4" name="Straight Connector 119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6" name="Straight Connector 119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7" name="Straight Connector 119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8" name="Straight Connector 119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9" name="Straight Connector 119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0" name="Straight Connector 119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1" name="Straight Connector 120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2" name="Straight Connector 120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4" name="Straight Connector 120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5" name="Straight Connector 120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07" name="Freeform: Shape 120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09" name="Freeform: Shape 120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11" name="Rectangle 1210">
            <a:extLst>
              <a:ext uri="{FF2B5EF4-FFF2-40B4-BE49-F238E27FC236}">
                <a16:creationId xmlns:a16="http://schemas.microsoft.com/office/drawing/2014/main" id="{98BA8A65-CE81-4455-BBE4-44A50F7F2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13" name="Group 1212">
            <a:extLst>
              <a:ext uri="{FF2B5EF4-FFF2-40B4-BE49-F238E27FC236}">
                <a16:creationId xmlns:a16="http://schemas.microsoft.com/office/drawing/2014/main" id="{9EDF87F2-291D-4883-9216-EAA71CB3B7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4" name="Straight Connector 1213">
              <a:extLst>
                <a:ext uri="{FF2B5EF4-FFF2-40B4-BE49-F238E27FC236}">
                  <a16:creationId xmlns:a16="http://schemas.microsoft.com/office/drawing/2014/main" id="{AD37ADDE-5448-4A02-9A0C-3E4968AF9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5" name="Straight Connector 1214">
              <a:extLst>
                <a:ext uri="{FF2B5EF4-FFF2-40B4-BE49-F238E27FC236}">
                  <a16:creationId xmlns:a16="http://schemas.microsoft.com/office/drawing/2014/main" id="{89429DFC-27A3-4CFF-9E30-7ED320B300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6" name="Straight Connector 1215">
              <a:extLst>
                <a:ext uri="{FF2B5EF4-FFF2-40B4-BE49-F238E27FC236}">
                  <a16:creationId xmlns:a16="http://schemas.microsoft.com/office/drawing/2014/main" id="{CDEB79DB-4B05-4AC6-881A-E97A3082E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7" name="Straight Connector 1216">
              <a:extLst>
                <a:ext uri="{FF2B5EF4-FFF2-40B4-BE49-F238E27FC236}">
                  <a16:creationId xmlns:a16="http://schemas.microsoft.com/office/drawing/2014/main" id="{20404851-1673-46CC-833D-AC6494E07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8" name="Straight Connector 1217">
              <a:extLst>
                <a:ext uri="{FF2B5EF4-FFF2-40B4-BE49-F238E27FC236}">
                  <a16:creationId xmlns:a16="http://schemas.microsoft.com/office/drawing/2014/main" id="{25C50477-EC77-4095-94FF-0BFAA0B214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9" name="Straight Connector 1218">
              <a:extLst>
                <a:ext uri="{FF2B5EF4-FFF2-40B4-BE49-F238E27FC236}">
                  <a16:creationId xmlns:a16="http://schemas.microsoft.com/office/drawing/2014/main" id="{05B802BF-BDB1-4221-9442-147EF5AC9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0" name="Straight Connector 1219">
              <a:extLst>
                <a:ext uri="{FF2B5EF4-FFF2-40B4-BE49-F238E27FC236}">
                  <a16:creationId xmlns:a16="http://schemas.microsoft.com/office/drawing/2014/main" id="{7263153D-B3E8-4535-90DC-8CDD3C472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1" name="Straight Connector 1220">
              <a:extLst>
                <a:ext uri="{FF2B5EF4-FFF2-40B4-BE49-F238E27FC236}">
                  <a16:creationId xmlns:a16="http://schemas.microsoft.com/office/drawing/2014/main" id="{85B7B9BD-05AA-4D1F-8BDF-26F67BE538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2" name="Straight Connector 1221">
              <a:extLst>
                <a:ext uri="{FF2B5EF4-FFF2-40B4-BE49-F238E27FC236}">
                  <a16:creationId xmlns:a16="http://schemas.microsoft.com/office/drawing/2014/main" id="{D6F38315-406B-4770-A4FB-86A9E6440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3" name="Straight Connector 1222">
              <a:extLst>
                <a:ext uri="{FF2B5EF4-FFF2-40B4-BE49-F238E27FC236}">
                  <a16:creationId xmlns:a16="http://schemas.microsoft.com/office/drawing/2014/main" id="{0CE5D423-F4F1-4B18-8AD4-31D4F5083B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4" name="Straight Connector 1223">
              <a:extLst>
                <a:ext uri="{FF2B5EF4-FFF2-40B4-BE49-F238E27FC236}">
                  <a16:creationId xmlns:a16="http://schemas.microsoft.com/office/drawing/2014/main" id="{7187FB06-DE4E-493B-A696-957DCFADBE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E6E39755-4FBD-4812-AC48-D2043D9472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6" name="Straight Connector 1225">
              <a:extLst>
                <a:ext uri="{FF2B5EF4-FFF2-40B4-BE49-F238E27FC236}">
                  <a16:creationId xmlns:a16="http://schemas.microsoft.com/office/drawing/2014/main" id="{31E9AEA4-DD35-4FE9-BD69-61A5E79545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7" name="Straight Connector 1226">
              <a:extLst>
                <a:ext uri="{FF2B5EF4-FFF2-40B4-BE49-F238E27FC236}">
                  <a16:creationId xmlns:a16="http://schemas.microsoft.com/office/drawing/2014/main" id="{6A6E482D-881E-496A-AB7A-1379C1B0C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8" name="Straight Connector 1227">
              <a:extLst>
                <a:ext uri="{FF2B5EF4-FFF2-40B4-BE49-F238E27FC236}">
                  <a16:creationId xmlns:a16="http://schemas.microsoft.com/office/drawing/2014/main" id="{EB7A1B43-7048-436D-AED6-1F00FEF79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9" name="Straight Connector 1228">
              <a:extLst>
                <a:ext uri="{FF2B5EF4-FFF2-40B4-BE49-F238E27FC236}">
                  <a16:creationId xmlns:a16="http://schemas.microsoft.com/office/drawing/2014/main" id="{A32A786C-360B-44AD-A527-8B9EA72669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6F29120E-99B1-4C86-967E-D02C67098B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1" name="Straight Connector 1230">
              <a:extLst>
                <a:ext uri="{FF2B5EF4-FFF2-40B4-BE49-F238E27FC236}">
                  <a16:creationId xmlns:a16="http://schemas.microsoft.com/office/drawing/2014/main" id="{A6D33A31-308B-4B99-A85E-AE4F687378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2" name="Straight Connector 1231">
              <a:extLst>
                <a:ext uri="{FF2B5EF4-FFF2-40B4-BE49-F238E27FC236}">
                  <a16:creationId xmlns:a16="http://schemas.microsoft.com/office/drawing/2014/main" id="{ABFFE008-F20F-4A01-AB6E-E05BCD0CC1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3" name="Straight Connector 1232">
              <a:extLst>
                <a:ext uri="{FF2B5EF4-FFF2-40B4-BE49-F238E27FC236}">
                  <a16:creationId xmlns:a16="http://schemas.microsoft.com/office/drawing/2014/main" id="{65F01097-15C3-4486-88B0-DD01CAED7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4" name="Straight Connector 1233">
              <a:extLst>
                <a:ext uri="{FF2B5EF4-FFF2-40B4-BE49-F238E27FC236}">
                  <a16:creationId xmlns:a16="http://schemas.microsoft.com/office/drawing/2014/main" id="{1288C9D0-7C0C-4D8F-9BD8-19650C52B7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5" name="Straight Connector 1234">
              <a:extLst>
                <a:ext uri="{FF2B5EF4-FFF2-40B4-BE49-F238E27FC236}">
                  <a16:creationId xmlns:a16="http://schemas.microsoft.com/office/drawing/2014/main" id="{BF351F2A-793E-469B-A71B-6F878C07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6" name="Straight Connector 1235">
              <a:extLst>
                <a:ext uri="{FF2B5EF4-FFF2-40B4-BE49-F238E27FC236}">
                  <a16:creationId xmlns:a16="http://schemas.microsoft.com/office/drawing/2014/main" id="{1864C8EC-7D36-4AE1-BA3C-1413F20F8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7" name="Straight Connector 1236">
              <a:extLst>
                <a:ext uri="{FF2B5EF4-FFF2-40B4-BE49-F238E27FC236}">
                  <a16:creationId xmlns:a16="http://schemas.microsoft.com/office/drawing/2014/main" id="{1BE8866B-6A10-4D88-993A-29EF188430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8" name="Straight Connector 1237">
              <a:extLst>
                <a:ext uri="{FF2B5EF4-FFF2-40B4-BE49-F238E27FC236}">
                  <a16:creationId xmlns:a16="http://schemas.microsoft.com/office/drawing/2014/main" id="{069DE05D-8016-41BB-B79B-466771309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9" name="Straight Connector 1238">
              <a:extLst>
                <a:ext uri="{FF2B5EF4-FFF2-40B4-BE49-F238E27FC236}">
                  <a16:creationId xmlns:a16="http://schemas.microsoft.com/office/drawing/2014/main" id="{8B652149-5966-47B8-B77C-9E46BCA84F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704942AD-74ED-4E5C-B524-934391F963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1" name="Straight Connector 1240">
              <a:extLst>
                <a:ext uri="{FF2B5EF4-FFF2-40B4-BE49-F238E27FC236}">
                  <a16:creationId xmlns:a16="http://schemas.microsoft.com/office/drawing/2014/main" id="{815C411A-5E18-4539-BCCB-AAF2EF3733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2" name="Straight Connector 1241">
              <a:extLst>
                <a:ext uri="{FF2B5EF4-FFF2-40B4-BE49-F238E27FC236}">
                  <a16:creationId xmlns:a16="http://schemas.microsoft.com/office/drawing/2014/main" id="{DED6F976-E62C-4FA9-8F83-DFE7B1EC9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44" name="Freeform: Shape 1243">
            <a:extLst>
              <a:ext uri="{FF2B5EF4-FFF2-40B4-BE49-F238E27FC236}">
                <a16:creationId xmlns:a16="http://schemas.microsoft.com/office/drawing/2014/main" id="{18842A50-8561-4C59-A743-33496DBF4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46" name="Group 1245">
            <a:extLst>
              <a:ext uri="{FF2B5EF4-FFF2-40B4-BE49-F238E27FC236}">
                <a16:creationId xmlns:a16="http://schemas.microsoft.com/office/drawing/2014/main" id="{F278A5F3-E255-451F-99E2-9C640E74A5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7" name="Straight Connector 1246">
              <a:extLst>
                <a:ext uri="{FF2B5EF4-FFF2-40B4-BE49-F238E27FC236}">
                  <a16:creationId xmlns:a16="http://schemas.microsoft.com/office/drawing/2014/main" id="{91327D85-948D-4860-A91E-7C5E9AB8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8" name="Straight Connector 1247">
              <a:extLst>
                <a:ext uri="{FF2B5EF4-FFF2-40B4-BE49-F238E27FC236}">
                  <a16:creationId xmlns:a16="http://schemas.microsoft.com/office/drawing/2014/main" id="{5221525D-46CB-41C8-9651-41250638CE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9" name="Straight Connector 1248">
              <a:extLst>
                <a:ext uri="{FF2B5EF4-FFF2-40B4-BE49-F238E27FC236}">
                  <a16:creationId xmlns:a16="http://schemas.microsoft.com/office/drawing/2014/main" id="{EFA24968-5D61-4B28-9CB5-7A10CDDEA4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0" name="Straight Connector 1249">
              <a:extLst>
                <a:ext uri="{FF2B5EF4-FFF2-40B4-BE49-F238E27FC236}">
                  <a16:creationId xmlns:a16="http://schemas.microsoft.com/office/drawing/2014/main" id="{B6927590-6EBD-40EF-89D6-D712B1F7A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1" name="Straight Connector 1250">
              <a:extLst>
                <a:ext uri="{FF2B5EF4-FFF2-40B4-BE49-F238E27FC236}">
                  <a16:creationId xmlns:a16="http://schemas.microsoft.com/office/drawing/2014/main" id="{B7D33A3F-C7F0-4059-9AB1-0E6A4EB66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2" name="Straight Connector 1251">
              <a:extLst>
                <a:ext uri="{FF2B5EF4-FFF2-40B4-BE49-F238E27FC236}">
                  <a16:creationId xmlns:a16="http://schemas.microsoft.com/office/drawing/2014/main" id="{D5295CDD-D760-4A87-AEA0-94BD46CE23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3" name="Straight Connector 1252">
              <a:extLst>
                <a:ext uri="{FF2B5EF4-FFF2-40B4-BE49-F238E27FC236}">
                  <a16:creationId xmlns:a16="http://schemas.microsoft.com/office/drawing/2014/main" id="{F17A9D50-2D47-4D70-8580-AA9103BD93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4" name="Straight Connector 1253">
              <a:extLst>
                <a:ext uri="{FF2B5EF4-FFF2-40B4-BE49-F238E27FC236}">
                  <a16:creationId xmlns:a16="http://schemas.microsoft.com/office/drawing/2014/main" id="{3CF3BA4B-80F8-45F2-A719-B7C67736E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5" name="Straight Connector 1254">
              <a:extLst>
                <a:ext uri="{FF2B5EF4-FFF2-40B4-BE49-F238E27FC236}">
                  <a16:creationId xmlns:a16="http://schemas.microsoft.com/office/drawing/2014/main" id="{5E1DA1CF-45DC-43FD-9FD8-715D25E5D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6" name="Straight Connector 1255">
              <a:extLst>
                <a:ext uri="{FF2B5EF4-FFF2-40B4-BE49-F238E27FC236}">
                  <a16:creationId xmlns:a16="http://schemas.microsoft.com/office/drawing/2014/main" id="{29639415-D874-4123-B983-D8B1707BBD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7" name="Straight Connector 1256">
              <a:extLst>
                <a:ext uri="{FF2B5EF4-FFF2-40B4-BE49-F238E27FC236}">
                  <a16:creationId xmlns:a16="http://schemas.microsoft.com/office/drawing/2014/main" id="{5E27731F-03D1-4B5C-A45A-06EF45DB05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8" name="Straight Connector 1257">
              <a:extLst>
                <a:ext uri="{FF2B5EF4-FFF2-40B4-BE49-F238E27FC236}">
                  <a16:creationId xmlns:a16="http://schemas.microsoft.com/office/drawing/2014/main" id="{698AB96B-8405-4715-A4EA-2F8255E4C4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9" name="Straight Connector 1258">
              <a:extLst>
                <a:ext uri="{FF2B5EF4-FFF2-40B4-BE49-F238E27FC236}">
                  <a16:creationId xmlns:a16="http://schemas.microsoft.com/office/drawing/2014/main" id="{CF06D93F-BDE5-4E03-BE34-A7C768A342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0" name="Straight Connector 1259">
              <a:extLst>
                <a:ext uri="{FF2B5EF4-FFF2-40B4-BE49-F238E27FC236}">
                  <a16:creationId xmlns:a16="http://schemas.microsoft.com/office/drawing/2014/main" id="{AC6005B7-8BA7-4739-BE4C-AECAEB83F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31956C3C-F6C6-4C87-8360-BFC52FB3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277EBC38-365D-4890-887E-9EF4BBE6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884FDA98-EF7E-4F56-8791-D14BA8E4F3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4" name="Straight Connector 1263">
              <a:extLst>
                <a:ext uri="{FF2B5EF4-FFF2-40B4-BE49-F238E27FC236}">
                  <a16:creationId xmlns:a16="http://schemas.microsoft.com/office/drawing/2014/main" id="{72F22CD6-6FE5-4E6B-A8F7-287B70C485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5" name="Straight Connector 1264">
              <a:extLst>
                <a:ext uri="{FF2B5EF4-FFF2-40B4-BE49-F238E27FC236}">
                  <a16:creationId xmlns:a16="http://schemas.microsoft.com/office/drawing/2014/main" id="{A9D855CE-463E-46A8-A331-6FC823BCD9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6" name="Straight Connector 1265">
              <a:extLst>
                <a:ext uri="{FF2B5EF4-FFF2-40B4-BE49-F238E27FC236}">
                  <a16:creationId xmlns:a16="http://schemas.microsoft.com/office/drawing/2014/main" id="{9A01A232-8B78-4A73-8D7B-522ECBBCD1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7" name="Straight Connector 1266">
              <a:extLst>
                <a:ext uri="{FF2B5EF4-FFF2-40B4-BE49-F238E27FC236}">
                  <a16:creationId xmlns:a16="http://schemas.microsoft.com/office/drawing/2014/main" id="{C82F90ED-B0DD-4E05-BFB5-B5331E3F6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8" name="Straight Connector 1267">
              <a:extLst>
                <a:ext uri="{FF2B5EF4-FFF2-40B4-BE49-F238E27FC236}">
                  <a16:creationId xmlns:a16="http://schemas.microsoft.com/office/drawing/2014/main" id="{A20B0BCE-E568-40AE-9E2A-16FB68831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F0C9987A-10E2-41DC-9BFA-102A824EFC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955C7DE-8E0B-4FE5-82AF-D25DD58A3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77F15A4F-95FB-4DE8-AD68-9682080A0D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2" name="Straight Connector 1271">
              <a:extLst>
                <a:ext uri="{FF2B5EF4-FFF2-40B4-BE49-F238E27FC236}">
                  <a16:creationId xmlns:a16="http://schemas.microsoft.com/office/drawing/2014/main" id="{FF8CC313-2C4E-417F-8592-721B757FB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3" name="Straight Connector 1272">
              <a:extLst>
                <a:ext uri="{FF2B5EF4-FFF2-40B4-BE49-F238E27FC236}">
                  <a16:creationId xmlns:a16="http://schemas.microsoft.com/office/drawing/2014/main" id="{E215356B-A22D-49C0-A458-59F7CCEDD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4" name="Straight Connector 1273">
              <a:extLst>
                <a:ext uri="{FF2B5EF4-FFF2-40B4-BE49-F238E27FC236}">
                  <a16:creationId xmlns:a16="http://schemas.microsoft.com/office/drawing/2014/main" id="{B161CAAF-62A7-4621-9C13-0E9A33A89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5" name="Straight Connector 1274">
              <a:extLst>
                <a:ext uri="{FF2B5EF4-FFF2-40B4-BE49-F238E27FC236}">
                  <a16:creationId xmlns:a16="http://schemas.microsoft.com/office/drawing/2014/main" id="{9AB3B177-3161-4ABC-AEF5-8B01AB352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77" name="Rectangle 127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9" name="Rectangle 1278">
            <a:extLst>
              <a:ext uri="{FF2B5EF4-FFF2-40B4-BE49-F238E27FC236}">
                <a16:creationId xmlns:a16="http://schemas.microsoft.com/office/drawing/2014/main" id="{2AE7B3AA-4730-4A70-A83C-3DE1D6BFB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81" name="Right Triangle 128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Freeform: Shape 1282">
            <a:extLst>
              <a:ext uri="{FF2B5EF4-FFF2-40B4-BE49-F238E27FC236}">
                <a16:creationId xmlns:a16="http://schemas.microsoft.com/office/drawing/2014/main" id="{E61DCAAC-18AC-4347-8BB0-304CF6AF8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9" y="5536926"/>
            <a:ext cx="1700404" cy="1321074"/>
          </a:xfrm>
          <a:custGeom>
            <a:avLst/>
            <a:gdLst>
              <a:gd name="connsiteX0" fmla="*/ 0 w 1700404"/>
              <a:gd name="connsiteY0" fmla="*/ 0 h 1321074"/>
              <a:gd name="connsiteX1" fmla="*/ 231775 w 1700404"/>
              <a:gd name="connsiteY1" fmla="*/ 59596 h 1321074"/>
              <a:gd name="connsiteX2" fmla="*/ 1657186 w 1700404"/>
              <a:gd name="connsiteY2" fmla="*/ 1231360 h 1321074"/>
              <a:gd name="connsiteX3" fmla="*/ 1700404 w 1700404"/>
              <a:gd name="connsiteY3" fmla="*/ 1321074 h 1321074"/>
              <a:gd name="connsiteX4" fmla="*/ 724505 w 1700404"/>
              <a:gd name="connsiteY4" fmla="*/ 1321074 h 1321074"/>
              <a:gd name="connsiteX5" fmla="*/ 656282 w 1700404"/>
              <a:gd name="connsiteY5" fmla="*/ 1246011 h 1321074"/>
              <a:gd name="connsiteX6" fmla="*/ 138028 w 1700404"/>
              <a:gd name="connsiteY6" fmla="*/ 896594 h 1321074"/>
              <a:gd name="connsiteX7" fmla="*/ 0 w 1700404"/>
              <a:gd name="connsiteY7" fmla="*/ 846075 h 132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0404" h="1321074">
                <a:moveTo>
                  <a:pt x="0" y="0"/>
                </a:moveTo>
                <a:lnTo>
                  <a:pt x="231775" y="59596"/>
                </a:lnTo>
                <a:cubicBezTo>
                  <a:pt x="845366" y="250442"/>
                  <a:pt x="1355525" y="676052"/>
                  <a:pt x="1657186" y="1231360"/>
                </a:cubicBezTo>
                <a:lnTo>
                  <a:pt x="1700404" y="1321074"/>
                </a:lnTo>
                <a:lnTo>
                  <a:pt x="724505" y="1321074"/>
                </a:lnTo>
                <a:lnTo>
                  <a:pt x="656282" y="1246011"/>
                </a:lnTo>
                <a:cubicBezTo>
                  <a:pt x="508756" y="1098485"/>
                  <a:pt x="333091" y="979099"/>
                  <a:pt x="138028" y="896594"/>
                </a:cubicBezTo>
                <a:lnTo>
                  <a:pt x="0" y="846075"/>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28" name="Straight Arrow Connector 1284">
            <a:extLst>
              <a:ext uri="{FF2B5EF4-FFF2-40B4-BE49-F238E27FC236}">
                <a16:creationId xmlns:a16="http://schemas.microsoft.com/office/drawing/2014/main" id="{F83D75BC-B4EB-43B4-9D95-3536AF14E8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03152" y="6477000"/>
            <a:ext cx="335485" cy="0"/>
          </a:xfrm>
          <a:prstGeom prst="straightConnector1">
            <a:avLst/>
          </a:prstGeom>
          <a:ln w="44450">
            <a:solidFill>
              <a:schemeClr val="bg1">
                <a:alpha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287" name="Group 128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8" name="Straight Connector 128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9" name="Straight Connector 128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0" name="Straight Connector 128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1" name="Straight Connector 129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2" name="Straight Connector 129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3" name="Straight Connector 129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4" name="Straight Connector 129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5" name="Straight Connector 129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6" name="Straight Connector 129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7" name="Straight Connector 129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8" name="Straight Connector 129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9" name="Straight Connector 129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0" name="Straight Connector 129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1" name="Straight Connector 130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2" name="Straight Connector 130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3" name="Straight Connector 130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4" name="Straight Connector 130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5" name="Straight Connector 130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6" name="Straight Connector 130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7" name="Straight Connector 130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8" name="Straight Connector 130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9" name="Straight Connector 130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0" name="Straight Connector 130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1" name="Straight Connector 131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2" name="Straight Connector 131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3" name="Straight Connector 131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4" name="Straight Connector 131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9" name="Straight Connector 131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0" name="Straight Connector 131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FD7F9486-0C47-FCC6-7363-E1D0AC360FA8}"/>
              </a:ext>
            </a:extLst>
          </p:cNvPr>
          <p:cNvSpPr>
            <a:spLocks noGrp="1"/>
          </p:cNvSpPr>
          <p:nvPr>
            <p:ph type="ctrTitle"/>
          </p:nvPr>
        </p:nvSpPr>
        <p:spPr>
          <a:xfrm>
            <a:off x="457201" y="732348"/>
            <a:ext cx="4428140" cy="2240735"/>
          </a:xfrm>
        </p:spPr>
        <p:txBody>
          <a:bodyPr vert="horz" lIns="91440" tIns="45720" rIns="91440" bIns="45720" rtlCol="0" anchor="ctr">
            <a:normAutofit/>
          </a:bodyPr>
          <a:lstStyle/>
          <a:p>
            <a:pPr algn="l"/>
            <a:r>
              <a:rPr lang="en-US" sz="4400" dirty="0">
                <a:solidFill>
                  <a:schemeClr val="tx2"/>
                </a:solidFill>
              </a:rPr>
              <a:t>GRADIENTE DESCENDIENTE</a:t>
            </a:r>
            <a:br>
              <a:rPr lang="en-US" sz="4400" dirty="0">
                <a:solidFill>
                  <a:schemeClr val="tx2"/>
                </a:solidFill>
              </a:rPr>
            </a:br>
            <a:r>
              <a:rPr lang="en-US" sz="4400" dirty="0">
                <a:solidFill>
                  <a:schemeClr val="tx2"/>
                </a:solidFill>
              </a:rPr>
              <a:t>ESTOCÁSTICO</a:t>
            </a:r>
          </a:p>
        </p:txBody>
      </p:sp>
      <p:sp>
        <p:nvSpPr>
          <p:cNvPr id="6" name="CuadroTexto 5">
            <a:extLst>
              <a:ext uri="{FF2B5EF4-FFF2-40B4-BE49-F238E27FC236}">
                <a16:creationId xmlns:a16="http://schemas.microsoft.com/office/drawing/2014/main" id="{D495B5BE-5BC5-73F9-1ED9-59E7C4E5281D}"/>
              </a:ext>
            </a:extLst>
          </p:cNvPr>
          <p:cNvSpPr txBox="1"/>
          <p:nvPr/>
        </p:nvSpPr>
        <p:spPr>
          <a:xfrm>
            <a:off x="457201" y="3264832"/>
            <a:ext cx="4428140" cy="3009494"/>
          </a:xfrm>
          <a:prstGeom prst="rect">
            <a:avLst/>
          </a:prstGeom>
        </p:spPr>
        <p:txBody>
          <a:bodyPr vert="horz" lIns="91440" tIns="45720" rIns="91440" bIns="45720" rtlCol="0">
            <a:normAutofit fontScale="92500" lnSpcReduction="10000"/>
          </a:bodyPr>
          <a:lstStyle/>
          <a:p>
            <a:pPr marL="228600" indent="-228600">
              <a:spcAft>
                <a:spcPts val="600"/>
              </a:spcAft>
              <a:buClr>
                <a:schemeClr val="bg1"/>
              </a:buClr>
              <a:buSzPct val="75000"/>
              <a:buFont typeface="+mj-lt"/>
              <a:buAutoNum type="arabicPeriod"/>
            </a:pPr>
            <a:r>
              <a:rPr lang="es-ES" sz="1500" dirty="0">
                <a:solidFill>
                  <a:schemeClr val="tx2"/>
                </a:solidFill>
              </a:rPr>
              <a:t>En SGD, la actualización de los parámetros se realiza para cada ejemplo de entrenamiento de forma individual o en pequeños lotes (mini lotes). Es decir, en lugar de calcular el gradiente para todos los datos de entrenamiento, se calcula el gradiente para un solo ejemplo o un pequeño lote de ejemplos y se actualizan los parámetros después de cada cálculo de gradiente.</a:t>
            </a:r>
          </a:p>
          <a:p>
            <a:pPr marL="228600" indent="-228600">
              <a:spcAft>
                <a:spcPts val="600"/>
              </a:spcAft>
              <a:buClr>
                <a:schemeClr val="bg1"/>
              </a:buClr>
              <a:buSzPct val="75000"/>
              <a:buFont typeface="+mj-lt"/>
              <a:buAutoNum type="arabicPeriod"/>
            </a:pPr>
            <a:endParaRPr lang="es-ES" sz="1500" dirty="0">
              <a:solidFill>
                <a:schemeClr val="tx2"/>
              </a:solidFill>
              <a:highlight>
                <a:srgbClr val="FFFF00"/>
              </a:highlight>
            </a:endParaRPr>
          </a:p>
          <a:p>
            <a:pPr marL="228600" indent="-228600">
              <a:spcAft>
                <a:spcPts val="600"/>
              </a:spcAft>
              <a:buClr>
                <a:schemeClr val="bg1"/>
              </a:buClr>
              <a:buSzPct val="75000"/>
              <a:buFont typeface="+mj-lt"/>
              <a:buAutoNum type="arabicPeriod"/>
            </a:pPr>
            <a:r>
              <a:rPr lang="es-ES" sz="1500" dirty="0">
                <a:solidFill>
                  <a:schemeClr val="tx2"/>
                </a:solidFill>
              </a:rPr>
              <a:t>Puede converger más rápidamente, especialmente en grandes conjuntos de datos, debido a que las actualizaciones se realizan más frecuentemente y en un conjunto de datos más pequeño en cada iteración.</a:t>
            </a:r>
            <a:endParaRPr lang="es-CO" sz="1500" dirty="0">
              <a:solidFill>
                <a:schemeClr val="tx2"/>
              </a:solidFill>
            </a:endParaRPr>
          </a:p>
        </p:txBody>
      </p:sp>
      <p:pic>
        <p:nvPicPr>
          <p:cNvPr id="2050" name="Picture 2">
            <a:extLst>
              <a:ext uri="{FF2B5EF4-FFF2-40B4-BE49-F238E27FC236}">
                <a16:creationId xmlns:a16="http://schemas.microsoft.com/office/drawing/2014/main" id="{4CBA961E-234F-1938-452B-05085FB4F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877" y="604011"/>
            <a:ext cx="4905451" cy="1577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ochastic gradient descent in machine learning Cheap Sale - OFF 54%">
            <a:extLst>
              <a:ext uri="{FF2B5EF4-FFF2-40B4-BE49-F238E27FC236}">
                <a16:creationId xmlns:a16="http://schemas.microsoft.com/office/drawing/2014/main" id="{F2CFAEE9-AE16-A119-A804-BB348EE7E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3" y="2286740"/>
            <a:ext cx="5720558" cy="429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0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4" name="Rectangle 117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76" name="Group 117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7" name="Straight Connector 117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9" name="Straight Connector 117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1" name="Straight Connector 118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3" name="Straight Connector 119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4" name="Straight Connector 119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6" name="Straight Connector 119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7" name="Straight Connector 119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8" name="Straight Connector 119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9" name="Straight Connector 119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0" name="Straight Connector 119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1" name="Straight Connector 120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2" name="Straight Connector 120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4" name="Straight Connector 120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5" name="Straight Connector 120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07" name="Freeform: Shape 120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09" name="Freeform: Shape 120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211" name="Rectangle 1210">
            <a:extLst>
              <a:ext uri="{FF2B5EF4-FFF2-40B4-BE49-F238E27FC236}">
                <a16:creationId xmlns:a16="http://schemas.microsoft.com/office/drawing/2014/main" id="{98BA8A65-CE81-4455-BBE4-44A50F7F2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13" name="Group 1212">
            <a:extLst>
              <a:ext uri="{FF2B5EF4-FFF2-40B4-BE49-F238E27FC236}">
                <a16:creationId xmlns:a16="http://schemas.microsoft.com/office/drawing/2014/main" id="{9EDF87F2-291D-4883-9216-EAA71CB3B7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4" name="Straight Connector 1213">
              <a:extLst>
                <a:ext uri="{FF2B5EF4-FFF2-40B4-BE49-F238E27FC236}">
                  <a16:creationId xmlns:a16="http://schemas.microsoft.com/office/drawing/2014/main" id="{AD37ADDE-5448-4A02-9A0C-3E4968AF9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5" name="Straight Connector 1214">
              <a:extLst>
                <a:ext uri="{FF2B5EF4-FFF2-40B4-BE49-F238E27FC236}">
                  <a16:creationId xmlns:a16="http://schemas.microsoft.com/office/drawing/2014/main" id="{89429DFC-27A3-4CFF-9E30-7ED320B300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6" name="Straight Connector 1215">
              <a:extLst>
                <a:ext uri="{FF2B5EF4-FFF2-40B4-BE49-F238E27FC236}">
                  <a16:creationId xmlns:a16="http://schemas.microsoft.com/office/drawing/2014/main" id="{CDEB79DB-4B05-4AC6-881A-E97A3082E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7" name="Straight Connector 1216">
              <a:extLst>
                <a:ext uri="{FF2B5EF4-FFF2-40B4-BE49-F238E27FC236}">
                  <a16:creationId xmlns:a16="http://schemas.microsoft.com/office/drawing/2014/main" id="{20404851-1673-46CC-833D-AC6494E07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8" name="Straight Connector 1217">
              <a:extLst>
                <a:ext uri="{FF2B5EF4-FFF2-40B4-BE49-F238E27FC236}">
                  <a16:creationId xmlns:a16="http://schemas.microsoft.com/office/drawing/2014/main" id="{25C50477-EC77-4095-94FF-0BFAA0B214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9" name="Straight Connector 1218">
              <a:extLst>
                <a:ext uri="{FF2B5EF4-FFF2-40B4-BE49-F238E27FC236}">
                  <a16:creationId xmlns:a16="http://schemas.microsoft.com/office/drawing/2014/main" id="{05B802BF-BDB1-4221-9442-147EF5AC9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0" name="Straight Connector 1219">
              <a:extLst>
                <a:ext uri="{FF2B5EF4-FFF2-40B4-BE49-F238E27FC236}">
                  <a16:creationId xmlns:a16="http://schemas.microsoft.com/office/drawing/2014/main" id="{7263153D-B3E8-4535-90DC-8CDD3C472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1" name="Straight Connector 1220">
              <a:extLst>
                <a:ext uri="{FF2B5EF4-FFF2-40B4-BE49-F238E27FC236}">
                  <a16:creationId xmlns:a16="http://schemas.microsoft.com/office/drawing/2014/main" id="{85B7B9BD-05AA-4D1F-8BDF-26F67BE538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2" name="Straight Connector 1221">
              <a:extLst>
                <a:ext uri="{FF2B5EF4-FFF2-40B4-BE49-F238E27FC236}">
                  <a16:creationId xmlns:a16="http://schemas.microsoft.com/office/drawing/2014/main" id="{D6F38315-406B-4770-A4FB-86A9E6440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3" name="Straight Connector 1222">
              <a:extLst>
                <a:ext uri="{FF2B5EF4-FFF2-40B4-BE49-F238E27FC236}">
                  <a16:creationId xmlns:a16="http://schemas.microsoft.com/office/drawing/2014/main" id="{0CE5D423-F4F1-4B18-8AD4-31D4F5083B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4" name="Straight Connector 1223">
              <a:extLst>
                <a:ext uri="{FF2B5EF4-FFF2-40B4-BE49-F238E27FC236}">
                  <a16:creationId xmlns:a16="http://schemas.microsoft.com/office/drawing/2014/main" id="{7187FB06-DE4E-493B-A696-957DCFADBE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E6E39755-4FBD-4812-AC48-D2043D9472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6" name="Straight Connector 1225">
              <a:extLst>
                <a:ext uri="{FF2B5EF4-FFF2-40B4-BE49-F238E27FC236}">
                  <a16:creationId xmlns:a16="http://schemas.microsoft.com/office/drawing/2014/main" id="{31E9AEA4-DD35-4FE9-BD69-61A5E79545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7" name="Straight Connector 1226">
              <a:extLst>
                <a:ext uri="{FF2B5EF4-FFF2-40B4-BE49-F238E27FC236}">
                  <a16:creationId xmlns:a16="http://schemas.microsoft.com/office/drawing/2014/main" id="{6A6E482D-881E-496A-AB7A-1379C1B0C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8" name="Straight Connector 1227">
              <a:extLst>
                <a:ext uri="{FF2B5EF4-FFF2-40B4-BE49-F238E27FC236}">
                  <a16:creationId xmlns:a16="http://schemas.microsoft.com/office/drawing/2014/main" id="{EB7A1B43-7048-436D-AED6-1F00FEF79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9" name="Straight Connector 1228">
              <a:extLst>
                <a:ext uri="{FF2B5EF4-FFF2-40B4-BE49-F238E27FC236}">
                  <a16:creationId xmlns:a16="http://schemas.microsoft.com/office/drawing/2014/main" id="{A32A786C-360B-44AD-A527-8B9EA72669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6F29120E-99B1-4C86-967E-D02C67098B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1" name="Straight Connector 1230">
              <a:extLst>
                <a:ext uri="{FF2B5EF4-FFF2-40B4-BE49-F238E27FC236}">
                  <a16:creationId xmlns:a16="http://schemas.microsoft.com/office/drawing/2014/main" id="{A6D33A31-308B-4B99-A85E-AE4F687378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2" name="Straight Connector 1231">
              <a:extLst>
                <a:ext uri="{FF2B5EF4-FFF2-40B4-BE49-F238E27FC236}">
                  <a16:creationId xmlns:a16="http://schemas.microsoft.com/office/drawing/2014/main" id="{ABFFE008-F20F-4A01-AB6E-E05BCD0CC1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3" name="Straight Connector 1232">
              <a:extLst>
                <a:ext uri="{FF2B5EF4-FFF2-40B4-BE49-F238E27FC236}">
                  <a16:creationId xmlns:a16="http://schemas.microsoft.com/office/drawing/2014/main" id="{65F01097-15C3-4486-88B0-DD01CAED7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4" name="Straight Connector 1233">
              <a:extLst>
                <a:ext uri="{FF2B5EF4-FFF2-40B4-BE49-F238E27FC236}">
                  <a16:creationId xmlns:a16="http://schemas.microsoft.com/office/drawing/2014/main" id="{1288C9D0-7C0C-4D8F-9BD8-19650C52B7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5" name="Straight Connector 1234">
              <a:extLst>
                <a:ext uri="{FF2B5EF4-FFF2-40B4-BE49-F238E27FC236}">
                  <a16:creationId xmlns:a16="http://schemas.microsoft.com/office/drawing/2014/main" id="{BF351F2A-793E-469B-A71B-6F878C07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6" name="Straight Connector 1235">
              <a:extLst>
                <a:ext uri="{FF2B5EF4-FFF2-40B4-BE49-F238E27FC236}">
                  <a16:creationId xmlns:a16="http://schemas.microsoft.com/office/drawing/2014/main" id="{1864C8EC-7D36-4AE1-BA3C-1413F20F8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7" name="Straight Connector 1236">
              <a:extLst>
                <a:ext uri="{FF2B5EF4-FFF2-40B4-BE49-F238E27FC236}">
                  <a16:creationId xmlns:a16="http://schemas.microsoft.com/office/drawing/2014/main" id="{1BE8866B-6A10-4D88-993A-29EF188430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8" name="Straight Connector 1237">
              <a:extLst>
                <a:ext uri="{FF2B5EF4-FFF2-40B4-BE49-F238E27FC236}">
                  <a16:creationId xmlns:a16="http://schemas.microsoft.com/office/drawing/2014/main" id="{069DE05D-8016-41BB-B79B-466771309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9" name="Straight Connector 1238">
              <a:extLst>
                <a:ext uri="{FF2B5EF4-FFF2-40B4-BE49-F238E27FC236}">
                  <a16:creationId xmlns:a16="http://schemas.microsoft.com/office/drawing/2014/main" id="{8B652149-5966-47B8-B77C-9E46BCA84F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704942AD-74ED-4E5C-B524-934391F963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1" name="Straight Connector 1240">
              <a:extLst>
                <a:ext uri="{FF2B5EF4-FFF2-40B4-BE49-F238E27FC236}">
                  <a16:creationId xmlns:a16="http://schemas.microsoft.com/office/drawing/2014/main" id="{815C411A-5E18-4539-BCCB-AAF2EF3733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2" name="Straight Connector 1241">
              <a:extLst>
                <a:ext uri="{FF2B5EF4-FFF2-40B4-BE49-F238E27FC236}">
                  <a16:creationId xmlns:a16="http://schemas.microsoft.com/office/drawing/2014/main" id="{DED6F976-E62C-4FA9-8F83-DFE7B1EC9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44" name="Freeform: Shape 1243">
            <a:extLst>
              <a:ext uri="{FF2B5EF4-FFF2-40B4-BE49-F238E27FC236}">
                <a16:creationId xmlns:a16="http://schemas.microsoft.com/office/drawing/2014/main" id="{18842A50-8561-4C59-A743-33496DBF4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46" name="Group 1245">
            <a:extLst>
              <a:ext uri="{FF2B5EF4-FFF2-40B4-BE49-F238E27FC236}">
                <a16:creationId xmlns:a16="http://schemas.microsoft.com/office/drawing/2014/main" id="{F278A5F3-E255-451F-99E2-9C640E74A5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7" name="Straight Connector 1246">
              <a:extLst>
                <a:ext uri="{FF2B5EF4-FFF2-40B4-BE49-F238E27FC236}">
                  <a16:creationId xmlns:a16="http://schemas.microsoft.com/office/drawing/2014/main" id="{91327D85-948D-4860-A91E-7C5E9AB8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8" name="Straight Connector 1247">
              <a:extLst>
                <a:ext uri="{FF2B5EF4-FFF2-40B4-BE49-F238E27FC236}">
                  <a16:creationId xmlns:a16="http://schemas.microsoft.com/office/drawing/2014/main" id="{5221525D-46CB-41C8-9651-41250638CE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9" name="Straight Connector 1248">
              <a:extLst>
                <a:ext uri="{FF2B5EF4-FFF2-40B4-BE49-F238E27FC236}">
                  <a16:creationId xmlns:a16="http://schemas.microsoft.com/office/drawing/2014/main" id="{EFA24968-5D61-4B28-9CB5-7A10CDDEA4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0" name="Straight Connector 1249">
              <a:extLst>
                <a:ext uri="{FF2B5EF4-FFF2-40B4-BE49-F238E27FC236}">
                  <a16:creationId xmlns:a16="http://schemas.microsoft.com/office/drawing/2014/main" id="{B6927590-6EBD-40EF-89D6-D712B1F7A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1" name="Straight Connector 1250">
              <a:extLst>
                <a:ext uri="{FF2B5EF4-FFF2-40B4-BE49-F238E27FC236}">
                  <a16:creationId xmlns:a16="http://schemas.microsoft.com/office/drawing/2014/main" id="{B7D33A3F-C7F0-4059-9AB1-0E6A4EB66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2" name="Straight Connector 1251">
              <a:extLst>
                <a:ext uri="{FF2B5EF4-FFF2-40B4-BE49-F238E27FC236}">
                  <a16:creationId xmlns:a16="http://schemas.microsoft.com/office/drawing/2014/main" id="{D5295CDD-D760-4A87-AEA0-94BD46CE23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3" name="Straight Connector 1252">
              <a:extLst>
                <a:ext uri="{FF2B5EF4-FFF2-40B4-BE49-F238E27FC236}">
                  <a16:creationId xmlns:a16="http://schemas.microsoft.com/office/drawing/2014/main" id="{F17A9D50-2D47-4D70-8580-AA9103BD93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4" name="Straight Connector 1253">
              <a:extLst>
                <a:ext uri="{FF2B5EF4-FFF2-40B4-BE49-F238E27FC236}">
                  <a16:creationId xmlns:a16="http://schemas.microsoft.com/office/drawing/2014/main" id="{3CF3BA4B-80F8-45F2-A719-B7C67736E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5" name="Straight Connector 1254">
              <a:extLst>
                <a:ext uri="{FF2B5EF4-FFF2-40B4-BE49-F238E27FC236}">
                  <a16:creationId xmlns:a16="http://schemas.microsoft.com/office/drawing/2014/main" id="{5E1DA1CF-45DC-43FD-9FD8-715D25E5D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6" name="Straight Connector 1255">
              <a:extLst>
                <a:ext uri="{FF2B5EF4-FFF2-40B4-BE49-F238E27FC236}">
                  <a16:creationId xmlns:a16="http://schemas.microsoft.com/office/drawing/2014/main" id="{29639415-D874-4123-B983-D8B1707BBD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7" name="Straight Connector 1256">
              <a:extLst>
                <a:ext uri="{FF2B5EF4-FFF2-40B4-BE49-F238E27FC236}">
                  <a16:creationId xmlns:a16="http://schemas.microsoft.com/office/drawing/2014/main" id="{5E27731F-03D1-4B5C-A45A-06EF45DB05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8" name="Straight Connector 1257">
              <a:extLst>
                <a:ext uri="{FF2B5EF4-FFF2-40B4-BE49-F238E27FC236}">
                  <a16:creationId xmlns:a16="http://schemas.microsoft.com/office/drawing/2014/main" id="{698AB96B-8405-4715-A4EA-2F8255E4C4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9" name="Straight Connector 1258">
              <a:extLst>
                <a:ext uri="{FF2B5EF4-FFF2-40B4-BE49-F238E27FC236}">
                  <a16:creationId xmlns:a16="http://schemas.microsoft.com/office/drawing/2014/main" id="{CF06D93F-BDE5-4E03-BE34-A7C768A342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0" name="Straight Connector 1259">
              <a:extLst>
                <a:ext uri="{FF2B5EF4-FFF2-40B4-BE49-F238E27FC236}">
                  <a16:creationId xmlns:a16="http://schemas.microsoft.com/office/drawing/2014/main" id="{AC6005B7-8BA7-4739-BE4C-AECAEB83F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1" name="Straight Connector 1260">
              <a:extLst>
                <a:ext uri="{FF2B5EF4-FFF2-40B4-BE49-F238E27FC236}">
                  <a16:creationId xmlns:a16="http://schemas.microsoft.com/office/drawing/2014/main" id="{31956C3C-F6C6-4C87-8360-BFC52FB3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2" name="Straight Connector 1261">
              <a:extLst>
                <a:ext uri="{FF2B5EF4-FFF2-40B4-BE49-F238E27FC236}">
                  <a16:creationId xmlns:a16="http://schemas.microsoft.com/office/drawing/2014/main" id="{277EBC38-365D-4890-887E-9EF4BBE6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3" name="Straight Connector 1262">
              <a:extLst>
                <a:ext uri="{FF2B5EF4-FFF2-40B4-BE49-F238E27FC236}">
                  <a16:creationId xmlns:a16="http://schemas.microsoft.com/office/drawing/2014/main" id="{884FDA98-EF7E-4F56-8791-D14BA8E4F3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4" name="Straight Connector 1263">
              <a:extLst>
                <a:ext uri="{FF2B5EF4-FFF2-40B4-BE49-F238E27FC236}">
                  <a16:creationId xmlns:a16="http://schemas.microsoft.com/office/drawing/2014/main" id="{72F22CD6-6FE5-4E6B-A8F7-287B70C485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5" name="Straight Connector 1264">
              <a:extLst>
                <a:ext uri="{FF2B5EF4-FFF2-40B4-BE49-F238E27FC236}">
                  <a16:creationId xmlns:a16="http://schemas.microsoft.com/office/drawing/2014/main" id="{A9D855CE-463E-46A8-A331-6FC823BCD9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6" name="Straight Connector 1265">
              <a:extLst>
                <a:ext uri="{FF2B5EF4-FFF2-40B4-BE49-F238E27FC236}">
                  <a16:creationId xmlns:a16="http://schemas.microsoft.com/office/drawing/2014/main" id="{9A01A232-8B78-4A73-8D7B-522ECBBCD1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7" name="Straight Connector 1266">
              <a:extLst>
                <a:ext uri="{FF2B5EF4-FFF2-40B4-BE49-F238E27FC236}">
                  <a16:creationId xmlns:a16="http://schemas.microsoft.com/office/drawing/2014/main" id="{C82F90ED-B0DD-4E05-BFB5-B5331E3F6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8" name="Straight Connector 1267">
              <a:extLst>
                <a:ext uri="{FF2B5EF4-FFF2-40B4-BE49-F238E27FC236}">
                  <a16:creationId xmlns:a16="http://schemas.microsoft.com/office/drawing/2014/main" id="{A20B0BCE-E568-40AE-9E2A-16FB68831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9" name="Straight Connector 1268">
              <a:extLst>
                <a:ext uri="{FF2B5EF4-FFF2-40B4-BE49-F238E27FC236}">
                  <a16:creationId xmlns:a16="http://schemas.microsoft.com/office/drawing/2014/main" id="{F0C9987A-10E2-41DC-9BFA-102A824EFC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2955C7DE-8E0B-4FE5-82AF-D25DD58A3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1" name="Straight Connector 1270">
              <a:extLst>
                <a:ext uri="{FF2B5EF4-FFF2-40B4-BE49-F238E27FC236}">
                  <a16:creationId xmlns:a16="http://schemas.microsoft.com/office/drawing/2014/main" id="{77F15A4F-95FB-4DE8-AD68-9682080A0D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2" name="Straight Connector 1271">
              <a:extLst>
                <a:ext uri="{FF2B5EF4-FFF2-40B4-BE49-F238E27FC236}">
                  <a16:creationId xmlns:a16="http://schemas.microsoft.com/office/drawing/2014/main" id="{FF8CC313-2C4E-417F-8592-721B757FB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3" name="Straight Connector 1272">
              <a:extLst>
                <a:ext uri="{FF2B5EF4-FFF2-40B4-BE49-F238E27FC236}">
                  <a16:creationId xmlns:a16="http://schemas.microsoft.com/office/drawing/2014/main" id="{E215356B-A22D-49C0-A458-59F7CCEDD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4" name="Straight Connector 1273">
              <a:extLst>
                <a:ext uri="{FF2B5EF4-FFF2-40B4-BE49-F238E27FC236}">
                  <a16:creationId xmlns:a16="http://schemas.microsoft.com/office/drawing/2014/main" id="{B161CAAF-62A7-4621-9C13-0E9A33A89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5" name="Straight Connector 1274">
              <a:extLst>
                <a:ext uri="{FF2B5EF4-FFF2-40B4-BE49-F238E27FC236}">
                  <a16:creationId xmlns:a16="http://schemas.microsoft.com/office/drawing/2014/main" id="{9AB3B177-3161-4ABC-AEF5-8B01AB352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77" name="Rectangle 127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9" name="Rectangle 1278">
            <a:extLst>
              <a:ext uri="{FF2B5EF4-FFF2-40B4-BE49-F238E27FC236}">
                <a16:creationId xmlns:a16="http://schemas.microsoft.com/office/drawing/2014/main" id="{2AE7B3AA-4730-4A70-A83C-3DE1D6BFB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81" name="Right Triangle 128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Freeform: Shape 1282">
            <a:extLst>
              <a:ext uri="{FF2B5EF4-FFF2-40B4-BE49-F238E27FC236}">
                <a16:creationId xmlns:a16="http://schemas.microsoft.com/office/drawing/2014/main" id="{E61DCAAC-18AC-4347-8BB0-304CF6AF8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9" y="5536926"/>
            <a:ext cx="1700404" cy="1321074"/>
          </a:xfrm>
          <a:custGeom>
            <a:avLst/>
            <a:gdLst>
              <a:gd name="connsiteX0" fmla="*/ 0 w 1700404"/>
              <a:gd name="connsiteY0" fmla="*/ 0 h 1321074"/>
              <a:gd name="connsiteX1" fmla="*/ 231775 w 1700404"/>
              <a:gd name="connsiteY1" fmla="*/ 59596 h 1321074"/>
              <a:gd name="connsiteX2" fmla="*/ 1657186 w 1700404"/>
              <a:gd name="connsiteY2" fmla="*/ 1231360 h 1321074"/>
              <a:gd name="connsiteX3" fmla="*/ 1700404 w 1700404"/>
              <a:gd name="connsiteY3" fmla="*/ 1321074 h 1321074"/>
              <a:gd name="connsiteX4" fmla="*/ 724505 w 1700404"/>
              <a:gd name="connsiteY4" fmla="*/ 1321074 h 1321074"/>
              <a:gd name="connsiteX5" fmla="*/ 656282 w 1700404"/>
              <a:gd name="connsiteY5" fmla="*/ 1246011 h 1321074"/>
              <a:gd name="connsiteX6" fmla="*/ 138028 w 1700404"/>
              <a:gd name="connsiteY6" fmla="*/ 896594 h 1321074"/>
              <a:gd name="connsiteX7" fmla="*/ 0 w 1700404"/>
              <a:gd name="connsiteY7" fmla="*/ 846075 h 132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0404" h="1321074">
                <a:moveTo>
                  <a:pt x="0" y="0"/>
                </a:moveTo>
                <a:lnTo>
                  <a:pt x="231775" y="59596"/>
                </a:lnTo>
                <a:cubicBezTo>
                  <a:pt x="845366" y="250442"/>
                  <a:pt x="1355525" y="676052"/>
                  <a:pt x="1657186" y="1231360"/>
                </a:cubicBezTo>
                <a:lnTo>
                  <a:pt x="1700404" y="1321074"/>
                </a:lnTo>
                <a:lnTo>
                  <a:pt x="724505" y="1321074"/>
                </a:lnTo>
                <a:lnTo>
                  <a:pt x="656282" y="1246011"/>
                </a:lnTo>
                <a:cubicBezTo>
                  <a:pt x="508756" y="1098485"/>
                  <a:pt x="333091" y="979099"/>
                  <a:pt x="138028" y="896594"/>
                </a:cubicBezTo>
                <a:lnTo>
                  <a:pt x="0" y="846075"/>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28" name="Straight Arrow Connector 1284">
            <a:extLst>
              <a:ext uri="{FF2B5EF4-FFF2-40B4-BE49-F238E27FC236}">
                <a16:creationId xmlns:a16="http://schemas.microsoft.com/office/drawing/2014/main" id="{F83D75BC-B4EB-43B4-9D95-3536AF14E8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03152" y="6477000"/>
            <a:ext cx="335485" cy="0"/>
          </a:xfrm>
          <a:prstGeom prst="straightConnector1">
            <a:avLst/>
          </a:prstGeom>
          <a:ln w="44450">
            <a:solidFill>
              <a:schemeClr val="bg1">
                <a:alpha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287" name="Group 128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8" name="Straight Connector 128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9" name="Straight Connector 128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0" name="Straight Connector 128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1" name="Straight Connector 129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2" name="Straight Connector 129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3" name="Straight Connector 129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4" name="Straight Connector 129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5" name="Straight Connector 129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6" name="Straight Connector 129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7" name="Straight Connector 129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8" name="Straight Connector 129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9" name="Straight Connector 129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0" name="Straight Connector 129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1" name="Straight Connector 130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2" name="Straight Connector 130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3" name="Straight Connector 130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4" name="Straight Connector 130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5" name="Straight Connector 130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6" name="Straight Connector 130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7" name="Straight Connector 130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8" name="Straight Connector 130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9" name="Straight Connector 130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0" name="Straight Connector 130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1" name="Straight Connector 131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2" name="Straight Connector 131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3" name="Straight Connector 131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4" name="Straight Connector 131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9" name="Straight Connector 131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0" name="Straight Connector 131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FD7F9486-0C47-FCC6-7363-E1D0AC360FA8}"/>
              </a:ext>
            </a:extLst>
          </p:cNvPr>
          <p:cNvSpPr>
            <a:spLocks noGrp="1"/>
          </p:cNvSpPr>
          <p:nvPr>
            <p:ph type="ctrTitle"/>
          </p:nvPr>
        </p:nvSpPr>
        <p:spPr>
          <a:xfrm>
            <a:off x="457201" y="732348"/>
            <a:ext cx="4428140" cy="2240735"/>
          </a:xfrm>
        </p:spPr>
        <p:txBody>
          <a:bodyPr vert="horz" lIns="91440" tIns="45720" rIns="91440" bIns="45720" rtlCol="0" anchor="ctr">
            <a:normAutofit fontScale="90000"/>
          </a:bodyPr>
          <a:lstStyle/>
          <a:p>
            <a:pPr algn="l"/>
            <a:r>
              <a:rPr lang="en-US" sz="4400" dirty="0">
                <a:solidFill>
                  <a:schemeClr val="tx2"/>
                </a:solidFill>
              </a:rPr>
              <a:t>GRADIENTE DESCENDIENTE</a:t>
            </a:r>
            <a:br>
              <a:rPr lang="en-US" sz="4400" dirty="0">
                <a:solidFill>
                  <a:schemeClr val="tx2"/>
                </a:solidFill>
              </a:rPr>
            </a:br>
            <a:r>
              <a:rPr lang="en-US" sz="4400" dirty="0">
                <a:solidFill>
                  <a:schemeClr val="tx2"/>
                </a:solidFill>
              </a:rPr>
              <a:t>ESTOCÁSTICO CON MOMENTUM</a:t>
            </a:r>
          </a:p>
        </p:txBody>
      </p:sp>
      <p:sp>
        <p:nvSpPr>
          <p:cNvPr id="6" name="CuadroTexto 5">
            <a:extLst>
              <a:ext uri="{FF2B5EF4-FFF2-40B4-BE49-F238E27FC236}">
                <a16:creationId xmlns:a16="http://schemas.microsoft.com/office/drawing/2014/main" id="{D495B5BE-5BC5-73F9-1ED9-59E7C4E5281D}"/>
              </a:ext>
            </a:extLst>
          </p:cNvPr>
          <p:cNvSpPr txBox="1"/>
          <p:nvPr/>
        </p:nvSpPr>
        <p:spPr>
          <a:xfrm>
            <a:off x="457201" y="3264832"/>
            <a:ext cx="4428140" cy="3009494"/>
          </a:xfrm>
          <a:prstGeom prst="rect">
            <a:avLst/>
          </a:prstGeom>
        </p:spPr>
        <p:txBody>
          <a:bodyPr vert="horz" lIns="91440" tIns="45720" rIns="91440" bIns="45720" rtlCol="0">
            <a:normAutofit fontScale="77500" lnSpcReduction="20000"/>
          </a:bodyPr>
          <a:lstStyle/>
          <a:p>
            <a:pPr marL="228600" indent="-228600">
              <a:spcAft>
                <a:spcPts val="600"/>
              </a:spcAft>
              <a:buClr>
                <a:schemeClr val="bg1"/>
              </a:buClr>
              <a:buSzPct val="75000"/>
              <a:buFont typeface="+mj-lt"/>
              <a:buAutoNum type="arabicPeriod"/>
            </a:pPr>
            <a:r>
              <a:rPr lang="es-ES" sz="1500" dirty="0">
                <a:solidFill>
                  <a:schemeClr val="tx2"/>
                </a:solidFill>
              </a:rPr>
              <a:t>Cuando nos acercamos a un mínimo queremos converger hacia él lentamente, pero antes del punto, si usamos una tasa de aprendizaje más lenta, puede llevar demasiado tiempo llegar a los mínimos. De hecho, los </a:t>
            </a:r>
            <a:r>
              <a:rPr lang="es-ES" sz="1500" dirty="0" err="1">
                <a:solidFill>
                  <a:schemeClr val="tx2"/>
                </a:solidFill>
              </a:rPr>
              <a:t>papers</a:t>
            </a:r>
            <a:r>
              <a:rPr lang="es-ES" sz="1500" dirty="0">
                <a:solidFill>
                  <a:schemeClr val="tx2"/>
                </a:solidFill>
              </a:rPr>
              <a:t> informan que tasas de aprendizaje lo suficientemente pequeñas como para evitar rebotar en las crestas podrían llevar al practicante a creer que la pérdida no mejora en absoluto y abandonar el entrenamiento por completo.</a:t>
            </a:r>
          </a:p>
          <a:p>
            <a:pPr marL="228600" indent="-228600">
              <a:spcAft>
                <a:spcPts val="600"/>
              </a:spcAft>
              <a:buClr>
                <a:schemeClr val="bg1"/>
              </a:buClr>
              <a:buSzPct val="75000"/>
              <a:buFont typeface="+mj-lt"/>
              <a:buAutoNum type="arabicPeriod"/>
            </a:pPr>
            <a:endParaRPr lang="es-ES" sz="1500" dirty="0">
              <a:solidFill>
                <a:schemeClr val="tx2"/>
              </a:solidFill>
            </a:endParaRPr>
          </a:p>
          <a:p>
            <a:pPr marL="228600" indent="-228600">
              <a:spcAft>
                <a:spcPts val="600"/>
              </a:spcAft>
              <a:buClr>
                <a:schemeClr val="bg1"/>
              </a:buClr>
              <a:buSzPct val="75000"/>
              <a:buFont typeface="+mj-lt"/>
              <a:buAutoNum type="arabicPeriod"/>
            </a:pPr>
            <a:r>
              <a:rPr lang="es-ES" sz="1500" dirty="0" err="1">
                <a:solidFill>
                  <a:schemeClr val="tx2"/>
                </a:solidFill>
              </a:rPr>
              <a:t>Momentum</a:t>
            </a:r>
            <a:r>
              <a:rPr lang="es-ES" sz="1500" dirty="0">
                <a:solidFill>
                  <a:schemeClr val="tx2"/>
                </a:solidFill>
              </a:rPr>
              <a:t> o SGD con impulso es un método que ayuda a acelerar los vectores de gradientes en las direcciones correctas, lo que conduce a una convergencia más rápida.</a:t>
            </a:r>
          </a:p>
          <a:p>
            <a:pPr marL="228600" indent="-228600">
              <a:spcAft>
                <a:spcPts val="600"/>
              </a:spcAft>
              <a:buClr>
                <a:schemeClr val="bg1"/>
              </a:buClr>
              <a:buSzPct val="75000"/>
              <a:buFont typeface="+mj-lt"/>
              <a:buAutoNum type="arabicPeriod"/>
            </a:pPr>
            <a:endParaRPr lang="es-ES" sz="1500" dirty="0">
              <a:solidFill>
                <a:schemeClr val="tx2"/>
              </a:solidFill>
            </a:endParaRPr>
          </a:p>
          <a:p>
            <a:pPr marL="228600" indent="-228600">
              <a:spcAft>
                <a:spcPts val="600"/>
              </a:spcAft>
              <a:buClr>
                <a:schemeClr val="bg1"/>
              </a:buClr>
              <a:buSzPct val="75000"/>
              <a:buFont typeface="+mj-lt"/>
              <a:buAutoNum type="arabicPeriod"/>
            </a:pPr>
            <a:r>
              <a:rPr lang="es-ES" sz="1500" dirty="0">
                <a:solidFill>
                  <a:schemeClr val="tx2"/>
                </a:solidFill>
              </a:rPr>
              <a:t>El impulso acumula el gradiente de los pasos anteriores para determinar la dirección a seguir.</a:t>
            </a:r>
            <a:endParaRPr lang="es-CO" sz="1500" dirty="0">
              <a:solidFill>
                <a:schemeClr val="tx2"/>
              </a:solidFill>
            </a:endParaRPr>
          </a:p>
        </p:txBody>
      </p:sp>
      <p:sp>
        <p:nvSpPr>
          <p:cNvPr id="5" name="Rectangle 3">
            <a:extLst>
              <a:ext uri="{FF2B5EF4-FFF2-40B4-BE49-F238E27FC236}">
                <a16:creationId xmlns:a16="http://schemas.microsoft.com/office/drawing/2014/main" id="{8294DF21-2845-63B4-688F-1DBB598E4313}"/>
              </a:ext>
            </a:extLst>
          </p:cNvPr>
          <p:cNvSpPr>
            <a:spLocks noChangeArrowheads="1"/>
          </p:cNvSpPr>
          <p:nvPr/>
        </p:nvSpPr>
        <p:spPr bwMode="auto">
          <a:xfrm>
            <a:off x="0" y="0"/>
            <a:ext cx="12192000" cy="457200"/>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2100" b="0" i="0" u="none" strike="noStrike" cap="none" normalizeH="0" baseline="0">
                <a:ln>
                  <a:noFill/>
                </a:ln>
                <a:solidFill>
                  <a:srgbClr val="E8EAED"/>
                </a:solidFill>
                <a:effectLst/>
                <a:latin typeface="inherit"/>
              </a:rPr>
              <a:t>Cuando nos acercamos a un mínimo queremos converger hacia él lentamente, pero antes del punto, si usamos una tasa de aprendizaje más lenta, puede llevar demasiado tiempo llegar a los mínimos. De hecho, un artículo informa que tasas de aprendizaje lo suficientemente pequeñas como para evitar rebotar en las crestas podrían llevar al practicante a creer que la pérdida no mejora en absoluto y abandonar el entrenamiento por completo. Momentum o SGD con impulso es un método que ayuda a acelerar los vectores de gradientes en las direcciones correctas, lo que conduce a una convergencia más rápida. El impulso acumula el gradiente de los pasos anteriores para determinar la dirección a seguir.</a:t>
            </a:r>
            <a:r>
              <a:rPr kumimoji="0" lang="es-ES" altLang="es-CO" sz="800" b="0" i="0" u="none" strike="noStrike" cap="none" normalizeH="0" baseline="0">
                <a:ln>
                  <a:noFill/>
                </a:ln>
                <a:solidFill>
                  <a:schemeClr val="tx1"/>
                </a:solidFill>
                <a:effectLst/>
              </a:rPr>
              <a:t> </a:t>
            </a:r>
            <a:endParaRPr kumimoji="0" lang="es-ES" altLang="es-CO" sz="1800" b="0" i="0" u="none" strike="noStrike" cap="none" normalizeH="0" baseline="0">
              <a:ln>
                <a:noFill/>
              </a:ln>
              <a:solidFill>
                <a:schemeClr val="tx1"/>
              </a:solidFill>
              <a:effectLst/>
              <a:latin typeface="Arial" panose="020B0604020202020204" pitchFamily="34" charset="0"/>
            </a:endParaRPr>
          </a:p>
        </p:txBody>
      </p:sp>
      <p:pic>
        <p:nvPicPr>
          <p:cNvPr id="3079" name="Picture 7" descr="Non-convex graph">
            <a:extLst>
              <a:ext uri="{FF2B5EF4-FFF2-40B4-BE49-F238E27FC236}">
                <a16:creationId xmlns:a16="http://schemas.microsoft.com/office/drawing/2014/main" id="{FB820AD3-BA58-E640-9156-6184901EA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273" y="985301"/>
            <a:ext cx="4310943" cy="1129467"/>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A00E10CE-563D-0A92-2292-604A804E4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532" y="2188791"/>
            <a:ext cx="4867003" cy="3187241"/>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descr="Imagen que contiene Interfaz de usuario gráfica&#10;&#10;Descripción generada automáticamente">
            <a:extLst>
              <a:ext uri="{FF2B5EF4-FFF2-40B4-BE49-F238E27FC236}">
                <a16:creationId xmlns:a16="http://schemas.microsoft.com/office/drawing/2014/main" id="{5C005DE9-D302-9F79-80C9-237C682BC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478" y="4286116"/>
            <a:ext cx="3810000" cy="2486025"/>
          </a:xfrm>
          <a:prstGeom prst="rect">
            <a:avLst/>
          </a:prstGeom>
        </p:spPr>
      </p:pic>
    </p:spTree>
    <p:extLst>
      <p:ext uri="{BB962C8B-B14F-4D97-AF65-F5344CB8AC3E}">
        <p14:creationId xmlns:p14="http://schemas.microsoft.com/office/powerpoint/2010/main" val="1663412912"/>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354</TotalTime>
  <Words>462</Words>
  <Application>Microsoft Office PowerPoint</Application>
  <PresentationFormat>Panorámica</PresentationFormat>
  <Paragraphs>17</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Avenir Next LT Pro</vt:lpstr>
      <vt:lpstr>inherit</vt:lpstr>
      <vt:lpstr>Posterama</vt:lpstr>
      <vt:lpstr>SineVTI</vt:lpstr>
      <vt:lpstr>GRADIENTE DESCENDIENTE Y SUS VARIANTES</vt:lpstr>
      <vt:lpstr>GRADIENTE DESCENDIENTE</vt:lpstr>
      <vt:lpstr>GRADIENTE DESCENDIENTE ESTOCÁSTICO</vt:lpstr>
      <vt:lpstr>GRADIENTE DESCENDIENTE ESTOCÁSTICO CON MOMENTUM</vt:lpstr>
    </vt:vector>
  </TitlesOfParts>
  <Company>ITM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GRADIENTE DESCENDIENTE Y SUS VARIANTES</dc:title>
  <dc:creator>SAMUEL QUIROZ AGUIRRE</dc:creator>
  <cp:lastModifiedBy>SAMUEL QUIROZ AGUIRRE</cp:lastModifiedBy>
  <cp:revision>1</cp:revision>
  <dcterms:created xsi:type="dcterms:W3CDTF">2024-04-28T20:59:01Z</dcterms:created>
  <dcterms:modified xsi:type="dcterms:W3CDTF">2024-04-29T02:53:14Z</dcterms:modified>
</cp:coreProperties>
</file>