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4" r:id="rId14"/>
    <p:sldId id="269" r:id="rId15"/>
    <p:sldId id="275" r:id="rId16"/>
    <p:sldId id="270" r:id="rId17"/>
    <p:sldId id="271" r:id="rId18"/>
    <p:sldId id="276"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5CA79FA-4BB3-4997-BDD8-26E87E1DBE8B}" type="datetimeFigureOut">
              <a:rPr lang="en-US" smtClean="0"/>
              <a:t>7/10/2023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509BFCA-0E94-4F16-86C0-2E1D025D5154}"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36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A79FA-4BB3-4997-BDD8-26E87E1DBE8B}"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9BFCA-0E94-4F16-86C0-2E1D025D5154}" type="slidenum">
              <a:rPr lang="en-US" smtClean="0"/>
              <a:t>‹#›</a:t>
            </a:fld>
            <a:endParaRPr lang="en-US"/>
          </a:p>
        </p:txBody>
      </p:sp>
    </p:spTree>
    <p:extLst>
      <p:ext uri="{BB962C8B-B14F-4D97-AF65-F5344CB8AC3E}">
        <p14:creationId xmlns:p14="http://schemas.microsoft.com/office/powerpoint/2010/main" val="2171630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A79FA-4BB3-4997-BDD8-26E87E1DBE8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9BFCA-0E94-4F16-86C0-2E1D025D5154}"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741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A79FA-4BB3-4997-BDD8-26E87E1DBE8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9BFCA-0E94-4F16-86C0-2E1D025D515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1088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A79FA-4BB3-4997-BDD8-26E87E1DBE8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9BFCA-0E94-4F16-86C0-2E1D025D5154}" type="slidenum">
              <a:rPr lang="en-US" smtClean="0"/>
              <a:t>‹#›</a:t>
            </a:fld>
            <a:endParaRPr lang="en-US"/>
          </a:p>
        </p:txBody>
      </p:sp>
    </p:spTree>
    <p:extLst>
      <p:ext uri="{BB962C8B-B14F-4D97-AF65-F5344CB8AC3E}">
        <p14:creationId xmlns:p14="http://schemas.microsoft.com/office/powerpoint/2010/main" val="1545039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A79FA-4BB3-4997-BDD8-26E87E1DBE8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9BFCA-0E94-4F16-86C0-2E1D025D515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898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A79FA-4BB3-4997-BDD8-26E87E1DBE8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9BFCA-0E94-4F16-86C0-2E1D025D5154}"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5985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A79FA-4BB3-4997-BDD8-26E87E1DBE8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9BFCA-0E94-4F16-86C0-2E1D025D5154}"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834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A79FA-4BB3-4997-BDD8-26E87E1DBE8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9BFCA-0E94-4F16-86C0-2E1D025D5154}"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413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A79FA-4BB3-4997-BDD8-26E87E1DBE8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9BFCA-0E94-4F16-86C0-2E1D025D5154}" type="slidenum">
              <a:rPr lang="en-US" smtClean="0"/>
              <a:t>‹#›</a:t>
            </a:fld>
            <a:endParaRPr lang="en-US"/>
          </a:p>
        </p:txBody>
      </p:sp>
    </p:spTree>
    <p:extLst>
      <p:ext uri="{BB962C8B-B14F-4D97-AF65-F5344CB8AC3E}">
        <p14:creationId xmlns:p14="http://schemas.microsoft.com/office/powerpoint/2010/main" val="104231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A79FA-4BB3-4997-BDD8-26E87E1DBE8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09BFCA-0E94-4F16-86C0-2E1D025D5154}"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080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CA79FA-4BB3-4997-BDD8-26E87E1DBE8B}"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9BFCA-0E94-4F16-86C0-2E1D025D5154}" type="slidenum">
              <a:rPr lang="en-US" smtClean="0"/>
              <a:t>‹#›</a:t>
            </a:fld>
            <a:endParaRPr lang="en-US"/>
          </a:p>
        </p:txBody>
      </p:sp>
    </p:spTree>
    <p:extLst>
      <p:ext uri="{BB962C8B-B14F-4D97-AF65-F5344CB8AC3E}">
        <p14:creationId xmlns:p14="http://schemas.microsoft.com/office/powerpoint/2010/main" val="289874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A79FA-4BB3-4997-BDD8-26E87E1DBE8B}" type="datetimeFigureOut">
              <a:rPr lang="en-US" smtClean="0"/>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09BFCA-0E94-4F16-86C0-2E1D025D5154}"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45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CA79FA-4BB3-4997-BDD8-26E87E1DBE8B}" type="datetimeFigureOut">
              <a:rPr lang="en-US" smtClean="0"/>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09BFCA-0E94-4F16-86C0-2E1D025D5154}"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941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A79FA-4BB3-4997-BDD8-26E87E1DBE8B}" type="datetimeFigureOut">
              <a:rPr lang="en-US" smtClean="0"/>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09BFCA-0E94-4F16-86C0-2E1D025D5154}" type="slidenum">
              <a:rPr lang="en-US" smtClean="0"/>
              <a:t>‹#›</a:t>
            </a:fld>
            <a:endParaRPr lang="en-US"/>
          </a:p>
        </p:txBody>
      </p:sp>
    </p:spTree>
    <p:extLst>
      <p:ext uri="{BB962C8B-B14F-4D97-AF65-F5344CB8AC3E}">
        <p14:creationId xmlns:p14="http://schemas.microsoft.com/office/powerpoint/2010/main" val="396126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A79FA-4BB3-4997-BDD8-26E87E1DBE8B}"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9BFCA-0E94-4F16-86C0-2E1D025D5154}"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42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A79FA-4BB3-4997-BDD8-26E87E1DBE8B}" type="datetimeFigureOut">
              <a:rPr lang="en-US" smtClean="0"/>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09BFCA-0E94-4F16-86C0-2E1D025D5154}" type="slidenum">
              <a:rPr lang="en-US" smtClean="0"/>
              <a:t>‹#›</a:t>
            </a:fld>
            <a:endParaRPr lang="en-US"/>
          </a:p>
        </p:txBody>
      </p:sp>
    </p:spTree>
    <p:extLst>
      <p:ext uri="{BB962C8B-B14F-4D97-AF65-F5344CB8AC3E}">
        <p14:creationId xmlns:p14="http://schemas.microsoft.com/office/powerpoint/2010/main" val="289730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CA79FA-4BB3-4997-BDD8-26E87E1DBE8B}" type="datetimeFigureOut">
              <a:rPr lang="en-US" smtClean="0"/>
              <a:t>7/10/2023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09BFCA-0E94-4F16-86C0-2E1D025D5154}" type="slidenum">
              <a:rPr lang="en-US" smtClean="0"/>
              <a:t>‹#›</a:t>
            </a:fld>
            <a:endParaRPr lang="en-US"/>
          </a:p>
        </p:txBody>
      </p:sp>
    </p:spTree>
    <p:extLst>
      <p:ext uri="{BB962C8B-B14F-4D97-AF65-F5344CB8AC3E}">
        <p14:creationId xmlns:p14="http://schemas.microsoft.com/office/powerpoint/2010/main" val="42256581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0161-24DB-7A5F-9E16-F9784949739E}"/>
              </a:ext>
            </a:extLst>
          </p:cNvPr>
          <p:cNvSpPr>
            <a:spLocks noGrp="1"/>
          </p:cNvSpPr>
          <p:nvPr>
            <p:ph type="ctrTitle"/>
          </p:nvPr>
        </p:nvSpPr>
        <p:spPr>
          <a:xfrm>
            <a:off x="2692398" y="1871131"/>
            <a:ext cx="6815669" cy="3417561"/>
          </a:xfrm>
        </p:spPr>
        <p:txBody>
          <a:bodyPr/>
          <a:lstStyle/>
          <a:p>
            <a: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DEVELOPMENT OF A NIGERIAN MUSIC COLLECTION AND RECOMMENDATION MODEL USING MACHINE LEARNING</a:t>
            </a:r>
            <a:b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BY</a:t>
            </a:r>
            <a:b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FALUYI TESTIMONY OLUWADUYILEMI</a:t>
            </a:r>
            <a:b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BU19CIT1066</a:t>
            </a:r>
            <a:b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SUPERVISOR: MR. OYEBADE A.I</a:t>
            </a:r>
            <a:b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b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GB" sz="18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JULY 2023</a:t>
            </a:r>
            <a:br>
              <a:rPr lang="en-GB" sz="1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25950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23A1-9703-D34E-B428-8ABCB10C3EC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METHODOLOGY</a:t>
            </a:r>
          </a:p>
        </p:txBody>
      </p:sp>
      <p:sp>
        <p:nvSpPr>
          <p:cNvPr id="3" name="Content Placeholder 2">
            <a:extLst>
              <a:ext uri="{FF2B5EF4-FFF2-40B4-BE49-F238E27FC236}">
                <a16:creationId xmlns:a16="http://schemas.microsoft.com/office/drawing/2014/main" id="{2993E11E-DADE-6CD9-3781-8BAD37B89C31}"/>
              </a:ext>
            </a:extLst>
          </p:cNvPr>
          <p:cNvSpPr>
            <a:spLocks noGrp="1"/>
          </p:cNvSpPr>
          <p:nvPr>
            <p:ph idx="1"/>
          </p:nvPr>
        </p:nvSpPr>
        <p:spPr/>
        <p:txBody>
          <a:bodyPr>
            <a:normAutofit/>
          </a:bodyPr>
          <a:lstStyle/>
          <a:p>
            <a:pPr marL="0" marR="0" algn="just">
              <a:lnSpc>
                <a:spcPct val="200000"/>
              </a:lnSpc>
              <a:spcBef>
                <a:spcPts val="0"/>
              </a:spcBef>
              <a:spcAft>
                <a:spcPts val="800"/>
              </a:spcAft>
            </a:pPr>
            <a:r>
              <a:rPr lang="en-US" sz="1800" dirty="0">
                <a:latin typeface="Times New Roman" panose="02020603050405020304" pitchFamily="18" charset="0"/>
                <a:cs typeface="Times New Roman" panose="02020603050405020304" pitchFamily="18" charset="0"/>
              </a:rPr>
              <a:t>Analysis of existing model: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order to effectively alleviate the problem of excessive data volume, this paper proposes a clustering algorithm. The user and music dimensions are clustered separately, and the user interest preference matrix in each project cluster is used to find the neighbor user of the user corresponding to the item to be evaluated. Finally, a user-based collaborative filtering recommendation algorithm is applied to each user class cluster for recommendation.</a:t>
            </a:r>
          </a:p>
          <a:p>
            <a:endParaRPr lang="en-US" dirty="0"/>
          </a:p>
        </p:txBody>
      </p:sp>
    </p:spTree>
    <p:extLst>
      <p:ext uri="{BB962C8B-B14F-4D97-AF65-F5344CB8AC3E}">
        <p14:creationId xmlns:p14="http://schemas.microsoft.com/office/powerpoint/2010/main" val="226583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525C-8800-6403-D683-A17DF8ABCA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METHODOLOGY</a:t>
            </a:r>
          </a:p>
        </p:txBody>
      </p:sp>
      <p:sp>
        <p:nvSpPr>
          <p:cNvPr id="3" name="Content Placeholder 2">
            <a:extLst>
              <a:ext uri="{FF2B5EF4-FFF2-40B4-BE49-F238E27FC236}">
                <a16:creationId xmlns:a16="http://schemas.microsoft.com/office/drawing/2014/main" id="{B7F9C1AA-F4F1-0288-5E0F-08B71BE349AE}"/>
              </a:ext>
            </a:extLst>
          </p:cNvPr>
          <p:cNvSpPr>
            <a:spLocks noGrp="1"/>
          </p:cNvSpPr>
          <p:nvPr>
            <p:ph idx="1"/>
          </p:nvPr>
        </p:nvSpPr>
        <p:spPr/>
        <p:txBody>
          <a:bodyPr>
            <a:noAutofit/>
          </a:bodyPr>
          <a:lstStyle/>
          <a:p>
            <a:pPr algn="just"/>
            <a:r>
              <a:rPr lang="en-US" sz="1400" dirty="0"/>
              <a:t>Framework of Proposed model:</a:t>
            </a:r>
          </a:p>
          <a:p>
            <a:pPr algn="just"/>
            <a:r>
              <a:rPr lang="en-US" sz="1400" dirty="0">
                <a:solidFill>
                  <a:srgbClr val="000000"/>
                </a:solidFill>
                <a:effectLst/>
                <a:latin typeface="Times New Roman" panose="02020603050405020304" pitchFamily="18" charset="0"/>
                <a:ea typeface="STIXGeneral-Regular"/>
              </a:rPr>
              <a:t>Describe the issue</a:t>
            </a:r>
            <a:endParaRPr lang="en-US" sz="1400" dirty="0">
              <a:solidFill>
                <a:srgbClr val="000000"/>
              </a:solidFill>
              <a:latin typeface="Times New Roman" panose="02020603050405020304" pitchFamily="18" charset="0"/>
              <a:ea typeface="STIXGeneral-Regular"/>
            </a:endParaRPr>
          </a:p>
          <a:p>
            <a:pPr algn="just"/>
            <a:r>
              <a:rPr lang="en-US" sz="1400" dirty="0">
                <a:solidFill>
                  <a:srgbClr val="000000"/>
                </a:solidFill>
                <a:effectLst/>
                <a:latin typeface="Times New Roman" panose="02020603050405020304" pitchFamily="18" charset="0"/>
                <a:ea typeface="STIXGeneral-Regular"/>
              </a:rPr>
              <a:t>Preparing the data for clustering through data processing</a:t>
            </a:r>
          </a:p>
          <a:p>
            <a:pPr algn="just"/>
            <a:r>
              <a:rPr lang="en-US" sz="1400" dirty="0">
                <a:solidFill>
                  <a:srgbClr val="000000"/>
                </a:solidFill>
                <a:effectLst/>
                <a:latin typeface="Times New Roman" panose="02020603050405020304" pitchFamily="18" charset="0"/>
                <a:ea typeface="STIXGeneral-Regular"/>
              </a:rPr>
              <a:t>Selecting a clustering algorithm</a:t>
            </a:r>
          </a:p>
          <a:p>
            <a:pPr algn="just"/>
            <a:r>
              <a:rPr lang="en-US" sz="1400" dirty="0">
                <a:solidFill>
                  <a:srgbClr val="000000"/>
                </a:solidFill>
                <a:effectLst/>
                <a:latin typeface="Times New Roman" panose="02020603050405020304" pitchFamily="18" charset="0"/>
                <a:ea typeface="STIXGeneral-Regular"/>
              </a:rPr>
              <a:t>Set the hyperparameters</a:t>
            </a:r>
            <a:endParaRPr lang="en-US" sz="1400" dirty="0">
              <a:solidFill>
                <a:srgbClr val="000000"/>
              </a:solidFill>
              <a:latin typeface="Times New Roman" panose="02020603050405020304" pitchFamily="18" charset="0"/>
              <a:ea typeface="STIXGeneral-Regular"/>
            </a:endParaRPr>
          </a:p>
          <a:p>
            <a:pPr algn="just"/>
            <a:r>
              <a:rPr lang="en-US" sz="1400" dirty="0">
                <a:solidFill>
                  <a:srgbClr val="000000"/>
                </a:solidFill>
                <a:effectLst/>
                <a:latin typeface="Times New Roman" panose="02020603050405020304" pitchFamily="18" charset="0"/>
                <a:ea typeface="STIXGeneral-Regular"/>
              </a:rPr>
              <a:t>Fit the model</a:t>
            </a:r>
          </a:p>
          <a:p>
            <a:pPr algn="just"/>
            <a:r>
              <a:rPr lang="en-US" sz="1400" dirty="0">
                <a:solidFill>
                  <a:srgbClr val="000000"/>
                </a:solidFill>
                <a:effectLst/>
                <a:latin typeface="Times New Roman" panose="02020603050405020304" pitchFamily="18" charset="0"/>
                <a:ea typeface="STIXGeneral-Regular"/>
              </a:rPr>
              <a:t>Evaluate the clusters</a:t>
            </a:r>
            <a:endParaRPr lang="en-US" sz="1400" dirty="0">
              <a:solidFill>
                <a:srgbClr val="000000"/>
              </a:solidFill>
              <a:latin typeface="Times New Roman" panose="02020603050405020304" pitchFamily="18" charset="0"/>
              <a:ea typeface="STIXGeneral-Regular"/>
            </a:endParaRPr>
          </a:p>
          <a:p>
            <a:pPr algn="just"/>
            <a:r>
              <a:rPr lang="en-US" sz="1400" dirty="0">
                <a:solidFill>
                  <a:srgbClr val="000000"/>
                </a:solidFill>
                <a:effectLst/>
                <a:latin typeface="Times New Roman" panose="02020603050405020304" pitchFamily="18" charset="0"/>
                <a:ea typeface="STIXGeneral-Regular"/>
              </a:rPr>
              <a:t>Interpret and analyze the clusters</a:t>
            </a:r>
          </a:p>
          <a:p>
            <a:pPr algn="just"/>
            <a:r>
              <a:rPr lang="en-US" sz="1400" dirty="0">
                <a:solidFill>
                  <a:srgbClr val="000000"/>
                </a:solidFill>
                <a:effectLst/>
                <a:latin typeface="Times New Roman" panose="02020603050405020304" pitchFamily="18" charset="0"/>
                <a:ea typeface="STIXGeneral-Regular"/>
              </a:rPr>
              <a:t>Iterate and refine</a:t>
            </a:r>
          </a:p>
          <a:p>
            <a:pPr algn="just"/>
            <a:r>
              <a:rPr lang="en-US" sz="1400" dirty="0">
                <a:solidFill>
                  <a:srgbClr val="000000"/>
                </a:solidFill>
                <a:effectLst/>
                <a:latin typeface="Times New Roman" panose="02020603050405020304" pitchFamily="18" charset="0"/>
                <a:ea typeface="STIXGeneral-Regular"/>
              </a:rPr>
              <a:t>Apply the model</a:t>
            </a:r>
            <a:endParaRPr lang="en-US" sz="1400" dirty="0"/>
          </a:p>
        </p:txBody>
      </p:sp>
    </p:spTree>
    <p:extLst>
      <p:ext uri="{BB962C8B-B14F-4D97-AF65-F5344CB8AC3E}">
        <p14:creationId xmlns:p14="http://schemas.microsoft.com/office/powerpoint/2010/main" val="262413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AFCE-C65C-BE23-A878-AB63F27627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6CEBB78B-06B2-CF75-18C6-5B6466144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3124" y="2557993"/>
            <a:ext cx="5585752" cy="3317875"/>
          </a:xfrm>
          <a:prstGeom prst="rect">
            <a:avLst/>
          </a:prstGeom>
        </p:spPr>
      </p:pic>
    </p:spTree>
    <p:extLst>
      <p:ext uri="{BB962C8B-B14F-4D97-AF65-F5344CB8AC3E}">
        <p14:creationId xmlns:p14="http://schemas.microsoft.com/office/powerpoint/2010/main" val="283144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1009-56FD-CED6-D9A6-59D523ACAF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FA39B856-A172-9DE3-D368-D52DCAD11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837" y="2557463"/>
            <a:ext cx="6212325" cy="3317875"/>
          </a:xfrm>
          <a:prstGeom prst="rect">
            <a:avLst/>
          </a:prstGeom>
        </p:spPr>
      </p:pic>
    </p:spTree>
    <p:extLst>
      <p:ext uri="{BB962C8B-B14F-4D97-AF65-F5344CB8AC3E}">
        <p14:creationId xmlns:p14="http://schemas.microsoft.com/office/powerpoint/2010/main" val="3112861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904-9F0F-D2A8-C67E-6B17098A5D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7E23A4ED-9B92-167E-C479-A3F31705B4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8821" y="2557993"/>
            <a:ext cx="4646639" cy="3317875"/>
          </a:xfrm>
          <a:prstGeom prst="rect">
            <a:avLst/>
          </a:prstGeom>
        </p:spPr>
      </p:pic>
    </p:spTree>
    <p:extLst>
      <p:ext uri="{BB962C8B-B14F-4D97-AF65-F5344CB8AC3E}">
        <p14:creationId xmlns:p14="http://schemas.microsoft.com/office/powerpoint/2010/main" val="3045094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9CA5-7EF7-ADAE-378C-9BD6CA8545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a:t>
            </a:r>
          </a:p>
        </p:txBody>
      </p:sp>
      <p:pic>
        <p:nvPicPr>
          <p:cNvPr id="4" name="Content Placeholder 3">
            <a:extLst>
              <a:ext uri="{FF2B5EF4-FFF2-40B4-BE49-F238E27FC236}">
                <a16:creationId xmlns:a16="http://schemas.microsoft.com/office/drawing/2014/main" id="{6CDB453A-AC52-1322-A9A8-808E0A2B68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837" y="2557463"/>
            <a:ext cx="6212325" cy="3317875"/>
          </a:xfrm>
          <a:prstGeom prst="rect">
            <a:avLst/>
          </a:prstGeom>
        </p:spPr>
      </p:pic>
    </p:spTree>
    <p:extLst>
      <p:ext uri="{BB962C8B-B14F-4D97-AF65-F5344CB8AC3E}">
        <p14:creationId xmlns:p14="http://schemas.microsoft.com/office/powerpoint/2010/main" val="1592754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EFEC-FA44-6CB7-3623-6EF4B9C316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EF6F6B8B-29C4-92F8-3173-597D269A24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152" y="2557463"/>
            <a:ext cx="7219695" cy="3317875"/>
          </a:xfrm>
          <a:prstGeom prst="rect">
            <a:avLst/>
          </a:prstGeom>
        </p:spPr>
      </p:pic>
    </p:spTree>
    <p:extLst>
      <p:ext uri="{BB962C8B-B14F-4D97-AF65-F5344CB8AC3E}">
        <p14:creationId xmlns:p14="http://schemas.microsoft.com/office/powerpoint/2010/main" val="314627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8B7D-01E6-51CD-5353-FAD9AC1D13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15026A56-6C7C-C5D2-F2EA-F1509AD5E1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0871" y="2557993"/>
            <a:ext cx="5410257" cy="3317875"/>
          </a:xfrm>
          <a:prstGeom prst="rect">
            <a:avLst/>
          </a:prstGeom>
        </p:spPr>
      </p:pic>
    </p:spTree>
    <p:extLst>
      <p:ext uri="{BB962C8B-B14F-4D97-AF65-F5344CB8AC3E}">
        <p14:creationId xmlns:p14="http://schemas.microsoft.com/office/powerpoint/2010/main" val="404690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362E-1D70-A337-C45A-87EB905A06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D5E603C6-B9F5-9402-AA1C-38ECF23FB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611" y="2557463"/>
            <a:ext cx="8530778" cy="3317875"/>
          </a:xfrm>
          <a:prstGeom prst="rect">
            <a:avLst/>
          </a:prstGeom>
        </p:spPr>
      </p:pic>
    </p:spTree>
    <p:extLst>
      <p:ext uri="{BB962C8B-B14F-4D97-AF65-F5344CB8AC3E}">
        <p14:creationId xmlns:p14="http://schemas.microsoft.com/office/powerpoint/2010/main" val="654313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9878-CA1E-E568-EC96-A011916801A2}"/>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CONCLUSION AND RECOMMENDATION</a:t>
            </a:r>
          </a:p>
        </p:txBody>
      </p:sp>
      <p:sp>
        <p:nvSpPr>
          <p:cNvPr id="3" name="Content Placeholder 2">
            <a:extLst>
              <a:ext uri="{FF2B5EF4-FFF2-40B4-BE49-F238E27FC236}">
                <a16:creationId xmlns:a16="http://schemas.microsoft.com/office/drawing/2014/main" id="{0E7540EE-2EF6-F96F-7BAB-BC923E584527}"/>
              </a:ext>
            </a:extLst>
          </p:cNvPr>
          <p:cNvSpPr>
            <a:spLocks noGrp="1"/>
          </p:cNvSpPr>
          <p:nvPr>
            <p:ph idx="1"/>
          </p:nvPr>
        </p:nvSpPr>
        <p:spPr/>
        <p:txBody>
          <a:bodyPr>
            <a:normAutofit fontScale="92500" lnSpcReduction="10000"/>
          </a:bodyPr>
          <a:lstStyle/>
          <a:p>
            <a:pPr algn="just"/>
            <a:r>
              <a:rPr lang="en-US" sz="1800" dirty="0">
                <a:effectLst/>
                <a:latin typeface="Times New Roman" panose="02020603050405020304" pitchFamily="18" charset="0"/>
                <a:ea typeface="Calibri" panose="020F0502020204030204" pitchFamily="34" charset="0"/>
              </a:rPr>
              <a:t>In conclusion, the Nigerian music recommendation model using clustering and K-means offers a personalized and tailored music discovery experience for Nigerian music enthusiasts. By leveraging user preferences, listening behavior, and clustering algorithms, the model provides relevant recommendations of Nigerian songs, artists, albums. </a:t>
            </a: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was focused only on developing a Nigerian music recommendation model. It is recommended that:</a:t>
            </a:r>
          </a:p>
          <a:p>
            <a:pPr marL="342900" marR="0" lvl="0" indent="-342900" algn="just">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model is made into a functioning system.</a:t>
            </a:r>
          </a:p>
          <a:p>
            <a:pPr marL="342900" marR="0" lvl="0" indent="-342900" algn="just">
              <a:lnSpc>
                <a:spcPct val="200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should be more method to use in evaluating the model.</a:t>
            </a:r>
          </a:p>
          <a:p>
            <a:endParaRPr lang="en-US" dirty="0"/>
          </a:p>
        </p:txBody>
      </p:sp>
    </p:spTree>
    <p:extLst>
      <p:ext uri="{BB962C8B-B14F-4D97-AF65-F5344CB8AC3E}">
        <p14:creationId xmlns:p14="http://schemas.microsoft.com/office/powerpoint/2010/main" val="358986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D54E-EDDA-9816-E61F-987D77498E0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375BAB2-66E2-536E-AB7C-CB8E2DBD748C}"/>
              </a:ext>
            </a:extLst>
          </p:cNvPr>
          <p:cNvSpPr>
            <a:spLocks noGrp="1"/>
          </p:cNvSpPr>
          <p:nvPr>
            <p:ph idx="1"/>
          </p:nvPr>
        </p:nvSpPr>
        <p:spPr/>
        <p:txBody>
          <a:bodyPr>
            <a:normAutofit fontScale="92500" lnSpcReduction="10000"/>
          </a:bodyPr>
          <a:lstStyle/>
          <a:p>
            <a:pPr algn="just"/>
            <a:r>
              <a:rPr lang="en-US" sz="1800" dirty="0">
                <a:effectLst/>
                <a:latin typeface="Times New Roman" panose="02020603050405020304" pitchFamily="18" charset="0"/>
                <a:ea typeface="Calibri" panose="020F0502020204030204" pitchFamily="34" charset="0"/>
              </a:rPr>
              <a:t>People have considered that music is an important aspect of their lives and they listen to music, an activity they engaged in frequently.</a:t>
            </a:r>
          </a:p>
          <a:p>
            <a:pPr algn="just"/>
            <a:r>
              <a:rPr lang="en-US" sz="1800" dirty="0">
                <a:effectLst/>
                <a:latin typeface="Times New Roman" panose="02020603050405020304" pitchFamily="18" charset="0"/>
                <a:ea typeface="Calibri" panose="020F0502020204030204" pitchFamily="34" charset="0"/>
              </a:rPr>
              <a:t>However, the problem now is to organize and manage the millions of music titles produced by society. </a:t>
            </a:r>
            <a:endParaRPr lang="en-US" sz="1800" dirty="0">
              <a:latin typeface="Times New Roman" panose="02020603050405020304" pitchFamily="18" charset="0"/>
              <a:ea typeface="Calibri" panose="020F0502020204030204" pitchFamily="34" charset="0"/>
            </a:endParaRPr>
          </a:p>
          <a:p>
            <a:pPr algn="just"/>
            <a:r>
              <a:rPr lang="en-US" sz="1800" dirty="0">
                <a:effectLst/>
                <a:latin typeface="Times New Roman" panose="02020603050405020304" pitchFamily="18" charset="0"/>
                <a:ea typeface="Calibri" panose="020F0502020204030204" pitchFamily="34" charset="0"/>
              </a:rPr>
              <a:t>A good music recommender system should be able to automatically detect preferences and generate playlists accordingly. The proposed system is to detect music plagiarism based on music similarity. The plagiarism system extracts the music from input and finds music that are close to the query music which the query has plagiarized.</a:t>
            </a:r>
          </a:p>
          <a:p>
            <a:pPr algn="just"/>
            <a:r>
              <a:rPr lang="en-US" sz="1800" dirty="0">
                <a:effectLst/>
                <a:latin typeface="Times New Roman" panose="02020603050405020304" pitchFamily="18" charset="0"/>
                <a:ea typeface="Calibri" panose="020F0502020204030204" pitchFamily="34" charset="0"/>
              </a:rPr>
              <a:t>A music recommendation system is a system that learns from the users past listening history and recommends songs which they would probably like to hear in the future. By using a music recommend system, the music provider can predict and then offer the appropriate songs to their users based on the characteristics of digital music that has been heard previously (Verma et al., 2021)</a:t>
            </a:r>
            <a:endParaRPr lang="en-US" dirty="0"/>
          </a:p>
        </p:txBody>
      </p:sp>
    </p:spTree>
    <p:extLst>
      <p:ext uri="{BB962C8B-B14F-4D97-AF65-F5344CB8AC3E}">
        <p14:creationId xmlns:p14="http://schemas.microsoft.com/office/powerpoint/2010/main" val="841097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42A5-ECB9-749D-3DE1-700802FF7AEC}"/>
              </a:ext>
            </a:extLst>
          </p:cNvPr>
          <p:cNvSpPr>
            <a:spLocks noGrp="1"/>
          </p:cNvSpPr>
          <p:nvPr>
            <p:ph type="ctrTitle"/>
          </p:nvPr>
        </p:nvSpPr>
        <p:spPr>
          <a:xfrm>
            <a:off x="2692398" y="1871131"/>
            <a:ext cx="6815669" cy="1910037"/>
          </a:xfrm>
        </p:spPr>
        <p:txBody>
          <a:bodyPr/>
          <a:lstStyle/>
          <a:p>
            <a:r>
              <a:rPr lang="en-US" dirty="0">
                <a:latin typeface="Times New Roman" panose="02020603050405020304" pitchFamily="18" charset="0"/>
                <a:cs typeface="Times New Roman" panose="02020603050405020304" pitchFamily="18" charset="0"/>
              </a:rPr>
              <a:t>THANKS FOR LISTENING</a:t>
            </a:r>
          </a:p>
        </p:txBody>
      </p:sp>
    </p:spTree>
    <p:extLst>
      <p:ext uri="{BB962C8B-B14F-4D97-AF65-F5344CB8AC3E}">
        <p14:creationId xmlns:p14="http://schemas.microsoft.com/office/powerpoint/2010/main" val="45903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F07A-A0E2-91CF-DA5B-BD26925915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STATEMENT OF PROBLEM</a:t>
            </a:r>
          </a:p>
        </p:txBody>
      </p:sp>
      <p:sp>
        <p:nvSpPr>
          <p:cNvPr id="3" name="Content Placeholder 2">
            <a:extLst>
              <a:ext uri="{FF2B5EF4-FFF2-40B4-BE49-F238E27FC236}">
                <a16:creationId xmlns:a16="http://schemas.microsoft.com/office/drawing/2014/main" id="{87CB5946-2B8E-3EE0-56C6-44097AFD72C9}"/>
              </a:ext>
            </a:extLst>
          </p:cNvPr>
          <p:cNvSpPr>
            <a:spLocks noGrp="1"/>
          </p:cNvSpPr>
          <p:nvPr>
            <p:ph idx="1"/>
          </p:nvPr>
        </p:nvSpPr>
        <p:spPr/>
        <p: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Music lovers have tremendous taste of identifying their type preference, this has resulted in listening to any song that comes their way, there is therefore need to develop a music recommender model for Nigerian music lovers that will satisfy their choice, hence this study.</a:t>
            </a:r>
          </a:p>
          <a:p>
            <a:endParaRPr lang="en-US" dirty="0"/>
          </a:p>
        </p:txBody>
      </p:sp>
    </p:spTree>
    <p:extLst>
      <p:ext uri="{BB962C8B-B14F-4D97-AF65-F5344CB8AC3E}">
        <p14:creationId xmlns:p14="http://schemas.microsoft.com/office/powerpoint/2010/main" val="2493420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5039-2521-0C06-73D4-38935E536EB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AIMS AND OBJECTIVES</a:t>
            </a:r>
          </a:p>
        </p:txBody>
      </p:sp>
      <p:sp>
        <p:nvSpPr>
          <p:cNvPr id="3" name="Content Placeholder 2">
            <a:extLst>
              <a:ext uri="{FF2B5EF4-FFF2-40B4-BE49-F238E27FC236}">
                <a16:creationId xmlns:a16="http://schemas.microsoft.com/office/drawing/2014/main" id="{A79F7B45-D289-CB46-F31E-7671511E6F77}"/>
              </a:ext>
            </a:extLst>
          </p:cNvPr>
          <p:cNvSpPr>
            <a:spLocks noGrp="1"/>
          </p:cNvSpPr>
          <p:nvPr>
            <p:ph idx="1"/>
          </p:nvPr>
        </p:nvSpPr>
        <p:spPr/>
        <p: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aim of the study is to develop a music recommendation model that is able to recommend music to a user based on the past listening history of a user.</a:t>
            </a:r>
          </a:p>
          <a:p>
            <a:pPr marL="0" marR="0" algn="just">
              <a:lnSpc>
                <a:spcPct val="20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objectives of the study are:</a:t>
            </a:r>
          </a:p>
          <a:p>
            <a:pPr marL="342900" marR="0" lvl="0" indent="-342900" algn="just">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Collect music dataset.</a:t>
            </a:r>
          </a:p>
          <a:p>
            <a:pPr marL="342900" marR="0" lvl="0" indent="-342900" algn="just">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Develop a music recommender model for users</a:t>
            </a:r>
          </a:p>
          <a:p>
            <a:pPr marL="342900" marR="0" lvl="0" indent="-342900" algn="just">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Evaluate the model.</a:t>
            </a:r>
          </a:p>
          <a:p>
            <a:endParaRPr lang="en-US" dirty="0"/>
          </a:p>
        </p:txBody>
      </p:sp>
    </p:spTree>
    <p:extLst>
      <p:ext uri="{BB962C8B-B14F-4D97-AF65-F5344CB8AC3E}">
        <p14:creationId xmlns:p14="http://schemas.microsoft.com/office/powerpoint/2010/main" val="205858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B8C7-0755-9867-3812-FA5F0E8E09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 OF PROJECT</a:t>
            </a:r>
          </a:p>
        </p:txBody>
      </p:sp>
      <p:sp>
        <p:nvSpPr>
          <p:cNvPr id="3" name="Content Placeholder 2">
            <a:extLst>
              <a:ext uri="{FF2B5EF4-FFF2-40B4-BE49-F238E27FC236}">
                <a16:creationId xmlns:a16="http://schemas.microsoft.com/office/drawing/2014/main" id="{85D6A3B9-90E4-7CE9-9BDF-40B01EE7213B}"/>
              </a:ext>
            </a:extLst>
          </p:cNvPr>
          <p:cNvSpPr>
            <a:spLocks noGrp="1"/>
          </p:cNvSpPr>
          <p:nvPr>
            <p:ph idx="1"/>
          </p:nvPr>
        </p:nvSpPr>
        <p:spPr/>
        <p: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is focused on building a music recommendation system that recommends music based on the song properties.</a:t>
            </a: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2206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103D-97B0-1A08-C7CD-C52D95CF16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1A61A428-ADA8-1D49-D4CE-C67197F31D61}"/>
              </a:ext>
            </a:extLst>
          </p:cNvPr>
          <p:cNvSpPr>
            <a:spLocks noGrp="1"/>
          </p:cNvSpPr>
          <p:nvPr>
            <p:ph idx="1"/>
          </p:nvPr>
        </p:nvSpPr>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Started with discussion about music and various types of music. It focus on Nigeria music.</a:t>
            </a:r>
          </a:p>
          <a:p>
            <a:pPr algn="just"/>
            <a:r>
              <a:rPr lang="en-US" sz="2000" dirty="0">
                <a:latin typeface="Times New Roman" panose="02020603050405020304" pitchFamily="18" charset="0"/>
                <a:cs typeface="Times New Roman" panose="02020603050405020304" pitchFamily="18" charset="0"/>
              </a:rPr>
              <a:t>Detailed explanation of recommender systems, ways in which recommender system can be used to recommend goods and services to users. </a:t>
            </a:r>
          </a:p>
          <a:p>
            <a:pPr algn="just">
              <a:lnSpc>
                <a:spcPct val="150000"/>
              </a:lnSpc>
            </a:pPr>
            <a:r>
              <a:rPr lang="en-US" sz="2000" dirty="0">
                <a:effectLst/>
                <a:latin typeface="Times New Roman" panose="02020603050405020304" pitchFamily="18" charset="0"/>
                <a:ea typeface="Calibri" panose="020F0502020204030204" pitchFamily="34" charset="0"/>
              </a:rPr>
              <a:t>Music is very popular in modern life, and the amount of digital music increases rapidly nowadays. How to manage a large digital music database has arisen as a crucial problem. It is generally defined as the art of arranging sound to create some combination of form, harmony, melody, rhythm, or other expressive content. </a:t>
            </a:r>
            <a:endParaRPr lang="en-US" sz="2000" dirty="0"/>
          </a:p>
        </p:txBody>
      </p:sp>
    </p:spTree>
    <p:extLst>
      <p:ext uri="{BB962C8B-B14F-4D97-AF65-F5344CB8AC3E}">
        <p14:creationId xmlns:p14="http://schemas.microsoft.com/office/powerpoint/2010/main" val="404466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EDEE-2EE0-888D-9FD6-D34043F5BF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666D7963-B42E-DA3A-EF30-2B25AC3FB3B1}"/>
              </a:ext>
            </a:extLst>
          </p:cNvPr>
          <p:cNvSpPr>
            <a:spLocks noGrp="1"/>
          </p:cNvSpPr>
          <p:nvPr>
            <p:ph idx="1"/>
          </p:nvPr>
        </p:nvSpPr>
        <p:spPr/>
        <p:txBody>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Machine learning is used to teach machines how to handle the data more efficiently Sometimes, after viewing the data, we cannot interpret the pattern or information from data, thus, the use of machine learning.</a:t>
            </a:r>
          </a:p>
          <a:p>
            <a:pPr algn="just"/>
            <a:r>
              <a:rPr lang="en-US" sz="2000" dirty="0">
                <a:latin typeface="Times New Roman" panose="02020603050405020304" pitchFamily="18" charset="0"/>
                <a:cs typeface="Times New Roman" panose="02020603050405020304" pitchFamily="18" charset="0"/>
              </a:rPr>
              <a:t>Supervised machine learning: Regression and Classification</a:t>
            </a:r>
          </a:p>
          <a:p>
            <a:pPr algn="just"/>
            <a:r>
              <a:rPr lang="en-US" sz="2000" dirty="0">
                <a:latin typeface="Times New Roman" panose="02020603050405020304" pitchFamily="18" charset="0"/>
                <a:cs typeface="Times New Roman" panose="02020603050405020304" pitchFamily="18" charset="0"/>
              </a:rPr>
              <a:t>Unsupervised machine learning: Clustering</a:t>
            </a:r>
          </a:p>
          <a:p>
            <a:pPr algn="just"/>
            <a:r>
              <a:rPr lang="en-US" sz="2000" dirty="0">
                <a:latin typeface="Times New Roman" panose="02020603050405020304" pitchFamily="18" charset="0"/>
                <a:cs typeface="Times New Roman" panose="02020603050405020304" pitchFamily="18" charset="0"/>
              </a:rPr>
              <a:t>Semi-supervised machine learning</a:t>
            </a:r>
          </a:p>
          <a:p>
            <a:pPr algn="just"/>
            <a:r>
              <a:rPr lang="en-US" sz="2000" dirty="0">
                <a:latin typeface="Times New Roman" panose="02020603050405020304" pitchFamily="18" charset="0"/>
                <a:cs typeface="Times New Roman" panose="02020603050405020304" pitchFamily="18" charset="0"/>
              </a:rPr>
              <a:t>Reinforcement learning</a:t>
            </a:r>
          </a:p>
        </p:txBody>
      </p:sp>
    </p:spTree>
    <p:extLst>
      <p:ext uri="{BB962C8B-B14F-4D97-AF65-F5344CB8AC3E}">
        <p14:creationId xmlns:p14="http://schemas.microsoft.com/office/powerpoint/2010/main" val="409136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C5485-B16D-F4F5-CB46-5960E76DD5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C688C6CC-1E9D-8AE7-42F0-C1F125A20B40}"/>
              </a:ext>
            </a:extLst>
          </p:cNvPr>
          <p:cNvSpPr>
            <a:spLocks noGrp="1"/>
          </p:cNvSpPr>
          <p:nvPr>
            <p:ph idx="1"/>
          </p:nvPr>
        </p:nvSpPr>
        <p:spPr/>
        <p:txBody>
          <a:bodyPr/>
          <a:lstStyle/>
          <a:p>
            <a:pPr algn="just"/>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Yifan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Hu et al., (2008): “A Fast Incremental Matrix Factorization Approach”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rPr>
              <a:t>The paper introduces an efficient incremental matrix factorization approach for collaborative filtering, which allows for real-time updates to the recommendation model. The method is scalable and performs well on large datasets.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focus is primarily on collaborative filtering, and the paper does not explore other techniques like content-based or hybrid methods. Additionally, the paper does not extensively address the challenges of the cold start problem or the sparsity of user-item interaction data.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71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CF1F-BC05-A57C-B8AA-482BCA6D3B5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1F01D931-A22D-1334-C670-9C3868E95881}"/>
              </a:ext>
            </a:extLst>
          </p:cNvPr>
          <p:cNvSpPr>
            <a:spLocks noGrp="1"/>
          </p:cNvSpPr>
          <p:nvPr>
            <p:ph idx="1"/>
          </p:nvPr>
        </p:nvSpPr>
        <p:spPr/>
        <p:txBody>
          <a:bodyPr/>
          <a:lstStyle/>
          <a:p>
            <a:pPr algn="just"/>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Meinard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Müller et al., (2005): “Content-Based Music Recommendation Using Audio Signal Analysis”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paper introduces a content-based recommendation approach that analyzes audio signal features to measure music track similarity. It leverages information directly from the music itself, making it useful for recommending tracks with similar audio characteristics.</a:t>
            </a:r>
          </a:p>
          <a:p>
            <a:pPr algn="just"/>
            <a:r>
              <a:rPr lang="en-US" sz="1800" dirty="0">
                <a:effectLst/>
                <a:latin typeface="Times New Roman" panose="02020603050405020304" pitchFamily="18" charset="0"/>
                <a:ea typeface="Calibri" panose="020F0502020204030204" pitchFamily="34" charset="0"/>
              </a:rPr>
              <a:t>The approach relies heavily on the availability and quality of audio signal features. It may struggle with tracks that have sparse or incomplete audio features. Additionally, this method does not capture user preferences explicitly, which limits its ability to provide personalized recommendations.</a:t>
            </a:r>
            <a:endParaRPr lang="en-US" dirty="0"/>
          </a:p>
        </p:txBody>
      </p:sp>
    </p:spTree>
    <p:extLst>
      <p:ext uri="{BB962C8B-B14F-4D97-AF65-F5344CB8AC3E}">
        <p14:creationId xmlns:p14="http://schemas.microsoft.com/office/powerpoint/2010/main" val="35778346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2447</TotalTime>
  <Words>917</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Garamond</vt:lpstr>
      <vt:lpstr>Times New Roman</vt:lpstr>
      <vt:lpstr>Organic</vt:lpstr>
      <vt:lpstr>DEVELOPMENT OF A NIGERIAN MUSIC COLLECTION AND RECOMMENDATION MODEL USING MACHINE LEARNING BY FALUYI TESTIMONY OLUWADUYILEMI BU19CIT1066 SUPERVISOR: MR. OYEBADE A.I  JULY 2023 </vt:lpstr>
      <vt:lpstr>INTRODUCTION</vt:lpstr>
      <vt:lpstr>STATEMENT OF PROBLEM</vt:lpstr>
      <vt:lpstr>AIMS AND OBJECTIVES</vt:lpstr>
      <vt:lpstr>SCOPE OF PROJECT</vt:lpstr>
      <vt:lpstr>LITERATURE REVIEW</vt:lpstr>
      <vt:lpstr>LITERATURE REVIEW</vt:lpstr>
      <vt:lpstr>LITERATURE REVIEW</vt:lpstr>
      <vt:lpstr>LITERATURE REVIEW</vt:lpstr>
      <vt:lpstr>RESEARCH METHODOLOGY</vt:lpstr>
      <vt:lpstr>RESEARCH METHODOLOGY</vt:lpstr>
      <vt:lpstr>RESULTS</vt:lpstr>
      <vt:lpstr>RESULTS</vt:lpstr>
      <vt:lpstr>RESULTS</vt:lpstr>
      <vt:lpstr>RESULT</vt:lpstr>
      <vt:lpstr>RESULTS</vt:lpstr>
      <vt:lpstr>RESULTS</vt:lpstr>
      <vt:lpstr>RESULTS</vt:lpstr>
      <vt:lpstr>CONCLUSION AND RECOMMENDATION</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NIGERIAN MUSIC COLLECTION AND RECOMMENDATION MODEL USING MACHINE LEARNING BY FALUYI TESTIMONY OLUWADUYILEMI BU19CIT1066 COMPUTER SCIENCE PROGRAM COLLEGE OF COMPUTING AND COMMUNICATION STUDIES BOWEN, IWO, OSUN STATE,  NIGERIA  </dc:title>
  <dc:creator>Faluyi Testimony</dc:creator>
  <cp:lastModifiedBy>Faluyi Testimony</cp:lastModifiedBy>
  <cp:revision>18</cp:revision>
  <dcterms:created xsi:type="dcterms:W3CDTF">2023-07-10T03:10:26Z</dcterms:created>
  <dcterms:modified xsi:type="dcterms:W3CDTF">2023-07-11T20:01:03Z</dcterms:modified>
</cp:coreProperties>
</file>