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68" r:id="rId16"/>
    <p:sldId id="266" r:id="rId17"/>
    <p:sldId id="267" r:id="rId18"/>
    <p:sldId id="270" r:id="rId19"/>
    <p:sldId id="271" r:id="rId20"/>
    <p:sldId id="273" r:id="rId21"/>
    <p:sldId id="269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3692"/>
  </p:normalViewPr>
  <p:slideViewPr>
    <p:cSldViewPr snapToGrid="0" snapToObjects="1">
      <p:cViewPr varScale="1">
        <p:scale>
          <a:sx n="81" d="100"/>
          <a:sy n="81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1D8AC1"/>
            </a:solidFill>
          </c:spPr>
          <c:explosion val="0"/>
          <c:dPt>
            <c:idx val="0"/>
            <c:bubble3D val="0"/>
            <c:spPr>
              <a:solidFill>
                <a:schemeClr val="accent2"/>
              </a:solidFill>
              <a:effectLst>
                <a:innerShdw blurRad="63500" dist="50800" dir="2700000">
                  <a:prstClr val="black">
                    <a:alpha val="1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microsoft.com/office/2007/relationships/hdphoto" Target="../media/image10.wdp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4" y="1140549"/>
            <a:ext cx="7585088" cy="40213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85737" y="1582737"/>
            <a:ext cx="7036018" cy="10002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59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BUSINESS REPORT</a:t>
            </a:r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85737" y="4059525"/>
            <a:ext cx="4640263" cy="612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85737" y="3767137"/>
            <a:ext cx="7036018" cy="2923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737" y="2501979"/>
            <a:ext cx="7036018" cy="10464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6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商务报告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 userDrawn="1"/>
        </p:nvSpPr>
        <p:spPr>
          <a:xfrm flipV="1">
            <a:off x="795" y="0"/>
            <a:ext cx="8634249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cs typeface="+mn-ea"/>
              <a:sym typeface="+mn-lt"/>
            </a:endParaRPr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1"/>
          <p:cNvCxnSpPr/>
          <p:nvPr userDrawn="1"/>
        </p:nvCxnSpPr>
        <p:spPr>
          <a:xfrm>
            <a:off x="1210984" y="1011199"/>
            <a:ext cx="10078172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50000">
                  <a:schemeClr val="bg1">
                    <a:alpha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200" b="0">
                <a:solidFill>
                  <a:schemeClr val="accent5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535847" y="0"/>
            <a:ext cx="56569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cs typeface="+mn-ea"/>
              <a:sym typeface="+mn-lt"/>
            </a:endParaRPr>
          </a:p>
        </p:txBody>
      </p:sp>
      <p:grpSp>
        <p:nvGrpSpPr>
          <p:cNvPr id="5" name="组 2"/>
          <p:cNvGrpSpPr/>
          <p:nvPr userDrawn="1"/>
        </p:nvGrpSpPr>
        <p:grpSpPr>
          <a:xfrm>
            <a:off x="6032073" y="615817"/>
            <a:ext cx="6160719" cy="1616671"/>
            <a:chOff x="4743860" y="461861"/>
            <a:chExt cx="4400139" cy="1154667"/>
          </a:xfrm>
        </p:grpSpPr>
        <p:sp>
          <p:nvSpPr>
            <p:cNvPr id="6" name="剪去单角的矩形 5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cs typeface="+mn-ea"/>
                <a:sym typeface="+mn-lt"/>
              </a:endParaRPr>
            </a:p>
          </p:txBody>
        </p:sp>
      </p:grpSp>
      <p:sp>
        <p:nvSpPr>
          <p:cNvPr id="23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984291" y="2865121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861300" y="3072870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7" name="文本占位符 8"/>
          <p:cNvSpPr>
            <a:spLocks noGrp="1"/>
          </p:cNvSpPr>
          <p:nvPr>
            <p:ph type="body" sz="quarter" idx="16" hasCustomPrompt="1"/>
          </p:nvPr>
        </p:nvSpPr>
        <p:spPr>
          <a:xfrm>
            <a:off x="587459" y="5648527"/>
            <a:ext cx="4905160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33466" y="826251"/>
            <a:ext cx="5461709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33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6984291" y="3921531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4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7861300" y="4129280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5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6984291" y="4977942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6" name="文本占位符 8"/>
          <p:cNvSpPr>
            <a:spLocks noGrp="1"/>
          </p:cNvSpPr>
          <p:nvPr>
            <p:ph type="body" sz="quarter" idx="21" hasCustomPrompt="1"/>
          </p:nvPr>
        </p:nvSpPr>
        <p:spPr>
          <a:xfrm>
            <a:off x="7861300" y="5185691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535847" y="0"/>
            <a:ext cx="56569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cs typeface="+mn-ea"/>
              <a:sym typeface="+mn-lt"/>
            </a:endParaRPr>
          </a:p>
        </p:txBody>
      </p:sp>
      <p:grpSp>
        <p:nvGrpSpPr>
          <p:cNvPr id="5" name="组 2"/>
          <p:cNvGrpSpPr/>
          <p:nvPr userDrawn="1"/>
        </p:nvGrpSpPr>
        <p:grpSpPr>
          <a:xfrm>
            <a:off x="6032073" y="615817"/>
            <a:ext cx="6160719" cy="1616671"/>
            <a:chOff x="4743860" y="461861"/>
            <a:chExt cx="4400139" cy="1154667"/>
          </a:xfrm>
        </p:grpSpPr>
        <p:sp>
          <p:nvSpPr>
            <p:cNvPr id="6" name="剪去单角的矩形 5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cs typeface="+mn-ea"/>
                <a:sym typeface="+mn-lt"/>
              </a:endParaRPr>
            </a:p>
          </p:txBody>
        </p:sp>
      </p:grpSp>
      <p:sp>
        <p:nvSpPr>
          <p:cNvPr id="23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984291" y="2518940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861300" y="2726689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7" name="文本占位符 8"/>
          <p:cNvSpPr>
            <a:spLocks noGrp="1"/>
          </p:cNvSpPr>
          <p:nvPr>
            <p:ph type="body" sz="quarter" idx="16" hasCustomPrompt="1"/>
          </p:nvPr>
        </p:nvSpPr>
        <p:spPr>
          <a:xfrm>
            <a:off x="587459" y="5648527"/>
            <a:ext cx="4905160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33466" y="826251"/>
            <a:ext cx="5461709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33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6984291" y="3575350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4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7861300" y="3783099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35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6984291" y="4631761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6" name="文本占位符 8"/>
          <p:cNvSpPr>
            <a:spLocks noGrp="1"/>
          </p:cNvSpPr>
          <p:nvPr>
            <p:ph type="body" sz="quarter" idx="21" hasCustomPrompt="1"/>
          </p:nvPr>
        </p:nvSpPr>
        <p:spPr>
          <a:xfrm>
            <a:off x="7861300" y="4839510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40" name="文本占位符 8"/>
          <p:cNvSpPr>
            <a:spLocks noGrp="1"/>
          </p:cNvSpPr>
          <p:nvPr>
            <p:ph type="body" sz="quarter" idx="22" hasCustomPrompt="1"/>
          </p:nvPr>
        </p:nvSpPr>
        <p:spPr>
          <a:xfrm>
            <a:off x="6984291" y="5688173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1" name="文本占位符 8"/>
          <p:cNvSpPr>
            <a:spLocks noGrp="1"/>
          </p:cNvSpPr>
          <p:nvPr>
            <p:ph type="body" sz="quarter" idx="23" hasCustomPrompt="1"/>
          </p:nvPr>
        </p:nvSpPr>
        <p:spPr>
          <a:xfrm>
            <a:off x="7861300" y="5895922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535847" y="0"/>
            <a:ext cx="56569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cs typeface="+mn-ea"/>
              <a:sym typeface="+mn-lt"/>
            </a:endParaRPr>
          </a:p>
        </p:txBody>
      </p:sp>
      <p:grpSp>
        <p:nvGrpSpPr>
          <p:cNvPr id="5" name="组 2"/>
          <p:cNvGrpSpPr/>
          <p:nvPr userDrawn="1"/>
        </p:nvGrpSpPr>
        <p:grpSpPr>
          <a:xfrm>
            <a:off x="6032073" y="615817"/>
            <a:ext cx="6160719" cy="1616671"/>
            <a:chOff x="4743860" y="461861"/>
            <a:chExt cx="4400139" cy="1154667"/>
          </a:xfrm>
        </p:grpSpPr>
        <p:sp>
          <p:nvSpPr>
            <p:cNvPr id="6" name="剪去单角的矩形 5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cs typeface="+mn-ea"/>
                <a:sym typeface="+mn-lt"/>
              </a:endParaRPr>
            </a:p>
          </p:txBody>
        </p:sp>
      </p:grpSp>
      <p:sp>
        <p:nvSpPr>
          <p:cNvPr id="23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984291" y="2518940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861300" y="2726689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7" name="文本占位符 8"/>
          <p:cNvSpPr>
            <a:spLocks noGrp="1"/>
          </p:cNvSpPr>
          <p:nvPr>
            <p:ph type="body" sz="quarter" idx="16" hasCustomPrompt="1"/>
          </p:nvPr>
        </p:nvSpPr>
        <p:spPr>
          <a:xfrm>
            <a:off x="587459" y="5648527"/>
            <a:ext cx="4905160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633466" y="826251"/>
            <a:ext cx="5461709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dirty="0"/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6984291" y="3235587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7861300" y="3443336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6984291" y="3957157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21" hasCustomPrompt="1"/>
          </p:nvPr>
        </p:nvSpPr>
        <p:spPr>
          <a:xfrm>
            <a:off x="7861300" y="4164906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22" hasCustomPrompt="1"/>
          </p:nvPr>
        </p:nvSpPr>
        <p:spPr>
          <a:xfrm>
            <a:off x="6984291" y="4673804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8"/>
          <p:cNvSpPr>
            <a:spLocks noGrp="1"/>
          </p:cNvSpPr>
          <p:nvPr>
            <p:ph type="body" sz="quarter" idx="23" hasCustomPrompt="1"/>
          </p:nvPr>
        </p:nvSpPr>
        <p:spPr>
          <a:xfrm>
            <a:off x="7861300" y="4881553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  <p:sp>
        <p:nvSpPr>
          <p:cNvPr id="25" name="文本占位符 8"/>
          <p:cNvSpPr>
            <a:spLocks noGrp="1"/>
          </p:cNvSpPr>
          <p:nvPr>
            <p:ph type="body" sz="quarter" idx="24" hasCustomPrompt="1"/>
          </p:nvPr>
        </p:nvSpPr>
        <p:spPr>
          <a:xfrm>
            <a:off x="6984291" y="5390451"/>
            <a:ext cx="134690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9" name="文本占位符 8"/>
          <p:cNvSpPr>
            <a:spLocks noGrp="1"/>
          </p:cNvSpPr>
          <p:nvPr>
            <p:ph type="body" sz="quarter" idx="25" hasCustomPrompt="1"/>
          </p:nvPr>
        </p:nvSpPr>
        <p:spPr>
          <a:xfrm>
            <a:off x="7861300" y="5598200"/>
            <a:ext cx="386528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3933579"/>
            <a:ext cx="12192000" cy="17872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cs typeface="+mn-ea"/>
              <a:sym typeface="+mn-lt"/>
            </a:endParaRPr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53601" y="3896182"/>
            <a:ext cx="1477963" cy="18620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2970213" y="4288597"/>
            <a:ext cx="62531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6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1"/>
          <p:cNvCxnSpPr/>
          <p:nvPr userDrawn="1"/>
        </p:nvCxnSpPr>
        <p:spPr>
          <a:xfrm>
            <a:off x="1210984" y="1011199"/>
            <a:ext cx="10078172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50000">
                  <a:schemeClr val="bg1">
                    <a:alpha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200" b="0">
                <a:solidFill>
                  <a:schemeClr val="accent5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4"/>
          <p:cNvSpPr/>
          <p:nvPr userDrawn="1"/>
        </p:nvSpPr>
        <p:spPr>
          <a:xfrm rot="5400000" flipH="1">
            <a:off x="-160074" y="160869"/>
            <a:ext cx="6869291" cy="6547556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30.jpeg"/><Relationship Id="rId7" Type="http://schemas.openxmlformats.org/officeDocument/2006/relationships/image" Target="../media/image29.jpeg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85737" y="1582737"/>
            <a:ext cx="7036018" cy="998855"/>
          </a:xfrm>
        </p:spPr>
        <p:txBody>
          <a:bodyPr/>
          <a:lstStyle/>
          <a:p>
            <a:r>
              <a:rPr lang="en-US" altLang="zh-CN" dirty="0"/>
              <a:t>PROJECT REPORT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357177" y="4833302"/>
            <a:ext cx="7036018" cy="291465"/>
          </a:xfrm>
        </p:spPr>
        <p:txBody>
          <a:bodyPr/>
          <a:lstStyle/>
          <a:p>
            <a:r>
              <a:rPr lang="en-US" altLang="zh-CN" dirty="0"/>
              <a:t>PRESENTED BY ALI99</a:t>
            </a:r>
            <a:endParaRPr lang="en-US" altLang="zh-CN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85737" y="2501979"/>
            <a:ext cx="7036018" cy="1045210"/>
          </a:xfrm>
        </p:spPr>
        <p:txBody>
          <a:bodyPr/>
          <a:lstStyle/>
          <a:p>
            <a:r>
              <a:rPr lang="zh-CN" altLang="en-US" dirty="0"/>
              <a:t>阿里九九电商项目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825740" y="591820"/>
            <a:ext cx="4035425" cy="567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项目成员：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王元：商品显示与订单提交，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购物车模块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党超凡：商品上架与卖家信息管理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李彦达：用户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身份认证信息修改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王宇帆：前端框架搭建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3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2600" y="3263900"/>
            <a:ext cx="4344035" cy="120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9912615" y="4232096"/>
            <a:ext cx="1466166" cy="2794599"/>
          </a:xfrm>
          <a:prstGeom prst="upArrow">
            <a:avLst/>
          </a:prstGeom>
          <a:gradFill>
            <a:gsLst>
              <a:gs pos="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上箭头 2"/>
          <p:cNvSpPr/>
          <p:nvPr/>
        </p:nvSpPr>
        <p:spPr>
          <a:xfrm rot="10800000">
            <a:off x="624105" y="121"/>
            <a:ext cx="1466166" cy="2794599"/>
          </a:xfrm>
          <a:prstGeom prst="upArrow">
            <a:avLst/>
          </a:prstGeom>
          <a:gradFill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607811" y="1700595"/>
            <a:ext cx="2976383" cy="29763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4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328" tIns="285328" rIns="285328" bIns="285328" numCol="1" spcCol="1270" anchor="ctr" anchorCtr="0">
            <a:noAutofit/>
          </a:bodyPr>
          <a:lstStyle/>
          <a:p>
            <a:pPr algn="ctr" defTabSz="914400"/>
            <a:endParaRPr lang="en-US" altLang="zh-CN" sz="16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216055" y="1478690"/>
          <a:ext cx="5759890" cy="342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矩形 5"/>
          <p:cNvSpPr/>
          <p:nvPr/>
        </p:nvSpPr>
        <p:spPr>
          <a:xfrm>
            <a:off x="624117" y="4231994"/>
            <a:ext cx="3819976" cy="2226945"/>
          </a:xfrm>
          <a:prstGeom prst="rect">
            <a:avLst/>
          </a:prstGeom>
          <a:effectLst/>
        </p:spPr>
        <p:txBody>
          <a:bodyPr wrap="square" lIns="121883" tIns="60941" rIns="121883" bIns="60941">
            <a:spAutoFit/>
          </a:bodyPr>
          <a:lstStyle/>
          <a:p>
            <a:pPr defTabSz="914400">
              <a:lnSpc>
                <a:spcPct val="150000"/>
              </a:lnSpc>
              <a:spcBef>
                <a:spcPts val="800"/>
              </a:spcBef>
            </a:pPr>
            <a:r>
              <a:rPr lang="en-US" altLang="zh-CN" sz="1465" b="1" kern="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CN" altLang="en-US" sz="1465" b="1" kern="0" dirty="0">
                <a:solidFill>
                  <a:schemeClr val="bg1"/>
                </a:solidFill>
                <a:cs typeface="+mn-ea"/>
                <a:sym typeface="+mn-lt"/>
              </a:rPr>
              <a:t>卖家登录，注册</a:t>
            </a:r>
            <a:endParaRPr lang="zh-CN" altLang="en-US" sz="1465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0" indent="0" defTabSz="914400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470" b="1" kern="0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1470" b="1" kern="0" dirty="0">
                <a:solidFill>
                  <a:schemeClr val="bg1"/>
                </a:solidFill>
                <a:cs typeface="+mn-ea"/>
                <a:sym typeface="+mn-lt"/>
              </a:rPr>
              <a:t>卖家信息修改</a:t>
            </a:r>
            <a:endParaRPr lang="zh-CN" altLang="en-US" sz="147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0" indent="0" defTabSz="914400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470" b="1" kern="0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sz="1470" b="1" kern="0" dirty="0">
                <a:solidFill>
                  <a:schemeClr val="bg1"/>
                </a:solidFill>
                <a:cs typeface="+mn-ea"/>
                <a:sym typeface="+mn-lt"/>
              </a:rPr>
              <a:t>卖家店铺管理</a:t>
            </a:r>
            <a:endParaRPr lang="zh-CN" altLang="en-US" sz="147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0" indent="0" defTabSz="914400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470" b="1" kern="0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1470" b="1" kern="0" dirty="0">
                <a:solidFill>
                  <a:schemeClr val="bg1"/>
                </a:solidFill>
                <a:cs typeface="+mn-ea"/>
                <a:sym typeface="+mn-lt"/>
              </a:rPr>
              <a:t>订单管理</a:t>
            </a:r>
            <a:endParaRPr lang="zh-CN" altLang="en-US" sz="147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0" indent="0" defTabSz="914400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470" b="1" kern="0" dirty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1470" b="1" kern="0" dirty="0">
                <a:solidFill>
                  <a:schemeClr val="bg1"/>
                </a:solidFill>
                <a:cs typeface="+mn-ea"/>
                <a:sym typeface="+mn-lt"/>
              </a:rPr>
              <a:t>店铺商品管理</a:t>
            </a:r>
            <a:endParaRPr lang="zh-CN" altLang="en-US" sz="147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56"/>
          <p:cNvSpPr txBox="1"/>
          <p:nvPr/>
        </p:nvSpPr>
        <p:spPr>
          <a:xfrm>
            <a:off x="488227" y="2883124"/>
            <a:ext cx="3819976" cy="612775"/>
          </a:xfrm>
          <a:prstGeom prst="rect">
            <a:avLst/>
          </a:prstGeom>
          <a:noFill/>
          <a:effectLst/>
        </p:spPr>
        <p:txBody>
          <a:bodyPr wrap="square" lIns="121883" tIns="60941" rIns="121883" bIns="60941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400"/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卖家功能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3022" y="655468"/>
            <a:ext cx="3647930" cy="2226945"/>
          </a:xfrm>
          <a:prstGeom prst="rect">
            <a:avLst/>
          </a:prstGeom>
          <a:effectLst/>
        </p:spPr>
        <p:txBody>
          <a:bodyPr wrap="square" lIns="121883" tIns="60941" rIns="121883" bIns="60941">
            <a:spAutoFit/>
          </a:bodyPr>
          <a:lstStyle/>
          <a:p>
            <a:pPr algn="r" defTabSz="914400">
              <a:lnSpc>
                <a:spcPct val="150000"/>
              </a:lnSpc>
              <a:spcBef>
                <a:spcPts val="800"/>
              </a:spcBef>
            </a:pPr>
            <a:r>
              <a:rPr lang="en-US" altLang="zh-CN" sz="1465" kern="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CN" altLang="en-US" sz="1465" kern="0" dirty="0">
                <a:solidFill>
                  <a:schemeClr val="bg1"/>
                </a:solidFill>
                <a:cs typeface="+mn-ea"/>
                <a:sym typeface="+mn-lt"/>
              </a:rPr>
              <a:t>买家登录，注册</a:t>
            </a:r>
            <a:endParaRPr lang="zh-CN" altLang="en-US" sz="146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 defTabSz="914400">
              <a:lnSpc>
                <a:spcPct val="150000"/>
              </a:lnSpc>
              <a:spcBef>
                <a:spcPts val="800"/>
              </a:spcBef>
            </a:pPr>
            <a:r>
              <a:rPr lang="en-US" altLang="zh-CN" sz="1465" kern="0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1465" kern="0" dirty="0">
                <a:solidFill>
                  <a:schemeClr val="bg1"/>
                </a:solidFill>
                <a:cs typeface="+mn-ea"/>
                <a:sym typeface="+mn-lt"/>
              </a:rPr>
              <a:t>商品浏览</a:t>
            </a:r>
            <a:endParaRPr lang="zh-CN" altLang="en-US" sz="146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 defTabSz="914400">
              <a:lnSpc>
                <a:spcPct val="150000"/>
              </a:lnSpc>
              <a:spcBef>
                <a:spcPts val="800"/>
              </a:spcBef>
            </a:pPr>
            <a:r>
              <a:rPr lang="en-US" altLang="zh-CN" sz="1465" kern="0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sz="1465" kern="0" dirty="0">
                <a:solidFill>
                  <a:schemeClr val="bg1"/>
                </a:solidFill>
                <a:cs typeface="+mn-ea"/>
                <a:sym typeface="+mn-lt"/>
              </a:rPr>
              <a:t>商品搜索</a:t>
            </a:r>
            <a:endParaRPr lang="zh-CN" altLang="en-US" sz="146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 defTabSz="914400">
              <a:lnSpc>
                <a:spcPct val="150000"/>
              </a:lnSpc>
              <a:spcBef>
                <a:spcPts val="800"/>
              </a:spcBef>
            </a:pPr>
            <a:r>
              <a:rPr lang="en-US" altLang="zh-CN" sz="1465" kern="0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1465" kern="0" dirty="0">
                <a:solidFill>
                  <a:schemeClr val="bg1"/>
                </a:solidFill>
                <a:cs typeface="+mn-ea"/>
                <a:sym typeface="+mn-lt"/>
              </a:rPr>
              <a:t>商品加入购物车</a:t>
            </a:r>
            <a:endParaRPr lang="zh-CN" altLang="en-US" sz="146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 defTabSz="914400">
              <a:lnSpc>
                <a:spcPct val="150000"/>
              </a:lnSpc>
              <a:spcBef>
                <a:spcPts val="800"/>
              </a:spcBef>
            </a:pPr>
            <a:r>
              <a:rPr lang="en-US" altLang="zh-CN" sz="1465" kern="0" dirty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1465" kern="0" dirty="0">
                <a:solidFill>
                  <a:schemeClr val="bg1"/>
                </a:solidFill>
                <a:cs typeface="+mn-ea"/>
                <a:sym typeface="+mn-lt"/>
              </a:rPr>
              <a:t>订单</a:t>
            </a:r>
            <a:endParaRPr lang="zh-CN" altLang="en-US" sz="146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58"/>
          <p:cNvSpPr txBox="1"/>
          <p:nvPr/>
        </p:nvSpPr>
        <p:spPr>
          <a:xfrm>
            <a:off x="8029187" y="2882282"/>
            <a:ext cx="3647930" cy="612775"/>
          </a:xfrm>
          <a:prstGeom prst="rect">
            <a:avLst/>
          </a:prstGeom>
          <a:noFill/>
          <a:effectLst/>
        </p:spPr>
        <p:txBody>
          <a:bodyPr wrap="square" lIns="121883" tIns="60941" rIns="121883" bIns="60941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 defTabSz="914400"/>
            <a:r>
              <a:rPr lang="zh-CN" altLang="en-US" sz="3200" b="1" kern="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买家功能</a:t>
            </a:r>
            <a:endParaRPr lang="zh-CN" altLang="en-US" sz="3200" b="1" kern="0" dirty="0">
              <a:solidFill>
                <a:schemeClr val="accent2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5" y="447"/>
            <a:ext cx="8633125" cy="6857107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920" y="1496060"/>
            <a:ext cx="2952750" cy="21767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1670" y="1496060"/>
            <a:ext cx="2952115" cy="21767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3785" y="1496060"/>
            <a:ext cx="2952115" cy="217678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05900" y="1496060"/>
            <a:ext cx="3086100" cy="217678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555" y="3776345"/>
            <a:ext cx="2952115" cy="217678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1670" y="3776345"/>
            <a:ext cx="2951480" cy="217678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3785" y="3776345"/>
            <a:ext cx="2952750" cy="217678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5900" y="3776345"/>
            <a:ext cx="3086100" cy="217678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665" y="218319"/>
            <a:ext cx="562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en-US" altLang="zh-CN" b="1" kern="0" dirty="0">
                <a:solidFill>
                  <a:srgbClr val="1D1D1D"/>
                </a:solidFill>
                <a:cs typeface="+mn-ea"/>
                <a:sym typeface="+mn-lt"/>
              </a:rPr>
              <a:t>PICTURE</a:t>
            </a:r>
            <a:r>
              <a:rPr kumimoji="1" lang="zh-CN" altLang="en-US" b="1" kern="0" dirty="0">
                <a:solidFill>
                  <a:srgbClr val="1D1D1D"/>
                </a:solidFill>
                <a:cs typeface="+mn-ea"/>
                <a:sym typeface="+mn-lt"/>
              </a:rPr>
              <a:t> </a:t>
            </a:r>
            <a:r>
              <a:rPr kumimoji="1" lang="en-US" altLang="zh-CN" b="1" kern="0" dirty="0">
                <a:solidFill>
                  <a:srgbClr val="1D1D1D"/>
                </a:solidFill>
                <a:cs typeface="+mn-ea"/>
                <a:sym typeface="+mn-lt"/>
              </a:rPr>
              <a:t>HERE</a:t>
            </a:r>
            <a:r>
              <a:rPr kumimoji="1" lang="zh-CN" altLang="en-US" b="1" kern="0" dirty="0">
                <a:solidFill>
                  <a:srgbClr val="1D1D1D"/>
                </a:solidFill>
                <a:cs typeface="+mn-ea"/>
                <a:sym typeface="+mn-lt"/>
              </a:rPr>
              <a:t> 功能展示页</a:t>
            </a:r>
            <a:endParaRPr kumimoji="1" lang="en-US" altLang="zh-CN" b="1" kern="0" dirty="0">
              <a:solidFill>
                <a:srgbClr val="1D1D1D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7478" y="-1866930"/>
            <a:ext cx="8583554" cy="74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zh-CN" altLang="en-US" sz="4265" kern="0" dirty="0">
                <a:solidFill>
                  <a:schemeClr val="accent2"/>
                </a:solidFill>
                <a:cs typeface="+mn-ea"/>
                <a:sym typeface="+mn-lt"/>
              </a:rPr>
              <a:t>点击此处添加标题</a:t>
            </a:r>
            <a:endParaRPr kumimoji="1" lang="zh-CN" altLang="en-US" sz="4265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210826" y="-961665"/>
            <a:ext cx="1007686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50000">
                  <a:schemeClr val="bg1">
                    <a:alpha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同侧圆角矩形 3"/>
          <p:cNvSpPr/>
          <p:nvPr/>
        </p:nvSpPr>
        <p:spPr>
          <a:xfrm>
            <a:off x="528320" y="1461135"/>
            <a:ext cx="4916805" cy="2832100"/>
          </a:xfrm>
          <a:prstGeom prst="round2SameRect">
            <a:avLst>
              <a:gd name="adj1" fmla="val 4881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同侧圆角矩形 4"/>
          <p:cNvSpPr/>
          <p:nvPr/>
        </p:nvSpPr>
        <p:spPr>
          <a:xfrm>
            <a:off x="528320" y="4340860"/>
            <a:ext cx="4916805" cy="1416050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914400"/>
            <a:endParaRPr lang="zh-CN" altLang="en-US" sz="3200" kern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36719" y="4724977"/>
            <a:ext cx="603372" cy="603372"/>
            <a:chOff x="836827" y="4725145"/>
            <a:chExt cx="603451" cy="603451"/>
          </a:xfrm>
        </p:grpSpPr>
        <p:sp>
          <p:nvSpPr>
            <p:cNvPr id="12" name="椭圆 11"/>
            <p:cNvSpPr/>
            <p:nvPr/>
          </p:nvSpPr>
          <p:spPr>
            <a:xfrm>
              <a:off x="836827" y="4725145"/>
              <a:ext cx="603451" cy="603451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kern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91"/>
            <p:cNvGrpSpPr/>
            <p:nvPr/>
          </p:nvGrpSpPr>
          <p:grpSpPr>
            <a:xfrm>
              <a:off x="986319" y="4839777"/>
              <a:ext cx="304468" cy="348292"/>
              <a:chOff x="10856093" y="315913"/>
              <a:chExt cx="419100" cy="479425"/>
            </a:xfrm>
            <a:solidFill>
              <a:srgbClr val="404040"/>
            </a:solidFill>
          </p:grpSpPr>
          <p:sp>
            <p:nvSpPr>
              <p:cNvPr id="14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743859" y="4608150"/>
            <a:ext cx="2207958" cy="920750"/>
          </a:xfrm>
          <a:prstGeom prst="rect">
            <a:avLst/>
          </a:prstGeom>
        </p:spPr>
        <p:txBody>
          <a:bodyPr wrap="square" lIns="121883" tIns="60941" rIns="121883" bIns="60941">
            <a:spAutoFit/>
          </a:bodyPr>
          <a:lstStyle/>
          <a:p>
            <a:pPr defTabSz="914400">
              <a:lnSpc>
                <a:spcPct val="130000"/>
              </a:lnSpc>
              <a:spcBef>
                <a:spcPts val="800"/>
              </a:spcBef>
            </a:pPr>
            <a:r>
              <a:rPr lang="zh-CN" altLang="en-US" sz="2000" b="1" kern="0" dirty="0">
                <a:solidFill>
                  <a:srgbClr val="404040"/>
                </a:solidFill>
                <a:cs typeface="+mn-ea"/>
                <a:sym typeface="+mn-lt"/>
              </a:rPr>
              <a:t>更新购物车中的数据</a:t>
            </a:r>
            <a:endParaRPr lang="zh-CN" altLang="en-US" sz="2000" b="1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6261735" y="1461135"/>
            <a:ext cx="5450205" cy="2832100"/>
          </a:xfrm>
          <a:prstGeom prst="round2SameRect">
            <a:avLst>
              <a:gd name="adj1" fmla="val 4881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9" name="同侧圆角矩形 38"/>
          <p:cNvSpPr/>
          <p:nvPr/>
        </p:nvSpPr>
        <p:spPr>
          <a:xfrm>
            <a:off x="6261735" y="4360545"/>
            <a:ext cx="5450205" cy="1416050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defTabSz="914400">
              <a:lnSpc>
                <a:spcPct val="130000"/>
              </a:lnSpc>
              <a:spcBef>
                <a:spcPts val="800"/>
              </a:spcBef>
            </a:pPr>
            <a:endParaRPr lang="zh-CN" altLang="en-US" sz="2000" b="1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395560" y="4691957"/>
            <a:ext cx="603372" cy="603372"/>
            <a:chOff x="8421671" y="4725145"/>
            <a:chExt cx="603451" cy="603451"/>
          </a:xfrm>
        </p:grpSpPr>
        <p:sp>
          <p:nvSpPr>
            <p:cNvPr id="46" name="椭圆 45"/>
            <p:cNvSpPr/>
            <p:nvPr/>
          </p:nvSpPr>
          <p:spPr>
            <a:xfrm>
              <a:off x="8421671" y="4725145"/>
              <a:ext cx="603451" cy="603451"/>
            </a:xfrm>
            <a:prstGeom prst="ellipse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kern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组合 156"/>
            <p:cNvGrpSpPr/>
            <p:nvPr/>
          </p:nvGrpSpPr>
          <p:grpSpPr>
            <a:xfrm>
              <a:off x="8571163" y="4839777"/>
              <a:ext cx="304468" cy="348292"/>
              <a:chOff x="10856093" y="315913"/>
              <a:chExt cx="419100" cy="479425"/>
            </a:xfrm>
            <a:solidFill>
              <a:srgbClr val="404040"/>
            </a:solidFill>
          </p:grpSpPr>
          <p:sp>
            <p:nvSpPr>
              <p:cNvPr id="48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12"/>
              <p:cNvSpPr/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04" tIns="60952" rIns="121904" bIns="60952" numCol="1" anchor="t" anchorCtr="0" compatLnSpc="1"/>
              <a:lstStyle/>
              <a:p>
                <a:pPr defTabSz="914400"/>
                <a:endParaRPr lang="zh-CN" altLang="en-US" sz="3200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4"/>
          </p:nvPr>
        </p:nvSpPr>
        <p:spPr>
          <a:xfrm>
            <a:off x="1941512" y="161047"/>
            <a:ext cx="8308976" cy="73723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代码展示页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5" name="图片 54" descr="QQ图片202107231124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1607185"/>
            <a:ext cx="4916805" cy="2686685"/>
          </a:xfrm>
          <a:prstGeom prst="rect">
            <a:avLst/>
          </a:prstGeom>
        </p:spPr>
      </p:pic>
      <p:pic>
        <p:nvPicPr>
          <p:cNvPr id="56" name="图片 55" descr="QQ图片20210723112659"/>
          <p:cNvPicPr>
            <a:picLocks noChangeAspect="1"/>
          </p:cNvPicPr>
          <p:nvPr/>
        </p:nvPicPr>
        <p:blipFill>
          <a:blip r:embed="rId2"/>
          <a:srcRect t="4927" r="37389" b="1201"/>
          <a:stretch>
            <a:fillRect/>
          </a:stretch>
        </p:blipFill>
        <p:spPr>
          <a:xfrm>
            <a:off x="6261735" y="1607185"/>
            <a:ext cx="5450840" cy="268668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7586345" y="4779010"/>
            <a:ext cx="37014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前端显示分类的商品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70213" y="4288597"/>
            <a:ext cx="6253163" cy="1077218"/>
          </a:xfrm>
        </p:spPr>
        <p:txBody>
          <a:bodyPr/>
          <a:lstStyle/>
          <a:p>
            <a:r>
              <a:rPr lang="zh-CN" altLang="en-US" dirty="0"/>
              <a:t>经验教训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402362" y="2575344"/>
            <a:ext cx="3014772" cy="3014772"/>
          </a:xfrm>
          <a:prstGeom prst="donut">
            <a:avLst>
              <a:gd name="adj" fmla="val 38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1286467" y="2535465"/>
            <a:ext cx="959875" cy="959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3560591" y="2535465"/>
            <a:ext cx="959875" cy="9598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3573152" y="4523454"/>
            <a:ext cx="959875" cy="959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390032" y="4663044"/>
            <a:ext cx="959875" cy="9598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189840" y="3362823"/>
            <a:ext cx="1439813" cy="1439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731382" y="2312029"/>
            <a:ext cx="575925" cy="575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5731382" y="3235052"/>
            <a:ext cx="575925" cy="57592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5731382" y="4158074"/>
            <a:ext cx="575925" cy="575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5731382" y="5081096"/>
            <a:ext cx="575925" cy="57592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3200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3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6451290" y="2105162"/>
            <a:ext cx="3033206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zh-CN" altLang="en-US" sz="1335" b="1" dirty="0">
                <a:solidFill>
                  <a:srgbClr val="404040"/>
                </a:solidFill>
                <a:cs typeface="+mn-ea"/>
                <a:sym typeface="+mn-lt"/>
              </a:rPr>
              <a:t>时间规划问题</a:t>
            </a:r>
            <a:endParaRPr lang="zh-CN" altLang="en-US" sz="1335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51289" y="2397562"/>
            <a:ext cx="4375706" cy="62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335" kern="0" dirty="0">
                <a:solidFill>
                  <a:srgbClr val="404040"/>
                </a:solidFill>
                <a:cs typeface="+mn-ea"/>
                <a:sym typeface="+mn-lt"/>
              </a:rPr>
              <a:t>项目时间感觉还是十分紧张，但我们并未对任务有着细致的时间规划表，导致各个进度不一。</a:t>
            </a:r>
            <a:endParaRPr lang="zh-CN" altLang="en-US" sz="1335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6451290" y="4963698"/>
            <a:ext cx="3033206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zh-CN" altLang="en-US" sz="1335" b="1" dirty="0">
                <a:solidFill>
                  <a:srgbClr val="404040"/>
                </a:solidFill>
                <a:cs typeface="+mn-ea"/>
                <a:sym typeface="+mn-lt"/>
              </a:rPr>
              <a:t>技术实现问题</a:t>
            </a:r>
            <a:endParaRPr lang="zh-CN" altLang="en-US" sz="1335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51289" y="5364047"/>
            <a:ext cx="4375706" cy="359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335" kern="0" dirty="0">
                <a:solidFill>
                  <a:srgbClr val="404040"/>
                </a:solidFill>
                <a:cs typeface="+mn-ea"/>
                <a:sym typeface="+mn-lt"/>
              </a:rPr>
              <a:t>由于对</a:t>
            </a:r>
            <a:r>
              <a:rPr lang="en-US" altLang="zh-CN" sz="1335" kern="0" dirty="0">
                <a:solidFill>
                  <a:srgbClr val="404040"/>
                </a:solidFill>
                <a:cs typeface="+mn-ea"/>
                <a:sym typeface="+mn-lt"/>
              </a:rPr>
              <a:t>JavaScript</a:t>
            </a:r>
            <a:r>
              <a:rPr lang="zh-CN" altLang="en-US" sz="1335" kern="0" dirty="0">
                <a:solidFill>
                  <a:srgbClr val="404040"/>
                </a:solidFill>
                <a:cs typeface="+mn-ea"/>
                <a:sym typeface="+mn-lt"/>
              </a:rPr>
              <a:t>的不熟练，遇到很多功能实现问题。</a:t>
            </a:r>
            <a:endParaRPr lang="zh-CN" altLang="en-US" sz="1335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451290" y="3025834"/>
            <a:ext cx="3033206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zh-CN" altLang="en-US" sz="1335" b="1" dirty="0">
                <a:solidFill>
                  <a:srgbClr val="404040"/>
                </a:solidFill>
                <a:cs typeface="+mn-ea"/>
                <a:sym typeface="+mn-lt"/>
              </a:rPr>
              <a:t>缺乏沟通</a:t>
            </a:r>
            <a:endParaRPr lang="zh-CN" altLang="en-US" sz="1335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51289" y="3318234"/>
            <a:ext cx="4375706" cy="62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335" kern="0" dirty="0">
                <a:solidFill>
                  <a:srgbClr val="404040"/>
                </a:solidFill>
                <a:cs typeface="+mn-ea"/>
                <a:sym typeface="+mn-lt"/>
              </a:rPr>
              <a:t>前后端之间，后端之间没有充分的沟通，导致在对接问题，合并问题上遇到很多困难</a:t>
            </a:r>
            <a:endParaRPr lang="zh-CN" altLang="en-US" sz="1335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6451290" y="3946507"/>
            <a:ext cx="3033206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zh-CN" altLang="en-US" sz="1335" b="1" dirty="0">
                <a:solidFill>
                  <a:srgbClr val="404040"/>
                </a:solidFill>
                <a:cs typeface="+mn-ea"/>
                <a:sym typeface="+mn-lt"/>
              </a:rPr>
              <a:t>文档编写问题</a:t>
            </a:r>
            <a:endParaRPr lang="zh-CN" altLang="en-US" sz="1335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57478" y="-3589451"/>
            <a:ext cx="8583554" cy="74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zh-CN" altLang="en-US" sz="4265" kern="0" dirty="0">
                <a:solidFill>
                  <a:srgbClr val="F9B616"/>
                </a:solidFill>
                <a:cs typeface="+mn-ea"/>
                <a:sym typeface="+mn-lt"/>
              </a:rPr>
              <a:t>点击此处添加标题</a:t>
            </a:r>
            <a:endParaRPr kumimoji="1" lang="zh-CN" altLang="en-US" sz="4265" kern="0" dirty="0">
              <a:solidFill>
                <a:srgbClr val="F9B616"/>
              </a:solidFill>
              <a:cs typeface="+mn-ea"/>
              <a:sym typeface="+mn-lt"/>
            </a:endParaRPr>
          </a:p>
        </p:txBody>
      </p:sp>
      <p:cxnSp>
        <p:nvCxnSpPr>
          <p:cNvPr id="56" name="直线连接符 55"/>
          <p:cNvCxnSpPr/>
          <p:nvPr/>
        </p:nvCxnSpPr>
        <p:spPr>
          <a:xfrm>
            <a:off x="1210826" y="-2684186"/>
            <a:ext cx="1007686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50000">
                  <a:schemeClr val="bg1">
                    <a:alpha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占位符 41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zh-CN" altLang="en-US" b="1" dirty="0"/>
              <a:t>问题与经验</a:t>
            </a:r>
            <a:endParaRPr lang="zh-CN" altLang="en-US" b="1" dirty="0"/>
          </a:p>
        </p:txBody>
      </p:sp>
      <p:sp>
        <p:nvSpPr>
          <p:cNvPr id="54" name="Freeform 10"/>
          <p:cNvSpPr>
            <a:spLocks noEditPoints="1"/>
          </p:cNvSpPr>
          <p:nvPr/>
        </p:nvSpPr>
        <p:spPr bwMode="auto">
          <a:xfrm>
            <a:off x="2685547" y="3750322"/>
            <a:ext cx="448397" cy="712477"/>
          </a:xfrm>
          <a:custGeom>
            <a:avLst/>
            <a:gdLst>
              <a:gd name="T0" fmla="*/ 180 w 359"/>
              <a:gd name="T1" fmla="*/ 318 h 569"/>
              <a:gd name="T2" fmla="*/ 180 w 359"/>
              <a:gd name="T3" fmla="*/ 318 h 569"/>
              <a:gd name="T4" fmla="*/ 37 w 359"/>
              <a:gd name="T5" fmla="*/ 176 h 569"/>
              <a:gd name="T6" fmla="*/ 180 w 359"/>
              <a:gd name="T7" fmla="*/ 33 h 569"/>
              <a:gd name="T8" fmla="*/ 322 w 359"/>
              <a:gd name="T9" fmla="*/ 176 h 569"/>
              <a:gd name="T10" fmla="*/ 180 w 359"/>
              <a:gd name="T11" fmla="*/ 318 h 569"/>
              <a:gd name="T12" fmla="*/ 180 w 359"/>
              <a:gd name="T13" fmla="*/ 0 h 569"/>
              <a:gd name="T14" fmla="*/ 180 w 359"/>
              <a:gd name="T15" fmla="*/ 0 h 569"/>
              <a:gd name="T16" fmla="*/ 0 w 359"/>
              <a:gd name="T17" fmla="*/ 179 h 569"/>
              <a:gd name="T18" fmla="*/ 180 w 359"/>
              <a:gd name="T19" fmla="*/ 569 h 569"/>
              <a:gd name="T20" fmla="*/ 359 w 359"/>
              <a:gd name="T21" fmla="*/ 179 h 569"/>
              <a:gd name="T22" fmla="*/ 180 w 359"/>
              <a:gd name="T23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9" h="569">
                <a:moveTo>
                  <a:pt x="180" y="318"/>
                </a:moveTo>
                <a:lnTo>
                  <a:pt x="180" y="318"/>
                </a:lnTo>
                <a:cubicBezTo>
                  <a:pt x="101" y="318"/>
                  <a:pt x="37" y="255"/>
                  <a:pt x="37" y="176"/>
                </a:cubicBezTo>
                <a:cubicBezTo>
                  <a:pt x="37" y="97"/>
                  <a:pt x="101" y="33"/>
                  <a:pt x="180" y="33"/>
                </a:cubicBezTo>
                <a:cubicBezTo>
                  <a:pt x="258" y="33"/>
                  <a:pt x="322" y="97"/>
                  <a:pt x="322" y="176"/>
                </a:cubicBezTo>
                <a:cubicBezTo>
                  <a:pt x="322" y="255"/>
                  <a:pt x="258" y="318"/>
                  <a:pt x="180" y="318"/>
                </a:cubicBezTo>
                <a:close/>
                <a:moveTo>
                  <a:pt x="180" y="0"/>
                </a:moveTo>
                <a:lnTo>
                  <a:pt x="180" y="0"/>
                </a:lnTo>
                <a:cubicBezTo>
                  <a:pt x="81" y="0"/>
                  <a:pt x="0" y="80"/>
                  <a:pt x="0" y="179"/>
                </a:cubicBezTo>
                <a:cubicBezTo>
                  <a:pt x="0" y="278"/>
                  <a:pt x="180" y="569"/>
                  <a:pt x="180" y="569"/>
                </a:cubicBezTo>
                <a:cubicBezTo>
                  <a:pt x="180" y="569"/>
                  <a:pt x="359" y="278"/>
                  <a:pt x="359" y="179"/>
                </a:cubicBezTo>
                <a:cubicBezTo>
                  <a:pt x="359" y="80"/>
                  <a:pt x="279" y="0"/>
                  <a:pt x="18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51600" y="4271010"/>
            <a:ext cx="5669280" cy="810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因为项目经验的缺乏，文档经验也不足，不能充分的利用文档的标准性和约束性，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导致后期项目编码很难通过文档进行参考，并因为没有接口文档的统一，导致前后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端的分割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70213" y="4288597"/>
            <a:ext cx="6253163" cy="1076325"/>
          </a:xfrm>
        </p:spPr>
        <p:txBody>
          <a:bodyPr/>
          <a:lstStyle/>
          <a:p>
            <a:r>
              <a:rPr lang="zh-CN" altLang="en-US" dirty="0"/>
              <a:t>工程总结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1344091" y="3557892"/>
            <a:ext cx="2207958" cy="287995"/>
          </a:xfrm>
          <a:prstGeom prst="chevron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3792044" y="3557892"/>
            <a:ext cx="2207958" cy="287995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6260099" y="3557892"/>
            <a:ext cx="2207958" cy="287995"/>
          </a:xfrm>
          <a:prstGeom prst="chevron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8728154" y="3557892"/>
            <a:ext cx="2207958" cy="287995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091" y="2160060"/>
            <a:ext cx="1967963" cy="29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13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6383995" y="2067740"/>
            <a:ext cx="1759006" cy="29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en-US" altLang="zh-CN" sz="13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8718091" y="3929109"/>
            <a:ext cx="1932252" cy="29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rgbClr val="404040"/>
                </a:solidFill>
                <a:cs typeface="+mn-ea"/>
                <a:sym typeface="+mn-lt"/>
              </a:rPr>
              <a:t>TEXT HERE</a:t>
            </a:r>
            <a:endParaRPr lang="en-US" altLang="zh-CN" sz="1335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2045" y="3929109"/>
            <a:ext cx="1971332" cy="29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200">
              <a:defRPr/>
            </a:pPr>
            <a:r>
              <a:rPr lang="en-US" altLang="zh-CN" sz="1335" b="1" dirty="0">
                <a:solidFill>
                  <a:srgbClr val="404040"/>
                </a:solidFill>
                <a:cs typeface="+mn-ea"/>
                <a:sym typeface="+mn-lt"/>
              </a:rPr>
              <a:t>TEXT HERE</a:t>
            </a:r>
            <a:endParaRPr lang="en-US" altLang="zh-CN" sz="1335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7"/>
          <p:cNvCxnSpPr/>
          <p:nvPr/>
        </p:nvCxnSpPr>
        <p:spPr>
          <a:xfrm>
            <a:off x="10650343" y="3845887"/>
            <a:ext cx="0" cy="1653945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5" name="直接连接符 18"/>
          <p:cNvCxnSpPr/>
          <p:nvPr/>
        </p:nvCxnSpPr>
        <p:spPr>
          <a:xfrm>
            <a:off x="8229413" y="1981509"/>
            <a:ext cx="0" cy="1653945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6" name="直接连接符 19"/>
          <p:cNvCxnSpPr/>
          <p:nvPr/>
        </p:nvCxnSpPr>
        <p:spPr>
          <a:xfrm>
            <a:off x="5756255" y="3845887"/>
            <a:ext cx="0" cy="1653945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17" name="直接连接符 20"/>
          <p:cNvCxnSpPr/>
          <p:nvPr/>
        </p:nvCxnSpPr>
        <p:spPr>
          <a:xfrm>
            <a:off x="3312053" y="1903947"/>
            <a:ext cx="0" cy="1653945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1133253" y="2424596"/>
            <a:ext cx="2178801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rgbClr val="404040"/>
                </a:solidFill>
                <a:cs typeface="+mn-ea"/>
                <a:sym typeface="+mn-lt"/>
              </a:rPr>
              <a:t>需求文档编写</a:t>
            </a:r>
            <a:endParaRPr lang="zh-CN" altLang="en-US" sz="2000" b="1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50613" y="2424596"/>
            <a:ext cx="2178801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rgbClr val="404040"/>
                </a:solidFill>
                <a:cs typeface="+mn-ea"/>
                <a:sym typeface="+mn-lt"/>
              </a:rPr>
              <a:t>系统详细设计文档编写</a:t>
            </a:r>
            <a:r>
              <a:rPr lang="zh-CN" altLang="en-US" sz="2000" kern="0" dirty="0">
                <a:solidFill>
                  <a:srgbClr val="404040"/>
                </a:solidFill>
                <a:cs typeface="+mn-ea"/>
                <a:sym typeface="+mn-lt"/>
              </a:rPr>
              <a:t>。</a:t>
            </a:r>
            <a:endParaRPr lang="zh-CN" altLang="en-US" sz="2000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52050" y="4166839"/>
            <a:ext cx="2178801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rgbClr val="404040"/>
                </a:solidFill>
                <a:cs typeface="+mn-ea"/>
                <a:sym typeface="+mn-lt"/>
              </a:rPr>
              <a:t>系统概要设计文档编写。</a:t>
            </a:r>
            <a:endParaRPr lang="zh-CN" altLang="en-US" sz="2000" b="1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69410" y="4166839"/>
            <a:ext cx="2178801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rgbClr val="404040"/>
                </a:solidFill>
                <a:cs typeface="+mn-ea"/>
                <a:sym typeface="+mn-lt"/>
              </a:rPr>
              <a:t>系统编码</a:t>
            </a:r>
            <a:endParaRPr lang="zh-CN" altLang="en-US" sz="2000" b="1" kern="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zh-CN" altLang="en-US" b="1" dirty="0"/>
              <a:t>工程产出实现</a:t>
            </a:r>
            <a:endParaRPr lang="zh-CN" altLang="en-US" b="1" dirty="0"/>
          </a:p>
        </p:txBody>
      </p:sp>
      <p:grpSp>
        <p:nvGrpSpPr>
          <p:cNvPr id="32" name="组合 51"/>
          <p:cNvGrpSpPr/>
          <p:nvPr/>
        </p:nvGrpSpPr>
        <p:grpSpPr>
          <a:xfrm>
            <a:off x="3107978" y="1252007"/>
            <a:ext cx="438713" cy="587101"/>
            <a:chOff x="7926388" y="2066925"/>
            <a:chExt cx="863600" cy="1155700"/>
          </a:xfrm>
          <a:solidFill>
            <a:schemeClr val="bg1"/>
          </a:solidFill>
        </p:grpSpPr>
        <p:sp>
          <p:nvSpPr>
            <p:cNvPr id="33" name="Freeform 43"/>
            <p:cNvSpPr/>
            <p:nvPr/>
          </p:nvSpPr>
          <p:spPr bwMode="auto">
            <a:xfrm>
              <a:off x="8072438" y="2066925"/>
              <a:ext cx="573088" cy="574675"/>
            </a:xfrm>
            <a:custGeom>
              <a:avLst/>
              <a:gdLst>
                <a:gd name="T0" fmla="*/ 156 w 312"/>
                <a:gd name="T1" fmla="*/ 312 h 312"/>
                <a:gd name="T2" fmla="*/ 156 w 312"/>
                <a:gd name="T3" fmla="*/ 312 h 312"/>
                <a:gd name="T4" fmla="*/ 312 w 312"/>
                <a:gd name="T5" fmla="*/ 156 h 312"/>
                <a:gd name="T6" fmla="*/ 156 w 312"/>
                <a:gd name="T7" fmla="*/ 0 h 312"/>
                <a:gd name="T8" fmla="*/ 0 w 312"/>
                <a:gd name="T9" fmla="*/ 156 h 312"/>
                <a:gd name="T10" fmla="*/ 156 w 312"/>
                <a:gd name="T1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156" y="312"/>
                  </a:moveTo>
                  <a:lnTo>
                    <a:pt x="156" y="312"/>
                  </a:lnTo>
                  <a:cubicBezTo>
                    <a:pt x="242" y="312"/>
                    <a:pt x="312" y="242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242"/>
                    <a:pt x="70" y="312"/>
                    <a:pt x="156" y="3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4"/>
            <p:cNvSpPr/>
            <p:nvPr/>
          </p:nvSpPr>
          <p:spPr bwMode="auto">
            <a:xfrm>
              <a:off x="7926388" y="2727325"/>
              <a:ext cx="863600" cy="495300"/>
            </a:xfrm>
            <a:custGeom>
              <a:avLst/>
              <a:gdLst>
                <a:gd name="T0" fmla="*/ 383 w 469"/>
                <a:gd name="T1" fmla="*/ 0 h 269"/>
                <a:gd name="T2" fmla="*/ 383 w 469"/>
                <a:gd name="T3" fmla="*/ 0 h 269"/>
                <a:gd name="T4" fmla="*/ 86 w 469"/>
                <a:gd name="T5" fmla="*/ 0 h 269"/>
                <a:gd name="T6" fmla="*/ 0 w 469"/>
                <a:gd name="T7" fmla="*/ 86 h 269"/>
                <a:gd name="T8" fmla="*/ 0 w 469"/>
                <a:gd name="T9" fmla="*/ 110 h 269"/>
                <a:gd name="T10" fmla="*/ 0 w 469"/>
                <a:gd name="T11" fmla="*/ 167 h 269"/>
                <a:gd name="T12" fmla="*/ 0 w 469"/>
                <a:gd name="T13" fmla="*/ 269 h 269"/>
                <a:gd name="T14" fmla="*/ 469 w 469"/>
                <a:gd name="T15" fmla="*/ 269 h 269"/>
                <a:gd name="T16" fmla="*/ 469 w 469"/>
                <a:gd name="T17" fmla="*/ 167 h 269"/>
                <a:gd name="T18" fmla="*/ 469 w 469"/>
                <a:gd name="T19" fmla="*/ 110 h 269"/>
                <a:gd name="T20" fmla="*/ 469 w 469"/>
                <a:gd name="T21" fmla="*/ 86 h 269"/>
                <a:gd name="T22" fmla="*/ 383 w 469"/>
                <a:gd name="T2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269"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7"/>
                  </a:lnTo>
                  <a:lnTo>
                    <a:pt x="0" y="269"/>
                  </a:lnTo>
                  <a:lnTo>
                    <a:pt x="469" y="269"/>
                  </a:lnTo>
                  <a:lnTo>
                    <a:pt x="469" y="167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51"/>
          <p:cNvGrpSpPr/>
          <p:nvPr/>
        </p:nvGrpSpPr>
        <p:grpSpPr>
          <a:xfrm>
            <a:off x="8010056" y="1252007"/>
            <a:ext cx="438713" cy="587101"/>
            <a:chOff x="7926388" y="2066925"/>
            <a:chExt cx="863600" cy="1155700"/>
          </a:xfrm>
          <a:solidFill>
            <a:schemeClr val="bg1"/>
          </a:solidFill>
        </p:grpSpPr>
        <p:sp>
          <p:nvSpPr>
            <p:cNvPr id="36" name="Freeform 43"/>
            <p:cNvSpPr/>
            <p:nvPr/>
          </p:nvSpPr>
          <p:spPr bwMode="auto">
            <a:xfrm>
              <a:off x="8072438" y="2066925"/>
              <a:ext cx="573088" cy="574675"/>
            </a:xfrm>
            <a:custGeom>
              <a:avLst/>
              <a:gdLst>
                <a:gd name="T0" fmla="*/ 156 w 312"/>
                <a:gd name="T1" fmla="*/ 312 h 312"/>
                <a:gd name="T2" fmla="*/ 156 w 312"/>
                <a:gd name="T3" fmla="*/ 312 h 312"/>
                <a:gd name="T4" fmla="*/ 312 w 312"/>
                <a:gd name="T5" fmla="*/ 156 h 312"/>
                <a:gd name="T6" fmla="*/ 156 w 312"/>
                <a:gd name="T7" fmla="*/ 0 h 312"/>
                <a:gd name="T8" fmla="*/ 0 w 312"/>
                <a:gd name="T9" fmla="*/ 156 h 312"/>
                <a:gd name="T10" fmla="*/ 156 w 312"/>
                <a:gd name="T1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156" y="312"/>
                  </a:moveTo>
                  <a:lnTo>
                    <a:pt x="156" y="312"/>
                  </a:lnTo>
                  <a:cubicBezTo>
                    <a:pt x="242" y="312"/>
                    <a:pt x="312" y="242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242"/>
                    <a:pt x="70" y="312"/>
                    <a:pt x="156" y="3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4"/>
            <p:cNvSpPr/>
            <p:nvPr/>
          </p:nvSpPr>
          <p:spPr bwMode="auto">
            <a:xfrm>
              <a:off x="7926388" y="2727325"/>
              <a:ext cx="863600" cy="495300"/>
            </a:xfrm>
            <a:custGeom>
              <a:avLst/>
              <a:gdLst>
                <a:gd name="T0" fmla="*/ 383 w 469"/>
                <a:gd name="T1" fmla="*/ 0 h 269"/>
                <a:gd name="T2" fmla="*/ 383 w 469"/>
                <a:gd name="T3" fmla="*/ 0 h 269"/>
                <a:gd name="T4" fmla="*/ 86 w 469"/>
                <a:gd name="T5" fmla="*/ 0 h 269"/>
                <a:gd name="T6" fmla="*/ 0 w 469"/>
                <a:gd name="T7" fmla="*/ 86 h 269"/>
                <a:gd name="T8" fmla="*/ 0 w 469"/>
                <a:gd name="T9" fmla="*/ 110 h 269"/>
                <a:gd name="T10" fmla="*/ 0 w 469"/>
                <a:gd name="T11" fmla="*/ 167 h 269"/>
                <a:gd name="T12" fmla="*/ 0 w 469"/>
                <a:gd name="T13" fmla="*/ 269 h 269"/>
                <a:gd name="T14" fmla="*/ 469 w 469"/>
                <a:gd name="T15" fmla="*/ 269 h 269"/>
                <a:gd name="T16" fmla="*/ 469 w 469"/>
                <a:gd name="T17" fmla="*/ 167 h 269"/>
                <a:gd name="T18" fmla="*/ 469 w 469"/>
                <a:gd name="T19" fmla="*/ 110 h 269"/>
                <a:gd name="T20" fmla="*/ 469 w 469"/>
                <a:gd name="T21" fmla="*/ 86 h 269"/>
                <a:gd name="T22" fmla="*/ 383 w 469"/>
                <a:gd name="T2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269"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7"/>
                  </a:lnTo>
                  <a:lnTo>
                    <a:pt x="0" y="269"/>
                  </a:lnTo>
                  <a:lnTo>
                    <a:pt x="469" y="269"/>
                  </a:lnTo>
                  <a:lnTo>
                    <a:pt x="469" y="167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51"/>
          <p:cNvGrpSpPr/>
          <p:nvPr/>
        </p:nvGrpSpPr>
        <p:grpSpPr>
          <a:xfrm>
            <a:off x="5524194" y="5593646"/>
            <a:ext cx="438713" cy="587101"/>
            <a:chOff x="7926388" y="2066925"/>
            <a:chExt cx="863600" cy="11557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9" name="Freeform 43"/>
            <p:cNvSpPr/>
            <p:nvPr/>
          </p:nvSpPr>
          <p:spPr bwMode="auto">
            <a:xfrm>
              <a:off x="8072438" y="2066925"/>
              <a:ext cx="573088" cy="574675"/>
            </a:xfrm>
            <a:custGeom>
              <a:avLst/>
              <a:gdLst>
                <a:gd name="T0" fmla="*/ 156 w 312"/>
                <a:gd name="T1" fmla="*/ 312 h 312"/>
                <a:gd name="T2" fmla="*/ 156 w 312"/>
                <a:gd name="T3" fmla="*/ 312 h 312"/>
                <a:gd name="T4" fmla="*/ 312 w 312"/>
                <a:gd name="T5" fmla="*/ 156 h 312"/>
                <a:gd name="T6" fmla="*/ 156 w 312"/>
                <a:gd name="T7" fmla="*/ 0 h 312"/>
                <a:gd name="T8" fmla="*/ 0 w 312"/>
                <a:gd name="T9" fmla="*/ 156 h 312"/>
                <a:gd name="T10" fmla="*/ 156 w 312"/>
                <a:gd name="T1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156" y="312"/>
                  </a:moveTo>
                  <a:lnTo>
                    <a:pt x="156" y="312"/>
                  </a:lnTo>
                  <a:cubicBezTo>
                    <a:pt x="242" y="312"/>
                    <a:pt x="312" y="242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242"/>
                    <a:pt x="70" y="312"/>
                    <a:pt x="156" y="3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7926388" y="2727325"/>
              <a:ext cx="863600" cy="495300"/>
            </a:xfrm>
            <a:custGeom>
              <a:avLst/>
              <a:gdLst>
                <a:gd name="T0" fmla="*/ 383 w 469"/>
                <a:gd name="T1" fmla="*/ 0 h 269"/>
                <a:gd name="T2" fmla="*/ 383 w 469"/>
                <a:gd name="T3" fmla="*/ 0 h 269"/>
                <a:gd name="T4" fmla="*/ 86 w 469"/>
                <a:gd name="T5" fmla="*/ 0 h 269"/>
                <a:gd name="T6" fmla="*/ 0 w 469"/>
                <a:gd name="T7" fmla="*/ 86 h 269"/>
                <a:gd name="T8" fmla="*/ 0 w 469"/>
                <a:gd name="T9" fmla="*/ 110 h 269"/>
                <a:gd name="T10" fmla="*/ 0 w 469"/>
                <a:gd name="T11" fmla="*/ 167 h 269"/>
                <a:gd name="T12" fmla="*/ 0 w 469"/>
                <a:gd name="T13" fmla="*/ 269 h 269"/>
                <a:gd name="T14" fmla="*/ 469 w 469"/>
                <a:gd name="T15" fmla="*/ 269 h 269"/>
                <a:gd name="T16" fmla="*/ 469 w 469"/>
                <a:gd name="T17" fmla="*/ 167 h 269"/>
                <a:gd name="T18" fmla="*/ 469 w 469"/>
                <a:gd name="T19" fmla="*/ 110 h 269"/>
                <a:gd name="T20" fmla="*/ 469 w 469"/>
                <a:gd name="T21" fmla="*/ 86 h 269"/>
                <a:gd name="T22" fmla="*/ 383 w 469"/>
                <a:gd name="T2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269"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7"/>
                  </a:lnTo>
                  <a:lnTo>
                    <a:pt x="0" y="269"/>
                  </a:lnTo>
                  <a:lnTo>
                    <a:pt x="469" y="269"/>
                  </a:lnTo>
                  <a:lnTo>
                    <a:pt x="469" y="167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组合 51"/>
          <p:cNvGrpSpPr/>
          <p:nvPr/>
        </p:nvGrpSpPr>
        <p:grpSpPr>
          <a:xfrm>
            <a:off x="10426272" y="5593646"/>
            <a:ext cx="438713" cy="587101"/>
            <a:chOff x="7926388" y="2066925"/>
            <a:chExt cx="863600" cy="11557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Freeform 43"/>
            <p:cNvSpPr/>
            <p:nvPr/>
          </p:nvSpPr>
          <p:spPr bwMode="auto">
            <a:xfrm>
              <a:off x="8072438" y="2066925"/>
              <a:ext cx="573088" cy="574675"/>
            </a:xfrm>
            <a:custGeom>
              <a:avLst/>
              <a:gdLst>
                <a:gd name="T0" fmla="*/ 156 w 312"/>
                <a:gd name="T1" fmla="*/ 312 h 312"/>
                <a:gd name="T2" fmla="*/ 156 w 312"/>
                <a:gd name="T3" fmla="*/ 312 h 312"/>
                <a:gd name="T4" fmla="*/ 312 w 312"/>
                <a:gd name="T5" fmla="*/ 156 h 312"/>
                <a:gd name="T6" fmla="*/ 156 w 312"/>
                <a:gd name="T7" fmla="*/ 0 h 312"/>
                <a:gd name="T8" fmla="*/ 0 w 312"/>
                <a:gd name="T9" fmla="*/ 156 h 312"/>
                <a:gd name="T10" fmla="*/ 156 w 312"/>
                <a:gd name="T1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156" y="312"/>
                  </a:moveTo>
                  <a:lnTo>
                    <a:pt x="156" y="312"/>
                  </a:lnTo>
                  <a:cubicBezTo>
                    <a:pt x="242" y="312"/>
                    <a:pt x="312" y="242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242"/>
                    <a:pt x="70" y="312"/>
                    <a:pt x="156" y="3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7926388" y="2727325"/>
              <a:ext cx="863600" cy="495300"/>
            </a:xfrm>
            <a:custGeom>
              <a:avLst/>
              <a:gdLst>
                <a:gd name="T0" fmla="*/ 383 w 469"/>
                <a:gd name="T1" fmla="*/ 0 h 269"/>
                <a:gd name="T2" fmla="*/ 383 w 469"/>
                <a:gd name="T3" fmla="*/ 0 h 269"/>
                <a:gd name="T4" fmla="*/ 86 w 469"/>
                <a:gd name="T5" fmla="*/ 0 h 269"/>
                <a:gd name="T6" fmla="*/ 0 w 469"/>
                <a:gd name="T7" fmla="*/ 86 h 269"/>
                <a:gd name="T8" fmla="*/ 0 w 469"/>
                <a:gd name="T9" fmla="*/ 110 h 269"/>
                <a:gd name="T10" fmla="*/ 0 w 469"/>
                <a:gd name="T11" fmla="*/ 167 h 269"/>
                <a:gd name="T12" fmla="*/ 0 w 469"/>
                <a:gd name="T13" fmla="*/ 269 h 269"/>
                <a:gd name="T14" fmla="*/ 469 w 469"/>
                <a:gd name="T15" fmla="*/ 269 h 269"/>
                <a:gd name="T16" fmla="*/ 469 w 469"/>
                <a:gd name="T17" fmla="*/ 167 h 269"/>
                <a:gd name="T18" fmla="*/ 469 w 469"/>
                <a:gd name="T19" fmla="*/ 110 h 269"/>
                <a:gd name="T20" fmla="*/ 469 w 469"/>
                <a:gd name="T21" fmla="*/ 86 h 269"/>
                <a:gd name="T22" fmla="*/ 383 w 469"/>
                <a:gd name="T2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269">
                  <a:moveTo>
                    <a:pt x="383" y="0"/>
                  </a:moveTo>
                  <a:lnTo>
                    <a:pt x="383" y="0"/>
                  </a:lnTo>
                  <a:lnTo>
                    <a:pt x="86" y="0"/>
                  </a:lnTo>
                  <a:cubicBezTo>
                    <a:pt x="39" y="0"/>
                    <a:pt x="0" y="39"/>
                    <a:pt x="0" y="86"/>
                  </a:cubicBezTo>
                  <a:lnTo>
                    <a:pt x="0" y="110"/>
                  </a:lnTo>
                  <a:lnTo>
                    <a:pt x="0" y="167"/>
                  </a:lnTo>
                  <a:lnTo>
                    <a:pt x="0" y="269"/>
                  </a:lnTo>
                  <a:lnTo>
                    <a:pt x="469" y="269"/>
                  </a:lnTo>
                  <a:lnTo>
                    <a:pt x="469" y="167"/>
                  </a:lnTo>
                  <a:lnTo>
                    <a:pt x="469" y="110"/>
                  </a:lnTo>
                  <a:lnTo>
                    <a:pt x="469" y="86"/>
                  </a:lnTo>
                  <a:cubicBezTo>
                    <a:pt x="469" y="39"/>
                    <a:pt x="430" y="0"/>
                    <a:pt x="3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8685" y="3665004"/>
            <a:ext cx="2159719" cy="2879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24996" y="3665004"/>
            <a:ext cx="2639656" cy="287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91246" y="3665004"/>
            <a:ext cx="2639656" cy="2879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57495" y="3665004"/>
            <a:ext cx="2639656" cy="287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285973" y="1908910"/>
            <a:ext cx="383950" cy="38395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4603473" y="5392971"/>
            <a:ext cx="383950" cy="38395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7057495" y="1908910"/>
            <a:ext cx="383950" cy="38395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11"/>
          <p:cNvCxnSpPr/>
          <p:nvPr/>
        </p:nvCxnSpPr>
        <p:spPr>
          <a:xfrm>
            <a:off x="2477948" y="2369162"/>
            <a:ext cx="0" cy="11998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2"/>
          <p:cNvCxnSpPr/>
          <p:nvPr/>
        </p:nvCxnSpPr>
        <p:spPr>
          <a:xfrm>
            <a:off x="4788206" y="4048996"/>
            <a:ext cx="0" cy="11998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3"/>
          <p:cNvCxnSpPr/>
          <p:nvPr/>
        </p:nvCxnSpPr>
        <p:spPr>
          <a:xfrm>
            <a:off x="7249470" y="2369162"/>
            <a:ext cx="0" cy="11998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09606" y="1908911"/>
            <a:ext cx="2582400" cy="42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135" b="1" kern="0" dirty="0">
                <a:solidFill>
                  <a:schemeClr val="accent2"/>
                </a:solidFill>
                <a:cs typeface="+mn-ea"/>
                <a:sym typeface="+mn-lt"/>
              </a:rPr>
              <a:t>Add Your Text</a:t>
            </a:r>
            <a:endParaRPr lang="en-US" altLang="zh-CN" sz="2135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1821" y="4204835"/>
            <a:ext cx="2582400" cy="42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135" b="1" kern="0" dirty="0">
                <a:solidFill>
                  <a:schemeClr val="bg1"/>
                </a:solidFill>
                <a:cs typeface="+mn-ea"/>
                <a:sym typeface="+mn-lt"/>
              </a:rPr>
              <a:t>Add Your Text</a:t>
            </a:r>
            <a:endParaRPr lang="en-US" altLang="zh-CN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6411" y="1872716"/>
            <a:ext cx="2582400" cy="42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135" b="1" kern="0" dirty="0">
                <a:solidFill>
                  <a:schemeClr val="accent2"/>
                </a:solidFill>
                <a:cs typeface="+mn-ea"/>
                <a:sym typeface="+mn-lt"/>
              </a:rPr>
              <a:t>Add Your Text</a:t>
            </a:r>
            <a:endParaRPr lang="en-US" altLang="zh-CN" sz="2135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47611" y="4430260"/>
            <a:ext cx="2582400" cy="42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135" b="1" kern="0" dirty="0">
                <a:solidFill>
                  <a:schemeClr val="bg1"/>
                </a:solidFill>
                <a:cs typeface="+mn-ea"/>
                <a:sym typeface="+mn-lt"/>
              </a:rPr>
              <a:t>Add Your Text</a:t>
            </a:r>
            <a:endParaRPr lang="en-US" altLang="zh-CN" sz="2135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10072799" y="3425055"/>
            <a:ext cx="767900" cy="780244"/>
            <a:chOff x="7554987" y="2218344"/>
            <a:chExt cx="576000" cy="585258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554987" y="2218344"/>
              <a:ext cx="576000" cy="576000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lnSpc>
                  <a:spcPct val="90000"/>
                </a:lnSpc>
              </a:pPr>
              <a:endParaRPr lang="zh-CN" altLang="en-US" sz="6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45340" y="2235755"/>
              <a:ext cx="418625" cy="56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kumimoji="1" lang="en-US" altLang="zh-CN" sz="4800" kern="0" dirty="0">
                  <a:solidFill>
                    <a:schemeClr val="bg1"/>
                  </a:solidFill>
                  <a:cs typeface="+mn-ea"/>
                  <a:sym typeface="+mn-lt"/>
                </a:rPr>
                <a:t>+</a:t>
              </a:r>
              <a:endParaRPr kumimoji="1" lang="zh-CN" altLang="en-US" sz="48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709607" y="2292860"/>
            <a:ext cx="266617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前端框架搭建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56412" y="2292860"/>
            <a:ext cx="266617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后端合并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1822" y="4625090"/>
            <a:ext cx="2666178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用户登录，注册信息功能实现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卖家功能实现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买家功能实现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31607" y="4803143"/>
            <a:ext cx="266617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cs typeface="+mn-ea"/>
                <a:sym typeface="+mn-lt"/>
              </a:rPr>
              <a:t>前后端对接</a:t>
            </a:r>
            <a:endParaRPr lang="zh-CN" altLang="en-US" sz="2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工程产出实现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11657" y="1122435"/>
            <a:ext cx="153924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2665" b="1" kern="0" dirty="0">
                <a:solidFill>
                  <a:schemeClr val="accent1"/>
                </a:solidFill>
                <a:cs typeface="+mn-ea"/>
                <a:sym typeface="+mn-lt"/>
              </a:rPr>
              <a:t>项目情况</a:t>
            </a:r>
            <a:endParaRPr kumimoji="1" lang="zh-CN" altLang="en-US" sz="2665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flipH="1">
            <a:off x="7009827" y="1234389"/>
            <a:ext cx="301829" cy="301829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1655" y="1589886"/>
            <a:ext cx="4552215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1.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完成文档编写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2.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实现界面设计，完成了一个完善的电商卖家买家端界面</a:t>
            </a:r>
            <a:endParaRPr kumimoji="1" lang="en-US" altLang="zh-CN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3.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在规定时间内基本完成预期的基本电商功能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1657" y="2589892"/>
            <a:ext cx="153924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2665" b="1" kern="0" dirty="0">
                <a:solidFill>
                  <a:schemeClr val="accent1"/>
                </a:solidFill>
                <a:cs typeface="+mn-ea"/>
                <a:sym typeface="+mn-lt"/>
              </a:rPr>
              <a:t>获得经验</a:t>
            </a:r>
            <a:endParaRPr kumimoji="1" lang="zh-CN" altLang="en-US" sz="2665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flipH="1">
            <a:off x="7009827" y="2701846"/>
            <a:ext cx="301829" cy="301829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1655" y="3057343"/>
            <a:ext cx="4552215" cy="169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1.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有了项目经验后，了解到文档编写的重要性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2.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时间安排，任务分配，进度管理会更加科学，符合实际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3.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了解到了沟通的重要性，有利于成员之间的关系和项目实现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4.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学习和实践了</a:t>
            </a: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spring boot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，</a:t>
            </a:r>
            <a:r>
              <a:rPr kumimoji="1" lang="en-US" altLang="zh-CN" sz="1335" kern="0" dirty="0">
                <a:solidFill>
                  <a:srgbClr val="1D1D1D"/>
                </a:solidFill>
                <a:cs typeface="+mn-ea"/>
                <a:sym typeface="+mn-lt"/>
              </a:rPr>
              <a:t>MyBatis Plus, vue</a:t>
            </a: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的开发技术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11657" y="4756482"/>
            <a:ext cx="86106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2665" b="1" kern="0" dirty="0">
                <a:solidFill>
                  <a:schemeClr val="accent1"/>
                </a:solidFill>
                <a:cs typeface="+mn-ea"/>
                <a:sym typeface="+mn-lt"/>
              </a:rPr>
              <a:t>展望</a:t>
            </a:r>
            <a:endParaRPr kumimoji="1" lang="zh-CN" altLang="en-US" sz="2665" b="1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直角三角形 14"/>
          <p:cNvSpPr/>
          <p:nvPr/>
        </p:nvSpPr>
        <p:spPr>
          <a:xfrm flipH="1">
            <a:off x="7009827" y="4856371"/>
            <a:ext cx="301829" cy="301829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11655" y="5157894"/>
            <a:ext cx="4552215" cy="169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软件的价值来源于使用，我们项目已经可以通过注册卖家买家身份实现各自的功能，已经具备使用价值。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在未来也可以搭载上服务器，实现在线交互，也可以接上支付宝，微信等支付接口，完成真正的使用性。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在有了这次项目经验的我们，在未来也可以更好地适应各自的开发岗位。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8680" y="4590012"/>
            <a:ext cx="29627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6000" b="1" kern="0" dirty="0">
                <a:solidFill>
                  <a:srgbClr val="1D1D1D"/>
                </a:solidFill>
                <a:cs typeface="+mn-ea"/>
                <a:sym typeface="+mn-lt"/>
              </a:rPr>
              <a:t>总结</a:t>
            </a:r>
            <a:endParaRPr kumimoji="1" lang="zh-CN" altLang="en-US" sz="6000" b="1" kern="0" dirty="0">
              <a:solidFill>
                <a:srgbClr val="1D1D1D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2215" y="4590013"/>
            <a:ext cx="82432" cy="1271977"/>
          </a:xfrm>
          <a:prstGeom prst="rect">
            <a:avLst/>
          </a:prstGeom>
          <a:solidFill>
            <a:srgbClr val="1D1D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81660" y="1122680"/>
            <a:ext cx="3416935" cy="334835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85737" y="1582737"/>
            <a:ext cx="7036018" cy="1000274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185737" y="2501979"/>
            <a:ext cx="7036018" cy="1045210"/>
          </a:xfrm>
        </p:spPr>
        <p:txBody>
          <a:bodyPr/>
          <a:lstStyle/>
          <a:p>
            <a:r>
              <a:rPr lang="en-US" altLang="zh-CN" dirty="0"/>
              <a:t>FOR LISTENING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03542" y="3824922"/>
            <a:ext cx="7036018" cy="398780"/>
          </a:xfrm>
        </p:spPr>
        <p:txBody>
          <a:bodyPr/>
          <a:lstStyle/>
          <a:p>
            <a:r>
              <a:rPr lang="en-US" altLang="zh-CN" sz="2000" b="1"/>
              <a:t>ALi99</a:t>
            </a:r>
            <a:endParaRPr lang="zh-CN" altLang="en-US" sz="2000" b="1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3547110"/>
            <a:ext cx="242887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7861300" y="2726689"/>
            <a:ext cx="3865285" cy="414020"/>
          </a:xfrm>
        </p:spPr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/>
              <a:t>项目概况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587459" y="5648527"/>
            <a:ext cx="4905160" cy="73866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7"/>
          </p:nvPr>
        </p:nvSpPr>
        <p:spPr>
          <a:xfrm>
            <a:off x="6633466" y="826251"/>
            <a:ext cx="5461709" cy="730885"/>
          </a:xfrm>
        </p:spPr>
        <p:txBody>
          <a:bodyPr/>
          <a:lstStyle/>
          <a:p>
            <a:r>
              <a:rPr lang="zh-CN" altLang="en-US" sz="1600" dirty="0"/>
              <a:t>本次答辩会简单介绍项目背景，问题，价值，以及软件工程的思想，文档，和功能与总结，以及功能演示</a:t>
            </a:r>
            <a:endParaRPr lang="zh-CN" altLang="en-US" sz="16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7861300" y="3783099"/>
            <a:ext cx="3865285" cy="414020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/>
              <a:t>功能与代码展示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1"/>
          </p:nvPr>
        </p:nvSpPr>
        <p:spPr>
          <a:xfrm>
            <a:off x="7861300" y="4839510"/>
            <a:ext cx="3865285" cy="415498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经验教训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3"/>
          </p:nvPr>
        </p:nvSpPr>
        <p:spPr>
          <a:xfrm>
            <a:off x="7861300" y="5895922"/>
            <a:ext cx="3865285" cy="414020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/>
              <a:t>工程总结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70213" y="4288597"/>
            <a:ext cx="6253163" cy="1076325"/>
          </a:xfrm>
        </p:spPr>
        <p:txBody>
          <a:bodyPr/>
          <a:lstStyle/>
          <a:p>
            <a:r>
              <a:rPr lang="zh-CN" altLang="en-US" dirty="0"/>
              <a:t>项目概况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6432" y="3569225"/>
            <a:ext cx="3182281" cy="1557964"/>
          </a:xfrm>
          <a:prstGeom prst="rect">
            <a:avLst/>
          </a:prstGeom>
          <a:solidFill>
            <a:srgbClr val="1D1D1D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6649" y="1413628"/>
            <a:ext cx="3262063" cy="2155896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432" y="3630155"/>
            <a:ext cx="3193568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传统商务模式受到地理、经济等各方面条件的限制，一定程度上增加了消费的成本，同时也不利于商家了解客户群体、统一管理。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9968" y="3569225"/>
            <a:ext cx="76465" cy="15579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1669" y="3569225"/>
            <a:ext cx="3182281" cy="1557964"/>
          </a:xfrm>
          <a:prstGeom prst="rect">
            <a:avLst/>
          </a:prstGeom>
          <a:solidFill>
            <a:srgbClr val="1D1D1D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0935" y="1413628"/>
            <a:ext cx="3262063" cy="215589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1669" y="3630155"/>
            <a:ext cx="3193568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电子商务旨在帮助企业实现省钱、省心、省力、省时地建设、运营网上商城，并依靠独立自主的网店运营打造品牌、拓展市场。。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204" y="3569225"/>
            <a:ext cx="76465" cy="1557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38195" y="3569225"/>
            <a:ext cx="3182281" cy="1557964"/>
          </a:xfrm>
          <a:prstGeom prst="rect">
            <a:avLst/>
          </a:prstGeom>
          <a:solidFill>
            <a:srgbClr val="1D1D1D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98417" y="1413628"/>
            <a:ext cx="3262063" cy="215589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38194" y="3630155"/>
            <a:ext cx="3193568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对于企业来说，电子商务可以节约商店的运营成本、拓宽销售渠道、增加销量、了解客户群体的购物需求，使得企业对于商品的销售过程的管理更加方便。。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1731" y="3569225"/>
            <a:ext cx="76465" cy="1557962"/>
          </a:xfrm>
          <a:prstGeom prst="rect">
            <a:avLst/>
          </a:prstGeom>
          <a:solidFill>
            <a:srgbClr val="F1B0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257" y="5266484"/>
            <a:ext cx="10200507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rgbClr val="1D1D1D"/>
                </a:solidFill>
                <a:cs typeface="+mn-ea"/>
                <a:sym typeface="+mn-lt"/>
              </a:rPr>
              <a:t>乐淘电子商务系统将会为消费者提供一个可靠、便利的购物平台，并根据用户的喜好制定专属的商品推荐，提供自取或送货上门等人性化服务，简化商家的管理，拓宽市场和销售渠道，改变人们的消费方式和商户的经营模式，成为国民经济的重要增长点。</a:t>
            </a:r>
            <a:endParaRPr kumimoji="1" lang="zh-CN" altLang="en-US" sz="1335" kern="0" dirty="0">
              <a:solidFill>
                <a:srgbClr val="1D1D1D"/>
              </a:solidFill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zh-CN" altLang="en-US" b="1" u="sng" dirty="0">
                <a:solidFill>
                  <a:schemeClr val="tx1"/>
                </a:solidFill>
              </a:rPr>
              <a:t>项目背景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1793" y="1399496"/>
            <a:ext cx="3550530" cy="3550530"/>
            <a:chOff x="1411977" y="1399232"/>
            <a:chExt cx="3550992" cy="3550992"/>
          </a:xfrm>
        </p:grpSpPr>
        <p:sp>
          <p:nvSpPr>
            <p:cNvPr id="2" name="空心弧 1"/>
            <p:cNvSpPr/>
            <p:nvPr/>
          </p:nvSpPr>
          <p:spPr>
            <a:xfrm rot="16200000">
              <a:off x="1411977" y="1399232"/>
              <a:ext cx="3550992" cy="3550992"/>
            </a:xfrm>
            <a:prstGeom prst="blockArc">
              <a:avLst>
                <a:gd name="adj1" fmla="val 4719989"/>
                <a:gd name="adj2" fmla="val 21446483"/>
                <a:gd name="adj3" fmla="val 5649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497110" y="1484364"/>
              <a:ext cx="3380729" cy="3380729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97745" y="1387737"/>
            <a:ext cx="5502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软件项目目标</a:t>
            </a:r>
            <a:endParaRPr kumimoji="1" lang="en-US" altLang="zh-CN" sz="48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/>
            <a:r>
              <a:rPr kumimoji="1" lang="zh-CN" altLang="en-US" sz="4800" kern="0" dirty="0">
                <a:solidFill>
                  <a:schemeClr val="accent2"/>
                </a:solidFill>
                <a:cs typeface="+mn-ea"/>
                <a:sym typeface="+mn-lt"/>
              </a:rPr>
              <a:t>实现基本需求的功能</a:t>
            </a:r>
            <a:endParaRPr kumimoji="1" lang="zh-CN" altLang="en-US" sz="4800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7745" y="3746855"/>
            <a:ext cx="5211668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kumimoji="1" lang="zh-CN" altLang="en-US" sz="2000" b="1" kern="0" dirty="0">
                <a:solidFill>
                  <a:prstClr val="white"/>
                </a:solidFill>
                <a:cs typeface="+mn-ea"/>
                <a:sym typeface="+mn-lt"/>
              </a:rPr>
              <a:t>在此基础上尽量达到</a:t>
            </a:r>
            <a:r>
              <a:rPr kumimoji="1" lang="zh-CN" altLang="en-US" sz="2000" kern="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kumimoji="1" lang="zh-CN" altLang="en-US" sz="2000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kumimoji="1" lang="zh-CN" altLang="en-US" sz="2000" kern="0" dirty="0">
                <a:solidFill>
                  <a:prstClr val="white"/>
                </a:solidFill>
                <a:cs typeface="+mn-ea"/>
                <a:sym typeface="+mn-lt"/>
              </a:rPr>
              <a:t>灵活先进，界面友好，安全可靠，实用有用</a:t>
            </a:r>
            <a:endParaRPr kumimoji="1" lang="zh-CN" altLang="en-US" sz="2000" kern="0" dirty="0">
              <a:solidFill>
                <a:prstClr val="white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endParaRPr kumimoji="1" lang="zh-CN" altLang="en-US" sz="20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23150" y="1710852"/>
            <a:ext cx="2927816" cy="2927816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210827" y="1363318"/>
            <a:ext cx="2723282" cy="2715426"/>
            <a:chOff x="1210984" y="1363049"/>
            <a:chExt cx="2723637" cy="2715780"/>
          </a:xfrm>
        </p:grpSpPr>
        <p:sp>
          <p:nvSpPr>
            <p:cNvPr id="26" name="空心弧 25"/>
            <p:cNvSpPr/>
            <p:nvPr/>
          </p:nvSpPr>
          <p:spPr>
            <a:xfrm rot="6977117">
              <a:off x="1218840" y="1374149"/>
              <a:ext cx="2704678" cy="2704682"/>
            </a:xfrm>
            <a:prstGeom prst="blockArc">
              <a:avLst>
                <a:gd name="adj1" fmla="val 12089868"/>
                <a:gd name="adj2" fmla="val 21534669"/>
                <a:gd name="adj3" fmla="val 1061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空心弧 26"/>
            <p:cNvSpPr/>
            <p:nvPr/>
          </p:nvSpPr>
          <p:spPr>
            <a:xfrm rot="14440068">
              <a:off x="1218840" y="1374149"/>
              <a:ext cx="2704677" cy="2704682"/>
            </a:xfrm>
            <a:prstGeom prst="blockArc">
              <a:avLst>
                <a:gd name="adj1" fmla="val 11252161"/>
                <a:gd name="adj2" fmla="val 21534669"/>
                <a:gd name="adj3" fmla="val 10611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空心弧 27"/>
            <p:cNvSpPr/>
            <p:nvPr/>
          </p:nvSpPr>
          <p:spPr>
            <a:xfrm rot="19513660">
              <a:off x="1210984" y="1365222"/>
              <a:ext cx="2704682" cy="2704677"/>
            </a:xfrm>
            <a:prstGeom prst="blockArc">
              <a:avLst>
                <a:gd name="adj1" fmla="val 18837859"/>
                <a:gd name="adj2" fmla="val 21534669"/>
                <a:gd name="adj3" fmla="val 1061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rot="17060374">
              <a:off x="1229941" y="1363047"/>
              <a:ext cx="2704677" cy="2704682"/>
            </a:xfrm>
            <a:prstGeom prst="blockArc">
              <a:avLst>
                <a:gd name="adj1" fmla="val 18418194"/>
                <a:gd name="adj2" fmla="val 21534669"/>
                <a:gd name="adj3" fmla="val 10611"/>
              </a:avLst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49746" y="1497884"/>
              <a:ext cx="2446113" cy="2446113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473926" y="4197071"/>
            <a:ext cx="21775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2000"/>
              </a:lnSpc>
            </a:pPr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项目需求说明文档</a:t>
            </a:r>
            <a:endParaRPr kumimoji="1" lang="zh-CN" altLang="en-US" sz="16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16420" y="4807836"/>
            <a:ext cx="2892542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解释说明了项目实现功能，项目标准规范，相关假设，限制，依赖，功能规格，非功能规格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32806" y="4197071"/>
            <a:ext cx="21775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2000"/>
              </a:lnSpc>
            </a:pPr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项目系统概要设计</a:t>
            </a:r>
            <a:endParaRPr kumimoji="1" lang="zh-CN" altLang="en-US" sz="16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75301" y="4807836"/>
            <a:ext cx="2892542" cy="116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总述：需求或目标（讲一下事情的起源）、环境、局限；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总体设计，外部接口和模块设计，数据结构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347106" y="4197071"/>
            <a:ext cx="21775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2000"/>
              </a:lnSpc>
            </a:pPr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项目系统详细设计</a:t>
            </a:r>
            <a:endParaRPr kumimoji="1" lang="zh-CN" altLang="en-US" sz="1600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989600" y="4807836"/>
            <a:ext cx="2892542" cy="115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kumimoji="1"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kumimoji="1"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4641424" y="1363319"/>
            <a:ext cx="2723282" cy="2715426"/>
            <a:chOff x="1210984" y="1363049"/>
            <a:chExt cx="2723637" cy="2715780"/>
          </a:xfrm>
        </p:grpSpPr>
        <p:sp>
          <p:nvSpPr>
            <p:cNvPr id="56" name="空心弧 55"/>
            <p:cNvSpPr/>
            <p:nvPr/>
          </p:nvSpPr>
          <p:spPr>
            <a:xfrm rot="6977117">
              <a:off x="1218840" y="1374149"/>
              <a:ext cx="2704678" cy="2704682"/>
            </a:xfrm>
            <a:prstGeom prst="blockArc">
              <a:avLst>
                <a:gd name="adj1" fmla="val 12089868"/>
                <a:gd name="adj2" fmla="val 21534669"/>
                <a:gd name="adj3" fmla="val 1061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空心弧 56"/>
            <p:cNvSpPr/>
            <p:nvPr/>
          </p:nvSpPr>
          <p:spPr>
            <a:xfrm rot="14440068">
              <a:off x="1218840" y="1374149"/>
              <a:ext cx="2704677" cy="2704682"/>
            </a:xfrm>
            <a:prstGeom prst="blockArc">
              <a:avLst>
                <a:gd name="adj1" fmla="val 11252161"/>
                <a:gd name="adj2" fmla="val 21534669"/>
                <a:gd name="adj3" fmla="val 10611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空心弧 57"/>
            <p:cNvSpPr/>
            <p:nvPr/>
          </p:nvSpPr>
          <p:spPr>
            <a:xfrm rot="19513660">
              <a:off x="1210984" y="1365222"/>
              <a:ext cx="2704682" cy="2704677"/>
            </a:xfrm>
            <a:prstGeom prst="blockArc">
              <a:avLst>
                <a:gd name="adj1" fmla="val 18837859"/>
                <a:gd name="adj2" fmla="val 21534669"/>
                <a:gd name="adj3" fmla="val 1061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空心弧 58"/>
            <p:cNvSpPr/>
            <p:nvPr/>
          </p:nvSpPr>
          <p:spPr>
            <a:xfrm rot="17060374">
              <a:off x="1229941" y="1363047"/>
              <a:ext cx="2704677" cy="2704682"/>
            </a:xfrm>
            <a:prstGeom prst="blockArc">
              <a:avLst>
                <a:gd name="adj1" fmla="val 18418194"/>
                <a:gd name="adj2" fmla="val 21534669"/>
                <a:gd name="adj3" fmla="val 10611"/>
              </a:avLst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49746" y="1497884"/>
              <a:ext cx="2446113" cy="2446113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8147901" y="1363319"/>
            <a:ext cx="2723282" cy="2715426"/>
            <a:chOff x="1210984" y="1363049"/>
            <a:chExt cx="2723637" cy="2715780"/>
          </a:xfrm>
        </p:grpSpPr>
        <p:sp>
          <p:nvSpPr>
            <p:cNvPr id="62" name="空心弧 61"/>
            <p:cNvSpPr/>
            <p:nvPr/>
          </p:nvSpPr>
          <p:spPr>
            <a:xfrm rot="6977117">
              <a:off x="1218840" y="1374149"/>
              <a:ext cx="2704678" cy="2704682"/>
            </a:xfrm>
            <a:prstGeom prst="blockArc">
              <a:avLst>
                <a:gd name="adj1" fmla="val 12089868"/>
                <a:gd name="adj2" fmla="val 21534669"/>
                <a:gd name="adj3" fmla="val 1061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空心弧 62"/>
            <p:cNvSpPr/>
            <p:nvPr/>
          </p:nvSpPr>
          <p:spPr>
            <a:xfrm rot="14440068">
              <a:off x="1218840" y="1374149"/>
              <a:ext cx="2704677" cy="2704682"/>
            </a:xfrm>
            <a:prstGeom prst="blockArc">
              <a:avLst>
                <a:gd name="adj1" fmla="val 11252161"/>
                <a:gd name="adj2" fmla="val 21534669"/>
                <a:gd name="adj3" fmla="val 10611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空心弧 63"/>
            <p:cNvSpPr/>
            <p:nvPr/>
          </p:nvSpPr>
          <p:spPr>
            <a:xfrm rot="19513660">
              <a:off x="1210984" y="1365222"/>
              <a:ext cx="2704682" cy="2704677"/>
            </a:xfrm>
            <a:prstGeom prst="blockArc">
              <a:avLst>
                <a:gd name="adj1" fmla="val 18837859"/>
                <a:gd name="adj2" fmla="val 21534669"/>
                <a:gd name="adj3" fmla="val 1061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空心弧 64"/>
            <p:cNvSpPr/>
            <p:nvPr/>
          </p:nvSpPr>
          <p:spPr>
            <a:xfrm rot="17060374">
              <a:off x="1229941" y="1363047"/>
              <a:ext cx="2704677" cy="2704682"/>
            </a:xfrm>
            <a:prstGeom prst="blockArc">
              <a:avLst>
                <a:gd name="adj1" fmla="val 18418194"/>
                <a:gd name="adj2" fmla="val 21534669"/>
                <a:gd name="adj3" fmla="val 10611"/>
              </a:avLst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349746" y="1497884"/>
              <a:ext cx="2446113" cy="2446113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32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zh-CN" altLang="en-US" b="1" dirty="0"/>
              <a:t>项目文档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70213" y="4288597"/>
            <a:ext cx="6253163" cy="1076325"/>
          </a:xfrm>
        </p:spPr>
        <p:txBody>
          <a:bodyPr/>
          <a:lstStyle/>
          <a:p>
            <a:r>
              <a:rPr lang="zh-CN" altLang="en-US" dirty="0"/>
              <a:t>功能与代码展示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17172" y="1384571"/>
            <a:ext cx="1343194" cy="513205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13" rIns="91415" bIns="45713" rtlCol="0" anchor="ctr"/>
          <a:lstStyle/>
          <a:p>
            <a:pPr algn="ctr" defTabSz="914400"/>
            <a:r>
              <a:rPr lang="zh-CN" altLang="en-US" sz="2400" b="1" kern="0" dirty="0">
                <a:solidFill>
                  <a:schemeClr val="bg1"/>
                </a:solidFill>
                <a:cs typeface="+mn-ea"/>
                <a:sym typeface="+mn-lt"/>
              </a:rPr>
              <a:t>接口层</a:t>
            </a:r>
            <a:endParaRPr lang="zh-CN" altLang="en-US" sz="2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17172" y="2693375"/>
            <a:ext cx="1343194" cy="513205"/>
          </a:xfrm>
          <a:prstGeom prst="roundRect">
            <a:avLst>
              <a:gd name="adj" fmla="val 78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13" rIns="91415" bIns="45713" rtlCol="0" anchor="ctr"/>
          <a:lstStyle/>
          <a:p>
            <a:pPr algn="ctr" defTabSz="914400"/>
            <a:r>
              <a:rPr lang="zh-CN" altLang="en-US" b="1" kern="0" dirty="0">
                <a:solidFill>
                  <a:schemeClr val="bg1"/>
                </a:solidFill>
                <a:cs typeface="+mn-ea"/>
                <a:sym typeface="+mn-lt"/>
              </a:rPr>
              <a:t>数据处理层</a:t>
            </a:r>
            <a:endParaRPr lang="zh-CN" altLang="en-US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17172" y="4002178"/>
            <a:ext cx="1343194" cy="513205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13" rIns="91415" bIns="45713" rtlCol="0" anchor="ctr"/>
          <a:lstStyle/>
          <a:p>
            <a:pPr algn="ctr" defTabSz="914400"/>
            <a:r>
              <a:rPr lang="zh-CN" altLang="en-US" sz="1600" b="1" kern="0" dirty="0">
                <a:solidFill>
                  <a:schemeClr val="bg1"/>
                </a:solidFill>
                <a:cs typeface="+mn-ea"/>
                <a:sym typeface="+mn-lt"/>
              </a:rPr>
              <a:t>框架支撑层</a:t>
            </a:r>
            <a:endParaRPr lang="zh-CN" altLang="en-US" sz="16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17172" y="5310983"/>
            <a:ext cx="1343194" cy="513205"/>
          </a:xfrm>
          <a:prstGeom prst="roundRect">
            <a:avLst>
              <a:gd name="adj" fmla="val 78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13" rIns="91415" bIns="45713" rtlCol="0" anchor="ctr"/>
          <a:lstStyle/>
          <a:p>
            <a:pPr algn="ctr" defTabSz="914400"/>
            <a:r>
              <a:rPr lang="zh-CN" altLang="en-US" sz="2400" b="1" kern="0" dirty="0">
                <a:solidFill>
                  <a:schemeClr val="bg1"/>
                </a:solidFill>
                <a:cs typeface="+mn-ea"/>
                <a:sym typeface="+mn-lt"/>
              </a:rPr>
              <a:t>引导层</a:t>
            </a:r>
            <a:endParaRPr lang="zh-CN" altLang="en-US" sz="2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6"/>
          <p:cNvCxnSpPr>
            <a:stCxn id="4" idx="2"/>
            <a:endCxn id="5" idx="0"/>
          </p:cNvCxnSpPr>
          <p:nvPr/>
        </p:nvCxnSpPr>
        <p:spPr>
          <a:xfrm>
            <a:off x="1888767" y="1897778"/>
            <a:ext cx="0" cy="7955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9"/>
          <p:cNvCxnSpPr>
            <a:stCxn id="5" idx="2"/>
            <a:endCxn id="6" idx="0"/>
          </p:cNvCxnSpPr>
          <p:nvPr/>
        </p:nvCxnSpPr>
        <p:spPr>
          <a:xfrm>
            <a:off x="1888767" y="3206581"/>
            <a:ext cx="0" cy="7955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/>
          <p:cNvCxnSpPr>
            <a:stCxn id="6" idx="2"/>
            <a:endCxn id="7" idx="0"/>
          </p:cNvCxnSpPr>
          <p:nvPr/>
        </p:nvCxnSpPr>
        <p:spPr>
          <a:xfrm>
            <a:off x="1888767" y="4515376"/>
            <a:ext cx="0" cy="7955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5"/>
          <p:cNvCxnSpPr/>
          <p:nvPr/>
        </p:nvCxnSpPr>
        <p:spPr>
          <a:xfrm flipH="1">
            <a:off x="2262856" y="2444073"/>
            <a:ext cx="440489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7"/>
          <p:cNvCxnSpPr/>
          <p:nvPr/>
        </p:nvCxnSpPr>
        <p:spPr>
          <a:xfrm flipH="1">
            <a:off x="2262856" y="3738665"/>
            <a:ext cx="440489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78"/>
          <p:cNvCxnSpPr/>
          <p:nvPr/>
        </p:nvCxnSpPr>
        <p:spPr>
          <a:xfrm flipH="1">
            <a:off x="2262856" y="5033276"/>
            <a:ext cx="440489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15939" y="1272215"/>
            <a:ext cx="3922468" cy="1162050"/>
          </a:xfrm>
          <a:prstGeom prst="rect">
            <a:avLst/>
          </a:prstGeom>
        </p:spPr>
        <p:txBody>
          <a:bodyPr wrap="square" lIns="91415" tIns="45713" rIns="91415" bIns="45713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sz="1335" kern="0" dirty="0">
                <a:solidFill>
                  <a:schemeClr val="bg1"/>
                </a:solidFill>
                <a:cs typeface="+mn-ea"/>
                <a:sym typeface="+mn-lt"/>
              </a:rPr>
              <a:t>使用传统的MyBatis提供的API：这是传统的传递Statement Id 和查询参数给 SqlSession 对象，使用SqlSession对象完成和数据库的交互；</a:t>
            </a:r>
            <a:endParaRPr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sz="1335" kern="0" dirty="0">
                <a:solidFill>
                  <a:schemeClr val="bg1"/>
                </a:solidFill>
                <a:cs typeface="+mn-ea"/>
                <a:sym typeface="+mn-lt"/>
              </a:rPr>
              <a:t>使用Mapper接口</a:t>
            </a:r>
            <a:endParaRPr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15939" y="2576541"/>
            <a:ext cx="3922468" cy="1162050"/>
          </a:xfrm>
          <a:prstGeom prst="rect">
            <a:avLst/>
          </a:prstGeom>
        </p:spPr>
        <p:txBody>
          <a:bodyPr wrap="square" lIns="91415" tIns="45713" rIns="91415" bIns="45713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sz="1335" kern="0" dirty="0">
                <a:solidFill>
                  <a:schemeClr val="bg1"/>
                </a:solidFill>
                <a:cs typeface="+mn-ea"/>
                <a:sym typeface="+mn-lt"/>
              </a:rPr>
              <a:t>数据处理层可以说是MyBatis 的核心，从大的方面上讲，它要完成两个功能：</a:t>
            </a:r>
            <a:endParaRPr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sz="1335" kern="0" dirty="0">
                <a:solidFill>
                  <a:schemeClr val="bg1"/>
                </a:solidFill>
                <a:cs typeface="+mn-ea"/>
                <a:sym typeface="+mn-lt"/>
              </a:rPr>
              <a:t>1. 通过传入参数构建动态SQL语句</a:t>
            </a:r>
            <a:endParaRPr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sz="1335" kern="0" dirty="0">
                <a:solidFill>
                  <a:schemeClr val="bg1"/>
                </a:solidFill>
                <a:cs typeface="+mn-ea"/>
                <a:sym typeface="+mn-lt"/>
              </a:rPr>
              <a:t>2. SQL语句的执行以及封装查询结果集成List&lt;E</a:t>
            </a:r>
            <a:endParaRPr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5939" y="3870803"/>
            <a:ext cx="3922468" cy="1162050"/>
          </a:xfrm>
          <a:prstGeom prst="rect">
            <a:avLst/>
          </a:prstGeom>
        </p:spPr>
        <p:txBody>
          <a:bodyPr wrap="square" lIns="91415" tIns="45713" rIns="91415" bIns="45713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altLang="zh-CN" sz="1335" kern="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事务管理机制</a:t>
            </a:r>
            <a:endParaRPr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en-US" altLang="zh-CN" sz="1335" kern="0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连接池管理机制</a:t>
            </a:r>
            <a:endParaRPr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en-US" altLang="zh-CN" sz="1335" kern="0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缓存机制</a:t>
            </a:r>
            <a:endParaRPr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</a:pPr>
            <a:r>
              <a:rPr lang="en-US" altLang="zh-CN" sz="1335" kern="0" dirty="0">
                <a:solidFill>
                  <a:schemeClr val="bg1"/>
                </a:solidFill>
                <a:cs typeface="+mn-ea"/>
                <a:sym typeface="+mn-lt"/>
              </a:rPr>
              <a:t>4.SQL</a:t>
            </a:r>
            <a:r>
              <a:rPr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语句配置方式</a:t>
            </a:r>
            <a:endParaRPr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5939" y="5310974"/>
            <a:ext cx="3922468" cy="358140"/>
          </a:xfrm>
          <a:prstGeom prst="rect">
            <a:avLst/>
          </a:prstGeom>
        </p:spPr>
        <p:txBody>
          <a:bodyPr wrap="square" lIns="91415" tIns="45713" rIns="91415" bIns="45713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sz="1335" kern="0" dirty="0">
                <a:solidFill>
                  <a:schemeClr val="bg1"/>
                </a:solidFill>
                <a:cs typeface="+mn-ea"/>
                <a:sym typeface="+mn-lt"/>
              </a:rPr>
              <a:t>引导层是配置和启动MyBatis 配置信息的方式</a:t>
            </a:r>
            <a:r>
              <a:rPr lang="zh-CN" altLang="en-US" sz="1335" kern="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33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en-US" altLang="zh-CN" b="1" dirty="0"/>
              <a:t>SpringBoot+vue+elementUI</a:t>
            </a:r>
            <a:endParaRPr lang="en-US" altLang="zh-CN" b="1" dirty="0"/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rcRect r="10266" b="278"/>
          <a:stretch>
            <a:fillRect/>
          </a:stretch>
        </p:blipFill>
        <p:spPr>
          <a:xfrm>
            <a:off x="6833870" y="1271905"/>
            <a:ext cx="4940935" cy="501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4510318" y="3809224"/>
            <a:ext cx="598805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endParaRPr 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510319" y="4328514"/>
            <a:ext cx="1073785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14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zh-CN" alt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510319" y="4847792"/>
            <a:ext cx="836295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15</a:t>
            </a:r>
            <a:endParaRPr lang="en-US" altLang="zh-CN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510319" y="5367068"/>
            <a:ext cx="1073785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22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zh-CN" alt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10319" y="1732117"/>
            <a:ext cx="955040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8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zh-CN" alt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510319" y="2251398"/>
            <a:ext cx="617996" cy="410358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endParaRPr 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4510319" y="2770677"/>
            <a:ext cx="955040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8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zh-CN" alt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4510319" y="3289954"/>
            <a:ext cx="1073785" cy="407670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1218565">
              <a:defRPr/>
            </a:pPr>
            <a:r>
              <a:rPr lang="en-US" sz="1865" kern="0" dirty="0">
                <a:solidFill>
                  <a:srgbClr val="FFFFFF"/>
                </a:solidFill>
                <a:cs typeface="+mn-ea"/>
                <a:sym typeface="+mn-lt"/>
              </a:rPr>
              <a:t>7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865" kern="0" dirty="0">
                <a:solidFill>
                  <a:srgbClr val="FFFFFF"/>
                </a:solidFill>
                <a:cs typeface="+mn-ea"/>
                <a:sym typeface="+mn-lt"/>
              </a:rPr>
              <a:t>12</a:t>
            </a:r>
            <a:r>
              <a:rPr lang="zh-CN" altLang="en-US" sz="1865" kern="0" dirty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zh-CN" altLang="en-US" sz="1865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5"/>
          <p:cNvCxnSpPr/>
          <p:nvPr/>
        </p:nvCxnSpPr>
        <p:spPr>
          <a:xfrm>
            <a:off x="5328655" y="1927504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3" name="直接连接符 16"/>
          <p:cNvCxnSpPr/>
          <p:nvPr/>
        </p:nvCxnSpPr>
        <p:spPr>
          <a:xfrm>
            <a:off x="5328655" y="2446783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4" name="直接连接符 17"/>
          <p:cNvCxnSpPr/>
          <p:nvPr/>
        </p:nvCxnSpPr>
        <p:spPr>
          <a:xfrm>
            <a:off x="5328655" y="2966061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5" name="直接连接符 18"/>
          <p:cNvCxnSpPr/>
          <p:nvPr/>
        </p:nvCxnSpPr>
        <p:spPr>
          <a:xfrm>
            <a:off x="5328655" y="3485341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6" name="直接连接符 19"/>
          <p:cNvCxnSpPr/>
          <p:nvPr/>
        </p:nvCxnSpPr>
        <p:spPr>
          <a:xfrm>
            <a:off x="5328655" y="4004620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7" name="直接连接符 20"/>
          <p:cNvCxnSpPr/>
          <p:nvPr/>
        </p:nvCxnSpPr>
        <p:spPr>
          <a:xfrm>
            <a:off x="5328655" y="4523898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8" name="直接连接符 21"/>
          <p:cNvCxnSpPr/>
          <p:nvPr/>
        </p:nvCxnSpPr>
        <p:spPr>
          <a:xfrm>
            <a:off x="5328655" y="5043178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19" name="直接连接符 22"/>
          <p:cNvCxnSpPr/>
          <p:nvPr/>
        </p:nvCxnSpPr>
        <p:spPr>
          <a:xfrm>
            <a:off x="5328655" y="5562453"/>
            <a:ext cx="575925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659827" y="2735070"/>
            <a:ext cx="3396818" cy="839470"/>
          </a:xfrm>
          <a:prstGeom prst="rect">
            <a:avLst/>
          </a:prstGeom>
        </p:spPr>
        <p:txBody>
          <a:bodyPr wrap="square" lIns="121883" tIns="60941" rIns="121883" bIns="60941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kern="0" dirty="0">
                <a:solidFill>
                  <a:srgbClr val="FFFFFF"/>
                </a:solidFill>
                <a:cs typeface="+mn-ea"/>
                <a:sym typeface="+mn-lt"/>
              </a:rPr>
              <a:t>在完成具体文档书写后，才开始了为期七天的具体编码</a:t>
            </a:r>
            <a:endParaRPr lang="zh-CN" altLang="en-US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830" y="2030716"/>
            <a:ext cx="1598930" cy="736600"/>
          </a:xfrm>
          <a:prstGeom prst="rect">
            <a:avLst/>
          </a:prstGeom>
        </p:spPr>
        <p:txBody>
          <a:bodyPr wrap="none" lIns="121883" tIns="60941" rIns="121883" bIns="60941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lang="zh-CN" altLang="en-US" sz="2665" b="1" kern="0" dirty="0">
                <a:solidFill>
                  <a:schemeClr val="accent2"/>
                </a:solidFill>
                <a:cs typeface="+mn-ea"/>
                <a:sym typeface="+mn-lt"/>
              </a:rPr>
              <a:t>任务追踪</a:t>
            </a:r>
            <a:endParaRPr lang="zh-CN" altLang="en-US" sz="2665" b="1" kern="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743933" y="4004623"/>
            <a:ext cx="542318" cy="1557834"/>
            <a:chOff x="9745201" y="4004697"/>
            <a:chExt cx="542389" cy="1558037"/>
          </a:xfrm>
          <a:solidFill>
            <a:schemeClr val="accent2"/>
          </a:solidFill>
        </p:grpSpPr>
        <p:sp>
          <p:nvSpPr>
            <p:cNvPr id="25" name="五边形 24"/>
            <p:cNvSpPr/>
            <p:nvPr/>
          </p:nvSpPr>
          <p:spPr>
            <a:xfrm rot="5400000">
              <a:off x="9235118" y="4514779"/>
              <a:ext cx="1558037" cy="537872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121883" tIns="60941" rIns="121883" bIns="60941" rtlCol="0" anchor="ctr"/>
            <a:lstStyle/>
            <a:p>
              <a:pPr algn="ctr" defTabSz="1218565">
                <a:defRPr/>
              </a:pPr>
              <a:endParaRPr lang="en-US" sz="320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745201" y="4173442"/>
              <a:ext cx="542389" cy="812906"/>
            </a:xfrm>
            <a:prstGeom prst="rect">
              <a:avLst/>
            </a:prstGeom>
            <a:grpFill/>
          </p:spPr>
          <p:txBody>
            <a:bodyPr wrap="square" lIns="121883" tIns="60941" rIns="121883" bIns="60941">
              <a:spAutoFit/>
            </a:bodyPr>
            <a:lstStyle/>
            <a:p>
              <a:pPr algn="ctr" defTabSz="1218565">
                <a:lnSpc>
                  <a:spcPct val="150000"/>
                </a:lnSpc>
                <a:defRPr/>
              </a:pPr>
              <a:r>
                <a:rPr lang="zh-CN" altLang="en-US" sz="1000" b="1" kern="0" dirty="0">
                  <a:solidFill>
                    <a:srgbClr val="FFFFFF"/>
                  </a:solidFill>
                  <a:cs typeface="+mn-ea"/>
                  <a:sym typeface="+mn-lt"/>
                </a:rPr>
                <a:t>代码详细开发</a:t>
              </a:r>
              <a:endParaRPr lang="zh-CN" altLang="en-US" sz="10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401560" y="2437130"/>
            <a:ext cx="542290" cy="1049020"/>
            <a:chOff x="7402398" y="2437182"/>
            <a:chExt cx="542389" cy="2086860"/>
          </a:xfrm>
          <a:solidFill>
            <a:schemeClr val="accent2"/>
          </a:solidFill>
        </p:grpSpPr>
        <p:sp>
          <p:nvSpPr>
            <p:cNvPr id="23" name="五边形 22"/>
            <p:cNvSpPr/>
            <p:nvPr/>
          </p:nvSpPr>
          <p:spPr>
            <a:xfrm rot="5400000">
              <a:off x="6632643" y="3216412"/>
              <a:ext cx="2077387" cy="537872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121883" tIns="60941" rIns="121883" bIns="60941" rtlCol="0" anchor="ctr"/>
            <a:lstStyle/>
            <a:p>
              <a:pPr algn="ctr" defTabSz="1218565">
                <a:defRPr/>
              </a:pPr>
              <a:endParaRPr lang="en-US" sz="32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02398" y="2437182"/>
              <a:ext cx="542389" cy="1616938"/>
            </a:xfrm>
            <a:prstGeom prst="rect">
              <a:avLst/>
            </a:prstGeom>
            <a:grpFill/>
          </p:spPr>
          <p:txBody>
            <a:bodyPr wrap="square" lIns="121883" tIns="60941" rIns="121883" bIns="60941">
              <a:spAutoFit/>
            </a:bodyPr>
            <a:lstStyle/>
            <a:p>
              <a:pPr algn="ctr" defTabSz="1218565">
                <a:lnSpc>
                  <a:spcPct val="150000"/>
                </a:lnSpc>
                <a:defRPr/>
              </a:pPr>
              <a:r>
                <a:rPr lang="zh-CN" altLang="en-US" sz="1000" b="1" kern="0" dirty="0">
                  <a:solidFill>
                    <a:srgbClr val="FFFFFF"/>
                  </a:solidFill>
                  <a:cs typeface="+mn-ea"/>
                  <a:sym typeface="+mn-lt"/>
                </a:rPr>
                <a:t>系统概要设计</a:t>
              </a:r>
              <a:endParaRPr lang="zh-CN" altLang="en-US" sz="10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68055" y="2966085"/>
            <a:ext cx="542290" cy="1362710"/>
            <a:chOff x="8569282" y="2966002"/>
            <a:chExt cx="542391" cy="2077387"/>
          </a:xfrm>
          <a:solidFill>
            <a:schemeClr val="accent2"/>
          </a:solidFill>
        </p:grpSpPr>
        <p:sp>
          <p:nvSpPr>
            <p:cNvPr id="24" name="五边形 23"/>
            <p:cNvSpPr/>
            <p:nvPr/>
          </p:nvSpPr>
          <p:spPr>
            <a:xfrm rot="5400000">
              <a:off x="7804043" y="3735759"/>
              <a:ext cx="2077387" cy="537872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121883" tIns="60941" rIns="121883" bIns="60941" rtlCol="0" anchor="ctr"/>
            <a:lstStyle/>
            <a:p>
              <a:pPr algn="ctr" defTabSz="1218565">
                <a:defRPr/>
              </a:pPr>
              <a:endParaRPr lang="en-US" sz="32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69282" y="3156385"/>
              <a:ext cx="542389" cy="1028045"/>
            </a:xfrm>
            <a:prstGeom prst="rect">
              <a:avLst/>
            </a:prstGeom>
            <a:grpFill/>
          </p:spPr>
          <p:txBody>
            <a:bodyPr wrap="square" lIns="121883" tIns="60941" rIns="121883" bIns="60941">
              <a:spAutoFit/>
            </a:bodyPr>
            <a:lstStyle/>
            <a:p>
              <a:pPr algn="ctr" defTabSz="1218565">
                <a:lnSpc>
                  <a:spcPct val="150000"/>
                </a:lnSpc>
                <a:defRPr/>
              </a:pPr>
              <a:r>
                <a:rPr lang="zh-CN" altLang="en-US" sz="800" b="1" kern="0" dirty="0">
                  <a:solidFill>
                    <a:srgbClr val="FFFFFF"/>
                  </a:solidFill>
                  <a:cs typeface="+mn-ea"/>
                  <a:sym typeface="+mn-lt"/>
                </a:rPr>
                <a:t>系统详细设计</a:t>
              </a:r>
              <a:endParaRPr lang="zh-CN" altLang="en-US" sz="8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30117" y="1914673"/>
            <a:ext cx="542318" cy="1110615"/>
            <a:chOff x="6230928" y="1914476"/>
            <a:chExt cx="542389" cy="1110760"/>
          </a:xfrm>
          <a:solidFill>
            <a:schemeClr val="accent2"/>
          </a:solidFill>
        </p:grpSpPr>
        <p:sp>
          <p:nvSpPr>
            <p:cNvPr id="22" name="五边形 21"/>
            <p:cNvSpPr/>
            <p:nvPr/>
          </p:nvSpPr>
          <p:spPr>
            <a:xfrm rot="5400000">
              <a:off x="5944553" y="2200920"/>
              <a:ext cx="1110760" cy="537872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lIns="121883" tIns="60941" rIns="121883" bIns="60941" rtlCol="0" anchor="ctr"/>
            <a:lstStyle/>
            <a:p>
              <a:pPr algn="ctr" defTabSz="1218565">
                <a:defRPr/>
              </a:pPr>
              <a:endParaRPr lang="en-US" sz="32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30928" y="1957672"/>
              <a:ext cx="542389" cy="812906"/>
            </a:xfrm>
            <a:prstGeom prst="rect">
              <a:avLst/>
            </a:prstGeom>
            <a:grpFill/>
          </p:spPr>
          <p:txBody>
            <a:bodyPr wrap="square" lIns="121883" tIns="60941" rIns="121883" bIns="60941">
              <a:spAutoFit/>
            </a:bodyPr>
            <a:lstStyle/>
            <a:p>
              <a:pPr algn="ctr" defTabSz="1218565">
                <a:lnSpc>
                  <a:spcPct val="150000"/>
                </a:lnSpc>
                <a:defRPr/>
              </a:pPr>
              <a:r>
                <a:rPr lang="zh-CN" altLang="en-US" sz="1000" b="1" kern="0" dirty="0">
                  <a:solidFill>
                    <a:srgbClr val="FFFFFF"/>
                  </a:solidFill>
                  <a:cs typeface="+mn-ea"/>
                  <a:sym typeface="+mn-lt"/>
                </a:rPr>
                <a:t>需求分析文档</a:t>
              </a:r>
              <a:endParaRPr lang="zh-CN" altLang="en-US" sz="1000" b="1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941512" y="152400"/>
            <a:ext cx="8308976" cy="737235"/>
          </a:xfrm>
        </p:spPr>
        <p:txBody>
          <a:bodyPr/>
          <a:lstStyle/>
          <a:p>
            <a:r>
              <a:rPr lang="zh-CN" altLang="en-US" b="1" dirty="0"/>
              <a:t>软件开发进度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自定义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1976</Words>
  <Application>WPS 演示</Application>
  <PresentationFormat>宽屏</PresentationFormat>
  <Paragraphs>259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Segoe UI Light</vt:lpstr>
      <vt:lpstr>Century Gothic</vt:lpstr>
      <vt:lpstr>Century</vt:lpstr>
      <vt:lpstr>Segoe UI Light</vt:lpstr>
      <vt:lpstr>方正粗宋简体</vt:lpstr>
      <vt:lpstr>Arial Unicode MS</vt:lpstr>
      <vt:lpstr>Calibri</vt:lpstr>
      <vt:lpstr>Century Gothic</vt:lpstr>
      <vt:lpstr>1_Office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Just</cp:lastModifiedBy>
  <cp:revision>73</cp:revision>
  <dcterms:created xsi:type="dcterms:W3CDTF">2015-08-18T02:51:00Z</dcterms:created>
  <dcterms:modified xsi:type="dcterms:W3CDTF">2021-07-23T06:12:43Z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2017-12-21T06:02:49.7362020Z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2052-11.3.0.9228</vt:lpwstr>
  </property>
</Properties>
</file>