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3" r:id="rId3"/>
    <p:sldMasterId id="2147483655" r:id="rId4"/>
    <p:sldMasterId id="2147483657" r:id="rId5"/>
    <p:sldMasterId id="2147483659" r:id="rId6"/>
    <p:sldMasterId id="2147483661" r:id="rId7"/>
  </p:sldMasterIdLst>
  <p:sldIdLst>
    <p:sldId id="258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E1EFD-DE1C-44AD-AB41-1D19AE4F376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12044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" y="38924"/>
            <a:ext cx="1119282" cy="1086491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218924" y="166670"/>
            <a:ext cx="5886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PROGRAM STUDI S1 TEKNIK INFORMATIKA</a:t>
            </a:r>
            <a:br>
              <a:rPr lang="en-US" sz="2400" dirty="0"/>
            </a:br>
            <a:r>
              <a:rPr lang="en-US" sz="2400" dirty="0"/>
              <a:t>UNIVERSITAS PAMULANG</a:t>
            </a:r>
            <a:endParaRPr lang="en-ID" sz="240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352" y="0"/>
            <a:ext cx="2143648" cy="1205802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838200" y="1204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lowchart: Process 2"/>
          <p:cNvSpPr/>
          <p:nvPr userDrawn="1"/>
        </p:nvSpPr>
        <p:spPr>
          <a:xfrm>
            <a:off x="0" y="6360607"/>
            <a:ext cx="12192000" cy="49739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55" y="6422940"/>
            <a:ext cx="453018" cy="4391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" y="6419057"/>
            <a:ext cx="380491" cy="380491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80133" y="6412026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InfoTI_unpam</a:t>
            </a:r>
            <a:endParaRPr lang="en-ID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527388" y="6412026"/>
            <a:ext cx="269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informatika.unpam.ac.id</a:t>
            </a:r>
            <a:endParaRPr lang="en-ID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996" y="6412026"/>
            <a:ext cx="648362" cy="4587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838200" y="1204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lowchart: Process 2"/>
          <p:cNvSpPr/>
          <p:nvPr userDrawn="1"/>
        </p:nvSpPr>
        <p:spPr>
          <a:xfrm>
            <a:off x="0" y="6360607"/>
            <a:ext cx="12192000" cy="49739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55" y="6422940"/>
            <a:ext cx="453018" cy="4391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" y="6419057"/>
            <a:ext cx="380491" cy="380491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80133" y="6412026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InfoTI_unpam</a:t>
            </a:r>
            <a:endParaRPr lang="en-ID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527388" y="6412026"/>
            <a:ext cx="269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informatika.unpam.ac.id</a:t>
            </a:r>
            <a:endParaRPr lang="en-ID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996" y="6412026"/>
            <a:ext cx="648362" cy="4587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590" y="6366986"/>
            <a:ext cx="512406" cy="4973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 userDrawn="1"/>
        </p:nvSpPr>
        <p:spPr>
          <a:xfrm rot="16200000">
            <a:off x="10209964" y="4875960"/>
            <a:ext cx="1884065" cy="208001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 userDrawn="1"/>
        </p:nvSpPr>
        <p:spPr>
          <a:xfrm>
            <a:off x="0" y="6211614"/>
            <a:ext cx="12192000" cy="6463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Program 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Teknik </a:t>
            </a:r>
            <a:r>
              <a:rPr lang="en-US" sz="2000" dirty="0" err="1">
                <a:solidFill>
                  <a:schemeClr val="tx1"/>
                </a:solidFill>
              </a:rPr>
              <a:t>Informatika</a:t>
            </a:r>
            <a:r>
              <a:rPr lang="en-US" sz="2000" dirty="0">
                <a:solidFill>
                  <a:schemeClr val="tx1"/>
                </a:solidFill>
              </a:rPr>
              <a:t>, Universitas </a:t>
            </a:r>
            <a:r>
              <a:rPr lang="en-US" sz="2000" dirty="0" err="1">
                <a:solidFill>
                  <a:schemeClr val="tx1"/>
                </a:solidFill>
              </a:rPr>
              <a:t>Pamulang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8" name="Right Triangle 7"/>
          <p:cNvSpPr/>
          <p:nvPr userDrawn="1"/>
        </p:nvSpPr>
        <p:spPr>
          <a:xfrm>
            <a:off x="0" y="5074416"/>
            <a:ext cx="1597688" cy="17835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72" y="5725289"/>
            <a:ext cx="1042588" cy="1012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81" y="5864994"/>
            <a:ext cx="1403488" cy="993004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3898760" y="2622619"/>
            <a:ext cx="5194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TERIMA KASIH</a:t>
            </a:r>
            <a:endParaRPr lang="en-ID" sz="5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 userDrawn="1"/>
        </p:nvSpPr>
        <p:spPr>
          <a:xfrm rot="16200000">
            <a:off x="10209964" y="4875960"/>
            <a:ext cx="1884065" cy="208001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 userDrawn="1"/>
        </p:nvSpPr>
        <p:spPr>
          <a:xfrm>
            <a:off x="0" y="6211614"/>
            <a:ext cx="12192000" cy="6463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Program 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Teknik </a:t>
            </a:r>
            <a:r>
              <a:rPr lang="en-US" sz="2000" dirty="0" err="1">
                <a:solidFill>
                  <a:schemeClr val="tx1"/>
                </a:solidFill>
              </a:rPr>
              <a:t>Informatika</a:t>
            </a:r>
            <a:r>
              <a:rPr lang="en-US" sz="2000" dirty="0">
                <a:solidFill>
                  <a:schemeClr val="tx1"/>
                </a:solidFill>
              </a:rPr>
              <a:t>, Universitas </a:t>
            </a:r>
            <a:r>
              <a:rPr lang="en-US" sz="2000" dirty="0" err="1">
                <a:solidFill>
                  <a:schemeClr val="tx1"/>
                </a:solidFill>
              </a:rPr>
              <a:t>Pamulang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8" name="Right Triangle 7"/>
          <p:cNvSpPr/>
          <p:nvPr userDrawn="1"/>
        </p:nvSpPr>
        <p:spPr>
          <a:xfrm>
            <a:off x="0" y="5074416"/>
            <a:ext cx="1597688" cy="17835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72" y="5725289"/>
            <a:ext cx="1042588" cy="1012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81" y="5864994"/>
            <a:ext cx="1403488" cy="993004"/>
          </a:xfrm>
          <a:prstGeom prst="rect">
            <a:avLst/>
          </a:prstGeom>
        </p:spPr>
      </p:pic>
      <p:sp>
        <p:nvSpPr>
          <p:cNvPr id="6" name="Flowchart: Process 5"/>
          <p:cNvSpPr/>
          <p:nvPr userDrawn="1"/>
        </p:nvSpPr>
        <p:spPr>
          <a:xfrm>
            <a:off x="0" y="2582426"/>
            <a:ext cx="12192000" cy="646385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TERIMA KASIH, MAHASISWA TEKNIK INFORMATIKA UNGGUL, ANDA SUDAH BELAJAR DENGAN LUAR BIASA</a:t>
            </a:r>
            <a:endParaRPr lang="en-ID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057400"/>
            <a:ext cx="4876800" cy="2743200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rot="16200000">
            <a:off x="10209964" y="4875960"/>
            <a:ext cx="1884065" cy="208001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 userDrawn="1"/>
        </p:nvSpPr>
        <p:spPr>
          <a:xfrm>
            <a:off x="0" y="6211614"/>
            <a:ext cx="12192000" cy="6463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Program 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Teknik </a:t>
            </a:r>
            <a:r>
              <a:rPr lang="en-US" sz="2000" dirty="0" err="1">
                <a:solidFill>
                  <a:schemeClr val="tx1"/>
                </a:solidFill>
              </a:rPr>
              <a:t>Informatika</a:t>
            </a:r>
            <a:r>
              <a:rPr lang="en-US" sz="2000" dirty="0">
                <a:solidFill>
                  <a:schemeClr val="tx1"/>
                </a:solidFill>
              </a:rPr>
              <a:t>, Universitas </a:t>
            </a:r>
            <a:r>
              <a:rPr lang="en-US" sz="2000" dirty="0" err="1">
                <a:solidFill>
                  <a:schemeClr val="tx1"/>
                </a:solidFill>
              </a:rPr>
              <a:t>Pamulang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8" name="Right Triangle 7"/>
          <p:cNvSpPr/>
          <p:nvPr userDrawn="1"/>
        </p:nvSpPr>
        <p:spPr>
          <a:xfrm>
            <a:off x="0" y="5074416"/>
            <a:ext cx="1597688" cy="17835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72" y="5725289"/>
            <a:ext cx="1042588" cy="1012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81" y="5864994"/>
            <a:ext cx="1403488" cy="993004"/>
          </a:xfrm>
          <a:prstGeom prst="rect">
            <a:avLst/>
          </a:prstGeom>
        </p:spPr>
      </p:pic>
      <p:sp>
        <p:nvSpPr>
          <p:cNvPr id="6" name="Flowchart: Process 5"/>
          <p:cNvSpPr/>
          <p:nvPr userDrawn="1"/>
        </p:nvSpPr>
        <p:spPr>
          <a:xfrm>
            <a:off x="0" y="0"/>
            <a:ext cx="12192000" cy="646385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TERIMA KASIH, MAHASISWA TEKNIK INFORMATIKA UNGGUL, ANDA SUDAH BELAJAR DENGAN LUAR BIASA</a:t>
            </a:r>
            <a:endParaRPr lang="en-ID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12044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" y="38924"/>
            <a:ext cx="1119282" cy="1086491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218924" y="166670"/>
            <a:ext cx="5886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PROGRAM STUDI S1 TEKNIK INFORMATIKA</a:t>
            </a:r>
            <a:br>
              <a:rPr lang="en-US" sz="2400" dirty="0"/>
            </a:br>
            <a:r>
              <a:rPr lang="en-US" sz="2400" dirty="0"/>
              <a:t>UNIVERSITAS PAMULANG</a:t>
            </a:r>
            <a:endParaRPr lang="en-ID" sz="240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352" y="0"/>
            <a:ext cx="2143648" cy="1205802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838200" y="1204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8200" y="23298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rot="16200000">
            <a:off x="10209964" y="4875960"/>
            <a:ext cx="1884065" cy="208001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 userDrawn="1"/>
        </p:nvSpPr>
        <p:spPr>
          <a:xfrm>
            <a:off x="0" y="6211614"/>
            <a:ext cx="12192000" cy="6463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Program 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Teknik </a:t>
            </a:r>
            <a:r>
              <a:rPr lang="en-US" sz="2000" dirty="0" err="1">
                <a:solidFill>
                  <a:schemeClr val="tx1"/>
                </a:solidFill>
              </a:rPr>
              <a:t>Informatika</a:t>
            </a:r>
            <a:r>
              <a:rPr lang="en-US" sz="2000" dirty="0">
                <a:solidFill>
                  <a:schemeClr val="tx1"/>
                </a:solidFill>
              </a:rPr>
              <a:t>, Universitas </a:t>
            </a:r>
            <a:r>
              <a:rPr lang="en-US" sz="2000" dirty="0" err="1">
                <a:solidFill>
                  <a:schemeClr val="tx1"/>
                </a:solidFill>
              </a:rPr>
              <a:t>Pamulang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8" name="Right Triangle 7"/>
          <p:cNvSpPr/>
          <p:nvPr userDrawn="1"/>
        </p:nvSpPr>
        <p:spPr>
          <a:xfrm>
            <a:off x="0" y="5074416"/>
            <a:ext cx="1597688" cy="17835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72" y="5725289"/>
            <a:ext cx="1042588" cy="1012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81" y="5864994"/>
            <a:ext cx="1403488" cy="9930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529" y="2797791"/>
            <a:ext cx="5293022" cy="10902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800"/>
              <a:t>Contoh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4648200"/>
          </a:xfrm>
        </p:spPr>
        <p:txBody>
          <a:bodyPr/>
          <a:lstStyle/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362200" y="1371600"/>
          <a:ext cx="5334000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800" imgH="1092200" progId="Equation.3">
                  <p:embed/>
                </p:oleObj>
              </mc:Choice>
              <mc:Fallback>
                <p:oleObj name="Equation" r:id="rId2" imgW="2463800" imgH="1092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371600"/>
                        <a:ext cx="5334000" cy="236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609600"/>
            <a:ext cx="7772400" cy="609600"/>
          </a:xfrm>
        </p:spPr>
        <p:txBody>
          <a:bodyPr/>
          <a:lstStyle/>
          <a:p>
            <a:r>
              <a:rPr lang="en-US" altLang="en-US" sz="3200"/>
              <a:t>Fungsi Rasional dan Pecahan Parsial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572000"/>
          </a:xfrm>
        </p:spPr>
        <p:txBody>
          <a:bodyPr/>
          <a:lstStyle/>
          <a:p>
            <a:r>
              <a:rPr lang="en-US" altLang="en-US" sz="2400"/>
              <a:t>Fungsi rasional diekspresikan sbb</a:t>
            </a:r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endParaRPr lang="en-US" altLang="en-US" sz="2400"/>
          </a:p>
          <a:p>
            <a:r>
              <a:rPr lang="en-US" altLang="en-US" sz="2400"/>
              <a:t>Untuk menghitung integral fungsi rasional, perlu dilakukan dekomposisi pecahan-parsial dari fungsi rasional tersebut.</a:t>
            </a:r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			</a:t>
            </a: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590800" y="2438400"/>
          <a:ext cx="69278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97300" imgH="419100" progId="Equation.3">
                  <p:embed/>
                </p:oleObj>
              </mc:Choice>
              <mc:Fallback>
                <p:oleObj name="Equation" r:id="rId2" imgW="37973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38400"/>
                        <a:ext cx="6927850" cy="76358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52400"/>
          </a:xfrm>
        </p:spPr>
        <p:txBody>
          <a:bodyPr>
            <a:normAutofit fontScale="90000"/>
          </a:bodyPr>
          <a:lstStyle/>
          <a:p>
            <a:endParaRPr lang="en-US" altLang="en-US" sz="18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066800"/>
            <a:ext cx="7772400" cy="5029200"/>
          </a:xfrm>
        </p:spPr>
        <p:txBody>
          <a:bodyPr/>
          <a:lstStyle/>
          <a:p>
            <a:r>
              <a:rPr lang="en-US" altLang="en-US" sz="2400" b="1"/>
              <a:t>Metode pecahan parsial</a:t>
            </a:r>
            <a:r>
              <a:rPr lang="en-US" altLang="en-US" sz="2400"/>
              <a:t> adalah suatu tehnik aljabar dimana </a:t>
            </a:r>
            <a:r>
              <a:rPr lang="en-US" altLang="en-US" sz="2400" i="1"/>
              <a:t>R(x)</a:t>
            </a:r>
            <a:r>
              <a:rPr lang="en-US" altLang="en-US" sz="2400"/>
              <a:t> didekomposisi menjadi jumlahan suku-suku:</a:t>
            </a:r>
          </a:p>
          <a:p>
            <a:endParaRPr lang="en-US" altLang="en-US" sz="2400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820989" y="2286000"/>
          <a:ext cx="6899275" cy="335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57600" imgH="1778000" progId="Equation.3">
                  <p:embed/>
                </p:oleObj>
              </mc:Choice>
              <mc:Fallback>
                <p:oleObj name="Equation" r:id="rId2" imgW="3657600" imgH="177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9" y="2286000"/>
                        <a:ext cx="6899275" cy="335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215900" progId="Equation.3">
                  <p:embed/>
                </p:oleObj>
              </mc:Choice>
              <mc:Fallback>
                <p:oleObj name="Equation" r:id="rId4" imgW="1143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457200"/>
          </a:xfrm>
        </p:spPr>
        <p:txBody>
          <a:bodyPr/>
          <a:lstStyle/>
          <a:p>
            <a:pPr algn="l"/>
            <a:r>
              <a:rPr lang="en-US" altLang="en-US" sz="2400"/>
              <a:t>Contoh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4800600"/>
          </a:xfrm>
        </p:spPr>
        <p:txBody>
          <a:bodyPr/>
          <a:lstStyle/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286000" y="838200"/>
          <a:ext cx="7467600" cy="571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35400" imgH="2946400" progId="Equation.3">
                  <p:embed/>
                </p:oleObj>
              </mc:Choice>
              <mc:Fallback>
                <p:oleObj name="Equation" r:id="rId2" imgW="3835400" imgH="294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838200"/>
                        <a:ext cx="7467600" cy="571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304800"/>
          </a:xfrm>
        </p:spPr>
        <p:txBody>
          <a:bodyPr>
            <a:normAutofit fontScale="90000"/>
          </a:bodyPr>
          <a:lstStyle/>
          <a:p>
            <a:endParaRPr lang="en-US" altLang="en-US" sz="2000"/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2514600" y="1219201"/>
          <a:ext cx="6553200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11500" imgH="1346200" progId="Equation.3">
                  <p:embed/>
                </p:oleObj>
              </mc:Choice>
              <mc:Fallback>
                <p:oleObj name="Equation" r:id="rId2" imgW="3111500" imgH="1346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1"/>
                        <a:ext cx="6553200" cy="283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7724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u="sng"/>
              <a:t>Faktor-faktor Linier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5334000"/>
          </a:xfrm>
        </p:spPr>
        <p:txBody>
          <a:bodyPr/>
          <a:lstStyle/>
          <a:p>
            <a:r>
              <a:rPr lang="en-US" altLang="en-US"/>
              <a:t>Jika </a:t>
            </a:r>
            <a:r>
              <a:rPr lang="en-US" altLang="en-US" i="1"/>
              <a:t>Q(x)</a:t>
            </a:r>
            <a:r>
              <a:rPr lang="en-US" altLang="en-US"/>
              <a:t> adalah </a:t>
            </a:r>
            <a:r>
              <a:rPr lang="en-US" altLang="en-US" i="1"/>
              <a:t>(ax +b)</a:t>
            </a:r>
            <a:r>
              <a:rPr lang="en-US" altLang="en-US" i="1" baseline="30000"/>
              <a:t>n</a:t>
            </a:r>
            <a:r>
              <a:rPr lang="en-US" altLang="en-US"/>
              <a:t> ( kelipatan </a:t>
            </a:r>
            <a:r>
              <a:rPr lang="en-US" altLang="en-US" i="1"/>
              <a:t>n</a:t>
            </a:r>
            <a:r>
              <a:rPr lang="en-US" altLang="en-US"/>
              <a:t> dari faktor </a:t>
            </a:r>
            <a:r>
              <a:rPr lang="en-US" altLang="en-US" i="1"/>
              <a:t>ax +b</a:t>
            </a:r>
            <a:r>
              <a:rPr lang="en-US" altLang="en-US"/>
              <a:t>), maka dekomposisinya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Jika </a:t>
            </a:r>
            <a:r>
              <a:rPr lang="en-US" altLang="en-US" i="1"/>
              <a:t>Q(x)</a:t>
            </a:r>
            <a:r>
              <a:rPr lang="en-US" altLang="en-US"/>
              <a:t> adalah faktor-faktor linier dengan kelipatan </a:t>
            </a:r>
            <a:r>
              <a:rPr lang="en-US" altLang="en-US" i="1"/>
              <a:t>n = 1</a:t>
            </a:r>
            <a:r>
              <a:rPr lang="en-US" altLang="en-US"/>
              <a:t>, </a:t>
            </a:r>
          </a:p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133600" y="2133601"/>
          <a:ext cx="80772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87800" imgH="444500" progId="Equation.3">
                  <p:embed/>
                </p:oleObj>
              </mc:Choice>
              <mc:Fallback>
                <p:oleObj name="Equation" r:id="rId2" imgW="39878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1"/>
                        <a:ext cx="80772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895600" y="4267201"/>
          <a:ext cx="5715000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52700" imgH="901700" progId="Equation.3">
                  <p:embed/>
                </p:oleObj>
              </mc:Choice>
              <mc:Fallback>
                <p:oleObj name="Equation" r:id="rId4" imgW="2552700" imgH="901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267201"/>
                        <a:ext cx="5715000" cy="201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381000"/>
          </a:xfrm>
        </p:spPr>
        <p:txBody>
          <a:bodyPr/>
          <a:lstStyle/>
          <a:p>
            <a:endParaRPr lang="en-US" altLang="en-US" sz="18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4724400"/>
          </a:xfrm>
        </p:spPr>
        <p:txBody>
          <a:bodyPr/>
          <a:lstStyle/>
          <a:p>
            <a:r>
              <a:rPr lang="en-US" altLang="en-US"/>
              <a:t>Contoh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2667000" y="1981201"/>
          <a:ext cx="2832100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7000" imgH="1079500" progId="Equation.3">
                  <p:embed/>
                </p:oleObj>
              </mc:Choice>
              <mc:Fallback>
                <p:oleObj name="Equation" r:id="rId2" imgW="1397000" imgH="1079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81201"/>
                        <a:ext cx="2832100" cy="218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09600"/>
          </a:xfrm>
        </p:spPr>
        <p:txBody>
          <a:bodyPr/>
          <a:lstStyle/>
          <a:p>
            <a:pPr algn="l"/>
            <a:r>
              <a:rPr lang="en-US" altLang="en-US" sz="2800" u="sng"/>
              <a:t>Faktor Kuadratik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495800"/>
          </a:xfrm>
        </p:spPr>
        <p:txBody>
          <a:bodyPr/>
          <a:lstStyle/>
          <a:p>
            <a:r>
              <a:rPr lang="en-US" altLang="en-US"/>
              <a:t>Jika </a:t>
            </a:r>
            <a:r>
              <a:rPr lang="en-US" altLang="en-US" i="1"/>
              <a:t>Q(x)</a:t>
            </a:r>
            <a:r>
              <a:rPr lang="en-US" altLang="en-US"/>
              <a:t> adalah (</a:t>
            </a:r>
            <a:r>
              <a:rPr lang="en-US" altLang="en-US" i="1"/>
              <a:t>ax</a:t>
            </a:r>
            <a:r>
              <a:rPr lang="en-US" altLang="en-US" i="1" baseline="30000"/>
              <a:t>2</a:t>
            </a:r>
            <a:r>
              <a:rPr lang="en-US" altLang="en-US" i="1"/>
              <a:t> + bx + c</a:t>
            </a:r>
            <a:r>
              <a:rPr lang="en-US" altLang="en-US"/>
              <a:t>)</a:t>
            </a:r>
            <a:r>
              <a:rPr lang="en-US" altLang="en-US" i="1" baseline="30000"/>
              <a:t>n</a:t>
            </a:r>
            <a:r>
              <a:rPr lang="en-US" altLang="en-US"/>
              <a:t> (kelipatan n dari faktor kuadratik </a:t>
            </a:r>
            <a:r>
              <a:rPr lang="en-US" altLang="en-US" i="1"/>
              <a:t>ax</a:t>
            </a:r>
            <a:r>
              <a:rPr lang="en-US" altLang="en-US" i="1" baseline="30000"/>
              <a:t>2</a:t>
            </a:r>
            <a:r>
              <a:rPr lang="en-US" altLang="en-US" i="1"/>
              <a:t> + bx + c</a:t>
            </a:r>
            <a:r>
              <a:rPr lang="en-US" altLang="en-US"/>
              <a:t>), dimana </a:t>
            </a:r>
            <a:r>
              <a:rPr lang="en-US" altLang="en-US" i="1"/>
              <a:t>ax</a:t>
            </a:r>
            <a:r>
              <a:rPr lang="en-US" altLang="en-US" i="1" baseline="30000"/>
              <a:t>2</a:t>
            </a:r>
            <a:r>
              <a:rPr lang="en-US" altLang="en-US" i="1"/>
              <a:t> + bx + c</a:t>
            </a:r>
            <a:r>
              <a:rPr lang="en-US" altLang="en-US"/>
              <a:t> tidak dapat difaktorkan i.e. </a:t>
            </a:r>
            <a:r>
              <a:rPr lang="en-US" altLang="en-US" i="1"/>
              <a:t>b</a:t>
            </a:r>
            <a:r>
              <a:rPr lang="en-US" altLang="en-US" i="1" baseline="30000"/>
              <a:t>2</a:t>
            </a:r>
            <a:r>
              <a:rPr lang="en-US" altLang="en-US" i="1"/>
              <a:t> –4ac</a:t>
            </a:r>
            <a:r>
              <a:rPr lang="en-US" altLang="en-US"/>
              <a:t> &lt;0,</a:t>
            </a:r>
          </a:p>
          <a:p>
            <a:pPr>
              <a:buFontTx/>
              <a:buNone/>
            </a:pPr>
            <a:r>
              <a:rPr lang="en-US" altLang="en-US"/>
              <a:t>    maka, dekomposisi </a:t>
            </a:r>
            <a:r>
              <a:rPr lang="en-US" altLang="en-US" i="1"/>
              <a:t>R(x)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819400" y="3733800"/>
          <a:ext cx="62484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14700" imgH="660400" progId="Equation.3">
                  <p:embed/>
                </p:oleObj>
              </mc:Choice>
              <mc:Fallback>
                <p:oleObj name="Equation" r:id="rId2" imgW="33147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733800"/>
                        <a:ext cx="62484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52400"/>
          </a:xfrm>
        </p:spPr>
        <p:txBody>
          <a:bodyPr>
            <a:normAutofit fontScale="90000"/>
          </a:bodyPr>
          <a:lstStyle/>
          <a:p>
            <a:endParaRPr lang="en-US" altLang="en-US" sz="180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4953000"/>
          </a:xfrm>
        </p:spPr>
        <p:txBody>
          <a:bodyPr/>
          <a:lstStyle/>
          <a:p>
            <a:r>
              <a:rPr lang="en-US" altLang="en-US"/>
              <a:t>Jika faktor-faktor kuadratik mempunyai kelipatan </a:t>
            </a:r>
            <a:r>
              <a:rPr lang="en-US" altLang="en-US" i="1"/>
              <a:t>n=1</a:t>
            </a:r>
            <a:r>
              <a:rPr lang="en-US" altLang="en-US"/>
              <a:t>, maka dekomposisi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Jika </a:t>
            </a:r>
            <a:r>
              <a:rPr lang="en-US" altLang="en-US" i="1"/>
              <a:t>Q(x)</a:t>
            </a:r>
            <a:r>
              <a:rPr lang="en-US" altLang="en-US"/>
              <a:t> kombinasi dari faktor linier dan kuadratik, gunakan dekomposisi yang sesuai untuk masing-masing faktor.</a:t>
            </a:r>
          </a:p>
          <a:p>
            <a:endParaRPr lang="en-US" altLang="en-US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2427289" y="2414589"/>
          <a:ext cx="672782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68700" imgH="685800" progId="Equation.3">
                  <p:embed/>
                </p:oleObj>
              </mc:Choice>
              <mc:Fallback>
                <p:oleObj name="Equation" r:id="rId2" imgW="35687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9" y="2414589"/>
                        <a:ext cx="6727825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173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6_Office Theme</vt:lpstr>
      <vt:lpstr>7_Office Theme</vt:lpstr>
      <vt:lpstr>4_Office Theme</vt:lpstr>
      <vt:lpstr>3_Office Theme</vt:lpstr>
      <vt:lpstr>2_Office Theme</vt:lpstr>
      <vt:lpstr>5_Office Theme</vt:lpstr>
      <vt:lpstr>1_Office Theme</vt:lpstr>
      <vt:lpstr>Equation</vt:lpstr>
      <vt:lpstr>PowerPoint Presentation</vt:lpstr>
      <vt:lpstr>Fungsi Rasional dan Pecahan Parsial</vt:lpstr>
      <vt:lpstr>PowerPoint Presentation</vt:lpstr>
      <vt:lpstr>Contoh</vt:lpstr>
      <vt:lpstr>PowerPoint Presentation</vt:lpstr>
      <vt:lpstr>Faktor-faktor Linier</vt:lpstr>
      <vt:lpstr>PowerPoint Presentation</vt:lpstr>
      <vt:lpstr>Faktor Kuadratik</vt:lpstr>
      <vt:lpstr>PowerPoint Presentation</vt:lpstr>
      <vt:lpstr>Contoh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lisda masitoh</dc:creator>
  <cp:lastModifiedBy>wiz fie</cp:lastModifiedBy>
  <cp:revision>11</cp:revision>
  <dcterms:created xsi:type="dcterms:W3CDTF">2021-08-16T10:58:00Z</dcterms:created>
  <dcterms:modified xsi:type="dcterms:W3CDTF">2024-11-07T03:35:50Z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649E3F0E9B1C427995A2835CDD1FE942_13</vt:lpwstr>
  </property>
  <property fmtid="{D5CDD505-2E9C-101B-9397-08002B2CF9AE}" pid="3" name="KSOProductBuildVer">
    <vt:lpwstr>1033-12.2.0.18607</vt:lpwstr>
  </property>
</Properties>
</file>