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0" r:id="rId3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726" y="7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Frame 1"/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8696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1048697" name="그림 개체 틀 2"/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048688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1048689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1048690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48691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8692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8693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8694" name="TextBox 60"/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Rectangle 65"/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98" name="Freeform: Shape 66"/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6" name="Group 67"/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37" name="Group 68"/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1048599" name="Rectangle 96"/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00" name="Oval 97"/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01" name="Oval 98"/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02" name="Oval 99"/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03" name="Oval 100"/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04" name="Oval 101"/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05" name="Oval 102"/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06" name="Rectangle 103"/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07" name="Rectangle 104"/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08" name="Rectangle 105"/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09" name="Rectangle 106"/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10" name="Oval 107"/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11" name="Oval 108"/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12" name="Rectangle 109"/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69"/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1048613" name="Freeform: Shape 70"/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45728" name="Straight Connector 71"/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29" name="Straight Connector 72"/>
              <p:cNvCxnSpPr>
                <a:cxnSpLocks/>
                <a:endCxn id="1048602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0" name="Straight Connector 73"/>
              <p:cNvCxnSpPr>
                <a:cxnSpLocks/>
                <a:endCxn id="1048603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1" name="Straight Connector 74"/>
              <p:cNvCxnSpPr>
                <a:cxnSpLocks/>
                <a:endCxn id="1048604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2" name="Straight Connector 75"/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3" name="Straight Connector 76"/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614" name="Oval 77"/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15" name="Oval 78"/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16" name="Oval 79"/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45734" name="Straight Connector 80"/>
              <p:cNvCxnSpPr>
                <a:cxnSpLocks/>
                <a:endCxn id="1048601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5" name="Straight Connector 81"/>
              <p:cNvCxnSpPr>
                <a:cxnSpLocks/>
                <a:endCxn id="1048608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6" name="Straight Connector 82"/>
              <p:cNvCxnSpPr>
                <a:cxnSpLocks/>
                <a:endCxn id="1048605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7" name="Straight Connector 83"/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8" name="Straight Connector 84"/>
              <p:cNvCxnSpPr>
                <a:cxnSpLocks/>
                <a:endCxn id="1048616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9" name="Straight Connector 85"/>
              <p:cNvCxnSpPr>
                <a:cxnSpLocks/>
                <a:endCxn id="1048599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617" name="Freeform: Shape 86"/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18" name="Freeform: Shape 87"/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19" name="Freeform: Shape 88"/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45740" name="Straight Connector 89"/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41" name="Straight Connector 90"/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42" name="Straight Connector 91"/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43" name="Straight Connector 92"/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44" name="Straight Connector 93"/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45" name="Straight Connector 94"/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620" name="Freeform: Shape 95"/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4862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Freeform: Shape 104"/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2" name="Group 115"/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1048656" name="Rectangle: Rounded Corners 1"/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95"/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1048657" name="Freeform: Shape 55"/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658" name="Freeform: Shape 57"/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48659" name="Freeform: Shape 58"/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660" name="Freeform: Shape 59"/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661" name="Freeform: Shape 64"/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662" name="Freeform: Shape 65"/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663" name="Freeform: Shape 66"/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4" name="Group 97"/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1048664" name="Freeform: Shape 52"/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665" name="Freeform: Shape 56"/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666" name="Freeform: Shape 61"/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667" name="Freeform: Shape 62"/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668" name="Freeform: Shape 83"/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669" name="Freeform: Shape 82"/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670" name="Freeform: Shape 84"/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5" name="Group 96"/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1048671" name="Freeform: Shape 53"/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672" name="Freeform: Shape 69"/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673" name="Freeform: Shape 86"/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674" name="Freeform: Shape 87"/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675" name="Freeform: Shape 88"/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676" name="Freeform: Shape 89"/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677" name="Freeform: Shape 90"/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6" name="Group 98"/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1048678" name="Freeform: Shape 54"/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679" name="Freeform: Shape 60"/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680" name="Freeform: Shape 63"/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681" name="Freeform: Shape 91"/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682" name="Freeform: Shape 92"/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683" name="Freeform: Shape 93"/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684" name="Freeform: Shape 94"/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048685" name="Picture Placeholder 113"/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그림 개체 틀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56"/>
          <p:cNvGrpSpPr/>
          <p:nvPr/>
        </p:nvGrpSpPr>
        <p:grpSpPr>
          <a:xfrm>
            <a:off x="3232699" y="188822"/>
            <a:ext cx="5621924" cy="986835"/>
            <a:chOff x="4753009" y="790578"/>
            <a:chExt cx="5621924" cy="958096"/>
          </a:xfrm>
        </p:grpSpPr>
        <p:sp>
          <p:nvSpPr>
            <p:cNvPr id="1048576" name="TextBox 21"/>
            <p:cNvSpPr txBox="1"/>
            <p:nvPr/>
          </p:nvSpPr>
          <p:spPr>
            <a:xfrm>
              <a:off x="5946145" y="869517"/>
              <a:ext cx="4428788" cy="62750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Muchyi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Utama</a:t>
              </a:r>
            </a:p>
            <a:p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48577" name="TextBox 22"/>
            <p:cNvSpPr txBox="1"/>
            <p:nvPr/>
          </p:nvSpPr>
          <p:spPr>
            <a:xfrm>
              <a:off x="4753009" y="1008016"/>
              <a:ext cx="958096" cy="4956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48578" name="Freeform: Shape 44"/>
            <p:cNvSpPr/>
            <p:nvPr/>
          </p:nvSpPr>
          <p:spPr>
            <a:xfrm>
              <a:off x="4753009" y="790578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48579" name="TextBox 57"/>
          <p:cNvSpPr txBox="1"/>
          <p:nvPr/>
        </p:nvSpPr>
        <p:spPr>
          <a:xfrm>
            <a:off x="173371" y="4783035"/>
            <a:ext cx="8034847" cy="14122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4400" dirty="0">
                <a:solidFill>
                  <a:schemeClr val="bg1"/>
                </a:solidFill>
              </a:rPr>
              <a:t>Optimalisasi Server untuk Aplikasi Skala Besar</a:t>
            </a:r>
            <a:endParaRPr lang="en-US" sz="4400" dirty="0">
              <a:solidFill>
                <a:schemeClr val="bg1"/>
              </a:solidFill>
            </a:endParaRPr>
          </a:p>
        </p:txBody>
      </p:sp>
      <p:grpSp>
        <p:nvGrpSpPr>
          <p:cNvPr id="30" name="Group 35"/>
          <p:cNvGrpSpPr/>
          <p:nvPr/>
        </p:nvGrpSpPr>
        <p:grpSpPr>
          <a:xfrm>
            <a:off x="3829267" y="828287"/>
            <a:ext cx="5621924" cy="986835"/>
            <a:chOff x="4753009" y="790578"/>
            <a:chExt cx="5621924" cy="958096"/>
          </a:xfrm>
        </p:grpSpPr>
        <p:sp>
          <p:nvSpPr>
            <p:cNvPr id="1048580" name="TextBox 36"/>
            <p:cNvSpPr txBox="1"/>
            <p:nvPr/>
          </p:nvSpPr>
          <p:spPr>
            <a:xfrm>
              <a:off x="5946145" y="869517"/>
              <a:ext cx="4428788" cy="62750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Wisfie Syahbani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48581" name="TextBox 37"/>
            <p:cNvSpPr txBox="1"/>
            <p:nvPr/>
          </p:nvSpPr>
          <p:spPr>
            <a:xfrm>
              <a:off x="4753009" y="1008016"/>
              <a:ext cx="958096" cy="4956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48582" name="Freeform: Shape 38"/>
            <p:cNvSpPr/>
            <p:nvPr/>
          </p:nvSpPr>
          <p:spPr>
            <a:xfrm>
              <a:off x="4753009" y="790578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1" name="Group 39"/>
          <p:cNvGrpSpPr/>
          <p:nvPr/>
        </p:nvGrpSpPr>
        <p:grpSpPr>
          <a:xfrm>
            <a:off x="4425835" y="1433685"/>
            <a:ext cx="5621924" cy="986835"/>
            <a:chOff x="4753009" y="790578"/>
            <a:chExt cx="5621924" cy="958096"/>
          </a:xfrm>
        </p:grpSpPr>
        <p:sp>
          <p:nvSpPr>
            <p:cNvPr id="1048583" name="TextBox 40"/>
            <p:cNvSpPr txBox="1"/>
            <p:nvPr/>
          </p:nvSpPr>
          <p:spPr>
            <a:xfrm>
              <a:off x="5946145" y="869517"/>
              <a:ext cx="4428788" cy="62750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id-ID" altLang="ko-KR" b="1" dirty="0">
                  <a:solidFill>
                    <a:schemeClr val="bg1"/>
                  </a:solidFill>
                  <a:cs typeface="Arial" pitchFamily="34" charset="0"/>
                </a:rPr>
                <a:t>Shafa </a:t>
              </a:r>
              <a:r>
                <a:rPr lang="id-ID" altLang="ko-KR" b="1" dirty="0" err="1">
                  <a:solidFill>
                    <a:schemeClr val="bg1"/>
                  </a:solidFill>
                  <a:cs typeface="Arial" pitchFamily="34" charset="0"/>
                </a:rPr>
                <a:t>amanda</a:t>
              </a:r>
              <a:r>
                <a:rPr lang="id-ID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id-ID" altLang="ko-KR" b="1" dirty="0" err="1">
                  <a:solidFill>
                    <a:schemeClr val="bg1"/>
                  </a:solidFill>
                  <a:cs typeface="Arial" pitchFamily="34" charset="0"/>
                </a:rPr>
                <a:t>prayitno</a:t>
              </a:r>
              <a:endParaRPr lang="en-US" altLang="ko-KR" b="1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48584" name="TextBox 41"/>
            <p:cNvSpPr txBox="1"/>
            <p:nvPr/>
          </p:nvSpPr>
          <p:spPr>
            <a:xfrm>
              <a:off x="4762340" y="1008016"/>
              <a:ext cx="958096" cy="4956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48585" name="Freeform: Shape 42"/>
            <p:cNvSpPr/>
            <p:nvPr/>
          </p:nvSpPr>
          <p:spPr>
            <a:xfrm>
              <a:off x="4753009" y="790578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2" name="Group 43"/>
          <p:cNvGrpSpPr/>
          <p:nvPr/>
        </p:nvGrpSpPr>
        <p:grpSpPr>
          <a:xfrm>
            <a:off x="5022403" y="2035546"/>
            <a:ext cx="5621924" cy="986835"/>
            <a:chOff x="4753009" y="790578"/>
            <a:chExt cx="5621924" cy="958096"/>
          </a:xfrm>
        </p:grpSpPr>
        <p:sp>
          <p:nvSpPr>
            <p:cNvPr id="1048586" name="TextBox 48"/>
            <p:cNvSpPr txBox="1"/>
            <p:nvPr/>
          </p:nvSpPr>
          <p:spPr>
            <a:xfrm>
              <a:off x="5946145" y="869517"/>
              <a:ext cx="4428788" cy="35857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Saifuldaffa Hafizh Khoiruddin</a:t>
              </a:r>
              <a:endParaRPr lang="zh-CN" altLang="en-US"/>
            </a:p>
          </p:txBody>
        </p:sp>
        <p:sp>
          <p:nvSpPr>
            <p:cNvPr id="1048587" name="TextBox 49"/>
            <p:cNvSpPr txBox="1"/>
            <p:nvPr/>
          </p:nvSpPr>
          <p:spPr>
            <a:xfrm>
              <a:off x="4753009" y="1008016"/>
              <a:ext cx="958096" cy="4956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48588" name="Freeform: Shape 50"/>
            <p:cNvSpPr/>
            <p:nvPr/>
          </p:nvSpPr>
          <p:spPr>
            <a:xfrm>
              <a:off x="4753009" y="790578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3" name="Group 51"/>
          <p:cNvGrpSpPr/>
          <p:nvPr/>
        </p:nvGrpSpPr>
        <p:grpSpPr>
          <a:xfrm>
            <a:off x="5618971" y="2661746"/>
            <a:ext cx="5621924" cy="986835"/>
            <a:chOff x="4753009" y="790578"/>
            <a:chExt cx="5621924" cy="958096"/>
          </a:xfrm>
        </p:grpSpPr>
        <p:sp>
          <p:nvSpPr>
            <p:cNvPr id="1048589" name="TextBox 52"/>
            <p:cNvSpPr txBox="1"/>
            <p:nvPr/>
          </p:nvSpPr>
          <p:spPr>
            <a:xfrm>
              <a:off x="5946145" y="869517"/>
              <a:ext cx="4428788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Samuri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48590" name="TextBox 58"/>
            <p:cNvSpPr txBox="1"/>
            <p:nvPr/>
          </p:nvSpPr>
          <p:spPr>
            <a:xfrm>
              <a:off x="4753009" y="1008016"/>
              <a:ext cx="958096" cy="4956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48591" name="Freeform: Shape 59"/>
            <p:cNvSpPr/>
            <p:nvPr/>
          </p:nvSpPr>
          <p:spPr>
            <a:xfrm>
              <a:off x="4753009" y="790578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Group 60"/>
          <p:cNvGrpSpPr/>
          <p:nvPr/>
        </p:nvGrpSpPr>
        <p:grpSpPr>
          <a:xfrm>
            <a:off x="6215539" y="3286821"/>
            <a:ext cx="5621924" cy="986835"/>
            <a:chOff x="4753009" y="790578"/>
            <a:chExt cx="5621924" cy="958096"/>
          </a:xfrm>
        </p:grpSpPr>
        <p:sp>
          <p:nvSpPr>
            <p:cNvPr id="1048592" name="TextBox 61"/>
            <p:cNvSpPr txBox="1"/>
            <p:nvPr/>
          </p:nvSpPr>
          <p:spPr>
            <a:xfrm>
              <a:off x="5946145" y="869517"/>
              <a:ext cx="4428788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Najmul</a:t>
              </a:r>
              <a:r>
                <a:rPr lang="id-ID" altLang="ko-KR" b="1" dirty="0">
                  <a:solidFill>
                    <a:schemeClr val="bg1"/>
                  </a:solidFill>
                  <a:cs typeface="Arial" pitchFamily="34" charset="0"/>
                </a:rPr>
                <a:t>falah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48593" name="TextBox 62"/>
            <p:cNvSpPr txBox="1"/>
            <p:nvPr/>
          </p:nvSpPr>
          <p:spPr>
            <a:xfrm>
              <a:off x="4753009" y="1008016"/>
              <a:ext cx="958096" cy="4956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06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48594" name="Freeform: Shape 63"/>
            <p:cNvSpPr/>
            <p:nvPr/>
          </p:nvSpPr>
          <p:spPr>
            <a:xfrm>
              <a:off x="4753009" y="790578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48595" name="TextBox 64"/>
          <p:cNvSpPr txBox="1"/>
          <p:nvPr/>
        </p:nvSpPr>
        <p:spPr>
          <a:xfrm>
            <a:off x="10095724" y="5668097"/>
            <a:ext cx="19229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</a:rPr>
              <a:t>02 TPLE 006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48596" name="TextBox 66"/>
          <p:cNvSpPr txBox="1"/>
          <p:nvPr/>
        </p:nvSpPr>
        <p:spPr>
          <a:xfrm>
            <a:off x="165261" y="6260552"/>
            <a:ext cx="6134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Penyusunan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Komponen</a:t>
            </a:r>
            <a:r>
              <a:rPr lang="en-US" sz="1800" dirty="0">
                <a:solidFill>
                  <a:schemeClr val="bg1"/>
                </a:solidFill>
              </a:rPr>
              <a:t> dan </a:t>
            </a:r>
            <a:r>
              <a:rPr lang="en-US" sz="1800" dirty="0" err="1">
                <a:solidFill>
                  <a:schemeClr val="bg1"/>
                </a:solidFill>
              </a:rPr>
              <a:t>Pemilihan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Perangkat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Lunak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 err="1"/>
              <a:t>Pendahuluan</a:t>
            </a:r>
            <a:endParaRPr lang="en-US" sz="4800" dirty="0"/>
          </a:p>
        </p:txBody>
      </p:sp>
      <p:sp>
        <p:nvSpPr>
          <p:cNvPr id="1048623" name="Rectangle 1"/>
          <p:cNvSpPr>
            <a:spLocks noChangeArrowheads="1"/>
          </p:cNvSpPr>
          <p:nvPr/>
        </p:nvSpPr>
        <p:spPr bwMode="auto">
          <a:xfrm>
            <a:off x="0" y="-312420"/>
            <a:ext cx="233680" cy="6248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24" name="TextBox 8"/>
          <p:cNvSpPr txBox="1"/>
          <p:nvPr/>
        </p:nvSpPr>
        <p:spPr>
          <a:xfrm>
            <a:off x="193609" y="1397675"/>
            <a:ext cx="11703117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Pendahuluan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dunia digital </a:t>
            </a:r>
            <a:r>
              <a:rPr lang="en-US" dirty="0" err="1"/>
              <a:t>saat</a:t>
            </a:r>
            <a:r>
              <a:rPr lang="en-US" dirty="0"/>
              <a:t> ini, </a:t>
            </a:r>
            <a:r>
              <a:rPr lang="en-US" dirty="0" err="1"/>
              <a:t>performa</a:t>
            </a:r>
            <a:r>
              <a:rPr lang="en-US" dirty="0"/>
              <a:t> server yang optimal sangat </a:t>
            </a:r>
            <a:r>
              <a:rPr lang="en-US" dirty="0" err="1"/>
              <a:t>penting</a:t>
            </a:r>
            <a:r>
              <a:rPr lang="en-US" dirty="0"/>
              <a:t>,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berskala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 </a:t>
            </a:r>
            <a:r>
              <a:rPr lang="en-US" dirty="0" err="1"/>
              <a:t>Seiring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meningkatnya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dan data, server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beban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.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dan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berperan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, </a:t>
            </a:r>
            <a:r>
              <a:rPr lang="en-US" dirty="0" err="1"/>
              <a:t>skalabilitas</a:t>
            </a:r>
            <a:r>
              <a:rPr lang="en-US" dirty="0"/>
              <a:t>, dan </a:t>
            </a:r>
            <a:r>
              <a:rPr lang="en-US" dirty="0" err="1"/>
              <a:t>keamanan</a:t>
            </a:r>
            <a:r>
              <a:rPr lang="en-US" dirty="0"/>
              <a:t> server. 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penyusunan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efisien</a:t>
            </a:r>
            <a:r>
              <a:rPr lang="en-US" dirty="0"/>
              <a:t> dan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keberhasilan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berskala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</a:t>
            </a:r>
          </a:p>
        </p:txBody>
      </p:sp>
      <p:sp>
        <p:nvSpPr>
          <p:cNvPr id="1048625" name="TextBox 10"/>
          <p:cNvSpPr txBox="1"/>
          <p:nvPr/>
        </p:nvSpPr>
        <p:spPr>
          <a:xfrm>
            <a:off x="193608" y="3770941"/>
            <a:ext cx="11805559" cy="267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Tujuan</a:t>
            </a:r>
            <a:r>
              <a:rPr lang="en-US" b="1" dirty="0"/>
              <a:t>:</a:t>
            </a:r>
          </a:p>
          <a:p>
            <a:endParaRPr lang="en-US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Membangun</a:t>
            </a:r>
            <a:r>
              <a:rPr lang="en-US" b="1" dirty="0"/>
              <a:t> server yang </a:t>
            </a:r>
            <a:r>
              <a:rPr lang="en-US" b="1" dirty="0" err="1"/>
              <a:t>efisien</a:t>
            </a:r>
            <a:r>
              <a:rPr lang="en-US" b="1" dirty="0"/>
              <a:t> dan </a:t>
            </a:r>
            <a:r>
              <a:rPr lang="en-US" b="1" dirty="0" err="1"/>
              <a:t>handal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dan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cepat</a:t>
            </a:r>
            <a:r>
              <a:rPr lang="en-US" dirty="0"/>
              <a:t> dan </a:t>
            </a:r>
            <a:r>
              <a:rPr lang="en-US" dirty="0" err="1"/>
              <a:t>efisien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Memastikan</a:t>
            </a:r>
            <a:r>
              <a:rPr lang="en-US" b="1" dirty="0"/>
              <a:t> </a:t>
            </a:r>
            <a:r>
              <a:rPr lang="en-US" b="1" dirty="0" err="1"/>
              <a:t>skalabilitas</a:t>
            </a:r>
            <a:r>
              <a:rPr lang="en-US" b="1" dirty="0"/>
              <a:t> dan </a:t>
            </a:r>
            <a:r>
              <a:rPr lang="en-US" b="1" dirty="0" err="1"/>
              <a:t>keamanan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Menjamin</a:t>
            </a:r>
            <a:r>
              <a:rPr lang="en-US" dirty="0"/>
              <a:t> server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aman</a:t>
            </a:r>
            <a:r>
              <a:rPr lang="en-US" dirty="0"/>
              <a:t> dan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berperforma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Pemilihan</a:t>
            </a:r>
            <a:r>
              <a:rPr lang="en-US" dirty="0"/>
              <a:t> CPU</a:t>
            </a:r>
          </a:p>
        </p:txBody>
      </p:sp>
      <p:sp>
        <p:nvSpPr>
          <p:cNvPr id="1048627" name="Rectangle 1"/>
          <p:cNvSpPr>
            <a:spLocks noChangeArrowheads="1"/>
          </p:cNvSpPr>
          <p:nvPr/>
        </p:nvSpPr>
        <p:spPr bwMode="auto">
          <a:xfrm>
            <a:off x="0" y="-312420"/>
            <a:ext cx="233680" cy="6248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97152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109" y="1965789"/>
            <a:ext cx="2969759" cy="1600200"/>
          </a:xfrm>
          <a:prstGeom prst="rect">
            <a:avLst/>
          </a:prstGeom>
        </p:spPr>
      </p:pic>
      <p:sp>
        <p:nvSpPr>
          <p:cNvPr id="1048628" name="TextBox 9"/>
          <p:cNvSpPr txBox="1"/>
          <p:nvPr/>
        </p:nvSpPr>
        <p:spPr>
          <a:xfrm>
            <a:off x="128943" y="1267072"/>
            <a:ext cx="12155822" cy="698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err="1"/>
              <a:t>Pemilihan</a:t>
            </a:r>
            <a:r>
              <a:rPr lang="en-US" sz="1400" b="1" dirty="0"/>
              <a:t> CPU:</a:t>
            </a:r>
            <a:r>
              <a:rPr lang="en-US" sz="1400" dirty="0"/>
              <a:t> sangat </a:t>
            </a:r>
            <a:r>
              <a:rPr lang="en-US" sz="1400" dirty="0" err="1"/>
              <a:t>krusial</a:t>
            </a:r>
            <a:r>
              <a:rPr lang="en-US" sz="1400" dirty="0"/>
              <a:t>. </a:t>
            </a:r>
            <a:r>
              <a:rPr lang="en-US" sz="1400" b="1" dirty="0"/>
              <a:t>Intel Xeon</a:t>
            </a:r>
            <a:r>
              <a:rPr lang="en-US" sz="1400" dirty="0"/>
              <a:t> dan </a:t>
            </a:r>
            <a:r>
              <a:rPr lang="en-US" sz="1400" b="1" dirty="0"/>
              <a:t>AMD EPYC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dua </a:t>
            </a:r>
            <a:r>
              <a:rPr lang="en-US" sz="1400" dirty="0" err="1"/>
              <a:t>prosesor</a:t>
            </a:r>
            <a:r>
              <a:rPr lang="en-US" sz="1400" dirty="0"/>
              <a:t> yang </a:t>
            </a:r>
            <a:r>
              <a:rPr lang="en-US" sz="1400" dirty="0" err="1"/>
              <a:t>direkomendasikan</a:t>
            </a:r>
            <a:r>
              <a:rPr lang="en-US" sz="1400" dirty="0"/>
              <a:t>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kemampuan</a:t>
            </a:r>
            <a:r>
              <a:rPr lang="en-US" sz="1400" dirty="0"/>
              <a:t> </a:t>
            </a:r>
            <a:r>
              <a:rPr lang="en-US" sz="1400" dirty="0" err="1"/>
              <a:t>mereka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menangani</a:t>
            </a:r>
            <a:r>
              <a:rPr lang="en-US" sz="1400" dirty="0"/>
              <a:t> </a:t>
            </a:r>
            <a:r>
              <a:rPr lang="en-US" sz="1400" dirty="0" err="1"/>
              <a:t>beban</a:t>
            </a:r>
            <a:r>
              <a:rPr lang="en-US" sz="1400" dirty="0"/>
              <a:t> </a:t>
            </a:r>
            <a:r>
              <a:rPr lang="en-US" sz="1400" dirty="0" err="1"/>
              <a:t>kerja</a:t>
            </a:r>
            <a:r>
              <a:rPr lang="en-US" sz="1400" dirty="0"/>
              <a:t> </a:t>
            </a:r>
            <a:r>
              <a:rPr lang="en-US" sz="1400" dirty="0" err="1"/>
              <a:t>berat</a:t>
            </a:r>
            <a:r>
              <a:rPr lang="en-US" sz="1400" dirty="0"/>
              <a:t> dan multitasking.</a:t>
            </a:r>
          </a:p>
        </p:txBody>
      </p:sp>
      <p:sp>
        <p:nvSpPr>
          <p:cNvPr id="1048629" name="TextBox 11"/>
          <p:cNvSpPr txBox="1"/>
          <p:nvPr/>
        </p:nvSpPr>
        <p:spPr>
          <a:xfrm>
            <a:off x="0" y="2576350"/>
            <a:ext cx="714292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/>
              <a:t>Pilihan</a:t>
            </a:r>
            <a:r>
              <a:rPr lang="en-ID" b="1" dirty="0"/>
              <a:t>: AMD EPYC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600" b="1" dirty="0" err="1"/>
              <a:t>Jumlah</a:t>
            </a:r>
            <a:r>
              <a:rPr lang="en-ID" sz="1600" b="1" dirty="0"/>
              <a:t> Core dan Thread </a:t>
            </a:r>
            <a:r>
              <a:rPr lang="en-ID" sz="1600" b="1" dirty="0" err="1"/>
              <a:t>Lebih</a:t>
            </a:r>
            <a:r>
              <a:rPr lang="en-ID" sz="1600" b="1" dirty="0"/>
              <a:t> Banyak</a:t>
            </a:r>
            <a:r>
              <a:rPr lang="en-ID" sz="1600" dirty="0"/>
              <a:t>: AMD EPYC </a:t>
            </a:r>
            <a:r>
              <a:rPr lang="en-ID" sz="1600" dirty="0" err="1"/>
              <a:t>menawarkan</a:t>
            </a:r>
            <a:r>
              <a:rPr lang="en-ID" sz="1600" dirty="0"/>
              <a:t>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banyak</a:t>
            </a:r>
            <a:r>
              <a:rPr lang="en-ID" sz="1600" dirty="0"/>
              <a:t> core dan thread </a:t>
            </a:r>
            <a:r>
              <a:rPr lang="en-ID" sz="1600" dirty="0" err="1"/>
              <a:t>dibandingkan</a:t>
            </a:r>
            <a:r>
              <a:rPr lang="en-ID" sz="1600" dirty="0"/>
              <a:t> Intel Xeon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harga</a:t>
            </a:r>
            <a:r>
              <a:rPr lang="en-ID" sz="1600" dirty="0"/>
              <a:t> yang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kompetitif</a:t>
            </a:r>
            <a:r>
              <a:rPr lang="en-ID" sz="1600" dirty="0"/>
              <a:t>. </a:t>
            </a:r>
            <a:r>
              <a:rPr lang="en-ID" sz="1600" dirty="0" err="1"/>
              <a:t>Ini</a:t>
            </a:r>
            <a:r>
              <a:rPr lang="en-ID" sz="1600" dirty="0"/>
              <a:t> sangat </a:t>
            </a:r>
            <a:r>
              <a:rPr lang="en-ID" sz="1600" dirty="0" err="1"/>
              <a:t>penting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aplikasi</a:t>
            </a:r>
            <a:r>
              <a:rPr lang="en-ID" sz="1600" dirty="0"/>
              <a:t> </a:t>
            </a:r>
            <a:r>
              <a:rPr lang="en-ID" sz="1600" dirty="0" err="1"/>
              <a:t>berskala</a:t>
            </a:r>
            <a:r>
              <a:rPr lang="en-ID" sz="1600" dirty="0"/>
              <a:t> </a:t>
            </a:r>
            <a:r>
              <a:rPr lang="en-ID" sz="1600" dirty="0" err="1"/>
              <a:t>besar</a:t>
            </a:r>
            <a:r>
              <a:rPr lang="en-ID" sz="1600" dirty="0"/>
              <a:t> yang </a:t>
            </a:r>
            <a:r>
              <a:rPr lang="en-ID" sz="1600" dirty="0" err="1"/>
              <a:t>membutuhkan</a:t>
            </a:r>
            <a:r>
              <a:rPr lang="en-ID" sz="1600" dirty="0"/>
              <a:t> </a:t>
            </a:r>
            <a:r>
              <a:rPr lang="en-ID" sz="1600" dirty="0" err="1"/>
              <a:t>pemrosesan</a:t>
            </a:r>
            <a:r>
              <a:rPr lang="en-ID" sz="1600" dirty="0"/>
              <a:t> </a:t>
            </a:r>
            <a:r>
              <a:rPr lang="en-ID" sz="1600" dirty="0" err="1"/>
              <a:t>paralel</a:t>
            </a:r>
            <a:r>
              <a:rPr lang="en-ID" sz="1600" dirty="0"/>
              <a:t>, </a:t>
            </a:r>
            <a:r>
              <a:rPr lang="en-ID" sz="1600" dirty="0" err="1"/>
              <a:t>seperti</a:t>
            </a:r>
            <a:r>
              <a:rPr lang="en-ID" sz="1600" dirty="0"/>
              <a:t> big data, </a:t>
            </a:r>
            <a:r>
              <a:rPr lang="en-ID" sz="1600" dirty="0" err="1"/>
              <a:t>virtualisasi</a:t>
            </a:r>
            <a:r>
              <a:rPr lang="en-ID" sz="1600" dirty="0"/>
              <a:t>,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komputasi</a:t>
            </a:r>
            <a:r>
              <a:rPr lang="en-ID" sz="1600" dirty="0"/>
              <a:t> cloud.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jumlah</a:t>
            </a:r>
            <a:r>
              <a:rPr lang="en-ID" sz="1600" dirty="0"/>
              <a:t> core yang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banyak</a:t>
            </a:r>
            <a:r>
              <a:rPr lang="en-ID" sz="1600" dirty="0"/>
              <a:t>, AMD EPYC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menangani</a:t>
            </a:r>
            <a:r>
              <a:rPr lang="en-ID" sz="1600" dirty="0"/>
              <a:t> </a:t>
            </a:r>
            <a:r>
              <a:rPr lang="en-ID" sz="1600" dirty="0" err="1"/>
              <a:t>beban</a:t>
            </a:r>
            <a:r>
              <a:rPr lang="en-ID" sz="1600" dirty="0"/>
              <a:t> </a:t>
            </a:r>
            <a:r>
              <a:rPr lang="en-ID" sz="1600" dirty="0" err="1"/>
              <a:t>kerja</a:t>
            </a:r>
            <a:r>
              <a:rPr lang="en-ID" sz="1600" dirty="0"/>
              <a:t> multitasking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efisien</a:t>
            </a:r>
            <a:r>
              <a:rPr lang="en-ID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600" b="1" dirty="0"/>
              <a:t>Harga </a:t>
            </a:r>
            <a:r>
              <a:rPr lang="en-ID" sz="1600" b="1" dirty="0" err="1"/>
              <a:t>Lebih</a:t>
            </a:r>
            <a:r>
              <a:rPr lang="en-ID" sz="1600" b="1" dirty="0"/>
              <a:t> </a:t>
            </a:r>
            <a:r>
              <a:rPr lang="en-ID" sz="1600" b="1" dirty="0" err="1"/>
              <a:t>Kompetitif</a:t>
            </a:r>
            <a:r>
              <a:rPr lang="en-ID" sz="1600" dirty="0"/>
              <a:t>: AMD EPYC </a:t>
            </a:r>
            <a:r>
              <a:rPr lang="en-ID" sz="1600" dirty="0" err="1"/>
              <a:t>dikenal</a:t>
            </a:r>
            <a:r>
              <a:rPr lang="en-ID" sz="1600" dirty="0"/>
              <a:t>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harga</a:t>
            </a:r>
            <a:r>
              <a:rPr lang="en-ID" sz="1600" dirty="0"/>
              <a:t> yang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murah</a:t>
            </a:r>
            <a:r>
              <a:rPr lang="en-ID" sz="1600" dirty="0"/>
              <a:t> per core </a:t>
            </a:r>
            <a:r>
              <a:rPr lang="en-ID" sz="1600" dirty="0" err="1"/>
              <a:t>dibandingkan</a:t>
            </a:r>
            <a:r>
              <a:rPr lang="en-ID" sz="1600" dirty="0"/>
              <a:t> Intel Xeon, </a:t>
            </a:r>
            <a:r>
              <a:rPr lang="en-ID" sz="1600" dirty="0" err="1"/>
              <a:t>sehingga</a:t>
            </a:r>
            <a:r>
              <a:rPr lang="en-ID" sz="1600" dirty="0"/>
              <a:t>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hemat</a:t>
            </a:r>
            <a:r>
              <a:rPr lang="en-ID" sz="1600" dirty="0"/>
              <a:t> </a:t>
            </a:r>
            <a:r>
              <a:rPr lang="en-ID" sz="1600" dirty="0" err="1"/>
              <a:t>biaya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aplikasi</a:t>
            </a:r>
            <a:r>
              <a:rPr lang="en-ID" sz="1600" dirty="0"/>
              <a:t> yang </a:t>
            </a:r>
            <a:r>
              <a:rPr lang="en-ID" sz="1600" dirty="0" err="1"/>
              <a:t>membutuhkan</a:t>
            </a:r>
            <a:r>
              <a:rPr lang="en-ID" sz="1600" dirty="0"/>
              <a:t> </a:t>
            </a:r>
            <a:r>
              <a:rPr lang="en-ID" sz="1600" dirty="0" err="1"/>
              <a:t>skalabilitas</a:t>
            </a:r>
            <a:r>
              <a:rPr lang="en-ID" sz="1600" dirty="0"/>
              <a:t> </a:t>
            </a:r>
            <a:r>
              <a:rPr lang="en-ID" sz="1600" dirty="0" err="1"/>
              <a:t>besar</a:t>
            </a:r>
            <a:r>
              <a:rPr lang="en-ID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600" b="1" dirty="0" err="1"/>
              <a:t>Efisiensi</a:t>
            </a:r>
            <a:r>
              <a:rPr lang="en-ID" sz="1600" b="1" dirty="0"/>
              <a:t> </a:t>
            </a:r>
            <a:r>
              <a:rPr lang="en-ID" sz="1600" b="1" dirty="0" err="1"/>
              <a:t>Daya</a:t>
            </a:r>
            <a:r>
              <a:rPr lang="en-ID" sz="1600" dirty="0"/>
              <a:t>: AMD EPYC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arsitektur</a:t>
            </a:r>
            <a:r>
              <a:rPr lang="en-ID" sz="1600" dirty="0"/>
              <a:t> yang </a:t>
            </a:r>
            <a:r>
              <a:rPr lang="en-ID" sz="1600" dirty="0" err="1"/>
              <a:t>cenderung</a:t>
            </a:r>
            <a:r>
              <a:rPr lang="en-ID" sz="1600" dirty="0"/>
              <a:t>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hemat</a:t>
            </a:r>
            <a:r>
              <a:rPr lang="en-ID" sz="1600" dirty="0"/>
              <a:t> </a:t>
            </a:r>
            <a:r>
              <a:rPr lang="en-ID" sz="1600" dirty="0" err="1"/>
              <a:t>daya</a:t>
            </a:r>
            <a:r>
              <a:rPr lang="en-ID" sz="1600" dirty="0"/>
              <a:t>, yang </a:t>
            </a:r>
            <a:r>
              <a:rPr lang="en-ID" sz="1600" dirty="0" err="1"/>
              <a:t>bermanfaat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menekan</a:t>
            </a:r>
            <a:r>
              <a:rPr lang="en-ID" sz="1600" dirty="0"/>
              <a:t> </a:t>
            </a:r>
            <a:r>
              <a:rPr lang="en-ID" sz="1600" dirty="0" err="1"/>
              <a:t>biaya</a:t>
            </a:r>
            <a:r>
              <a:rPr lang="en-ID" sz="1600" dirty="0"/>
              <a:t> </a:t>
            </a:r>
            <a:r>
              <a:rPr lang="en-ID" sz="1600" dirty="0" err="1"/>
              <a:t>operasional</a:t>
            </a:r>
            <a:r>
              <a:rPr lang="en-ID" sz="1600" dirty="0"/>
              <a:t>, </a:t>
            </a:r>
            <a:r>
              <a:rPr lang="en-ID" sz="1600" dirty="0" err="1"/>
              <a:t>terutama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server yang </a:t>
            </a:r>
            <a:r>
              <a:rPr lang="en-ID" sz="1600" dirty="0" err="1"/>
              <a:t>harus</a:t>
            </a:r>
            <a:r>
              <a:rPr lang="en-ID" sz="1600" dirty="0"/>
              <a:t> </a:t>
            </a:r>
            <a:r>
              <a:rPr lang="en-ID" sz="1600" dirty="0" err="1"/>
              <a:t>bekerja</a:t>
            </a:r>
            <a:r>
              <a:rPr lang="en-ID" sz="1600" dirty="0"/>
              <a:t> </a:t>
            </a:r>
            <a:r>
              <a:rPr lang="en-ID" sz="1600" dirty="0" err="1"/>
              <a:t>terus</a:t>
            </a:r>
            <a:r>
              <a:rPr lang="en-ID" sz="1600" dirty="0"/>
              <a:t> </a:t>
            </a:r>
            <a:r>
              <a:rPr lang="en-ID" sz="1600" dirty="0" err="1"/>
              <a:t>menerus</a:t>
            </a:r>
            <a:r>
              <a:rPr lang="en-ID" dirty="0"/>
              <a:t>.</a:t>
            </a:r>
          </a:p>
          <a:p>
            <a:endParaRPr lang="en-US" sz="1600" dirty="0"/>
          </a:p>
        </p:txBody>
      </p:sp>
      <p:sp>
        <p:nvSpPr>
          <p:cNvPr id="1048631" name="TextBox 13"/>
          <p:cNvSpPr txBox="1"/>
          <p:nvPr/>
        </p:nvSpPr>
        <p:spPr>
          <a:xfrm>
            <a:off x="7142922" y="3504504"/>
            <a:ext cx="521215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1" dirty="0" err="1"/>
              <a:t>Mengapa</a:t>
            </a:r>
            <a:r>
              <a:rPr lang="en-ID" sz="1600" b="1" dirty="0"/>
              <a:t> </a:t>
            </a:r>
            <a:r>
              <a:rPr lang="en-ID" sz="1600" b="1" dirty="0" err="1"/>
              <a:t>Tidak</a:t>
            </a:r>
            <a:r>
              <a:rPr lang="en-ID" sz="1600" b="1" dirty="0"/>
              <a:t> </a:t>
            </a:r>
            <a:r>
              <a:rPr lang="en-ID" sz="1600" b="1" dirty="0" err="1"/>
              <a:t>Memilih</a:t>
            </a:r>
            <a:r>
              <a:rPr lang="en-ID" sz="1600" b="1" dirty="0"/>
              <a:t> Intel Xeon: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600" b="1" dirty="0"/>
              <a:t> Intel Xeon</a:t>
            </a:r>
            <a:r>
              <a:rPr lang="en-ID" sz="1600" dirty="0"/>
              <a:t>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keunggulan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hal</a:t>
            </a:r>
            <a:r>
              <a:rPr lang="en-ID" sz="1600" dirty="0"/>
              <a:t> </a:t>
            </a:r>
            <a:r>
              <a:rPr lang="en-ID" sz="1600" dirty="0" err="1"/>
              <a:t>stabilitas</a:t>
            </a:r>
            <a:r>
              <a:rPr lang="en-ID" sz="1600" dirty="0"/>
              <a:t> yang </a:t>
            </a:r>
            <a:r>
              <a:rPr lang="en-ID" sz="1600" dirty="0" err="1"/>
              <a:t>telah</a:t>
            </a:r>
            <a:r>
              <a:rPr lang="en-ID" sz="1600" dirty="0"/>
              <a:t> lama </a:t>
            </a:r>
            <a:r>
              <a:rPr lang="en-ID" sz="1600" dirty="0" err="1"/>
              <a:t>dikenal</a:t>
            </a:r>
            <a:r>
              <a:rPr lang="en-ID" sz="1600" dirty="0"/>
              <a:t> dan </a:t>
            </a:r>
            <a:r>
              <a:rPr lang="en-ID" sz="1600" dirty="0" err="1"/>
              <a:t>banyak</a:t>
            </a:r>
            <a:r>
              <a:rPr lang="en-ID" sz="1600" dirty="0"/>
              <a:t> </a:t>
            </a:r>
            <a:r>
              <a:rPr lang="en-ID" sz="1600" dirty="0" err="1"/>
              <a:t>digunakan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lingkungan</a:t>
            </a:r>
            <a:r>
              <a:rPr lang="en-ID" sz="1600" dirty="0"/>
              <a:t> server yang </a:t>
            </a:r>
            <a:r>
              <a:rPr lang="en-ID" sz="1600" dirty="0" err="1"/>
              <a:t>mapan</a:t>
            </a:r>
            <a:r>
              <a:rPr lang="en-ID" sz="1600" dirty="0"/>
              <a:t>. </a:t>
            </a:r>
            <a:r>
              <a:rPr lang="en-ID" sz="1600" dirty="0" err="1"/>
              <a:t>Namun</a:t>
            </a:r>
            <a:r>
              <a:rPr lang="en-ID" sz="1600" dirty="0"/>
              <a:t>,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segi</a:t>
            </a:r>
            <a:r>
              <a:rPr lang="en-ID" sz="1600" dirty="0"/>
              <a:t> </a:t>
            </a:r>
            <a:r>
              <a:rPr lang="en-ID" sz="1600" dirty="0" err="1"/>
              <a:t>jumlah</a:t>
            </a:r>
            <a:r>
              <a:rPr lang="en-ID" sz="1600" dirty="0"/>
              <a:t> core dan </a:t>
            </a:r>
            <a:r>
              <a:rPr lang="en-ID" sz="1600" dirty="0" err="1"/>
              <a:t>harga</a:t>
            </a:r>
            <a:r>
              <a:rPr lang="en-ID" sz="1600" dirty="0"/>
              <a:t> per core, AMD EPYC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unggul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aplikasi</a:t>
            </a:r>
            <a:r>
              <a:rPr lang="en-ID" sz="1600" dirty="0"/>
              <a:t> yang </a:t>
            </a:r>
            <a:r>
              <a:rPr lang="en-ID" sz="1600" dirty="0" err="1"/>
              <a:t>membutuhkan</a:t>
            </a:r>
            <a:r>
              <a:rPr lang="en-ID" sz="1600" dirty="0"/>
              <a:t> </a:t>
            </a:r>
            <a:r>
              <a:rPr lang="en-ID" sz="1600" dirty="0" err="1"/>
              <a:t>kemampuan</a:t>
            </a:r>
            <a:r>
              <a:rPr lang="en-ID" sz="1600" dirty="0"/>
              <a:t> </a:t>
            </a:r>
            <a:r>
              <a:rPr lang="en-ID" sz="1600" dirty="0" err="1"/>
              <a:t>pemrosesan</a:t>
            </a:r>
            <a:r>
              <a:rPr lang="en-ID" sz="1600" dirty="0"/>
              <a:t> </a:t>
            </a:r>
            <a:r>
              <a:rPr lang="en-ID" sz="1600" dirty="0" err="1"/>
              <a:t>paralel</a:t>
            </a:r>
            <a:r>
              <a:rPr lang="en-ID" sz="1600" dirty="0"/>
              <a:t> dan </a:t>
            </a:r>
            <a:r>
              <a:rPr lang="en-ID" sz="1600" dirty="0" err="1"/>
              <a:t>skalabilitas</a:t>
            </a:r>
            <a:r>
              <a:rPr lang="en-ID" sz="1600" dirty="0"/>
              <a:t> </a:t>
            </a:r>
            <a:r>
              <a:rPr lang="en-ID" sz="1600" dirty="0" err="1"/>
              <a:t>besar</a:t>
            </a:r>
            <a:r>
              <a:rPr lang="en-ID" sz="1600" dirty="0"/>
              <a:t>. Jika </a:t>
            </a:r>
            <a:r>
              <a:rPr lang="en-ID" sz="1600" dirty="0" err="1"/>
              <a:t>fokusnya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mendapatkan</a:t>
            </a:r>
            <a:r>
              <a:rPr lang="en-ID" sz="1600" dirty="0"/>
              <a:t> </a:t>
            </a:r>
            <a:r>
              <a:rPr lang="en-ID" sz="1600" dirty="0" err="1"/>
              <a:t>jumlah</a:t>
            </a:r>
            <a:r>
              <a:rPr lang="en-ID" sz="1600" dirty="0"/>
              <a:t> core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banyak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biaya</a:t>
            </a:r>
            <a:r>
              <a:rPr lang="en-ID" sz="1600" dirty="0"/>
              <a:t> yang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rendah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mendukung</a:t>
            </a:r>
            <a:r>
              <a:rPr lang="en-ID" sz="1600" dirty="0"/>
              <a:t> </a:t>
            </a:r>
            <a:r>
              <a:rPr lang="en-ID" sz="1600" dirty="0" err="1"/>
              <a:t>aplikasi</a:t>
            </a:r>
            <a:r>
              <a:rPr lang="en-ID" sz="1600" dirty="0"/>
              <a:t> </a:t>
            </a:r>
            <a:r>
              <a:rPr lang="en-ID" sz="1600" dirty="0" err="1"/>
              <a:t>berskala</a:t>
            </a:r>
            <a:r>
              <a:rPr lang="en-ID" sz="1600" dirty="0"/>
              <a:t> </a:t>
            </a:r>
            <a:r>
              <a:rPr lang="en-ID" sz="1600" dirty="0" err="1"/>
              <a:t>besar</a:t>
            </a:r>
            <a:r>
              <a:rPr lang="en-ID" sz="1600" dirty="0"/>
              <a:t>, </a:t>
            </a:r>
            <a:r>
              <a:rPr lang="en-ID" sz="1600" dirty="0" err="1"/>
              <a:t>maka</a:t>
            </a:r>
            <a:r>
              <a:rPr lang="en-ID" sz="1600" dirty="0"/>
              <a:t> </a:t>
            </a:r>
            <a:r>
              <a:rPr lang="en-ID" sz="1600" b="1" dirty="0"/>
              <a:t>AMD EPYC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pilihan</a:t>
            </a:r>
            <a:r>
              <a:rPr lang="en-ID" sz="1600" dirty="0"/>
              <a:t> yang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baik</a:t>
            </a:r>
            <a:r>
              <a:rPr lang="en-ID" sz="16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Pemilihan</a:t>
            </a:r>
            <a:r>
              <a:rPr lang="en-US" dirty="0"/>
              <a:t> RAM</a:t>
            </a:r>
          </a:p>
        </p:txBody>
      </p:sp>
      <p:sp>
        <p:nvSpPr>
          <p:cNvPr id="1048633" name="Rectangle 1"/>
          <p:cNvSpPr>
            <a:spLocks noChangeArrowheads="1"/>
          </p:cNvSpPr>
          <p:nvPr/>
        </p:nvSpPr>
        <p:spPr bwMode="auto">
          <a:xfrm>
            <a:off x="0" y="-312420"/>
            <a:ext cx="233680" cy="6248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34" name="TextBox 5"/>
          <p:cNvSpPr txBox="1"/>
          <p:nvPr/>
        </p:nvSpPr>
        <p:spPr>
          <a:xfrm>
            <a:off x="100303" y="1246384"/>
            <a:ext cx="7261549" cy="698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1. </a:t>
            </a:r>
            <a:r>
              <a:rPr lang="en-US" sz="1400" b="1" dirty="0" err="1"/>
              <a:t>Tipe</a:t>
            </a:r>
            <a:r>
              <a:rPr lang="en-US" sz="1400" b="1" dirty="0"/>
              <a:t> RAM: ECC RAM</a:t>
            </a:r>
            <a:br>
              <a:rPr lang="en-US" sz="1400" dirty="0"/>
            </a:br>
            <a:r>
              <a:rPr lang="en-US" sz="1400" dirty="0" err="1"/>
              <a:t>Pilihan</a:t>
            </a:r>
            <a:r>
              <a:rPr lang="en-US" sz="1400" dirty="0"/>
              <a:t> yang </a:t>
            </a:r>
            <a:r>
              <a:rPr lang="en-US" sz="1400" dirty="0" err="1"/>
              <a:t>tepat</a:t>
            </a:r>
            <a:r>
              <a:rPr lang="en-US" sz="1400" dirty="0"/>
              <a:t> untuk </a:t>
            </a:r>
            <a:r>
              <a:rPr lang="en-US" sz="1400" dirty="0" err="1"/>
              <a:t>Komputer</a:t>
            </a:r>
            <a:r>
              <a:rPr lang="en-US" sz="1400" dirty="0"/>
              <a:t> Server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b="1" dirty="0"/>
              <a:t>ECC RAM</a:t>
            </a:r>
            <a:endParaRPr lang="en-US" sz="1400" dirty="0"/>
          </a:p>
        </p:txBody>
      </p:sp>
      <p:sp>
        <p:nvSpPr>
          <p:cNvPr id="1048635" name="TextBox 8"/>
          <p:cNvSpPr txBox="1"/>
          <p:nvPr/>
        </p:nvSpPr>
        <p:spPr>
          <a:xfrm>
            <a:off x="72311" y="2266021"/>
            <a:ext cx="7433388" cy="1893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b="1" dirty="0" err="1"/>
              <a:t>Alasan</a:t>
            </a:r>
            <a:r>
              <a:rPr lang="en-ID" sz="1600" dirty="0"/>
              <a:t>: ECC RAM (Error-Correcting Code) sangat </a:t>
            </a:r>
            <a:r>
              <a:rPr lang="en-ID" sz="1600" dirty="0" err="1"/>
              <a:t>penting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server </a:t>
            </a:r>
            <a:r>
              <a:rPr lang="en-ID" sz="1600" dirty="0" err="1"/>
              <a:t>karena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mendeteksi</a:t>
            </a:r>
            <a:r>
              <a:rPr lang="en-ID" sz="1600" dirty="0"/>
              <a:t> dan </a:t>
            </a:r>
            <a:r>
              <a:rPr lang="en-ID" sz="1600" dirty="0" err="1"/>
              <a:t>memperbaiki</a:t>
            </a:r>
            <a:r>
              <a:rPr lang="en-ID" sz="1600" dirty="0"/>
              <a:t> </a:t>
            </a:r>
            <a:r>
              <a:rPr lang="en-ID" sz="1600" dirty="0" err="1"/>
              <a:t>kesalahan</a:t>
            </a:r>
            <a:r>
              <a:rPr lang="en-ID" sz="1600" dirty="0"/>
              <a:t> data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otomatis</a:t>
            </a:r>
            <a:r>
              <a:rPr lang="en-ID" sz="1600" dirty="0"/>
              <a:t>, </a:t>
            </a:r>
            <a:r>
              <a:rPr lang="en-ID" sz="1600" dirty="0" err="1"/>
              <a:t>menjaga</a:t>
            </a:r>
            <a:r>
              <a:rPr lang="en-ID" sz="1600" dirty="0"/>
              <a:t> </a:t>
            </a:r>
            <a:r>
              <a:rPr lang="en-ID" sz="1600" dirty="0" err="1"/>
              <a:t>kestabilan</a:t>
            </a:r>
            <a:r>
              <a:rPr lang="en-ID" sz="1600" dirty="0"/>
              <a:t> server.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aplikasi</a:t>
            </a:r>
            <a:r>
              <a:rPr lang="en-ID" sz="1600" dirty="0"/>
              <a:t> </a:t>
            </a:r>
            <a:r>
              <a:rPr lang="en-ID" sz="1600" dirty="0" err="1"/>
              <a:t>berskala</a:t>
            </a:r>
            <a:r>
              <a:rPr lang="en-ID" sz="1600" dirty="0"/>
              <a:t> </a:t>
            </a:r>
            <a:r>
              <a:rPr lang="en-ID" sz="1600" dirty="0" err="1"/>
              <a:t>besar</a:t>
            </a:r>
            <a:r>
              <a:rPr lang="en-ID" sz="1600" dirty="0"/>
              <a:t> </a:t>
            </a:r>
            <a:r>
              <a:rPr lang="en-ID" sz="1600" dirty="0" err="1"/>
              <a:t>seperti</a:t>
            </a:r>
            <a:r>
              <a:rPr lang="en-ID" sz="1600" dirty="0"/>
              <a:t> </a:t>
            </a:r>
            <a:r>
              <a:rPr lang="en-ID" sz="1600" dirty="0" err="1"/>
              <a:t>virtualisasi</a:t>
            </a:r>
            <a:r>
              <a:rPr lang="en-ID" sz="1600" dirty="0"/>
              <a:t> dan big data, </a:t>
            </a:r>
            <a:r>
              <a:rPr lang="en-ID" sz="1600" dirty="0" err="1"/>
              <a:t>kapasitas</a:t>
            </a:r>
            <a:r>
              <a:rPr lang="en-ID" sz="1600" dirty="0"/>
              <a:t> RAM </a:t>
            </a:r>
            <a:r>
              <a:rPr lang="en-ID" sz="1600" dirty="0" err="1"/>
              <a:t>antara</a:t>
            </a:r>
            <a:r>
              <a:rPr lang="en-ID" sz="1600" dirty="0"/>
              <a:t> 128GB dan 256GB </a:t>
            </a:r>
            <a:r>
              <a:rPr lang="en-ID" sz="1600" dirty="0" err="1"/>
              <a:t>sudah</a:t>
            </a:r>
            <a:r>
              <a:rPr lang="en-ID" sz="1600" dirty="0"/>
              <a:t> ideal </a:t>
            </a:r>
            <a:r>
              <a:rPr lang="en-ID" sz="1600" dirty="0" err="1"/>
              <a:t>karena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menangani</a:t>
            </a:r>
            <a:r>
              <a:rPr lang="en-ID" sz="1600" dirty="0"/>
              <a:t> volume data yang </a:t>
            </a:r>
            <a:r>
              <a:rPr lang="en-ID" sz="1600" dirty="0" err="1"/>
              <a:t>besar</a:t>
            </a:r>
            <a:r>
              <a:rPr lang="en-ID" sz="1600" dirty="0"/>
              <a:t> </a:t>
            </a:r>
            <a:r>
              <a:rPr lang="en-ID" sz="1600" dirty="0" err="1"/>
              <a:t>serta</a:t>
            </a:r>
            <a:r>
              <a:rPr lang="en-ID" sz="1600" dirty="0"/>
              <a:t> </a:t>
            </a:r>
            <a:r>
              <a:rPr lang="en-ID" sz="1600" dirty="0" err="1"/>
              <a:t>beban</a:t>
            </a:r>
            <a:r>
              <a:rPr lang="en-ID" sz="1600" dirty="0"/>
              <a:t> </a:t>
            </a:r>
            <a:r>
              <a:rPr lang="en-ID" sz="1600" dirty="0" err="1"/>
              <a:t>kerja</a:t>
            </a:r>
            <a:r>
              <a:rPr lang="en-ID" sz="1600" dirty="0"/>
              <a:t> yang </a:t>
            </a:r>
            <a:r>
              <a:rPr lang="en-ID" sz="1600" dirty="0" err="1"/>
              <a:t>berat</a:t>
            </a:r>
            <a:r>
              <a:rPr lang="en-ID" sz="1600" dirty="0"/>
              <a:t> </a:t>
            </a:r>
            <a:r>
              <a:rPr lang="en-ID" sz="1600" dirty="0" err="1"/>
              <a:t>tanpa</a:t>
            </a:r>
            <a:r>
              <a:rPr lang="en-ID" sz="1600" dirty="0"/>
              <a:t> downtime.</a:t>
            </a:r>
            <a:endParaRPr lang="en-US" sz="1600" dirty="0"/>
          </a:p>
        </p:txBody>
      </p:sp>
      <p:sp>
        <p:nvSpPr>
          <p:cNvPr id="1048636" name="TextBox 10"/>
          <p:cNvSpPr txBox="1"/>
          <p:nvPr/>
        </p:nvSpPr>
        <p:spPr>
          <a:xfrm>
            <a:off x="44319" y="4480280"/>
            <a:ext cx="7373516" cy="2262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b="1" dirty="0" err="1"/>
              <a:t>Mengapa</a:t>
            </a:r>
            <a:r>
              <a:rPr lang="en-ID" sz="1600" b="1" dirty="0"/>
              <a:t> </a:t>
            </a:r>
            <a:r>
              <a:rPr lang="en-ID" sz="1600" b="1" dirty="0" err="1"/>
              <a:t>tidak</a:t>
            </a:r>
            <a:r>
              <a:rPr lang="en-ID" sz="1600" b="1" dirty="0"/>
              <a:t> </a:t>
            </a:r>
            <a:r>
              <a:rPr lang="en-ID" sz="1600" b="1" dirty="0" err="1"/>
              <a:t>memilih</a:t>
            </a:r>
            <a:r>
              <a:rPr lang="en-ID" sz="1600" b="1" dirty="0"/>
              <a:t> yang lain</a:t>
            </a:r>
            <a:r>
              <a:rPr lang="en-ID" sz="1600" dirty="0"/>
              <a:t>: RAM non-ECC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murah</a:t>
            </a:r>
            <a:r>
              <a:rPr lang="en-ID" sz="1600" dirty="0"/>
              <a:t>, </a:t>
            </a:r>
            <a:r>
              <a:rPr lang="en-ID" sz="1600" dirty="0" err="1"/>
              <a:t>tetapi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kemampuan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memperbaiki</a:t>
            </a:r>
            <a:r>
              <a:rPr lang="en-ID" sz="1600" dirty="0"/>
              <a:t> </a:t>
            </a:r>
            <a:r>
              <a:rPr lang="en-ID" sz="1600" dirty="0" err="1"/>
              <a:t>kesalahan</a:t>
            </a:r>
            <a:r>
              <a:rPr lang="en-ID" sz="1600" dirty="0"/>
              <a:t> data, yang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menyebabkan</a:t>
            </a:r>
            <a:r>
              <a:rPr lang="en-ID" sz="1600" dirty="0"/>
              <a:t> crash server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kerusakan</a:t>
            </a:r>
            <a:r>
              <a:rPr lang="en-ID" sz="1600" dirty="0"/>
              <a:t> data pada </a:t>
            </a:r>
            <a:r>
              <a:rPr lang="en-ID" sz="1600" dirty="0" err="1"/>
              <a:t>lingkungan</a:t>
            </a:r>
            <a:r>
              <a:rPr lang="en-ID" sz="1600" dirty="0"/>
              <a:t> yang </a:t>
            </a:r>
            <a:r>
              <a:rPr lang="en-ID" sz="1600" dirty="0" err="1"/>
              <a:t>kritis</a:t>
            </a:r>
            <a:r>
              <a:rPr lang="en-ID" sz="1600" dirty="0"/>
              <a:t>. RAM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kapasitas</a:t>
            </a:r>
            <a:r>
              <a:rPr lang="en-ID" sz="1600" dirty="0"/>
              <a:t>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kecil</a:t>
            </a:r>
            <a:r>
              <a:rPr lang="en-ID" sz="1600" dirty="0"/>
              <a:t> (32GB - 64GB) </a:t>
            </a:r>
            <a:r>
              <a:rPr lang="en-ID" sz="1600" dirty="0" err="1"/>
              <a:t>mungkin</a:t>
            </a:r>
            <a:r>
              <a:rPr lang="en-ID" sz="1600" dirty="0"/>
              <a:t> </a:t>
            </a:r>
            <a:r>
              <a:rPr lang="en-ID" sz="1600" dirty="0" err="1"/>
              <a:t>cukup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beban</a:t>
            </a:r>
            <a:r>
              <a:rPr lang="en-ID" sz="1600" dirty="0"/>
              <a:t> </a:t>
            </a:r>
            <a:r>
              <a:rPr lang="en-ID" sz="1600" dirty="0" err="1"/>
              <a:t>kerja</a:t>
            </a:r>
            <a:r>
              <a:rPr lang="en-ID" sz="1600" dirty="0"/>
              <a:t> </a:t>
            </a:r>
            <a:r>
              <a:rPr lang="en-ID" sz="1600" dirty="0" err="1"/>
              <a:t>sedang</a:t>
            </a:r>
            <a:r>
              <a:rPr lang="en-ID" sz="1600" dirty="0"/>
              <a:t>, </a:t>
            </a:r>
            <a:r>
              <a:rPr lang="en-ID" sz="1600" dirty="0" err="1"/>
              <a:t>namun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aplikasi</a:t>
            </a:r>
            <a:r>
              <a:rPr lang="en-ID" sz="1600" dirty="0"/>
              <a:t> yang </a:t>
            </a:r>
            <a:r>
              <a:rPr lang="en-ID" sz="1600" dirty="0" err="1"/>
              <a:t>memerlukan</a:t>
            </a:r>
            <a:r>
              <a:rPr lang="en-ID" sz="1600" dirty="0"/>
              <a:t> </a:t>
            </a:r>
            <a:r>
              <a:rPr lang="en-ID" sz="1600" dirty="0" err="1"/>
              <a:t>banyak</a:t>
            </a:r>
            <a:r>
              <a:rPr lang="en-ID" sz="1600" dirty="0"/>
              <a:t> proses </a:t>
            </a:r>
            <a:r>
              <a:rPr lang="en-ID" sz="1600" dirty="0" err="1"/>
              <a:t>paralel</a:t>
            </a:r>
            <a:r>
              <a:rPr lang="en-ID" sz="1600" dirty="0"/>
              <a:t> dan </a:t>
            </a:r>
            <a:r>
              <a:rPr lang="en-ID" sz="1600" dirty="0" err="1"/>
              <a:t>intensif</a:t>
            </a:r>
            <a:r>
              <a:rPr lang="en-ID" sz="1600" dirty="0"/>
              <a:t> data, </a:t>
            </a:r>
            <a:r>
              <a:rPr lang="en-ID" sz="1600" dirty="0" err="1"/>
              <a:t>kapasitas</a:t>
            </a:r>
            <a:r>
              <a:rPr lang="en-ID" sz="1600" dirty="0"/>
              <a:t> yang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besar</a:t>
            </a:r>
            <a:r>
              <a:rPr lang="en-ID" sz="1600" dirty="0"/>
              <a:t> </a:t>
            </a:r>
            <a:r>
              <a:rPr lang="en-ID" sz="1600" dirty="0" err="1"/>
              <a:t>dibutuhkan</a:t>
            </a:r>
            <a:r>
              <a:rPr lang="en-ID" sz="1600" dirty="0"/>
              <a:t>.</a:t>
            </a:r>
            <a:endParaRPr lang="en-US" sz="1400" dirty="0"/>
          </a:p>
        </p:txBody>
      </p:sp>
      <p:pic>
        <p:nvPicPr>
          <p:cNvPr id="2097153" name="Picture 2" descr="Mengenal Lebih Dekat RAM ECC, Cara Kerja, dan Kelemahanny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93563" y="1397565"/>
            <a:ext cx="4405604" cy="49192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Penyimpanan</a:t>
            </a:r>
            <a:r>
              <a:rPr lang="en-US" dirty="0"/>
              <a:t>(Storage)</a:t>
            </a:r>
          </a:p>
        </p:txBody>
      </p:sp>
      <p:sp>
        <p:nvSpPr>
          <p:cNvPr id="1048639" name="Rectangle 1"/>
          <p:cNvSpPr>
            <a:spLocks noChangeArrowheads="1"/>
          </p:cNvSpPr>
          <p:nvPr/>
        </p:nvSpPr>
        <p:spPr bwMode="auto">
          <a:xfrm>
            <a:off x="0" y="-312420"/>
            <a:ext cx="233680" cy="6248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40" name="TextBox 3"/>
          <p:cNvSpPr txBox="1"/>
          <p:nvPr/>
        </p:nvSpPr>
        <p:spPr>
          <a:xfrm>
            <a:off x="109634" y="1267072"/>
            <a:ext cx="12082366" cy="744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1</a:t>
            </a:r>
            <a:r>
              <a:rPr lang="en-US" sz="1400" b="1" dirty="0"/>
              <a:t>. </a:t>
            </a:r>
            <a:r>
              <a:rPr lang="en-US" sz="1400" b="1" dirty="0" err="1"/>
              <a:t>Tipe</a:t>
            </a:r>
            <a:r>
              <a:rPr lang="en-US" sz="1400" b="1" dirty="0"/>
              <a:t> </a:t>
            </a:r>
            <a:r>
              <a:rPr lang="en-US" sz="1400" b="1" dirty="0" err="1"/>
              <a:t>Penyimpanan</a:t>
            </a:r>
            <a:r>
              <a:rPr lang="en-US" sz="1400" b="1" dirty="0"/>
              <a:t>: Solid State Drives (SSD)</a:t>
            </a:r>
            <a:br>
              <a:rPr lang="en-US" sz="1400" dirty="0"/>
            </a:br>
            <a:r>
              <a:rPr lang="en-US" sz="1400" dirty="0"/>
              <a:t>SSD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pilihan</a:t>
            </a:r>
            <a:r>
              <a:rPr lang="en-US" sz="1400" dirty="0"/>
              <a:t> </a:t>
            </a:r>
            <a:r>
              <a:rPr lang="en-US" sz="1400" dirty="0" err="1"/>
              <a:t>terbaik</a:t>
            </a:r>
            <a:r>
              <a:rPr lang="en-US" sz="1400" dirty="0"/>
              <a:t> untuk server </a:t>
            </a:r>
            <a:r>
              <a:rPr lang="en-US" sz="1400" dirty="0" err="1"/>
              <a:t>skala</a:t>
            </a:r>
            <a:r>
              <a:rPr lang="en-US" sz="1400" dirty="0"/>
              <a:t> </a:t>
            </a:r>
            <a:r>
              <a:rPr lang="en-US" sz="1400" dirty="0" err="1"/>
              <a:t>besar</a:t>
            </a:r>
            <a:r>
              <a:rPr lang="en-US" sz="1400" dirty="0"/>
              <a:t> </a:t>
            </a:r>
            <a:r>
              <a:rPr lang="en-US" sz="1400" dirty="0" err="1"/>
              <a:t>guncangan</a:t>
            </a:r>
            <a:r>
              <a:rPr lang="en-US" sz="1400" dirty="0"/>
              <a:t>.</a:t>
            </a:r>
            <a:endParaRPr lang="en-US" sz="1600" dirty="0"/>
          </a:p>
        </p:txBody>
      </p:sp>
      <p:sp>
        <p:nvSpPr>
          <p:cNvPr id="1048641" name="TextBox 5"/>
          <p:cNvSpPr txBox="1"/>
          <p:nvPr/>
        </p:nvSpPr>
        <p:spPr>
          <a:xfrm>
            <a:off x="96499" y="2030513"/>
            <a:ext cx="8155933" cy="744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600" b="1" dirty="0"/>
              <a:t>2</a:t>
            </a:r>
            <a:r>
              <a:rPr lang="en-US" sz="1400" b="1" dirty="0"/>
              <a:t>. </a:t>
            </a:r>
            <a:r>
              <a:rPr lang="en-US" sz="1400" b="1" dirty="0" err="1"/>
              <a:t>Konfigurasi</a:t>
            </a:r>
            <a:r>
              <a:rPr lang="en-US" sz="1400" b="1" dirty="0"/>
              <a:t> RAID: RAID 10</a:t>
            </a:r>
            <a:br>
              <a:rPr lang="en-US" sz="1400" dirty="0"/>
            </a:br>
            <a:r>
              <a:rPr lang="en-US" sz="1400" dirty="0" err="1"/>
              <a:t>Konfigurasi</a:t>
            </a:r>
            <a:r>
              <a:rPr lang="en-US" sz="1400" dirty="0"/>
              <a:t> </a:t>
            </a:r>
            <a:r>
              <a:rPr lang="en-US" sz="1400" b="1" dirty="0"/>
              <a:t>RAID 10</a:t>
            </a:r>
            <a:r>
              <a:rPr lang="en-US" sz="1400" dirty="0"/>
              <a:t> (Redundant Array of Independent Disks)</a:t>
            </a:r>
          </a:p>
        </p:txBody>
      </p:sp>
      <p:sp>
        <p:nvSpPr>
          <p:cNvPr id="1048642" name="TextBox 8"/>
          <p:cNvSpPr txBox="1"/>
          <p:nvPr/>
        </p:nvSpPr>
        <p:spPr>
          <a:xfrm>
            <a:off x="124752" y="3236493"/>
            <a:ext cx="11970748" cy="1524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b="1" dirty="0" err="1"/>
              <a:t>Alasan</a:t>
            </a:r>
            <a:r>
              <a:rPr lang="en-ID" sz="1600" dirty="0"/>
              <a:t>: SSD (Solid State Drive)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cepat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kecepatan</a:t>
            </a:r>
            <a:r>
              <a:rPr lang="en-ID" sz="1600" dirty="0"/>
              <a:t> </a:t>
            </a:r>
            <a:r>
              <a:rPr lang="en-ID" sz="1600" dirty="0" err="1"/>
              <a:t>baca</a:t>
            </a:r>
            <a:r>
              <a:rPr lang="en-ID" sz="1600" dirty="0"/>
              <a:t>/</a:t>
            </a:r>
            <a:r>
              <a:rPr lang="en-ID" sz="1600" dirty="0" err="1"/>
              <a:t>tulis</a:t>
            </a:r>
            <a:r>
              <a:rPr lang="en-ID" sz="1600" dirty="0"/>
              <a:t> </a:t>
            </a:r>
            <a:r>
              <a:rPr lang="en-ID" sz="1600" dirty="0" err="1"/>
              <a:t>dibandingkan</a:t>
            </a:r>
            <a:r>
              <a:rPr lang="en-ID" sz="1600" dirty="0"/>
              <a:t> HDD </a:t>
            </a:r>
          </a:p>
          <a:p>
            <a:pPr>
              <a:lnSpc>
                <a:spcPct val="150000"/>
              </a:lnSpc>
            </a:pPr>
            <a:r>
              <a:rPr lang="en-ID" sz="1600" dirty="0"/>
              <a:t>(Hard Disk Drive), yang sangat </a:t>
            </a:r>
            <a:r>
              <a:rPr lang="en-ID" sz="1600" dirty="0" err="1"/>
              <a:t>penting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server </a:t>
            </a:r>
            <a:r>
              <a:rPr lang="en-ID" sz="1600" dirty="0" err="1"/>
              <a:t>berskala</a:t>
            </a:r>
            <a:r>
              <a:rPr lang="en-ID" sz="1600" dirty="0"/>
              <a:t> </a:t>
            </a:r>
            <a:r>
              <a:rPr lang="en-ID" sz="1600" dirty="0" err="1"/>
              <a:t>besar</a:t>
            </a:r>
            <a:r>
              <a:rPr lang="en-ID" sz="1600" dirty="0"/>
              <a:t> yang </a:t>
            </a:r>
            <a:r>
              <a:rPr lang="en-ID" sz="1600" dirty="0" err="1"/>
              <a:t>menangani</a:t>
            </a:r>
            <a:r>
              <a:rPr lang="en-ID" sz="1600" dirty="0"/>
              <a:t> </a:t>
            </a:r>
            <a:r>
              <a:rPr lang="en-ID" sz="1600" dirty="0" err="1"/>
              <a:t>transaksi</a:t>
            </a:r>
            <a:r>
              <a:rPr lang="en-ID" sz="1600" dirty="0"/>
              <a:t> </a:t>
            </a:r>
            <a:r>
              <a:rPr lang="en-ID" sz="1600" dirty="0" err="1"/>
              <a:t>intensif</a:t>
            </a:r>
            <a:r>
              <a:rPr lang="en-ID" sz="1600" dirty="0"/>
              <a:t> dan </a:t>
            </a:r>
            <a:r>
              <a:rPr lang="en-ID" sz="1600" dirty="0" err="1"/>
              <a:t>akses</a:t>
            </a:r>
            <a:r>
              <a:rPr lang="en-ID" sz="1600" dirty="0"/>
              <a:t> data yang </a:t>
            </a:r>
            <a:r>
              <a:rPr lang="en-ID" sz="1600" dirty="0" err="1"/>
              <a:t>tinggi</a:t>
            </a:r>
            <a:r>
              <a:rPr lang="en-ID" sz="1600" dirty="0"/>
              <a:t>. RAID 10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kombinasi</a:t>
            </a:r>
            <a:r>
              <a:rPr lang="en-ID" sz="1600" dirty="0"/>
              <a:t> </a:t>
            </a:r>
            <a:r>
              <a:rPr lang="en-ID" sz="1600" dirty="0" err="1"/>
              <a:t>terbaik</a:t>
            </a:r>
            <a:r>
              <a:rPr lang="en-ID" sz="1600" dirty="0"/>
              <a:t> </a:t>
            </a:r>
            <a:r>
              <a:rPr lang="en-ID" sz="1600" dirty="0" err="1"/>
              <a:t>antara</a:t>
            </a:r>
            <a:r>
              <a:rPr lang="en-ID" sz="1600" dirty="0"/>
              <a:t> </a:t>
            </a:r>
            <a:r>
              <a:rPr lang="en-ID" sz="1600" dirty="0" err="1"/>
              <a:t>kecepatan</a:t>
            </a:r>
            <a:r>
              <a:rPr lang="en-ID" sz="1600" dirty="0"/>
              <a:t> (RAID 0) dan </a:t>
            </a:r>
            <a:r>
              <a:rPr lang="en-ID" sz="1600" dirty="0" err="1"/>
              <a:t>keandalan</a:t>
            </a:r>
            <a:r>
              <a:rPr lang="en-ID" sz="1600" dirty="0"/>
              <a:t> (RAID 1), </a:t>
            </a:r>
            <a:r>
              <a:rPr lang="en-ID" sz="1600" dirty="0" err="1"/>
              <a:t>memastikan</a:t>
            </a:r>
            <a:r>
              <a:rPr lang="en-ID" sz="1600" dirty="0"/>
              <a:t> data </a:t>
            </a:r>
            <a:r>
              <a:rPr lang="en-ID" sz="1600" dirty="0" err="1"/>
              <a:t>tetap</a:t>
            </a:r>
            <a:r>
              <a:rPr lang="en-ID" sz="1600" dirty="0"/>
              <a:t> </a:t>
            </a:r>
            <a:r>
              <a:rPr lang="en-ID" sz="1600" dirty="0" err="1"/>
              <a:t>aman</a:t>
            </a:r>
            <a:r>
              <a:rPr lang="en-ID" sz="1600" dirty="0"/>
              <a:t> </a:t>
            </a:r>
            <a:r>
              <a:rPr lang="en-ID" sz="1600" dirty="0" err="1"/>
              <a:t>sekaligus</a:t>
            </a:r>
            <a:r>
              <a:rPr lang="en-ID" sz="1600" dirty="0"/>
              <a:t> </a:t>
            </a:r>
            <a:r>
              <a:rPr lang="en-ID" sz="1600" dirty="0" err="1"/>
              <a:t>mempercepat</a:t>
            </a:r>
            <a:r>
              <a:rPr lang="en-ID" sz="1600" dirty="0"/>
              <a:t> proses </a:t>
            </a:r>
            <a:r>
              <a:rPr lang="en-ID" sz="1600" dirty="0" err="1"/>
              <a:t>pengolahan</a:t>
            </a:r>
            <a:r>
              <a:rPr lang="en-ID" sz="1600" dirty="0"/>
              <a:t>.</a:t>
            </a:r>
            <a:endParaRPr lang="en-US" sz="1600" dirty="0"/>
          </a:p>
        </p:txBody>
      </p:sp>
      <p:pic>
        <p:nvPicPr>
          <p:cNvPr id="2097154" name="Picture 2" descr="Ini Perbedaan SSD dan HDD pada Laptop, Pengguna Wajib Tahu! - Harian Halu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4666" y="1267072"/>
            <a:ext cx="3422060" cy="2430120"/>
          </a:xfrm>
          <a:prstGeom prst="rect">
            <a:avLst/>
          </a:prstGeom>
          <a:noFill/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9BD6E87E-6E63-4770-910C-A61B06630D99}"/>
              </a:ext>
            </a:extLst>
          </p:cNvPr>
          <p:cNvSpPr txBox="1"/>
          <p:nvPr/>
        </p:nvSpPr>
        <p:spPr>
          <a:xfrm>
            <a:off x="124752" y="5590928"/>
            <a:ext cx="11970749" cy="1154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b="1" dirty="0" err="1"/>
              <a:t>Mengapa</a:t>
            </a:r>
            <a:r>
              <a:rPr lang="en-ID" sz="1600" b="1" dirty="0"/>
              <a:t> </a:t>
            </a:r>
            <a:r>
              <a:rPr lang="en-ID" sz="1600" b="1" dirty="0" err="1"/>
              <a:t>tidak</a:t>
            </a:r>
            <a:r>
              <a:rPr lang="en-ID" sz="1600" b="1" dirty="0"/>
              <a:t> </a:t>
            </a:r>
            <a:r>
              <a:rPr lang="en-ID" sz="1600" b="1" dirty="0" err="1"/>
              <a:t>memilih</a:t>
            </a:r>
            <a:r>
              <a:rPr lang="en-ID" sz="1600" b="1" dirty="0"/>
              <a:t> yang lain</a:t>
            </a:r>
            <a:r>
              <a:rPr lang="en-ID" sz="1600" dirty="0"/>
              <a:t>: HDD </a:t>
            </a:r>
            <a:r>
              <a:rPr lang="en-ID" sz="1600" dirty="0" err="1"/>
              <a:t>mungkin</a:t>
            </a:r>
            <a:r>
              <a:rPr lang="en-ID" sz="1600" dirty="0"/>
              <a:t>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murah</a:t>
            </a:r>
            <a:r>
              <a:rPr lang="en-ID" sz="1600" dirty="0"/>
              <a:t>, </a:t>
            </a:r>
            <a:r>
              <a:rPr lang="en-ID" sz="1600" dirty="0" err="1"/>
              <a:t>tetapi</a:t>
            </a:r>
            <a:r>
              <a:rPr lang="en-ID" sz="1600" dirty="0"/>
              <a:t> </a:t>
            </a:r>
            <a:r>
              <a:rPr lang="en-ID" sz="1600" dirty="0" err="1"/>
              <a:t>performanya</a:t>
            </a:r>
            <a:r>
              <a:rPr lang="en-ID" sz="1600" dirty="0"/>
              <a:t> </a:t>
            </a:r>
            <a:r>
              <a:rPr lang="en-ID" sz="1600" dirty="0" err="1"/>
              <a:t>jauh</a:t>
            </a:r>
            <a:r>
              <a:rPr lang="en-ID" sz="1600" dirty="0"/>
              <a:t>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lambat</a:t>
            </a:r>
            <a:r>
              <a:rPr lang="en-ID" sz="1600" dirty="0"/>
              <a:t> </a:t>
            </a:r>
            <a:r>
              <a:rPr lang="en-ID" sz="1600" dirty="0" err="1"/>
              <a:t>daripada</a:t>
            </a:r>
            <a:r>
              <a:rPr lang="en-ID" sz="1600" dirty="0"/>
              <a:t> SSD, yang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membatasi</a:t>
            </a:r>
            <a:r>
              <a:rPr lang="en-ID" sz="1600" dirty="0"/>
              <a:t> </a:t>
            </a:r>
            <a:r>
              <a:rPr lang="en-ID" sz="1600" dirty="0" err="1"/>
              <a:t>performa</a:t>
            </a:r>
            <a:r>
              <a:rPr lang="en-ID" sz="1600" dirty="0"/>
              <a:t> server. RAID 0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kecepatan</a:t>
            </a:r>
            <a:r>
              <a:rPr lang="en-ID" sz="1600" dirty="0"/>
              <a:t>, </a:t>
            </a:r>
            <a:r>
              <a:rPr lang="en-ID" sz="1600" dirty="0" err="1"/>
              <a:t>tetapi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ada</a:t>
            </a:r>
            <a:r>
              <a:rPr lang="en-ID" sz="1600" dirty="0"/>
              <a:t> </a:t>
            </a:r>
            <a:r>
              <a:rPr lang="en-ID" sz="1600" dirty="0" err="1"/>
              <a:t>duplikasi</a:t>
            </a:r>
            <a:r>
              <a:rPr lang="en-ID" sz="1600" dirty="0"/>
              <a:t> data, </a:t>
            </a:r>
            <a:r>
              <a:rPr lang="en-ID" sz="1600" dirty="0" err="1"/>
              <a:t>sementara</a:t>
            </a:r>
            <a:r>
              <a:rPr lang="en-ID" sz="1600" dirty="0"/>
              <a:t> RAID 1 </a:t>
            </a:r>
            <a:r>
              <a:rPr lang="en-ID" sz="1600" dirty="0" err="1"/>
              <a:t>hanya</a:t>
            </a:r>
            <a:r>
              <a:rPr lang="en-ID" sz="1600" dirty="0"/>
              <a:t> </a:t>
            </a:r>
            <a:r>
              <a:rPr lang="en-ID" sz="1600" dirty="0" err="1"/>
              <a:t>menyediakan</a:t>
            </a:r>
            <a:r>
              <a:rPr lang="en-ID" sz="1600" dirty="0"/>
              <a:t> </a:t>
            </a:r>
            <a:r>
              <a:rPr lang="en-ID" sz="1600" dirty="0" err="1"/>
              <a:t>duplikasi</a:t>
            </a:r>
            <a:r>
              <a:rPr lang="en-ID" sz="1600" dirty="0"/>
              <a:t> </a:t>
            </a:r>
            <a:r>
              <a:rPr lang="en-ID" sz="1600" dirty="0" err="1"/>
              <a:t>tanpa</a:t>
            </a:r>
            <a:r>
              <a:rPr lang="en-ID" sz="1600" dirty="0"/>
              <a:t> </a:t>
            </a:r>
            <a:r>
              <a:rPr lang="en-ID" sz="1600" dirty="0" err="1"/>
              <a:t>peningkatan</a:t>
            </a:r>
            <a:r>
              <a:rPr lang="en-ID" sz="1600" dirty="0"/>
              <a:t> </a:t>
            </a:r>
            <a:r>
              <a:rPr lang="en-ID" sz="1600" dirty="0" err="1"/>
              <a:t>performa</a:t>
            </a:r>
            <a:r>
              <a:rPr lang="en-ID" sz="1600" dirty="0"/>
              <a:t> </a:t>
            </a:r>
            <a:r>
              <a:rPr lang="en-ID" sz="1600" dirty="0" err="1"/>
              <a:t>signifikan</a:t>
            </a:r>
            <a:r>
              <a:rPr lang="en-ID" sz="1600" dirty="0"/>
              <a:t>. RAID 10 </a:t>
            </a:r>
            <a:r>
              <a:rPr lang="en-ID" sz="1600" dirty="0" err="1"/>
              <a:t>menggabungkan</a:t>
            </a:r>
            <a:r>
              <a:rPr lang="en-ID" sz="1600" dirty="0"/>
              <a:t> </a:t>
            </a:r>
            <a:r>
              <a:rPr lang="en-ID" sz="1600" dirty="0" err="1"/>
              <a:t>kedua</a:t>
            </a:r>
            <a:r>
              <a:rPr lang="en-ID" sz="1600" dirty="0"/>
              <a:t> </a:t>
            </a:r>
            <a:r>
              <a:rPr lang="en-ID" sz="1600" dirty="0" err="1"/>
              <a:t>keuntungan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.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</a:p>
        </p:txBody>
      </p:sp>
      <p:sp>
        <p:nvSpPr>
          <p:cNvPr id="1048644" name="TextBox 10"/>
          <p:cNvSpPr txBox="1"/>
          <p:nvPr/>
        </p:nvSpPr>
        <p:spPr>
          <a:xfrm>
            <a:off x="73090" y="1417578"/>
            <a:ext cx="119805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/>
              <a:t>Sistem</a:t>
            </a:r>
            <a:r>
              <a:rPr lang="en-US" sz="1600" b="1" dirty="0"/>
              <a:t> </a:t>
            </a:r>
            <a:r>
              <a:rPr lang="en-US" sz="1600" b="1" dirty="0" err="1"/>
              <a:t>Operasi</a:t>
            </a:r>
            <a:r>
              <a:rPr lang="en-US" sz="1600" b="1" dirty="0"/>
              <a:t> yang </a:t>
            </a:r>
            <a:r>
              <a:rPr lang="en-US" sz="1600" b="1" dirty="0" err="1"/>
              <a:t>Direkomendasikan</a:t>
            </a:r>
            <a:r>
              <a:rPr lang="en-US" sz="1600" b="1" dirty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 Ubuntu Server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 CentOS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 Red Hat Enterprise Linux (RHEL)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 Windows Server </a:t>
            </a:r>
            <a:endParaRPr lang="en-US" sz="1600" dirty="0"/>
          </a:p>
        </p:txBody>
      </p:sp>
      <p:sp>
        <p:nvSpPr>
          <p:cNvPr id="1048645" name="TextBox 14"/>
          <p:cNvSpPr txBox="1"/>
          <p:nvPr/>
        </p:nvSpPr>
        <p:spPr>
          <a:xfrm>
            <a:off x="40433" y="2916714"/>
            <a:ext cx="12045820" cy="1893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b="1" dirty="0" err="1"/>
              <a:t>Pilihan</a:t>
            </a:r>
            <a:r>
              <a:rPr lang="en-ID" sz="1600" dirty="0"/>
              <a:t>: Ubuntu Server.</a:t>
            </a:r>
            <a:endParaRPr lang="en-ID" sz="1600" b="1" dirty="0"/>
          </a:p>
          <a:p>
            <a:pPr>
              <a:lnSpc>
                <a:spcPct val="150000"/>
              </a:lnSpc>
            </a:pPr>
            <a:r>
              <a:rPr lang="en-ID" sz="1600" b="1" dirty="0" err="1"/>
              <a:t>Alasan</a:t>
            </a:r>
            <a:r>
              <a:rPr lang="en-ID" sz="1600" dirty="0"/>
              <a:t>: Ubuntu Server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distribusi</a:t>
            </a:r>
            <a:r>
              <a:rPr lang="en-ID" sz="1600" dirty="0"/>
              <a:t> Linux yang open-source, </a:t>
            </a:r>
            <a:r>
              <a:rPr lang="en-ID" sz="1600" dirty="0" err="1"/>
              <a:t>stabil</a:t>
            </a:r>
            <a:r>
              <a:rPr lang="en-ID" sz="1600" dirty="0"/>
              <a:t>, </a:t>
            </a:r>
            <a:r>
              <a:rPr lang="en-ID" sz="1600" dirty="0" err="1"/>
              <a:t>aman</a:t>
            </a:r>
            <a:r>
              <a:rPr lang="en-ID" sz="1600" dirty="0"/>
              <a:t>, dan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dukungan</a:t>
            </a:r>
            <a:r>
              <a:rPr lang="en-ID" sz="1600" dirty="0"/>
              <a:t> </a:t>
            </a:r>
            <a:r>
              <a:rPr lang="en-ID" sz="1600" dirty="0" err="1"/>
              <a:t>komunitas</a:t>
            </a:r>
            <a:r>
              <a:rPr lang="en-ID" sz="1600" dirty="0"/>
              <a:t> yang </a:t>
            </a:r>
            <a:r>
              <a:rPr lang="en-ID" sz="1600" dirty="0" err="1"/>
              <a:t>luas</a:t>
            </a:r>
            <a:r>
              <a:rPr lang="en-ID" sz="1600" dirty="0"/>
              <a:t>. Linux juga </a:t>
            </a:r>
            <a:r>
              <a:rPr lang="en-ID" sz="1600" dirty="0" err="1"/>
              <a:t>ringan</a:t>
            </a:r>
            <a:r>
              <a:rPr lang="en-ID" sz="1600" dirty="0"/>
              <a:t> dan </a:t>
            </a:r>
            <a:r>
              <a:rPr lang="en-ID" sz="1600" dirty="0" err="1"/>
              <a:t>efisien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penggunaan</a:t>
            </a:r>
            <a:r>
              <a:rPr lang="en-ID" sz="1600" dirty="0"/>
              <a:t> </a:t>
            </a:r>
            <a:r>
              <a:rPr lang="en-ID" sz="1600" dirty="0" err="1"/>
              <a:t>sumber</a:t>
            </a:r>
            <a:r>
              <a:rPr lang="en-ID" sz="1600" dirty="0"/>
              <a:t> </a:t>
            </a:r>
            <a:r>
              <a:rPr lang="en-ID" sz="1600" dirty="0" err="1"/>
              <a:t>daya</a:t>
            </a:r>
            <a:r>
              <a:rPr lang="en-ID" sz="1600" dirty="0"/>
              <a:t>, </a:t>
            </a:r>
            <a:r>
              <a:rPr lang="en-ID" sz="1600" dirty="0" err="1"/>
              <a:t>memungkinkan</a:t>
            </a:r>
            <a:r>
              <a:rPr lang="en-ID" sz="1600" dirty="0"/>
              <a:t>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banyak</a:t>
            </a:r>
            <a:r>
              <a:rPr lang="en-ID" sz="1600" dirty="0"/>
              <a:t> </a:t>
            </a:r>
            <a:r>
              <a:rPr lang="en-ID" sz="1600" dirty="0" err="1"/>
              <a:t>aplikasi</a:t>
            </a:r>
            <a:r>
              <a:rPr lang="en-ID" sz="1600" dirty="0"/>
              <a:t> </a:t>
            </a:r>
            <a:r>
              <a:rPr lang="en-ID" sz="1600" dirty="0" err="1"/>
              <a:t>berjalan</a:t>
            </a:r>
            <a:r>
              <a:rPr lang="en-ID" sz="1600" dirty="0"/>
              <a:t> pada </a:t>
            </a:r>
            <a:r>
              <a:rPr lang="en-ID" sz="1600" dirty="0" err="1"/>
              <a:t>perangkat</a:t>
            </a:r>
            <a:r>
              <a:rPr lang="en-ID" sz="1600" dirty="0"/>
              <a:t> </a:t>
            </a:r>
            <a:r>
              <a:rPr lang="en-ID" sz="1600" dirty="0" err="1"/>
              <a:t>keras</a:t>
            </a:r>
            <a:r>
              <a:rPr lang="en-ID" sz="1600" dirty="0"/>
              <a:t> yang </a:t>
            </a:r>
            <a:r>
              <a:rPr lang="en-ID" sz="1600" dirty="0" err="1"/>
              <a:t>sama</a:t>
            </a:r>
            <a:r>
              <a:rPr lang="en-ID" sz="1600" dirty="0"/>
              <a:t>. Ubuntu </a:t>
            </a:r>
            <a:r>
              <a:rPr lang="en-ID" sz="1600" dirty="0" err="1"/>
              <a:t>dikenal</a:t>
            </a:r>
            <a:r>
              <a:rPr lang="en-ID" sz="1600" dirty="0"/>
              <a:t> </a:t>
            </a:r>
            <a:r>
              <a:rPr lang="en-ID" sz="1600" dirty="0" err="1"/>
              <a:t>karena</a:t>
            </a:r>
            <a:r>
              <a:rPr lang="en-ID" sz="1600" dirty="0"/>
              <a:t> </a:t>
            </a:r>
            <a:r>
              <a:rPr lang="en-ID" sz="1600" dirty="0" err="1"/>
              <a:t>ketersediaan</a:t>
            </a:r>
            <a:r>
              <a:rPr lang="en-ID" sz="1600" dirty="0"/>
              <a:t> </a:t>
            </a:r>
            <a:r>
              <a:rPr lang="en-ID" sz="1600" dirty="0" err="1"/>
              <a:t>paket</a:t>
            </a:r>
            <a:r>
              <a:rPr lang="en-ID" sz="1600" dirty="0"/>
              <a:t> yang </a:t>
            </a:r>
            <a:r>
              <a:rPr lang="en-ID" sz="1600" dirty="0" err="1"/>
              <a:t>luas</a:t>
            </a:r>
            <a:r>
              <a:rPr lang="en-ID" sz="1600" dirty="0"/>
              <a:t>, </a:t>
            </a:r>
            <a:r>
              <a:rPr lang="en-ID" sz="1600" dirty="0" err="1"/>
              <a:t>kemudahan</a:t>
            </a:r>
            <a:r>
              <a:rPr lang="en-ID" sz="1600" dirty="0"/>
              <a:t> </a:t>
            </a:r>
            <a:r>
              <a:rPr lang="en-ID" sz="1600" dirty="0" err="1"/>
              <a:t>pengelolaan</a:t>
            </a:r>
            <a:r>
              <a:rPr lang="en-ID" sz="1600" dirty="0"/>
              <a:t>, </a:t>
            </a:r>
            <a:r>
              <a:rPr lang="en-ID" sz="1600" dirty="0" err="1"/>
              <a:t>serta</a:t>
            </a:r>
            <a:r>
              <a:rPr lang="en-ID" sz="1600" dirty="0"/>
              <a:t> </a:t>
            </a:r>
            <a:r>
              <a:rPr lang="en-ID" sz="1600" dirty="0" err="1"/>
              <a:t>dukungan</a:t>
            </a:r>
            <a:r>
              <a:rPr lang="en-ID" sz="1600" dirty="0"/>
              <a:t> yang </a:t>
            </a:r>
            <a:r>
              <a:rPr lang="en-ID" sz="1600" dirty="0" err="1"/>
              <a:t>baik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berbagai</a:t>
            </a:r>
            <a:r>
              <a:rPr lang="en-ID" sz="1600" dirty="0"/>
              <a:t> </a:t>
            </a:r>
            <a:r>
              <a:rPr lang="en-ID" sz="1600" dirty="0" err="1"/>
              <a:t>bahasa</a:t>
            </a:r>
            <a:r>
              <a:rPr lang="en-ID" sz="1600" dirty="0"/>
              <a:t> </a:t>
            </a:r>
            <a:r>
              <a:rPr lang="en-ID" sz="1600" dirty="0" err="1"/>
              <a:t>pemrograman</a:t>
            </a:r>
            <a:r>
              <a:rPr lang="en-ID" sz="1600" dirty="0"/>
              <a:t> dan </a:t>
            </a:r>
            <a:r>
              <a:rPr lang="en-ID" sz="1600" dirty="0" err="1"/>
              <a:t>alat</a:t>
            </a:r>
            <a:r>
              <a:rPr lang="en-ID" sz="1600" dirty="0"/>
              <a:t> DevOps, yang </a:t>
            </a:r>
            <a:r>
              <a:rPr lang="en-ID" sz="1600" dirty="0" err="1"/>
              <a:t>penting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lingkungan</a:t>
            </a:r>
            <a:r>
              <a:rPr lang="en-ID" sz="1600" dirty="0"/>
              <a:t> server </a:t>
            </a:r>
            <a:r>
              <a:rPr lang="en-ID" sz="1600" dirty="0" err="1"/>
              <a:t>berskala</a:t>
            </a:r>
            <a:r>
              <a:rPr lang="en-ID" sz="1600" dirty="0"/>
              <a:t> </a:t>
            </a:r>
            <a:r>
              <a:rPr lang="en-ID" sz="1600" dirty="0" err="1"/>
              <a:t>besar</a:t>
            </a:r>
            <a:r>
              <a:rPr lang="en-ID" sz="1600" dirty="0"/>
              <a:t>.</a:t>
            </a:r>
            <a:endParaRPr lang="en-US" sz="1600" b="1" u="sng" dirty="0"/>
          </a:p>
        </p:txBody>
      </p:sp>
      <p:sp>
        <p:nvSpPr>
          <p:cNvPr id="1048646" name="Rectangle 6"/>
          <p:cNvSpPr>
            <a:spLocks noChangeArrowheads="1"/>
          </p:cNvSpPr>
          <p:nvPr/>
        </p:nvSpPr>
        <p:spPr bwMode="auto">
          <a:xfrm>
            <a:off x="0" y="5139785"/>
            <a:ext cx="12126686" cy="1154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en-ID" sz="1600" b="1" dirty="0"/>
              <a:t> </a:t>
            </a:r>
            <a:r>
              <a:rPr lang="en-ID" sz="1600" b="1" dirty="0" err="1"/>
              <a:t>Mengapa</a:t>
            </a:r>
            <a:r>
              <a:rPr lang="en-ID" sz="1600" b="1" dirty="0"/>
              <a:t> </a:t>
            </a:r>
            <a:r>
              <a:rPr lang="en-ID" sz="1600" b="1" dirty="0" err="1"/>
              <a:t>tidak</a:t>
            </a:r>
            <a:r>
              <a:rPr lang="en-ID" sz="1600" b="1" dirty="0"/>
              <a:t> </a:t>
            </a:r>
            <a:r>
              <a:rPr lang="en-ID" sz="1600" b="1" dirty="0" err="1"/>
              <a:t>memilih</a:t>
            </a:r>
            <a:r>
              <a:rPr lang="en-ID" sz="1600" b="1" dirty="0"/>
              <a:t> yang lain</a:t>
            </a:r>
            <a:r>
              <a:rPr lang="en-ID" sz="1600" dirty="0"/>
              <a:t>: Windows Server </a:t>
            </a:r>
            <a:r>
              <a:rPr lang="en-ID" sz="1600" dirty="0" err="1"/>
              <a:t>memerlukan</a:t>
            </a:r>
            <a:r>
              <a:rPr lang="en-ID" sz="1600" dirty="0"/>
              <a:t> </a:t>
            </a:r>
            <a:r>
              <a:rPr lang="en-ID" sz="1600" dirty="0" err="1"/>
              <a:t>lisensi</a:t>
            </a:r>
            <a:r>
              <a:rPr lang="en-ID" sz="1600" dirty="0"/>
              <a:t> yang mahal dan </a:t>
            </a:r>
            <a:r>
              <a:rPr lang="en-ID" sz="1600" dirty="0" err="1"/>
              <a:t>cenderung</a:t>
            </a:r>
            <a:r>
              <a:rPr lang="en-ID" sz="1600" dirty="0"/>
              <a:t>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berat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penggunaan</a:t>
            </a:r>
            <a:r>
              <a:rPr lang="en-ID" sz="1600" dirty="0"/>
              <a:t> </a:t>
            </a:r>
            <a:r>
              <a:rPr lang="en-ID" sz="1600" dirty="0" err="1"/>
              <a:t>sumber</a:t>
            </a:r>
            <a:r>
              <a:rPr lang="en-ID" sz="1600" dirty="0"/>
              <a:t> </a:t>
            </a:r>
            <a:r>
              <a:rPr lang="en-ID" sz="1600" dirty="0" err="1"/>
              <a:t>daya</a:t>
            </a:r>
            <a:r>
              <a:rPr lang="en-ID" sz="1600" dirty="0"/>
              <a:t>. CentOS dan Red Hat Enterprise Linux (RHEL) juga </a:t>
            </a:r>
            <a:r>
              <a:rPr lang="en-ID" sz="1600" dirty="0" err="1"/>
              <a:t>pilihan</a:t>
            </a:r>
            <a:r>
              <a:rPr lang="en-ID" sz="1600" dirty="0"/>
              <a:t> yang </a:t>
            </a:r>
            <a:r>
              <a:rPr lang="en-ID" sz="1600" dirty="0" err="1"/>
              <a:t>bagus</a:t>
            </a:r>
            <a:r>
              <a:rPr lang="en-ID" sz="1600" dirty="0"/>
              <a:t>, </a:t>
            </a:r>
            <a:r>
              <a:rPr lang="en-ID" sz="1600" dirty="0" err="1"/>
              <a:t>tetapi</a:t>
            </a:r>
            <a:r>
              <a:rPr lang="en-ID" sz="1600" dirty="0"/>
              <a:t> Ubuntu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mudah</a:t>
            </a:r>
            <a:r>
              <a:rPr lang="en-ID" sz="1600" dirty="0"/>
              <a:t> </a:t>
            </a:r>
            <a:r>
              <a:rPr lang="en-ID" sz="1600" dirty="0" err="1"/>
              <a:t>dikelola</a:t>
            </a:r>
            <a:r>
              <a:rPr lang="en-ID" sz="1600" dirty="0"/>
              <a:t> dan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komunitas</a:t>
            </a:r>
            <a:r>
              <a:rPr lang="en-ID" sz="1600" dirty="0"/>
              <a:t> yang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besar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mendapatkan</a:t>
            </a:r>
            <a:r>
              <a:rPr lang="en-ID" sz="1600" dirty="0"/>
              <a:t> </a:t>
            </a:r>
            <a:r>
              <a:rPr lang="en-ID" sz="1600" dirty="0" err="1"/>
              <a:t>bantuan</a:t>
            </a:r>
            <a:r>
              <a:rPr lang="en-ID" sz="1600" dirty="0"/>
              <a:t> dan </a:t>
            </a:r>
            <a:r>
              <a:rPr lang="en-ID" sz="1600" dirty="0" err="1"/>
              <a:t>dukungan</a:t>
            </a:r>
            <a:r>
              <a:rPr lang="en-ID" sz="1600" dirty="0"/>
              <a:t> gratis.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Tools Monitoring</a:t>
            </a:r>
          </a:p>
        </p:txBody>
      </p:sp>
      <p:sp>
        <p:nvSpPr>
          <p:cNvPr id="1048648" name="TextBox 27"/>
          <p:cNvSpPr txBox="1"/>
          <p:nvPr/>
        </p:nvSpPr>
        <p:spPr>
          <a:xfrm>
            <a:off x="132961" y="1287924"/>
            <a:ext cx="120590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Tools Monitoring yang </a:t>
            </a:r>
            <a:r>
              <a:rPr lang="en-US" sz="1600" b="1" dirty="0" err="1"/>
              <a:t>Efektif</a:t>
            </a:r>
            <a:r>
              <a:rPr lang="en-US" sz="1600" b="1" dirty="0"/>
              <a:t>: Zabbix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 Zabbix</a:t>
            </a:r>
            <a:r>
              <a:rPr lang="en-US" sz="1600" dirty="0"/>
              <a:t>: </a:t>
            </a:r>
            <a:r>
              <a:rPr lang="en-US" sz="1600" dirty="0" err="1"/>
              <a:t>Menyediakan</a:t>
            </a:r>
            <a:r>
              <a:rPr lang="en-US" sz="1600" dirty="0"/>
              <a:t> </a:t>
            </a:r>
            <a:r>
              <a:rPr lang="en-US" sz="1600" dirty="0" err="1"/>
              <a:t>pemantauan</a:t>
            </a:r>
            <a:r>
              <a:rPr lang="en-US" sz="1600" dirty="0"/>
              <a:t> </a:t>
            </a:r>
            <a:r>
              <a:rPr lang="en-US" sz="1600" dirty="0" err="1"/>
              <a:t>komprehensif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antarmuka</a:t>
            </a:r>
            <a:r>
              <a:rPr lang="en-US" sz="1600" dirty="0"/>
              <a:t> </a:t>
            </a:r>
            <a:r>
              <a:rPr lang="en-US" sz="1600" dirty="0" err="1"/>
              <a:t>intuitif</a:t>
            </a:r>
            <a:r>
              <a:rPr lang="en-US" sz="1600" dirty="0"/>
              <a:t>, </a:t>
            </a:r>
            <a:r>
              <a:rPr lang="en-US" sz="1600" dirty="0" err="1"/>
              <a:t>mengumpulkan</a:t>
            </a:r>
            <a:r>
              <a:rPr lang="en-US" sz="1600" dirty="0"/>
              <a:t> dan </a:t>
            </a:r>
            <a:r>
              <a:rPr lang="en-US" sz="1600" dirty="0" err="1"/>
              <a:t>menganalisis</a:t>
            </a:r>
            <a:r>
              <a:rPr lang="en-US" sz="1600" dirty="0"/>
              <a:t> data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berbagai</a:t>
            </a:r>
            <a:r>
              <a:rPr lang="en-US" sz="1600" dirty="0"/>
              <a:t> 	</a:t>
            </a:r>
            <a:r>
              <a:rPr lang="en-US" sz="1600" dirty="0" err="1"/>
              <a:t>sumber</a:t>
            </a:r>
            <a:r>
              <a:rPr lang="en-US" sz="1600" dirty="0"/>
              <a:t>.</a:t>
            </a:r>
            <a:endParaRPr 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 Nagios</a:t>
            </a:r>
            <a:r>
              <a:rPr lang="en-US" sz="1600" dirty="0"/>
              <a:t>: Alat untuk </a:t>
            </a:r>
            <a:r>
              <a:rPr lang="en-US" sz="1600" dirty="0" err="1"/>
              <a:t>pemantauan</a:t>
            </a:r>
            <a:r>
              <a:rPr lang="en-US" sz="1600" dirty="0"/>
              <a:t> server dan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real-time,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notifikasi</a:t>
            </a:r>
            <a:r>
              <a:rPr lang="en-US" sz="1600" dirty="0"/>
              <a:t> saat </a:t>
            </a:r>
            <a:r>
              <a:rPr lang="en-US" sz="1600" dirty="0" err="1"/>
              <a:t>terjadi</a:t>
            </a:r>
            <a:r>
              <a:rPr lang="en-US" sz="1600" dirty="0"/>
              <a:t> </a:t>
            </a:r>
            <a:r>
              <a:rPr lang="en-US" sz="1600" dirty="0" err="1"/>
              <a:t>masalah</a:t>
            </a:r>
            <a:r>
              <a:rPr lang="en-US" sz="1600" dirty="0"/>
              <a:t>.</a:t>
            </a:r>
          </a:p>
          <a:p>
            <a:endParaRPr lang="en-US" sz="1600" dirty="0"/>
          </a:p>
        </p:txBody>
      </p:sp>
      <p:sp>
        <p:nvSpPr>
          <p:cNvPr id="1048649" name="TextBox 29"/>
          <p:cNvSpPr txBox="1"/>
          <p:nvPr/>
        </p:nvSpPr>
        <p:spPr>
          <a:xfrm>
            <a:off x="132961" y="2601453"/>
            <a:ext cx="695347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1" dirty="0" err="1"/>
              <a:t>Alasan</a:t>
            </a:r>
            <a:r>
              <a:rPr lang="en-ID" sz="1600" dirty="0"/>
              <a:t>: Zabbix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alat</a:t>
            </a:r>
            <a:r>
              <a:rPr lang="en-ID" sz="1600" dirty="0"/>
              <a:t> monitoring open-source yang sangat </a:t>
            </a:r>
            <a:r>
              <a:rPr lang="en-ID" sz="1600" dirty="0" err="1"/>
              <a:t>komprehensif</a:t>
            </a:r>
            <a:r>
              <a:rPr lang="en-ID" sz="1600" dirty="0"/>
              <a:t>,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kemampuan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memantau</a:t>
            </a:r>
            <a:r>
              <a:rPr lang="en-ID" sz="1600" dirty="0"/>
              <a:t> </a:t>
            </a:r>
            <a:r>
              <a:rPr lang="en-ID" sz="1600" dirty="0" err="1"/>
              <a:t>kinerja</a:t>
            </a:r>
            <a:r>
              <a:rPr lang="en-ID" sz="1600" dirty="0"/>
              <a:t> server, </a:t>
            </a:r>
            <a:r>
              <a:rPr lang="en-ID" sz="1600" dirty="0" err="1"/>
              <a:t>aplikasi</a:t>
            </a:r>
            <a:r>
              <a:rPr lang="en-ID" sz="1600" dirty="0"/>
              <a:t>, </a:t>
            </a:r>
            <a:r>
              <a:rPr lang="en-ID" sz="1600" dirty="0" err="1"/>
              <a:t>jaringan</a:t>
            </a:r>
            <a:r>
              <a:rPr lang="en-ID" sz="1600" dirty="0"/>
              <a:t>, dan </a:t>
            </a:r>
            <a:r>
              <a:rPr lang="en-ID" sz="1600" dirty="0" err="1"/>
              <a:t>banyak</a:t>
            </a:r>
            <a:r>
              <a:rPr lang="en-ID" sz="1600" dirty="0"/>
              <a:t> </a:t>
            </a:r>
            <a:r>
              <a:rPr lang="en-ID" sz="1600" dirty="0" err="1"/>
              <a:t>perangkat</a:t>
            </a:r>
            <a:r>
              <a:rPr lang="en-ID" sz="1600" dirty="0"/>
              <a:t> </a:t>
            </a:r>
            <a:r>
              <a:rPr lang="en-ID" sz="1600" dirty="0" err="1"/>
              <a:t>lainnya</a:t>
            </a:r>
            <a:r>
              <a:rPr lang="en-ID" sz="1600" dirty="0"/>
              <a:t>.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menyediakan</a:t>
            </a:r>
            <a:r>
              <a:rPr lang="en-ID" sz="1600" dirty="0"/>
              <a:t> </a:t>
            </a:r>
            <a:r>
              <a:rPr lang="en-ID" sz="1600" dirty="0" err="1"/>
              <a:t>visualisasi</a:t>
            </a:r>
            <a:r>
              <a:rPr lang="en-ID" sz="1600" dirty="0"/>
              <a:t> yang </a:t>
            </a:r>
            <a:r>
              <a:rPr lang="en-ID" sz="1600" dirty="0" err="1"/>
              <a:t>baik</a:t>
            </a:r>
            <a:r>
              <a:rPr lang="en-ID" sz="1600" dirty="0"/>
              <a:t> dan </a:t>
            </a:r>
            <a:r>
              <a:rPr lang="en-ID" sz="1600" dirty="0" err="1"/>
              <a:t>pelaporan</a:t>
            </a:r>
            <a:r>
              <a:rPr lang="en-ID" sz="1600" dirty="0"/>
              <a:t> </a:t>
            </a:r>
            <a:r>
              <a:rPr lang="en-ID" sz="1600" dirty="0" err="1"/>
              <a:t>terperinci</a:t>
            </a:r>
            <a:r>
              <a:rPr lang="en-ID" sz="1600" dirty="0"/>
              <a:t>, </a:t>
            </a:r>
            <a:r>
              <a:rPr lang="en-ID" sz="1600" dirty="0" err="1"/>
              <a:t>membantu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mengidentifikasi</a:t>
            </a:r>
            <a:r>
              <a:rPr lang="en-ID" sz="1600" dirty="0"/>
              <a:t> </a:t>
            </a:r>
            <a:r>
              <a:rPr lang="en-ID" sz="1600" dirty="0" err="1"/>
              <a:t>masalah</a:t>
            </a:r>
            <a:r>
              <a:rPr lang="en-ID" sz="1600" dirty="0"/>
              <a:t> </a:t>
            </a:r>
            <a:r>
              <a:rPr lang="en-ID" sz="1600" dirty="0" err="1"/>
              <a:t>kinerja</a:t>
            </a:r>
            <a:r>
              <a:rPr lang="en-ID" sz="1600" dirty="0"/>
              <a:t> </a:t>
            </a:r>
            <a:r>
              <a:rPr lang="en-ID" sz="1600" dirty="0" err="1"/>
              <a:t>sebelum</a:t>
            </a:r>
            <a:r>
              <a:rPr lang="en-ID" sz="1600" dirty="0"/>
              <a:t> </a:t>
            </a:r>
            <a:r>
              <a:rPr lang="en-ID" sz="1600" dirty="0" err="1"/>
              <a:t>menjadi</a:t>
            </a:r>
            <a:r>
              <a:rPr lang="en-ID" sz="1600" dirty="0"/>
              <a:t> </a:t>
            </a:r>
            <a:r>
              <a:rPr lang="en-ID" sz="1600" dirty="0" err="1"/>
              <a:t>kritis</a:t>
            </a:r>
            <a:r>
              <a:rPr lang="en-ID" sz="1600" dirty="0"/>
              <a:t>. Zabbix juga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antarmuka</a:t>
            </a:r>
            <a:r>
              <a:rPr lang="en-ID" sz="1600" dirty="0"/>
              <a:t> </a:t>
            </a:r>
            <a:r>
              <a:rPr lang="en-ID" sz="1600" dirty="0" err="1"/>
              <a:t>pengguna</a:t>
            </a:r>
            <a:r>
              <a:rPr lang="en-ID" sz="1600" dirty="0"/>
              <a:t> yang </a:t>
            </a:r>
            <a:r>
              <a:rPr lang="en-ID" sz="1600" dirty="0" err="1"/>
              <a:t>intuitif</a:t>
            </a:r>
            <a:r>
              <a:rPr lang="en-ID" sz="1600" dirty="0"/>
              <a:t> dan </a:t>
            </a:r>
            <a:r>
              <a:rPr lang="en-ID" sz="1600" dirty="0" err="1"/>
              <a:t>bisa</a:t>
            </a:r>
            <a:r>
              <a:rPr lang="en-ID" sz="1600" dirty="0"/>
              <a:t> </a:t>
            </a:r>
            <a:r>
              <a:rPr lang="en-ID" sz="1600" dirty="0" err="1"/>
              <a:t>dikonfigurasi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berbagai</a:t>
            </a:r>
            <a:r>
              <a:rPr lang="en-ID" sz="1600" dirty="0"/>
              <a:t> </a:t>
            </a:r>
            <a:r>
              <a:rPr lang="en-ID" sz="1600" dirty="0" err="1"/>
              <a:t>skenario</a:t>
            </a:r>
            <a:r>
              <a:rPr lang="en-ID" sz="1600" dirty="0"/>
              <a:t> monitoring.</a:t>
            </a:r>
            <a:endParaRPr lang="en-US" sz="1600" dirty="0"/>
          </a:p>
        </p:txBody>
      </p:sp>
      <p:pic>
        <p:nvPicPr>
          <p:cNvPr id="2097155" name="Picture 4" descr="Zabbix dashboard! Loving it! : r/zabbi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39015" y="2491576"/>
            <a:ext cx="3832848" cy="1952093"/>
          </a:xfrm>
          <a:prstGeom prst="rect">
            <a:avLst/>
          </a:prstGeom>
          <a:noFill/>
        </p:spPr>
      </p:pic>
      <p:pic>
        <p:nvPicPr>
          <p:cNvPr id="2097156" name="Picture 6" descr="Cara Memantau Server Linux Menggunakan Nagios Core Dan NRPE - GOCOD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6191" y="4566566"/>
            <a:ext cx="3832848" cy="2197888"/>
          </a:xfrm>
          <a:prstGeom prst="rect">
            <a:avLst/>
          </a:prstGeom>
          <a:noFill/>
        </p:spPr>
      </p:pic>
      <p:sp>
        <p:nvSpPr>
          <p:cNvPr id="1048650" name="TextBox 30"/>
          <p:cNvSpPr txBox="1"/>
          <p:nvPr/>
        </p:nvSpPr>
        <p:spPr>
          <a:xfrm>
            <a:off x="7306569" y="5388512"/>
            <a:ext cx="10302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Nagios</a:t>
            </a:r>
            <a:endParaRPr lang="en-US" sz="1200" dirty="0"/>
          </a:p>
        </p:txBody>
      </p:sp>
      <p:sp>
        <p:nvSpPr>
          <p:cNvPr id="1048651" name="TextBox 31"/>
          <p:cNvSpPr txBox="1"/>
          <p:nvPr/>
        </p:nvSpPr>
        <p:spPr>
          <a:xfrm>
            <a:off x="7306570" y="3093287"/>
            <a:ext cx="10302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Zabbix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9EB693-7268-49E8-A5EA-F48BE26EB619}"/>
              </a:ext>
            </a:extLst>
          </p:cNvPr>
          <p:cNvSpPr txBox="1"/>
          <p:nvPr/>
        </p:nvSpPr>
        <p:spPr>
          <a:xfrm>
            <a:off x="132961" y="5003791"/>
            <a:ext cx="705344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1" dirty="0" err="1"/>
              <a:t>Mengapa</a:t>
            </a:r>
            <a:r>
              <a:rPr lang="en-ID" sz="1600" b="1" dirty="0"/>
              <a:t> </a:t>
            </a:r>
            <a:r>
              <a:rPr lang="en-ID" sz="1600" b="1" dirty="0" err="1"/>
              <a:t>tidak</a:t>
            </a:r>
            <a:r>
              <a:rPr lang="en-ID" sz="1600" b="1" dirty="0"/>
              <a:t> </a:t>
            </a:r>
            <a:r>
              <a:rPr lang="en-ID" sz="1600" b="1" dirty="0" err="1"/>
              <a:t>memilih</a:t>
            </a:r>
            <a:r>
              <a:rPr lang="en-ID" sz="1600" b="1" dirty="0"/>
              <a:t> yang lain</a:t>
            </a:r>
            <a:r>
              <a:rPr lang="en-ID" sz="1600" dirty="0"/>
              <a:t>: Nagios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alternatif</a:t>
            </a:r>
            <a:r>
              <a:rPr lang="en-ID" sz="1600" dirty="0"/>
              <a:t> yang juga </a:t>
            </a:r>
            <a:r>
              <a:rPr lang="en-ID" sz="1600" dirty="0" err="1"/>
              <a:t>baik</a:t>
            </a:r>
            <a:r>
              <a:rPr lang="en-ID" sz="1600" dirty="0"/>
              <a:t>, </a:t>
            </a:r>
            <a:r>
              <a:rPr lang="en-ID" sz="1600" dirty="0" err="1"/>
              <a:t>tetapi</a:t>
            </a:r>
            <a:r>
              <a:rPr lang="en-ID" sz="1600" dirty="0"/>
              <a:t> Zabbix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mudah</a:t>
            </a:r>
            <a:r>
              <a:rPr lang="en-ID" sz="1600" dirty="0"/>
              <a:t> </a:t>
            </a:r>
            <a:r>
              <a:rPr lang="en-ID" sz="1600" dirty="0" err="1"/>
              <a:t>diatur</a:t>
            </a:r>
            <a:r>
              <a:rPr lang="en-ID" sz="1600" dirty="0"/>
              <a:t> dan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banyak</a:t>
            </a:r>
            <a:r>
              <a:rPr lang="en-ID" sz="1600" dirty="0"/>
              <a:t> </a:t>
            </a:r>
            <a:r>
              <a:rPr lang="en-ID" sz="1600" dirty="0" err="1"/>
              <a:t>kemampuan</a:t>
            </a:r>
            <a:r>
              <a:rPr lang="en-ID" sz="1600" dirty="0"/>
              <a:t> out-of-the-box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hal</a:t>
            </a:r>
            <a:r>
              <a:rPr lang="en-ID" sz="1600" dirty="0"/>
              <a:t> </a:t>
            </a:r>
            <a:r>
              <a:rPr lang="en-ID" sz="1600" dirty="0" err="1"/>
              <a:t>skalabilitas</a:t>
            </a:r>
            <a:r>
              <a:rPr lang="en-ID" sz="1600" dirty="0"/>
              <a:t> dan </a:t>
            </a:r>
            <a:r>
              <a:rPr lang="en-ID" sz="1600" dirty="0" err="1"/>
              <a:t>fitur</a:t>
            </a:r>
            <a:r>
              <a:rPr lang="en-ID" sz="1600" dirty="0"/>
              <a:t> monitoring. Zabbix juga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dukungan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banyak</a:t>
            </a:r>
            <a:r>
              <a:rPr lang="en-ID" sz="1600" dirty="0"/>
              <a:t> platform monitoring, </a:t>
            </a:r>
            <a:r>
              <a:rPr lang="en-ID" sz="1600" dirty="0" err="1"/>
              <a:t>seperti</a:t>
            </a:r>
            <a:r>
              <a:rPr lang="en-ID" sz="1600" dirty="0"/>
              <a:t> </a:t>
            </a:r>
            <a:r>
              <a:rPr lang="en-ID" sz="1600" dirty="0" err="1"/>
              <a:t>virtualisasi</a:t>
            </a:r>
            <a:r>
              <a:rPr lang="en-ID" sz="1600" dirty="0"/>
              <a:t> dan cloud.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Rectangle 10"/>
          <p:cNvSpPr/>
          <p:nvPr/>
        </p:nvSpPr>
        <p:spPr>
          <a:xfrm>
            <a:off x="0" y="2373923"/>
            <a:ext cx="12192000" cy="211015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9"/>
          <p:cNvGrpSpPr/>
          <p:nvPr/>
        </p:nvGrpSpPr>
        <p:grpSpPr>
          <a:xfrm>
            <a:off x="0" y="2769507"/>
            <a:ext cx="12192000" cy="1318987"/>
            <a:chOff x="0" y="2759605"/>
            <a:chExt cx="12192000" cy="1318987"/>
          </a:xfrm>
        </p:grpSpPr>
        <p:sp>
          <p:nvSpPr>
            <p:cNvPr id="1048653" name="TextBox 1"/>
            <p:cNvSpPr txBox="1"/>
            <p:nvPr/>
          </p:nvSpPr>
          <p:spPr>
            <a:xfrm>
              <a:off x="0" y="2759605"/>
              <a:ext cx="1219200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48654" name="TextBox 2"/>
            <p:cNvSpPr txBox="1"/>
            <p:nvPr/>
          </p:nvSpPr>
          <p:spPr>
            <a:xfrm>
              <a:off x="148" y="3698936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1013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wizfie@outlook.com</cp:lastModifiedBy>
  <cp:revision>5</cp:revision>
  <dcterms:created xsi:type="dcterms:W3CDTF">2020-01-19T15:08:25Z</dcterms:created>
  <dcterms:modified xsi:type="dcterms:W3CDTF">2024-10-04T14:33:56Z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e80d3fce90164bcdb7d53cc4aab90b52</vt:lpwstr>
  </property>
</Properties>
</file>