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adnika Next Condensed Heavy" charset="1" panose="00000A06000000000000"/>
      <p:regular r:id="rId17"/>
    </p:embeddedFont>
    <p:embeddedFont>
      <p:font typeface="TT Chocolates" charset="1" panose="02000503020000020003"/>
      <p:regular r:id="rId18"/>
    </p:embeddedFont>
    <p:embeddedFont>
      <p:font typeface="TT Chocolates Bold" charset="1" panose="0200080302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0.svg" Type="http://schemas.openxmlformats.org/officeDocument/2006/relationships/image"/><Relationship Id="rId11" Target="../media/image81.png" Type="http://schemas.openxmlformats.org/officeDocument/2006/relationships/image"/><Relationship Id="rId12" Target="../media/image68.png" Type="http://schemas.openxmlformats.org/officeDocument/2006/relationships/image"/><Relationship Id="rId13" Target="../media/image69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46.png" Type="http://schemas.openxmlformats.org/officeDocument/2006/relationships/image"/><Relationship Id="rId17" Target="../media/image47.svg" Type="http://schemas.openxmlformats.org/officeDocument/2006/relationships/image"/><Relationship Id="rId2" Target="../media/image70.png" Type="http://schemas.openxmlformats.org/officeDocument/2006/relationships/image"/><Relationship Id="rId3" Target="../media/image71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78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7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4.png" Type="http://schemas.openxmlformats.org/officeDocument/2006/relationships/image"/><Relationship Id="rId11" Target="../media/image95.svg" Type="http://schemas.openxmlformats.org/officeDocument/2006/relationships/image"/><Relationship Id="rId2" Target="../media/image90.png" Type="http://schemas.openxmlformats.org/officeDocument/2006/relationships/image"/><Relationship Id="rId3" Target="../media/image91.svg" Type="http://schemas.openxmlformats.org/officeDocument/2006/relationships/image"/><Relationship Id="rId4" Target="../media/image92.png" Type="http://schemas.openxmlformats.org/officeDocument/2006/relationships/image"/><Relationship Id="rId5" Target="../media/image9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18.pn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32.png" Type="http://schemas.openxmlformats.org/officeDocument/2006/relationships/image"/><Relationship Id="rId19" Target="../media/image33.svg" Type="http://schemas.openxmlformats.org/officeDocument/2006/relationships/image"/><Relationship Id="rId2" Target="../media/image23.png" Type="http://schemas.openxmlformats.org/officeDocument/2006/relationships/image"/><Relationship Id="rId20" Target="../media/image34.png" Type="http://schemas.openxmlformats.org/officeDocument/2006/relationships/image"/><Relationship Id="rId21" Target="../media/image35.sv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7.png" Type="http://schemas.openxmlformats.org/officeDocument/2006/relationships/image"/><Relationship Id="rId14" Target="../media/image8.svg" Type="http://schemas.openxmlformats.org/officeDocument/2006/relationships/image"/><Relationship Id="rId15" Target="../media/image42.png" Type="http://schemas.openxmlformats.org/officeDocument/2006/relationships/image"/><Relationship Id="rId16" Target="../media/image43.svg" Type="http://schemas.openxmlformats.org/officeDocument/2006/relationships/image"/><Relationship Id="rId17" Target="../media/image44.png" Type="http://schemas.openxmlformats.org/officeDocument/2006/relationships/image"/><Relationship Id="rId18" Target="../media/image45.svg" Type="http://schemas.openxmlformats.org/officeDocument/2006/relationships/image"/><Relationship Id="rId19" Target="../media/image46.png" Type="http://schemas.openxmlformats.org/officeDocument/2006/relationships/image"/><Relationship Id="rId2" Target="../media/image36.png" Type="http://schemas.openxmlformats.org/officeDocument/2006/relationships/image"/><Relationship Id="rId20" Target="../media/image47.sv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56.pn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17" Target="../media/image29.png" Type="http://schemas.openxmlformats.org/officeDocument/2006/relationships/image"/><Relationship Id="rId18" Target="../media/image57.png" Type="http://schemas.openxmlformats.org/officeDocument/2006/relationships/image"/><Relationship Id="rId19" Target="../media/image58.svg" Type="http://schemas.openxmlformats.org/officeDocument/2006/relationships/image"/><Relationship Id="rId2" Target="../media/image48.png" Type="http://schemas.openxmlformats.org/officeDocument/2006/relationships/image"/><Relationship Id="rId20" Target="../media/image59.png" Type="http://schemas.openxmlformats.org/officeDocument/2006/relationships/image"/><Relationship Id="rId21" Target="../media/image60.sv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66.png" Type="http://schemas.openxmlformats.org/officeDocument/2006/relationships/image"/><Relationship Id="rId13" Target="../media/image67.svg" Type="http://schemas.openxmlformats.org/officeDocument/2006/relationships/image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63.png" Type="http://schemas.openxmlformats.org/officeDocument/2006/relationships/image"/><Relationship Id="rId5" Target="../media/image6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65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png" Type="http://schemas.openxmlformats.org/officeDocument/2006/relationships/image"/><Relationship Id="rId11" Target="../media/image77.svg" Type="http://schemas.openxmlformats.org/officeDocument/2006/relationships/image"/><Relationship Id="rId12" Target="../media/image78.png" Type="http://schemas.openxmlformats.org/officeDocument/2006/relationships/image"/><Relationship Id="rId13" Target="../media/image3.png" Type="http://schemas.openxmlformats.org/officeDocument/2006/relationships/image"/><Relationship Id="rId14" Target="../media/image4.svg" Type="http://schemas.openxmlformats.org/officeDocument/2006/relationships/image"/><Relationship Id="rId15" Target="../media/image79.png" Type="http://schemas.openxmlformats.org/officeDocument/2006/relationships/image"/><Relationship Id="rId16" Target="../media/image80.svg" Type="http://schemas.openxmlformats.org/officeDocument/2006/relationships/image"/><Relationship Id="rId17" Target="../media/image81.pn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68.png" Type="http://schemas.openxmlformats.org/officeDocument/2006/relationships/image"/><Relationship Id="rId20" Target="../media/image46.png" Type="http://schemas.openxmlformats.org/officeDocument/2006/relationships/image"/><Relationship Id="rId21" Target="../media/image47.svg" Type="http://schemas.openxmlformats.org/officeDocument/2006/relationships/image"/><Relationship Id="rId3" Target="../media/image69.svg" Type="http://schemas.openxmlformats.org/officeDocument/2006/relationships/image"/><Relationship Id="rId4" Target="../media/image70.png" Type="http://schemas.openxmlformats.org/officeDocument/2006/relationships/image"/><Relationship Id="rId5" Target="../media/image71.svg" Type="http://schemas.openxmlformats.org/officeDocument/2006/relationships/image"/><Relationship Id="rId6" Target="../media/image72.png" Type="http://schemas.openxmlformats.org/officeDocument/2006/relationships/image"/><Relationship Id="rId7" Target="../media/image73.svg" Type="http://schemas.openxmlformats.org/officeDocument/2006/relationships/image"/><Relationship Id="rId8" Target="../media/image74.png" Type="http://schemas.openxmlformats.org/officeDocument/2006/relationships/image"/><Relationship Id="rId9" Target="../media/image7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56.png" Type="http://schemas.openxmlformats.org/officeDocument/2006/relationships/image"/><Relationship Id="rId15" Target="../media/image11.png" Type="http://schemas.openxmlformats.org/officeDocument/2006/relationships/image"/><Relationship Id="rId16" Target="../media/image12.svg" Type="http://schemas.openxmlformats.org/officeDocument/2006/relationships/image"/><Relationship Id="rId17" Target="../media/image29.png" Type="http://schemas.openxmlformats.org/officeDocument/2006/relationships/image"/><Relationship Id="rId18" Target="../media/image57.png" Type="http://schemas.openxmlformats.org/officeDocument/2006/relationships/image"/><Relationship Id="rId19" Target="../media/image58.svg" Type="http://schemas.openxmlformats.org/officeDocument/2006/relationships/image"/><Relationship Id="rId2" Target="../media/image48.png" Type="http://schemas.openxmlformats.org/officeDocument/2006/relationships/image"/><Relationship Id="rId20" Target="../media/image59.png" Type="http://schemas.openxmlformats.org/officeDocument/2006/relationships/image"/><Relationship Id="rId21" Target="../media/image60.sv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7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88.png" Type="http://schemas.openxmlformats.org/officeDocument/2006/relationships/image"/><Relationship Id="rId14" Target="../media/image89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2" Target="../media/image82.png" Type="http://schemas.openxmlformats.org/officeDocument/2006/relationships/image"/><Relationship Id="rId3" Target="../media/image83.svg" Type="http://schemas.openxmlformats.org/officeDocument/2006/relationships/image"/><Relationship Id="rId4" Target="../media/image84.png" Type="http://schemas.openxmlformats.org/officeDocument/2006/relationships/image"/><Relationship Id="rId5" Target="../media/image8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9.png" Type="http://schemas.openxmlformats.org/officeDocument/2006/relationships/image"/><Relationship Id="rId9" Target="../media/image8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79.png" Type="http://schemas.openxmlformats.org/officeDocument/2006/relationships/image"/><Relationship Id="rId14" Target="../media/image80.svg" Type="http://schemas.openxmlformats.org/officeDocument/2006/relationships/image"/><Relationship Id="rId15" Target="../media/image81.pn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46.png" Type="http://schemas.openxmlformats.org/officeDocument/2006/relationships/image"/><Relationship Id="rId19" Target="../media/image47.svg" Type="http://schemas.openxmlformats.org/officeDocument/2006/relationships/image"/><Relationship Id="rId2" Target="../media/image68.png" Type="http://schemas.openxmlformats.org/officeDocument/2006/relationships/image"/><Relationship Id="rId3" Target="../media/image69.svg" Type="http://schemas.openxmlformats.org/officeDocument/2006/relationships/image"/><Relationship Id="rId4" Target="../media/image70.png" Type="http://schemas.openxmlformats.org/officeDocument/2006/relationships/image"/><Relationship Id="rId5" Target="../media/image71.svg" Type="http://schemas.openxmlformats.org/officeDocument/2006/relationships/image"/><Relationship Id="rId6" Target="../media/image72.png" Type="http://schemas.openxmlformats.org/officeDocument/2006/relationships/image"/><Relationship Id="rId7" Target="../media/image73.svg" Type="http://schemas.openxmlformats.org/officeDocument/2006/relationships/image"/><Relationship Id="rId8" Target="../media/image78.png" Type="http://schemas.openxmlformats.org/officeDocument/2006/relationships/image"/><Relationship Id="rId9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5988" y="1465495"/>
            <a:ext cx="12896024" cy="7415214"/>
          </a:xfrm>
          <a:custGeom>
            <a:avLst/>
            <a:gdLst/>
            <a:ahLst/>
            <a:cxnLst/>
            <a:rect r="r" b="b" t="t" l="l"/>
            <a:pathLst>
              <a:path h="7415214" w="12896024">
                <a:moveTo>
                  <a:pt x="0" y="0"/>
                </a:moveTo>
                <a:lnTo>
                  <a:pt x="12896024" y="0"/>
                </a:lnTo>
                <a:lnTo>
                  <a:pt x="12896024" y="7415214"/>
                </a:lnTo>
                <a:lnTo>
                  <a:pt x="0" y="7415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58546" y="6677295"/>
            <a:ext cx="5400590" cy="1046364"/>
          </a:xfrm>
          <a:custGeom>
            <a:avLst/>
            <a:gdLst/>
            <a:ahLst/>
            <a:cxnLst/>
            <a:rect r="r" b="b" t="t" l="l"/>
            <a:pathLst>
              <a:path h="1046364" w="5400590">
                <a:moveTo>
                  <a:pt x="0" y="0"/>
                </a:moveTo>
                <a:lnTo>
                  <a:pt x="5400590" y="0"/>
                </a:lnTo>
                <a:lnTo>
                  <a:pt x="5400590" y="1046365"/>
                </a:lnTo>
                <a:lnTo>
                  <a:pt x="0" y="1046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5947" y="7805064"/>
            <a:ext cx="3369427" cy="2945441"/>
          </a:xfrm>
          <a:custGeom>
            <a:avLst/>
            <a:gdLst/>
            <a:ahLst/>
            <a:cxnLst/>
            <a:rect r="r" b="b" t="t" l="l"/>
            <a:pathLst>
              <a:path h="2945441" w="3369427">
                <a:moveTo>
                  <a:pt x="0" y="0"/>
                </a:moveTo>
                <a:lnTo>
                  <a:pt x="3369427" y="0"/>
                </a:lnTo>
                <a:lnTo>
                  <a:pt x="3369427" y="2945441"/>
                </a:lnTo>
                <a:lnTo>
                  <a:pt x="0" y="29454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13922" y="-577624"/>
            <a:ext cx="4259376" cy="3503337"/>
          </a:xfrm>
          <a:custGeom>
            <a:avLst/>
            <a:gdLst/>
            <a:ahLst/>
            <a:cxnLst/>
            <a:rect r="r" b="b" t="t" l="l"/>
            <a:pathLst>
              <a:path h="3503337" w="4259376">
                <a:moveTo>
                  <a:pt x="0" y="0"/>
                </a:moveTo>
                <a:lnTo>
                  <a:pt x="4259376" y="0"/>
                </a:lnTo>
                <a:lnTo>
                  <a:pt x="4259376" y="3503337"/>
                </a:lnTo>
                <a:lnTo>
                  <a:pt x="0" y="3503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30875" y="3120876"/>
            <a:ext cx="595651" cy="5956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0">
            <a:off x="9144000" y="0"/>
            <a:ext cx="1305907" cy="649145"/>
          </a:xfrm>
          <a:custGeom>
            <a:avLst/>
            <a:gdLst/>
            <a:ahLst/>
            <a:cxnLst/>
            <a:rect r="r" b="b" t="t" l="l"/>
            <a:pathLst>
              <a:path h="649145" w="1305907">
                <a:moveTo>
                  <a:pt x="0" y="649145"/>
                </a:moveTo>
                <a:lnTo>
                  <a:pt x="1305907" y="649145"/>
                </a:lnTo>
                <a:lnTo>
                  <a:pt x="1305907" y="0"/>
                </a:lnTo>
                <a:lnTo>
                  <a:pt x="0" y="0"/>
                </a:lnTo>
                <a:lnTo>
                  <a:pt x="0" y="64914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81822">
            <a:off x="11254414" y="9171832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79"/>
                </a:lnTo>
                <a:lnTo>
                  <a:pt x="0" y="15657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140119" y="-577624"/>
            <a:ext cx="4259376" cy="3503337"/>
          </a:xfrm>
          <a:custGeom>
            <a:avLst/>
            <a:gdLst/>
            <a:ahLst/>
            <a:cxnLst/>
            <a:rect r="r" b="b" t="t" l="l"/>
            <a:pathLst>
              <a:path h="3503337" w="4259376">
                <a:moveTo>
                  <a:pt x="4259376" y="0"/>
                </a:moveTo>
                <a:lnTo>
                  <a:pt x="0" y="0"/>
                </a:lnTo>
                <a:lnTo>
                  <a:pt x="0" y="3503337"/>
                </a:lnTo>
                <a:lnTo>
                  <a:pt x="4259376" y="3503337"/>
                </a:lnTo>
                <a:lnTo>
                  <a:pt x="4259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069187" y="1028700"/>
            <a:ext cx="232475" cy="23247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2700000">
            <a:off x="-1092668" y="7356590"/>
            <a:ext cx="3196338" cy="2794132"/>
          </a:xfrm>
          <a:custGeom>
            <a:avLst/>
            <a:gdLst/>
            <a:ahLst/>
            <a:cxnLst/>
            <a:rect r="r" b="b" t="t" l="l"/>
            <a:pathLst>
              <a:path h="2794132" w="3196338">
                <a:moveTo>
                  <a:pt x="3196338" y="0"/>
                </a:moveTo>
                <a:lnTo>
                  <a:pt x="0" y="0"/>
                </a:lnTo>
                <a:lnTo>
                  <a:pt x="0" y="2794131"/>
                </a:lnTo>
                <a:lnTo>
                  <a:pt x="3196338" y="2794131"/>
                </a:lnTo>
                <a:lnTo>
                  <a:pt x="319633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43189" y="7539211"/>
            <a:ext cx="2804530" cy="3211293"/>
          </a:xfrm>
          <a:custGeom>
            <a:avLst/>
            <a:gdLst/>
            <a:ahLst/>
            <a:cxnLst/>
            <a:rect r="r" b="b" t="t" l="l"/>
            <a:pathLst>
              <a:path h="3211293" w="2804530">
                <a:moveTo>
                  <a:pt x="0" y="0"/>
                </a:moveTo>
                <a:lnTo>
                  <a:pt x="2804530" y="0"/>
                </a:lnTo>
                <a:lnTo>
                  <a:pt x="2804530" y="3211294"/>
                </a:lnTo>
                <a:lnTo>
                  <a:pt x="0" y="321129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3790319" y="3111837"/>
            <a:ext cx="604690" cy="60469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FC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996123" y="4098933"/>
            <a:ext cx="304800" cy="3048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FC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1239517">
            <a:off x="14231265" y="7642395"/>
            <a:ext cx="2216155" cy="2761564"/>
          </a:xfrm>
          <a:custGeom>
            <a:avLst/>
            <a:gdLst/>
            <a:ahLst/>
            <a:cxnLst/>
            <a:rect r="r" b="b" t="t" l="l"/>
            <a:pathLst>
              <a:path h="2761564" w="2216155">
                <a:moveTo>
                  <a:pt x="0" y="0"/>
                </a:moveTo>
                <a:lnTo>
                  <a:pt x="2216155" y="0"/>
                </a:lnTo>
                <a:lnTo>
                  <a:pt x="2216155" y="2761563"/>
                </a:lnTo>
                <a:lnTo>
                  <a:pt x="0" y="276156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574634" y="1233021"/>
            <a:ext cx="1352801" cy="1335891"/>
          </a:xfrm>
          <a:custGeom>
            <a:avLst/>
            <a:gdLst/>
            <a:ahLst/>
            <a:cxnLst/>
            <a:rect r="r" b="b" t="t" l="l"/>
            <a:pathLst>
              <a:path h="1335891" w="1352801">
                <a:moveTo>
                  <a:pt x="0" y="0"/>
                </a:moveTo>
                <a:lnTo>
                  <a:pt x="1352801" y="0"/>
                </a:lnTo>
                <a:lnTo>
                  <a:pt x="1352801" y="1335891"/>
                </a:lnTo>
                <a:lnTo>
                  <a:pt x="0" y="133589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843189" y="6519468"/>
            <a:ext cx="232475" cy="23247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863308" y="5173102"/>
            <a:ext cx="628466" cy="62846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-92189" y="6090349"/>
            <a:ext cx="1646127" cy="1714715"/>
          </a:xfrm>
          <a:custGeom>
            <a:avLst/>
            <a:gdLst/>
            <a:ahLst/>
            <a:cxnLst/>
            <a:rect r="r" b="b" t="t" l="l"/>
            <a:pathLst>
              <a:path h="1714715" w="1646127">
                <a:moveTo>
                  <a:pt x="0" y="0"/>
                </a:moveTo>
                <a:lnTo>
                  <a:pt x="1646127" y="0"/>
                </a:lnTo>
                <a:lnTo>
                  <a:pt x="1646127" y="1714715"/>
                </a:lnTo>
                <a:lnTo>
                  <a:pt x="0" y="171471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943259" y="2231343"/>
            <a:ext cx="7916032" cy="157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69"/>
              </a:lnSpc>
            </a:pPr>
            <a:r>
              <a:rPr lang="en-US" b="true" sz="9192" spc="615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PARAGRAF</a:t>
            </a:r>
          </a:p>
        </p:txBody>
      </p:sp>
      <p:sp>
        <p:nvSpPr>
          <p:cNvPr name="TextBox 34" id="34"/>
          <p:cNvSpPr txBox="true"/>
          <p:nvPr/>
        </p:nvSpPr>
        <p:spPr>
          <a:xfrm rot="-91558">
            <a:off x="4958663" y="4373183"/>
            <a:ext cx="8014224" cy="162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87"/>
              </a:lnSpc>
            </a:pPr>
            <a:r>
              <a:rPr lang="en-US" b="true" sz="9490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PRESENTASI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905990" y="6766494"/>
            <a:ext cx="4305703" cy="772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4"/>
              </a:lnSpc>
            </a:pPr>
            <a:r>
              <a:rPr lang="en-US" b="true" sz="4453" spc="258">
                <a:solidFill>
                  <a:srgbClr val="FFFFFF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KELOMPOK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4261695" y="6516624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541421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414210" y="0"/>
                </a:lnTo>
                <a:lnTo>
                  <a:pt x="541421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83748" y="-341376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23301" y="145535"/>
            <a:ext cx="3699739" cy="4675816"/>
          </a:xfrm>
          <a:custGeom>
            <a:avLst/>
            <a:gdLst/>
            <a:ahLst/>
            <a:cxnLst/>
            <a:rect r="r" b="b" t="t" l="l"/>
            <a:pathLst>
              <a:path h="4675816" w="3699739">
                <a:moveTo>
                  <a:pt x="3699739" y="0"/>
                </a:moveTo>
                <a:lnTo>
                  <a:pt x="0" y="0"/>
                </a:lnTo>
                <a:lnTo>
                  <a:pt x="0" y="4675816"/>
                </a:lnTo>
                <a:lnTo>
                  <a:pt x="3699739" y="4675816"/>
                </a:lnTo>
                <a:lnTo>
                  <a:pt x="369973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1744" y="3336559"/>
            <a:ext cx="5338274" cy="336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sz="5627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Jenis Paragraf Berdasarkan Letak Kalimat Utamanya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522253" y="628199"/>
            <a:ext cx="1237068" cy="801002"/>
          </a:xfrm>
          <a:custGeom>
            <a:avLst/>
            <a:gdLst/>
            <a:ahLst/>
            <a:cxnLst/>
            <a:rect r="r" b="b" t="t" l="l"/>
            <a:pathLst>
              <a:path h="801002" w="1237068">
                <a:moveTo>
                  <a:pt x="0" y="0"/>
                </a:moveTo>
                <a:lnTo>
                  <a:pt x="1237069" y="0"/>
                </a:lnTo>
                <a:lnTo>
                  <a:pt x="1237069" y="801002"/>
                </a:lnTo>
                <a:lnTo>
                  <a:pt x="0" y="8010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93481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6" y="0"/>
                </a:lnTo>
                <a:lnTo>
                  <a:pt x="19350146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79628">
            <a:off x="-475774" y="6515100"/>
            <a:ext cx="3008947" cy="4114800"/>
          </a:xfrm>
          <a:custGeom>
            <a:avLst/>
            <a:gdLst/>
            <a:ahLst/>
            <a:cxnLst/>
            <a:rect r="r" b="b" t="t" l="l"/>
            <a:pathLst>
              <a:path h="4114800" w="3008947">
                <a:moveTo>
                  <a:pt x="0" y="0"/>
                </a:moveTo>
                <a:lnTo>
                  <a:pt x="3008948" y="0"/>
                </a:lnTo>
                <a:lnTo>
                  <a:pt x="3008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49844" y="8220531"/>
            <a:ext cx="2002073" cy="1454006"/>
          </a:xfrm>
          <a:custGeom>
            <a:avLst/>
            <a:gdLst/>
            <a:ahLst/>
            <a:cxnLst/>
            <a:rect r="r" b="b" t="t" l="l"/>
            <a:pathLst>
              <a:path h="1454006" w="2002073">
                <a:moveTo>
                  <a:pt x="0" y="0"/>
                </a:moveTo>
                <a:lnTo>
                  <a:pt x="2002073" y="0"/>
                </a:lnTo>
                <a:lnTo>
                  <a:pt x="2002073" y="1454005"/>
                </a:lnTo>
                <a:lnTo>
                  <a:pt x="0" y="1454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82041" y="5338960"/>
            <a:ext cx="5323918" cy="2881571"/>
          </a:xfrm>
          <a:custGeom>
            <a:avLst/>
            <a:gdLst/>
            <a:ahLst/>
            <a:cxnLst/>
            <a:rect r="r" b="b" t="t" l="l"/>
            <a:pathLst>
              <a:path h="2881571" w="5323918">
                <a:moveTo>
                  <a:pt x="0" y="0"/>
                </a:moveTo>
                <a:lnTo>
                  <a:pt x="5323918" y="0"/>
                </a:lnTo>
                <a:lnTo>
                  <a:pt x="5323918" y="2881571"/>
                </a:lnTo>
                <a:lnTo>
                  <a:pt x="0" y="28815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81822">
            <a:off x="9568959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112658">
            <a:off x="16536895" y="3750175"/>
            <a:ext cx="645140" cy="856381"/>
          </a:xfrm>
          <a:custGeom>
            <a:avLst/>
            <a:gdLst/>
            <a:ahLst/>
            <a:cxnLst/>
            <a:rect r="r" b="b" t="t" l="l"/>
            <a:pathLst>
              <a:path h="856381" w="645140">
                <a:moveTo>
                  <a:pt x="0" y="0"/>
                </a:moveTo>
                <a:lnTo>
                  <a:pt x="645140" y="0"/>
                </a:lnTo>
                <a:lnTo>
                  <a:pt x="645140" y="856380"/>
                </a:lnTo>
                <a:lnTo>
                  <a:pt x="0" y="8563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984791">
            <a:off x="5927314" y="8120755"/>
            <a:ext cx="1416222" cy="1936713"/>
          </a:xfrm>
          <a:custGeom>
            <a:avLst/>
            <a:gdLst/>
            <a:ahLst/>
            <a:cxnLst/>
            <a:rect r="r" b="b" t="t" l="l"/>
            <a:pathLst>
              <a:path h="1936713" w="1416222">
                <a:moveTo>
                  <a:pt x="0" y="0"/>
                </a:moveTo>
                <a:lnTo>
                  <a:pt x="1416222" y="0"/>
                </a:lnTo>
                <a:lnTo>
                  <a:pt x="1416222" y="1936713"/>
                </a:lnTo>
                <a:lnTo>
                  <a:pt x="0" y="19367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25437" y="5400811"/>
            <a:ext cx="4859746" cy="368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7"/>
              </a:lnSpc>
            </a:pPr>
            <a:r>
              <a:rPr lang="en-US" sz="2791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Campuran</a:t>
            </a:r>
          </a:p>
          <a:p>
            <a:pPr algn="just">
              <a:lnSpc>
                <a:spcPts val="3207"/>
              </a:lnSpc>
            </a:pPr>
          </a:p>
          <a:p>
            <a:pPr algn="just">
              <a:lnSpc>
                <a:spcPts val="3207"/>
              </a:lnSpc>
            </a:pPr>
          </a:p>
          <a:p>
            <a:pPr algn="just">
              <a:lnSpc>
                <a:spcPts val="3207"/>
              </a:lnSpc>
            </a:pPr>
            <a:r>
              <a:rPr lang="en-US" sz="2291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Dimulai dengan kalimat topik, diikuti kalimat-kalimat penjelas, dan diakhiri dengan kalimat topik.</a:t>
            </a:r>
          </a:p>
          <a:p>
            <a:pPr algn="just">
              <a:lnSpc>
                <a:spcPts val="3207"/>
              </a:lnSpc>
            </a:pPr>
          </a:p>
          <a:p>
            <a:pPr algn="just">
              <a:lnSpc>
                <a:spcPts val="3207"/>
              </a:lnSpc>
            </a:pPr>
          </a:p>
          <a:p>
            <a:pPr algn="just">
              <a:lnSpc>
                <a:spcPts val="3207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261265" y="628199"/>
            <a:ext cx="5323918" cy="2881571"/>
          </a:xfrm>
          <a:custGeom>
            <a:avLst/>
            <a:gdLst/>
            <a:ahLst/>
            <a:cxnLst/>
            <a:rect r="r" b="b" t="t" l="l"/>
            <a:pathLst>
              <a:path h="2881571" w="5323918">
                <a:moveTo>
                  <a:pt x="0" y="0"/>
                </a:moveTo>
                <a:lnTo>
                  <a:pt x="5323919" y="0"/>
                </a:lnTo>
                <a:lnTo>
                  <a:pt x="5323919" y="2881571"/>
                </a:lnTo>
                <a:lnTo>
                  <a:pt x="0" y="28815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21900" y="750634"/>
            <a:ext cx="5002649" cy="317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2840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Deduktif</a:t>
            </a:r>
          </a:p>
          <a:p>
            <a:pPr algn="l">
              <a:lnSpc>
                <a:spcPts val="3556"/>
              </a:lnSpc>
            </a:pPr>
          </a:p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Dimulai dengan kalimat topik, kemudian diikuti dengan kalimat-kalimat penjelas.</a:t>
            </a:r>
          </a:p>
          <a:p>
            <a:pPr algn="l">
              <a:lnSpc>
                <a:spcPts val="3556"/>
              </a:lnSpc>
            </a:pPr>
          </a:p>
          <a:p>
            <a:pPr algn="l">
              <a:lnSpc>
                <a:spcPts val="3556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626706" y="576159"/>
            <a:ext cx="5323918" cy="2881571"/>
          </a:xfrm>
          <a:custGeom>
            <a:avLst/>
            <a:gdLst/>
            <a:ahLst/>
            <a:cxnLst/>
            <a:rect r="r" b="b" t="t" l="l"/>
            <a:pathLst>
              <a:path h="2881571" w="5323918">
                <a:moveTo>
                  <a:pt x="0" y="0"/>
                </a:moveTo>
                <a:lnTo>
                  <a:pt x="5323918" y="0"/>
                </a:lnTo>
                <a:lnTo>
                  <a:pt x="5323918" y="2881571"/>
                </a:lnTo>
                <a:lnTo>
                  <a:pt x="0" y="28815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900148" y="561524"/>
            <a:ext cx="4649167" cy="2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Induktif</a:t>
            </a:r>
          </a:p>
          <a:p>
            <a:pPr algn="l">
              <a:lnSpc>
                <a:spcPts val="3163"/>
              </a:lnSpc>
            </a:pPr>
          </a:p>
          <a:p>
            <a:pPr algn="l">
              <a:lnSpc>
                <a:spcPts val="3163"/>
              </a:lnSpc>
            </a:pPr>
            <a:r>
              <a:rPr lang="en-US" sz="2259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Dimulai dengan penjelasan-penjelasan, kemudian diakhiri dengan kalimat topik.</a:t>
            </a:r>
          </a:p>
          <a:p>
            <a:pPr algn="l">
              <a:lnSpc>
                <a:spcPts val="3163"/>
              </a:lnSpc>
            </a:pPr>
          </a:p>
          <a:p>
            <a:pPr algn="l">
              <a:lnSpc>
                <a:spcPts val="3163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794859" y="5262868"/>
            <a:ext cx="5323918" cy="2881571"/>
          </a:xfrm>
          <a:custGeom>
            <a:avLst/>
            <a:gdLst/>
            <a:ahLst/>
            <a:cxnLst/>
            <a:rect r="r" b="b" t="t" l="l"/>
            <a:pathLst>
              <a:path h="2881571" w="5323918">
                <a:moveTo>
                  <a:pt x="0" y="0"/>
                </a:moveTo>
                <a:lnTo>
                  <a:pt x="5323918" y="0"/>
                </a:lnTo>
                <a:lnTo>
                  <a:pt x="5323918" y="2881571"/>
                </a:lnTo>
                <a:lnTo>
                  <a:pt x="0" y="28815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900148" y="5410336"/>
            <a:ext cx="4859746" cy="326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7"/>
              </a:lnSpc>
            </a:pPr>
            <a:r>
              <a:rPr lang="en-US" sz="2691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Deskriptif/ Naratif/ Menyebar</a:t>
            </a:r>
          </a:p>
          <a:p>
            <a:pPr algn="just">
              <a:lnSpc>
                <a:spcPts val="3207"/>
              </a:lnSpc>
            </a:pPr>
          </a:p>
          <a:p>
            <a:pPr algn="just">
              <a:lnSpc>
                <a:spcPts val="3207"/>
              </a:lnSpc>
            </a:pPr>
            <a:r>
              <a:rPr lang="en-US" sz="2291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Tidak memiliki kalimat utama, pikiran utamanya menyebar pada seluruh paragraf.</a:t>
            </a:r>
          </a:p>
          <a:p>
            <a:pPr algn="just">
              <a:lnSpc>
                <a:spcPts val="3207"/>
              </a:lnSpc>
            </a:pPr>
          </a:p>
          <a:p>
            <a:pPr algn="just">
              <a:lnSpc>
                <a:spcPts val="3207"/>
              </a:lnSpc>
            </a:pPr>
          </a:p>
          <a:p>
            <a:pPr algn="just">
              <a:lnSpc>
                <a:spcPts val="320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99328" y="333464"/>
            <a:ext cx="9737716" cy="8666567"/>
          </a:xfrm>
          <a:custGeom>
            <a:avLst/>
            <a:gdLst/>
            <a:ahLst/>
            <a:cxnLst/>
            <a:rect r="r" b="b" t="t" l="l"/>
            <a:pathLst>
              <a:path h="8666567" w="9737716">
                <a:moveTo>
                  <a:pt x="0" y="0"/>
                </a:moveTo>
                <a:lnTo>
                  <a:pt x="9737715" y="0"/>
                </a:lnTo>
                <a:lnTo>
                  <a:pt x="9737715" y="8666566"/>
                </a:lnTo>
                <a:lnTo>
                  <a:pt x="0" y="8666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92193" y="1952777"/>
            <a:ext cx="5703614" cy="5427940"/>
          </a:xfrm>
          <a:custGeom>
            <a:avLst/>
            <a:gdLst/>
            <a:ahLst/>
            <a:cxnLst/>
            <a:rect r="r" b="b" t="t" l="l"/>
            <a:pathLst>
              <a:path h="5427940" w="5703614">
                <a:moveTo>
                  <a:pt x="0" y="0"/>
                </a:moveTo>
                <a:lnTo>
                  <a:pt x="5703614" y="0"/>
                </a:lnTo>
                <a:lnTo>
                  <a:pt x="5703614" y="5427940"/>
                </a:lnTo>
                <a:lnTo>
                  <a:pt x="0" y="5427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92383" y="6635705"/>
            <a:ext cx="4707112" cy="4114800"/>
          </a:xfrm>
          <a:custGeom>
            <a:avLst/>
            <a:gdLst/>
            <a:ahLst/>
            <a:cxnLst/>
            <a:rect r="r" b="b" t="t" l="l"/>
            <a:pathLst>
              <a:path h="4114800" w="4707112">
                <a:moveTo>
                  <a:pt x="0" y="0"/>
                </a:moveTo>
                <a:lnTo>
                  <a:pt x="4707112" y="0"/>
                </a:lnTo>
                <a:lnTo>
                  <a:pt x="47071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2700000">
            <a:off x="-1092668" y="7356590"/>
            <a:ext cx="3196338" cy="2794132"/>
          </a:xfrm>
          <a:custGeom>
            <a:avLst/>
            <a:gdLst/>
            <a:ahLst/>
            <a:cxnLst/>
            <a:rect r="r" b="b" t="t" l="l"/>
            <a:pathLst>
              <a:path h="2794132" w="3196338">
                <a:moveTo>
                  <a:pt x="3196338" y="0"/>
                </a:moveTo>
                <a:lnTo>
                  <a:pt x="0" y="0"/>
                </a:lnTo>
                <a:lnTo>
                  <a:pt x="0" y="2794131"/>
                </a:lnTo>
                <a:lnTo>
                  <a:pt x="3196338" y="2794131"/>
                </a:lnTo>
                <a:lnTo>
                  <a:pt x="31963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2325" y="5143500"/>
            <a:ext cx="304800" cy="30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167139" y="2626045"/>
            <a:ext cx="551806" cy="55180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16825" y="1430978"/>
            <a:ext cx="304800" cy="3048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265019" y="5448300"/>
            <a:ext cx="551806" cy="55180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F0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102513" y="2626045"/>
            <a:ext cx="934591" cy="924077"/>
          </a:xfrm>
          <a:custGeom>
            <a:avLst/>
            <a:gdLst/>
            <a:ahLst/>
            <a:cxnLst/>
            <a:rect r="r" b="b" t="t" l="l"/>
            <a:pathLst>
              <a:path h="924077" w="934591">
                <a:moveTo>
                  <a:pt x="0" y="0"/>
                </a:moveTo>
                <a:lnTo>
                  <a:pt x="934591" y="0"/>
                </a:lnTo>
                <a:lnTo>
                  <a:pt x="934591" y="924077"/>
                </a:lnTo>
                <a:lnTo>
                  <a:pt x="0" y="924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102513" y="3196902"/>
            <a:ext cx="6082975" cy="2459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4"/>
              </a:lnSpc>
            </a:pPr>
            <a:r>
              <a:rPr lang="en-US" sz="8215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Terima Kasih!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061216" y="5724203"/>
            <a:ext cx="934591" cy="924077"/>
          </a:xfrm>
          <a:custGeom>
            <a:avLst/>
            <a:gdLst/>
            <a:ahLst/>
            <a:cxnLst/>
            <a:rect r="r" b="b" t="t" l="l"/>
            <a:pathLst>
              <a:path h="924077" w="934591">
                <a:moveTo>
                  <a:pt x="0" y="0"/>
                </a:moveTo>
                <a:lnTo>
                  <a:pt x="934591" y="0"/>
                </a:lnTo>
                <a:lnTo>
                  <a:pt x="934591" y="924077"/>
                </a:lnTo>
                <a:lnTo>
                  <a:pt x="0" y="924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20671" y="-521068"/>
            <a:ext cx="6069658" cy="5556266"/>
          </a:xfrm>
          <a:custGeom>
            <a:avLst/>
            <a:gdLst/>
            <a:ahLst/>
            <a:cxnLst/>
            <a:rect r="r" b="b" t="t" l="l"/>
            <a:pathLst>
              <a:path h="5556266" w="6069658">
                <a:moveTo>
                  <a:pt x="0" y="0"/>
                </a:moveTo>
                <a:lnTo>
                  <a:pt x="6069658" y="0"/>
                </a:lnTo>
                <a:lnTo>
                  <a:pt x="6069658" y="5556266"/>
                </a:lnTo>
                <a:lnTo>
                  <a:pt x="0" y="5556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379054">
            <a:off x="-457581" y="3963504"/>
            <a:ext cx="7049303" cy="5953724"/>
          </a:xfrm>
          <a:custGeom>
            <a:avLst/>
            <a:gdLst/>
            <a:ahLst/>
            <a:cxnLst/>
            <a:rect r="r" b="b" t="t" l="l"/>
            <a:pathLst>
              <a:path h="5953724" w="7049303">
                <a:moveTo>
                  <a:pt x="7049303" y="0"/>
                </a:moveTo>
                <a:lnTo>
                  <a:pt x="0" y="0"/>
                </a:lnTo>
                <a:lnTo>
                  <a:pt x="0" y="5953724"/>
                </a:lnTo>
                <a:lnTo>
                  <a:pt x="7049303" y="5953724"/>
                </a:lnTo>
                <a:lnTo>
                  <a:pt x="704930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34562" y="3916087"/>
            <a:ext cx="3326997" cy="992554"/>
          </a:xfrm>
          <a:custGeom>
            <a:avLst/>
            <a:gdLst/>
            <a:ahLst/>
            <a:cxnLst/>
            <a:rect r="r" b="b" t="t" l="l"/>
            <a:pathLst>
              <a:path h="992554" w="3326997">
                <a:moveTo>
                  <a:pt x="0" y="0"/>
                </a:moveTo>
                <a:lnTo>
                  <a:pt x="3326997" y="0"/>
                </a:lnTo>
                <a:lnTo>
                  <a:pt x="3326997" y="992554"/>
                </a:lnTo>
                <a:lnTo>
                  <a:pt x="0" y="99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70261" y="3916087"/>
            <a:ext cx="3326997" cy="992554"/>
          </a:xfrm>
          <a:custGeom>
            <a:avLst/>
            <a:gdLst/>
            <a:ahLst/>
            <a:cxnLst/>
            <a:rect r="r" b="b" t="t" l="l"/>
            <a:pathLst>
              <a:path h="992554" w="3326997">
                <a:moveTo>
                  <a:pt x="0" y="0"/>
                </a:moveTo>
                <a:lnTo>
                  <a:pt x="3326997" y="0"/>
                </a:lnTo>
                <a:lnTo>
                  <a:pt x="3326997" y="992554"/>
                </a:lnTo>
                <a:lnTo>
                  <a:pt x="0" y="99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84154" y="7818789"/>
            <a:ext cx="3326997" cy="992554"/>
          </a:xfrm>
          <a:custGeom>
            <a:avLst/>
            <a:gdLst/>
            <a:ahLst/>
            <a:cxnLst/>
            <a:rect r="r" b="b" t="t" l="l"/>
            <a:pathLst>
              <a:path h="992554" w="3326997">
                <a:moveTo>
                  <a:pt x="0" y="0"/>
                </a:moveTo>
                <a:lnTo>
                  <a:pt x="3326997" y="0"/>
                </a:lnTo>
                <a:lnTo>
                  <a:pt x="3326997" y="992554"/>
                </a:lnTo>
                <a:lnTo>
                  <a:pt x="0" y="99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20669" y="7818789"/>
            <a:ext cx="3326997" cy="992554"/>
          </a:xfrm>
          <a:custGeom>
            <a:avLst/>
            <a:gdLst/>
            <a:ahLst/>
            <a:cxnLst/>
            <a:rect r="r" b="b" t="t" l="l"/>
            <a:pathLst>
              <a:path h="992554" w="3326997">
                <a:moveTo>
                  <a:pt x="0" y="0"/>
                </a:moveTo>
                <a:lnTo>
                  <a:pt x="3326997" y="0"/>
                </a:lnTo>
                <a:lnTo>
                  <a:pt x="3326997" y="992554"/>
                </a:lnTo>
                <a:lnTo>
                  <a:pt x="0" y="99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4048538">
            <a:off x="6924206" y="4650958"/>
            <a:ext cx="2265852" cy="2025105"/>
          </a:xfrm>
          <a:custGeom>
            <a:avLst/>
            <a:gdLst/>
            <a:ahLst/>
            <a:cxnLst/>
            <a:rect r="r" b="b" t="t" l="l"/>
            <a:pathLst>
              <a:path h="2025105" w="2265852">
                <a:moveTo>
                  <a:pt x="2265852" y="0"/>
                </a:moveTo>
                <a:lnTo>
                  <a:pt x="0" y="0"/>
                </a:lnTo>
                <a:lnTo>
                  <a:pt x="0" y="2025105"/>
                </a:lnTo>
                <a:lnTo>
                  <a:pt x="2265852" y="2025105"/>
                </a:lnTo>
                <a:lnTo>
                  <a:pt x="2265852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398753">
            <a:off x="-49980" y="3765236"/>
            <a:ext cx="5183568" cy="6551113"/>
          </a:xfrm>
          <a:custGeom>
            <a:avLst/>
            <a:gdLst/>
            <a:ahLst/>
            <a:cxnLst/>
            <a:rect r="r" b="b" t="t" l="l"/>
            <a:pathLst>
              <a:path h="6551113" w="5183568">
                <a:moveTo>
                  <a:pt x="5183569" y="0"/>
                </a:moveTo>
                <a:lnTo>
                  <a:pt x="0" y="0"/>
                </a:lnTo>
                <a:lnTo>
                  <a:pt x="0" y="6551113"/>
                </a:lnTo>
                <a:lnTo>
                  <a:pt x="5183569" y="6551113"/>
                </a:lnTo>
                <a:lnTo>
                  <a:pt x="51835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25750">
            <a:off x="3237773" y="8039091"/>
            <a:ext cx="2216155" cy="2761564"/>
          </a:xfrm>
          <a:custGeom>
            <a:avLst/>
            <a:gdLst/>
            <a:ahLst/>
            <a:cxnLst/>
            <a:rect r="r" b="b" t="t" l="l"/>
            <a:pathLst>
              <a:path h="2761564" w="2216155">
                <a:moveTo>
                  <a:pt x="0" y="0"/>
                </a:moveTo>
                <a:lnTo>
                  <a:pt x="2216155" y="0"/>
                </a:lnTo>
                <a:lnTo>
                  <a:pt x="2216155" y="2761564"/>
                </a:lnTo>
                <a:lnTo>
                  <a:pt x="0" y="276156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-2420580">
            <a:off x="-706887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790735" y="9195213"/>
            <a:ext cx="304800" cy="3048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581822">
            <a:off x="12661727" y="895999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6541839" y="645911"/>
            <a:ext cx="811655" cy="1082207"/>
          </a:xfrm>
          <a:custGeom>
            <a:avLst/>
            <a:gdLst/>
            <a:ahLst/>
            <a:cxnLst/>
            <a:rect r="r" b="b" t="t" l="l"/>
            <a:pathLst>
              <a:path h="1082207" w="811655">
                <a:moveTo>
                  <a:pt x="811655" y="0"/>
                </a:moveTo>
                <a:lnTo>
                  <a:pt x="0" y="0"/>
                </a:lnTo>
                <a:lnTo>
                  <a:pt x="0" y="1082206"/>
                </a:lnTo>
                <a:lnTo>
                  <a:pt x="811655" y="1082206"/>
                </a:lnTo>
                <a:lnTo>
                  <a:pt x="811655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424653" y="6015692"/>
            <a:ext cx="811655" cy="1082207"/>
          </a:xfrm>
          <a:custGeom>
            <a:avLst/>
            <a:gdLst/>
            <a:ahLst/>
            <a:cxnLst/>
            <a:rect r="r" b="b" t="t" l="l"/>
            <a:pathLst>
              <a:path h="1082207" w="811655">
                <a:moveTo>
                  <a:pt x="811655" y="0"/>
                </a:moveTo>
                <a:lnTo>
                  <a:pt x="0" y="0"/>
                </a:lnTo>
                <a:lnTo>
                  <a:pt x="0" y="1082206"/>
                </a:lnTo>
                <a:lnTo>
                  <a:pt x="811655" y="1082206"/>
                </a:lnTo>
                <a:lnTo>
                  <a:pt x="811655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046307">
            <a:off x="6064824" y="6861004"/>
            <a:ext cx="326821" cy="890319"/>
          </a:xfrm>
          <a:custGeom>
            <a:avLst/>
            <a:gdLst/>
            <a:ahLst/>
            <a:cxnLst/>
            <a:rect r="r" b="b" t="t" l="l"/>
            <a:pathLst>
              <a:path h="890319" w="326821">
                <a:moveTo>
                  <a:pt x="0" y="0"/>
                </a:moveTo>
                <a:lnTo>
                  <a:pt x="326822" y="0"/>
                </a:lnTo>
                <a:lnTo>
                  <a:pt x="326822" y="890320"/>
                </a:lnTo>
                <a:lnTo>
                  <a:pt x="0" y="89032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692418" y="4102030"/>
            <a:ext cx="1611286" cy="55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6"/>
              </a:lnSpc>
            </a:pPr>
            <a:r>
              <a:rPr lang="en-US" sz="3197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Muji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65225" y="1420565"/>
            <a:ext cx="6042141" cy="269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9"/>
              </a:lnSpc>
            </a:pPr>
            <a:r>
              <a:rPr lang="en-US" sz="9000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Anggota Kelompok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28116" y="4100838"/>
            <a:ext cx="1611286" cy="55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6"/>
              </a:lnSpc>
            </a:pPr>
            <a:r>
              <a:rPr lang="en-US" sz="3197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Ilham 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42009" y="8004733"/>
            <a:ext cx="1611286" cy="55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6"/>
              </a:lnSpc>
            </a:pPr>
            <a:r>
              <a:rPr lang="en-US" sz="3197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Boi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478525" y="7975044"/>
            <a:ext cx="1611286" cy="55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6"/>
              </a:lnSpc>
            </a:pPr>
            <a:r>
              <a:rPr lang="en-US" sz="3197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Ndharu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1312667">
            <a:off x="160435" y="8449966"/>
            <a:ext cx="1363088" cy="1124548"/>
          </a:xfrm>
          <a:custGeom>
            <a:avLst/>
            <a:gdLst/>
            <a:ahLst/>
            <a:cxnLst/>
            <a:rect r="r" b="b" t="t" l="l"/>
            <a:pathLst>
              <a:path h="1124548" w="1363088">
                <a:moveTo>
                  <a:pt x="0" y="0"/>
                </a:moveTo>
                <a:lnTo>
                  <a:pt x="1363088" y="0"/>
                </a:lnTo>
                <a:lnTo>
                  <a:pt x="1363088" y="1124548"/>
                </a:lnTo>
                <a:lnTo>
                  <a:pt x="0" y="1124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498061" y="5947812"/>
            <a:ext cx="3326997" cy="992554"/>
          </a:xfrm>
          <a:custGeom>
            <a:avLst/>
            <a:gdLst/>
            <a:ahLst/>
            <a:cxnLst/>
            <a:rect r="r" b="b" t="t" l="l"/>
            <a:pathLst>
              <a:path h="992554" w="3326997">
                <a:moveTo>
                  <a:pt x="0" y="0"/>
                </a:moveTo>
                <a:lnTo>
                  <a:pt x="3326997" y="0"/>
                </a:lnTo>
                <a:lnTo>
                  <a:pt x="3326997" y="992554"/>
                </a:lnTo>
                <a:lnTo>
                  <a:pt x="0" y="9925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303703" y="6116660"/>
            <a:ext cx="1611286" cy="55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6"/>
              </a:lnSpc>
            </a:pPr>
            <a:r>
              <a:rPr lang="en-US" sz="3197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Putri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42409">
            <a:off x="10282790" y="2716371"/>
            <a:ext cx="6864757" cy="8088079"/>
          </a:xfrm>
          <a:custGeom>
            <a:avLst/>
            <a:gdLst/>
            <a:ahLst/>
            <a:cxnLst/>
            <a:rect r="r" b="b" t="t" l="l"/>
            <a:pathLst>
              <a:path h="8088079" w="6864757">
                <a:moveTo>
                  <a:pt x="0" y="0"/>
                </a:moveTo>
                <a:lnTo>
                  <a:pt x="6864757" y="0"/>
                </a:lnTo>
                <a:lnTo>
                  <a:pt x="6864757" y="8088080"/>
                </a:lnTo>
                <a:lnTo>
                  <a:pt x="0" y="8088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85989" y="2435874"/>
            <a:ext cx="6114064" cy="7851126"/>
          </a:xfrm>
          <a:custGeom>
            <a:avLst/>
            <a:gdLst/>
            <a:ahLst/>
            <a:cxnLst/>
            <a:rect r="r" b="b" t="t" l="l"/>
            <a:pathLst>
              <a:path h="7851126" w="6114064">
                <a:moveTo>
                  <a:pt x="0" y="0"/>
                </a:moveTo>
                <a:lnTo>
                  <a:pt x="6114064" y="0"/>
                </a:lnTo>
                <a:lnTo>
                  <a:pt x="6114064" y="7851126"/>
                </a:lnTo>
                <a:lnTo>
                  <a:pt x="0" y="785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4206" y="3743336"/>
            <a:ext cx="8021810" cy="4612541"/>
          </a:xfrm>
          <a:custGeom>
            <a:avLst/>
            <a:gdLst/>
            <a:ahLst/>
            <a:cxnLst/>
            <a:rect r="r" b="b" t="t" l="l"/>
            <a:pathLst>
              <a:path h="4612541" w="8021810">
                <a:moveTo>
                  <a:pt x="0" y="0"/>
                </a:moveTo>
                <a:lnTo>
                  <a:pt x="8021810" y="0"/>
                </a:lnTo>
                <a:lnTo>
                  <a:pt x="8021810" y="4612540"/>
                </a:lnTo>
                <a:lnTo>
                  <a:pt x="0" y="46125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3085251">
            <a:off x="8668001" y="2074015"/>
            <a:ext cx="1892926" cy="1691802"/>
          </a:xfrm>
          <a:custGeom>
            <a:avLst/>
            <a:gdLst/>
            <a:ahLst/>
            <a:cxnLst/>
            <a:rect r="r" b="b" t="t" l="l"/>
            <a:pathLst>
              <a:path h="1691802" w="1892926">
                <a:moveTo>
                  <a:pt x="0" y="1691802"/>
                </a:moveTo>
                <a:lnTo>
                  <a:pt x="1892926" y="1691802"/>
                </a:lnTo>
                <a:lnTo>
                  <a:pt x="1892926" y="0"/>
                </a:lnTo>
                <a:lnTo>
                  <a:pt x="0" y="0"/>
                </a:lnTo>
                <a:lnTo>
                  <a:pt x="0" y="1691802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10800000">
            <a:off x="11370813" y="9258300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1314072"/>
                </a:moveTo>
                <a:lnTo>
                  <a:pt x="2643564" y="1314072"/>
                </a:lnTo>
                <a:lnTo>
                  <a:pt x="2643564" y="0"/>
                </a:lnTo>
                <a:lnTo>
                  <a:pt x="0" y="0"/>
                </a:lnTo>
                <a:lnTo>
                  <a:pt x="0" y="131407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981956" y="609600"/>
            <a:ext cx="3009062" cy="2630421"/>
          </a:xfrm>
          <a:custGeom>
            <a:avLst/>
            <a:gdLst/>
            <a:ahLst/>
            <a:cxnLst/>
            <a:rect r="r" b="b" t="t" l="l"/>
            <a:pathLst>
              <a:path h="2630421" w="3009062">
                <a:moveTo>
                  <a:pt x="0" y="0"/>
                </a:moveTo>
                <a:lnTo>
                  <a:pt x="3009062" y="0"/>
                </a:lnTo>
                <a:lnTo>
                  <a:pt x="3009062" y="2630421"/>
                </a:lnTo>
                <a:lnTo>
                  <a:pt x="0" y="26304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52239" y="-1678926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0"/>
                </a:moveTo>
                <a:lnTo>
                  <a:pt x="4303059" y="0"/>
                </a:lnTo>
                <a:lnTo>
                  <a:pt x="430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98239" y="1652521"/>
            <a:ext cx="6042141" cy="215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4"/>
              </a:lnSpc>
            </a:pPr>
            <a:r>
              <a:rPr lang="en-US" sz="4800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Paragraf: Unsur Penting dalam Wacana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5486" y="4050412"/>
            <a:ext cx="6999251" cy="399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1"/>
              </a:lnSpc>
            </a:pPr>
            <a:r>
              <a:rPr lang="en-US" sz="3799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Paragraf merupakan bagian penting dalam wacana, berfungsi untuk membahas satu topik secara terstruktur dan koheren.</a:t>
            </a:r>
          </a:p>
          <a:p>
            <a:pPr algn="just">
              <a:lnSpc>
                <a:spcPts val="7051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22575" y="7570953"/>
            <a:ext cx="2954973" cy="2057400"/>
          </a:xfrm>
          <a:custGeom>
            <a:avLst/>
            <a:gdLst/>
            <a:ahLst/>
            <a:cxnLst/>
            <a:rect r="r" b="b" t="t" l="l"/>
            <a:pathLst>
              <a:path h="2057400" w="2954973">
                <a:moveTo>
                  <a:pt x="0" y="0"/>
                </a:moveTo>
                <a:lnTo>
                  <a:pt x="2954973" y="0"/>
                </a:lnTo>
                <a:lnTo>
                  <a:pt x="295497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00053" y="4284837"/>
            <a:ext cx="809765" cy="1074909"/>
          </a:xfrm>
          <a:custGeom>
            <a:avLst/>
            <a:gdLst/>
            <a:ahLst/>
            <a:cxnLst/>
            <a:rect r="r" b="b" t="t" l="l"/>
            <a:pathLst>
              <a:path h="1074909" w="809765">
                <a:moveTo>
                  <a:pt x="0" y="0"/>
                </a:moveTo>
                <a:lnTo>
                  <a:pt x="809765" y="0"/>
                </a:lnTo>
                <a:lnTo>
                  <a:pt x="809765" y="1074910"/>
                </a:lnTo>
                <a:lnTo>
                  <a:pt x="0" y="107491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1161465" y="7228325"/>
            <a:ext cx="614230" cy="815349"/>
          </a:xfrm>
          <a:custGeom>
            <a:avLst/>
            <a:gdLst/>
            <a:ahLst/>
            <a:cxnLst/>
            <a:rect r="r" b="b" t="t" l="l"/>
            <a:pathLst>
              <a:path h="815349" w="614230">
                <a:moveTo>
                  <a:pt x="614230" y="0"/>
                </a:moveTo>
                <a:lnTo>
                  <a:pt x="0" y="0"/>
                </a:lnTo>
                <a:lnTo>
                  <a:pt x="0" y="815349"/>
                </a:lnTo>
                <a:lnTo>
                  <a:pt x="614230" y="815349"/>
                </a:lnTo>
                <a:lnTo>
                  <a:pt x="61423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09696">
            <a:off x="862833" y="908005"/>
            <a:ext cx="5141097" cy="4684825"/>
          </a:xfrm>
          <a:custGeom>
            <a:avLst/>
            <a:gdLst/>
            <a:ahLst/>
            <a:cxnLst/>
            <a:rect r="r" b="b" t="t" l="l"/>
            <a:pathLst>
              <a:path h="4684825" w="5141097">
                <a:moveTo>
                  <a:pt x="0" y="0"/>
                </a:moveTo>
                <a:lnTo>
                  <a:pt x="5141097" y="0"/>
                </a:lnTo>
                <a:lnTo>
                  <a:pt x="5141097" y="4684825"/>
                </a:lnTo>
                <a:lnTo>
                  <a:pt x="0" y="468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435953" y="1475525"/>
            <a:ext cx="3814894" cy="4821351"/>
          </a:xfrm>
          <a:custGeom>
            <a:avLst/>
            <a:gdLst/>
            <a:ahLst/>
            <a:cxnLst/>
            <a:rect r="r" b="b" t="t" l="l"/>
            <a:pathLst>
              <a:path h="4821351" w="3814894">
                <a:moveTo>
                  <a:pt x="3814894" y="0"/>
                </a:moveTo>
                <a:lnTo>
                  <a:pt x="0" y="0"/>
                </a:lnTo>
                <a:lnTo>
                  <a:pt x="0" y="4821350"/>
                </a:lnTo>
                <a:lnTo>
                  <a:pt x="3814894" y="4821350"/>
                </a:lnTo>
                <a:lnTo>
                  <a:pt x="38148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1661" y="4696675"/>
            <a:ext cx="5963478" cy="4114800"/>
          </a:xfrm>
          <a:custGeom>
            <a:avLst/>
            <a:gdLst/>
            <a:ahLst/>
            <a:cxnLst/>
            <a:rect r="r" b="b" t="t" l="l"/>
            <a:pathLst>
              <a:path h="4114800" w="5963478">
                <a:moveTo>
                  <a:pt x="0" y="0"/>
                </a:moveTo>
                <a:lnTo>
                  <a:pt x="5963478" y="0"/>
                </a:lnTo>
                <a:lnTo>
                  <a:pt x="5963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5780" y="-824287"/>
            <a:ext cx="4515556" cy="4114800"/>
          </a:xfrm>
          <a:custGeom>
            <a:avLst/>
            <a:gdLst/>
            <a:ahLst/>
            <a:cxnLst/>
            <a:rect r="r" b="b" t="t" l="l"/>
            <a:pathLst>
              <a:path h="4114800" w="4515556">
                <a:moveTo>
                  <a:pt x="0" y="0"/>
                </a:moveTo>
                <a:lnTo>
                  <a:pt x="4515555" y="0"/>
                </a:lnTo>
                <a:lnTo>
                  <a:pt x="45155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1091" y="1828170"/>
            <a:ext cx="7315200" cy="2081784"/>
          </a:xfrm>
          <a:custGeom>
            <a:avLst/>
            <a:gdLst/>
            <a:ahLst/>
            <a:cxnLst/>
            <a:rect r="r" b="b" t="t" l="l"/>
            <a:pathLst>
              <a:path h="2081784" w="7315200">
                <a:moveTo>
                  <a:pt x="0" y="0"/>
                </a:moveTo>
                <a:lnTo>
                  <a:pt x="7315200" y="0"/>
                </a:lnTo>
                <a:lnTo>
                  <a:pt x="7315200" y="2081784"/>
                </a:lnTo>
                <a:lnTo>
                  <a:pt x="0" y="2081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01091" y="4357629"/>
            <a:ext cx="7315200" cy="2081784"/>
          </a:xfrm>
          <a:custGeom>
            <a:avLst/>
            <a:gdLst/>
            <a:ahLst/>
            <a:cxnLst/>
            <a:rect r="r" b="b" t="t" l="l"/>
            <a:pathLst>
              <a:path h="2081784" w="7315200">
                <a:moveTo>
                  <a:pt x="0" y="0"/>
                </a:moveTo>
                <a:lnTo>
                  <a:pt x="7315200" y="0"/>
                </a:lnTo>
                <a:lnTo>
                  <a:pt x="7315200" y="2081784"/>
                </a:lnTo>
                <a:lnTo>
                  <a:pt x="0" y="2081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1091" y="6872229"/>
            <a:ext cx="7315200" cy="2081784"/>
          </a:xfrm>
          <a:custGeom>
            <a:avLst/>
            <a:gdLst/>
            <a:ahLst/>
            <a:cxnLst/>
            <a:rect r="r" b="b" t="t" l="l"/>
            <a:pathLst>
              <a:path h="2081784" w="7315200">
                <a:moveTo>
                  <a:pt x="0" y="0"/>
                </a:moveTo>
                <a:lnTo>
                  <a:pt x="7315200" y="0"/>
                </a:lnTo>
                <a:lnTo>
                  <a:pt x="7315200" y="2081784"/>
                </a:lnTo>
                <a:lnTo>
                  <a:pt x="0" y="2081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6655" y="1003833"/>
            <a:ext cx="1669542" cy="1648673"/>
          </a:xfrm>
          <a:custGeom>
            <a:avLst/>
            <a:gdLst/>
            <a:ahLst/>
            <a:cxnLst/>
            <a:rect r="r" b="b" t="t" l="l"/>
            <a:pathLst>
              <a:path h="1648673" w="1669542">
                <a:moveTo>
                  <a:pt x="0" y="0"/>
                </a:moveTo>
                <a:lnTo>
                  <a:pt x="1669542" y="0"/>
                </a:lnTo>
                <a:lnTo>
                  <a:pt x="1669542" y="1648673"/>
                </a:lnTo>
                <a:lnTo>
                  <a:pt x="0" y="1648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4056591" y="4357629"/>
            <a:ext cx="573619" cy="898620"/>
          </a:xfrm>
          <a:custGeom>
            <a:avLst/>
            <a:gdLst/>
            <a:ahLst/>
            <a:cxnLst/>
            <a:rect r="r" b="b" t="t" l="l"/>
            <a:pathLst>
              <a:path h="898620" w="573619">
                <a:moveTo>
                  <a:pt x="573618" y="0"/>
                </a:moveTo>
                <a:lnTo>
                  <a:pt x="0" y="0"/>
                </a:lnTo>
                <a:lnTo>
                  <a:pt x="0" y="898619"/>
                </a:lnTo>
                <a:lnTo>
                  <a:pt x="573618" y="898619"/>
                </a:lnTo>
                <a:lnTo>
                  <a:pt x="573618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2801600" y="-657036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0"/>
                </a:moveTo>
                <a:lnTo>
                  <a:pt x="2643564" y="0"/>
                </a:lnTo>
                <a:lnTo>
                  <a:pt x="2643564" y="1314072"/>
                </a:lnTo>
                <a:lnTo>
                  <a:pt x="0" y="13140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3085251">
            <a:off x="16377616" y="2350567"/>
            <a:ext cx="1160269" cy="1036990"/>
          </a:xfrm>
          <a:custGeom>
            <a:avLst/>
            <a:gdLst/>
            <a:ahLst/>
            <a:cxnLst/>
            <a:rect r="r" b="b" t="t" l="l"/>
            <a:pathLst>
              <a:path h="1036990" w="1160269">
                <a:moveTo>
                  <a:pt x="0" y="1036990"/>
                </a:moveTo>
                <a:lnTo>
                  <a:pt x="1160268" y="1036990"/>
                </a:lnTo>
                <a:lnTo>
                  <a:pt x="1160268" y="0"/>
                </a:lnTo>
                <a:lnTo>
                  <a:pt x="0" y="0"/>
                </a:lnTo>
                <a:lnTo>
                  <a:pt x="0" y="103699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3085251">
            <a:off x="16377616" y="4880026"/>
            <a:ext cx="1160269" cy="1036990"/>
          </a:xfrm>
          <a:custGeom>
            <a:avLst/>
            <a:gdLst/>
            <a:ahLst/>
            <a:cxnLst/>
            <a:rect r="r" b="b" t="t" l="l"/>
            <a:pathLst>
              <a:path h="1036990" w="1160269">
                <a:moveTo>
                  <a:pt x="0" y="1036990"/>
                </a:moveTo>
                <a:lnTo>
                  <a:pt x="1160268" y="1036990"/>
                </a:lnTo>
                <a:lnTo>
                  <a:pt x="1160268" y="0"/>
                </a:lnTo>
                <a:lnTo>
                  <a:pt x="0" y="0"/>
                </a:lnTo>
                <a:lnTo>
                  <a:pt x="0" y="103699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3085251">
            <a:off x="16377616" y="7484265"/>
            <a:ext cx="1160269" cy="1036990"/>
          </a:xfrm>
          <a:custGeom>
            <a:avLst/>
            <a:gdLst/>
            <a:ahLst/>
            <a:cxnLst/>
            <a:rect r="r" b="b" t="t" l="l"/>
            <a:pathLst>
              <a:path h="1036990" w="1160269">
                <a:moveTo>
                  <a:pt x="0" y="1036990"/>
                </a:moveTo>
                <a:lnTo>
                  <a:pt x="1160268" y="1036990"/>
                </a:lnTo>
                <a:lnTo>
                  <a:pt x="1160268" y="0"/>
                </a:lnTo>
                <a:lnTo>
                  <a:pt x="0" y="0"/>
                </a:lnTo>
                <a:lnTo>
                  <a:pt x="0" y="103699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82908" y="8002760"/>
            <a:ext cx="3229823" cy="3529861"/>
          </a:xfrm>
          <a:custGeom>
            <a:avLst/>
            <a:gdLst/>
            <a:ahLst/>
            <a:cxnLst/>
            <a:rect r="r" b="b" t="t" l="l"/>
            <a:pathLst>
              <a:path h="3529861" w="3229823">
                <a:moveTo>
                  <a:pt x="0" y="0"/>
                </a:moveTo>
                <a:lnTo>
                  <a:pt x="3229822" y="0"/>
                </a:lnTo>
                <a:lnTo>
                  <a:pt x="3229822" y="3529861"/>
                </a:lnTo>
                <a:lnTo>
                  <a:pt x="0" y="3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65267">
            <a:off x="-866885" y="8749227"/>
            <a:ext cx="5116622" cy="1413467"/>
          </a:xfrm>
          <a:custGeom>
            <a:avLst/>
            <a:gdLst/>
            <a:ahLst/>
            <a:cxnLst/>
            <a:rect r="r" b="b" t="t" l="l"/>
            <a:pathLst>
              <a:path h="1413467" w="5116622">
                <a:moveTo>
                  <a:pt x="0" y="0"/>
                </a:moveTo>
                <a:lnTo>
                  <a:pt x="5116622" y="0"/>
                </a:lnTo>
                <a:lnTo>
                  <a:pt x="5116622" y="1413466"/>
                </a:lnTo>
                <a:lnTo>
                  <a:pt x="0" y="141346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94200" y="5400616"/>
            <a:ext cx="5098400" cy="260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3"/>
              </a:lnSpc>
            </a:pPr>
            <a:r>
              <a:rPr lang="en-US" sz="5816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Syarat Paragraf yang Baik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87591" y="2092066"/>
            <a:ext cx="6094970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Kalimat Utama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Kalimat utama merupakan inti dari paragraf, yang berisi ide atau gagasan utama.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4574046"/>
            <a:ext cx="6768949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2. Kalimat Penjelas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Memberikan penjelasan tambahan atau detail rincian dari kalimat utama, harus memenuhi syarat kohesi dan koherensi</a:t>
            </a: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184248" y="7093049"/>
            <a:ext cx="6728701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3. Kohesi dan Koherensi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Semua kalimat dalam paragraf harus saling mendukung satu ide pokok, terjalin dengan baik dan kompak.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980596">
            <a:off x="905579" y="-1583428"/>
            <a:ext cx="2402997" cy="6538767"/>
          </a:xfrm>
          <a:custGeom>
            <a:avLst/>
            <a:gdLst/>
            <a:ahLst/>
            <a:cxnLst/>
            <a:rect r="r" b="b" t="t" l="l"/>
            <a:pathLst>
              <a:path h="6538767" w="2402997">
                <a:moveTo>
                  <a:pt x="0" y="0"/>
                </a:moveTo>
                <a:lnTo>
                  <a:pt x="2402997" y="0"/>
                </a:lnTo>
                <a:lnTo>
                  <a:pt x="2402997" y="6538767"/>
                </a:lnTo>
                <a:lnTo>
                  <a:pt x="0" y="653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6429" y="1120011"/>
            <a:ext cx="5554841" cy="2464961"/>
          </a:xfrm>
          <a:custGeom>
            <a:avLst/>
            <a:gdLst/>
            <a:ahLst/>
            <a:cxnLst/>
            <a:rect r="r" b="b" t="t" l="l"/>
            <a:pathLst>
              <a:path h="2464961" w="5554841">
                <a:moveTo>
                  <a:pt x="0" y="0"/>
                </a:moveTo>
                <a:lnTo>
                  <a:pt x="5554842" y="0"/>
                </a:lnTo>
                <a:lnTo>
                  <a:pt x="5554842" y="2464961"/>
                </a:lnTo>
                <a:lnTo>
                  <a:pt x="0" y="246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75171" y="3913217"/>
            <a:ext cx="5554841" cy="2464961"/>
          </a:xfrm>
          <a:custGeom>
            <a:avLst/>
            <a:gdLst/>
            <a:ahLst/>
            <a:cxnLst/>
            <a:rect r="r" b="b" t="t" l="l"/>
            <a:pathLst>
              <a:path h="2464961" w="5554841">
                <a:moveTo>
                  <a:pt x="0" y="0"/>
                </a:moveTo>
                <a:lnTo>
                  <a:pt x="5554841" y="0"/>
                </a:lnTo>
                <a:lnTo>
                  <a:pt x="5554841" y="2464961"/>
                </a:lnTo>
                <a:lnTo>
                  <a:pt x="0" y="246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316820">
            <a:off x="13016314" y="3432645"/>
            <a:ext cx="2402997" cy="6538767"/>
          </a:xfrm>
          <a:custGeom>
            <a:avLst/>
            <a:gdLst/>
            <a:ahLst/>
            <a:cxnLst/>
            <a:rect r="r" b="b" t="t" l="l"/>
            <a:pathLst>
              <a:path h="6538767" w="2402997">
                <a:moveTo>
                  <a:pt x="0" y="0"/>
                </a:moveTo>
                <a:lnTo>
                  <a:pt x="2402997" y="0"/>
                </a:lnTo>
                <a:lnTo>
                  <a:pt x="2402997" y="6538767"/>
                </a:lnTo>
                <a:lnTo>
                  <a:pt x="0" y="653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31084" y="6702028"/>
            <a:ext cx="5554841" cy="2464961"/>
          </a:xfrm>
          <a:custGeom>
            <a:avLst/>
            <a:gdLst/>
            <a:ahLst/>
            <a:cxnLst/>
            <a:rect r="r" b="b" t="t" l="l"/>
            <a:pathLst>
              <a:path h="2464961" w="5554841">
                <a:moveTo>
                  <a:pt x="0" y="0"/>
                </a:moveTo>
                <a:lnTo>
                  <a:pt x="5554841" y="0"/>
                </a:lnTo>
                <a:lnTo>
                  <a:pt x="5554841" y="2464961"/>
                </a:lnTo>
                <a:lnTo>
                  <a:pt x="0" y="246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06887" y="4535641"/>
            <a:ext cx="5057805" cy="6615113"/>
          </a:xfrm>
          <a:custGeom>
            <a:avLst/>
            <a:gdLst/>
            <a:ahLst/>
            <a:cxnLst/>
            <a:rect r="r" b="b" t="t" l="l"/>
            <a:pathLst>
              <a:path h="6615113" w="5057805">
                <a:moveTo>
                  <a:pt x="0" y="0"/>
                </a:moveTo>
                <a:lnTo>
                  <a:pt x="5057805" y="0"/>
                </a:lnTo>
                <a:lnTo>
                  <a:pt x="5057805" y="6615113"/>
                </a:lnTo>
                <a:lnTo>
                  <a:pt x="0" y="6615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3085251">
            <a:off x="7336929" y="1831500"/>
            <a:ext cx="1026416" cy="917359"/>
          </a:xfrm>
          <a:custGeom>
            <a:avLst/>
            <a:gdLst/>
            <a:ahLst/>
            <a:cxnLst/>
            <a:rect r="r" b="b" t="t" l="l"/>
            <a:pathLst>
              <a:path h="917359" w="1026416">
                <a:moveTo>
                  <a:pt x="0" y="917359"/>
                </a:moveTo>
                <a:lnTo>
                  <a:pt x="1026416" y="917359"/>
                </a:lnTo>
                <a:lnTo>
                  <a:pt x="1026416" y="0"/>
                </a:lnTo>
                <a:lnTo>
                  <a:pt x="0" y="0"/>
                </a:lnTo>
                <a:lnTo>
                  <a:pt x="0" y="917359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3085251">
            <a:off x="9689961" y="4764191"/>
            <a:ext cx="1026416" cy="917359"/>
          </a:xfrm>
          <a:custGeom>
            <a:avLst/>
            <a:gdLst/>
            <a:ahLst/>
            <a:cxnLst/>
            <a:rect r="r" b="b" t="t" l="l"/>
            <a:pathLst>
              <a:path h="917359" w="1026416">
                <a:moveTo>
                  <a:pt x="0" y="917359"/>
                </a:moveTo>
                <a:lnTo>
                  <a:pt x="1026415" y="917359"/>
                </a:lnTo>
                <a:lnTo>
                  <a:pt x="1026415" y="0"/>
                </a:lnTo>
                <a:lnTo>
                  <a:pt x="0" y="0"/>
                </a:lnTo>
                <a:lnTo>
                  <a:pt x="0" y="917359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3085251">
            <a:off x="12246409" y="7755001"/>
            <a:ext cx="1026416" cy="917359"/>
          </a:xfrm>
          <a:custGeom>
            <a:avLst/>
            <a:gdLst/>
            <a:ahLst/>
            <a:cxnLst/>
            <a:rect r="r" b="b" t="t" l="l"/>
            <a:pathLst>
              <a:path h="917359" w="1026416">
                <a:moveTo>
                  <a:pt x="0" y="917359"/>
                </a:moveTo>
                <a:lnTo>
                  <a:pt x="1026416" y="917359"/>
                </a:lnTo>
                <a:lnTo>
                  <a:pt x="1026416" y="0"/>
                </a:lnTo>
                <a:lnTo>
                  <a:pt x="0" y="0"/>
                </a:lnTo>
                <a:lnTo>
                  <a:pt x="0" y="917359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7908230" y="-54932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0"/>
                </a:moveTo>
                <a:lnTo>
                  <a:pt x="2643564" y="0"/>
                </a:lnTo>
                <a:lnTo>
                  <a:pt x="2643564" y="1314072"/>
                </a:lnTo>
                <a:lnTo>
                  <a:pt x="0" y="1314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438223" y="8616665"/>
            <a:ext cx="1540493" cy="1870097"/>
          </a:xfrm>
          <a:custGeom>
            <a:avLst/>
            <a:gdLst/>
            <a:ahLst/>
            <a:cxnLst/>
            <a:rect r="r" b="b" t="t" l="l"/>
            <a:pathLst>
              <a:path h="1870097" w="1540493">
                <a:moveTo>
                  <a:pt x="0" y="0"/>
                </a:moveTo>
                <a:lnTo>
                  <a:pt x="1540492" y="0"/>
                </a:lnTo>
                <a:lnTo>
                  <a:pt x="1540492" y="1870097"/>
                </a:lnTo>
                <a:lnTo>
                  <a:pt x="0" y="18700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2816" y="1406872"/>
            <a:ext cx="5142067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3. Analog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Mengibaratkan pada suatu hal dengan konjungsi seperti "ibarat", "seperti", "bagaikan", dan sebagainya.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826118" y="4149700"/>
            <a:ext cx="5142067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2. Perbandingan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Menggunakan ungkapan perbandingan seperti "seperti", "serupa dengan", "seperti halnya", dan sebagainya.</a:t>
            </a: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527440" y="6890103"/>
            <a:ext cx="4992370" cy="2041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Pertentangan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Menggunakan ungkapan pertentangan seperti "akan tetapi", "berbeda dengan", dan sebagainya.</a:t>
            </a:r>
          </a:p>
          <a:p>
            <a:pPr algn="just">
              <a:lnSpc>
                <a:spcPts val="3957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560283" y="5222871"/>
            <a:ext cx="6082975" cy="238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3"/>
              </a:lnSpc>
            </a:pPr>
            <a:r>
              <a:rPr lang="en-US" sz="5316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Cara Pengembangan Paragraf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144000" y="1120011"/>
            <a:ext cx="5554841" cy="2464961"/>
          </a:xfrm>
          <a:custGeom>
            <a:avLst/>
            <a:gdLst/>
            <a:ahLst/>
            <a:cxnLst/>
            <a:rect r="r" b="b" t="t" l="l"/>
            <a:pathLst>
              <a:path h="2464961" w="5554841">
                <a:moveTo>
                  <a:pt x="0" y="0"/>
                </a:moveTo>
                <a:lnTo>
                  <a:pt x="5554841" y="0"/>
                </a:lnTo>
                <a:lnTo>
                  <a:pt x="5554841" y="2464961"/>
                </a:lnTo>
                <a:lnTo>
                  <a:pt x="0" y="2464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350387" y="1638331"/>
            <a:ext cx="5142067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4. Contoh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Menggunakan kata-kata contoh seperti "misalnya", "umpamanya", dan sebagainya.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39944" y="1031748"/>
            <a:ext cx="7315200" cy="3959352"/>
          </a:xfrm>
          <a:custGeom>
            <a:avLst/>
            <a:gdLst/>
            <a:ahLst/>
            <a:cxnLst/>
            <a:rect r="r" b="b" t="t" l="l"/>
            <a:pathLst>
              <a:path h="3959352" w="7315200">
                <a:moveTo>
                  <a:pt x="0" y="0"/>
                </a:moveTo>
                <a:lnTo>
                  <a:pt x="7315200" y="0"/>
                </a:lnTo>
                <a:lnTo>
                  <a:pt x="7315200" y="3959352"/>
                </a:lnTo>
                <a:lnTo>
                  <a:pt x="0" y="3959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4261695" y="6516624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541421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414210" y="0"/>
                </a:lnTo>
                <a:lnTo>
                  <a:pt x="541421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39944" y="5298948"/>
            <a:ext cx="7315200" cy="3959352"/>
          </a:xfrm>
          <a:custGeom>
            <a:avLst/>
            <a:gdLst/>
            <a:ahLst/>
            <a:cxnLst/>
            <a:rect r="r" b="b" t="t" l="l"/>
            <a:pathLst>
              <a:path h="3959352" w="7315200">
                <a:moveTo>
                  <a:pt x="0" y="0"/>
                </a:moveTo>
                <a:lnTo>
                  <a:pt x="7315200" y="0"/>
                </a:lnTo>
                <a:lnTo>
                  <a:pt x="7315200" y="3959352"/>
                </a:lnTo>
                <a:lnTo>
                  <a:pt x="0" y="3959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60723" y="4703142"/>
            <a:ext cx="4397153" cy="6266727"/>
          </a:xfrm>
          <a:custGeom>
            <a:avLst/>
            <a:gdLst/>
            <a:ahLst/>
            <a:cxnLst/>
            <a:rect r="r" b="b" t="t" l="l"/>
            <a:pathLst>
              <a:path h="6266727" w="4397153">
                <a:moveTo>
                  <a:pt x="0" y="0"/>
                </a:moveTo>
                <a:lnTo>
                  <a:pt x="4397154" y="0"/>
                </a:lnTo>
                <a:lnTo>
                  <a:pt x="4397154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68800" y="2092488"/>
            <a:ext cx="1837872" cy="1837872"/>
          </a:xfrm>
          <a:custGeom>
            <a:avLst/>
            <a:gdLst/>
            <a:ahLst/>
            <a:cxnLst/>
            <a:rect r="r" b="b" t="t" l="l"/>
            <a:pathLst>
              <a:path h="1837872" w="1837872">
                <a:moveTo>
                  <a:pt x="0" y="0"/>
                </a:moveTo>
                <a:lnTo>
                  <a:pt x="1837871" y="0"/>
                </a:lnTo>
                <a:lnTo>
                  <a:pt x="1837871" y="1837872"/>
                </a:lnTo>
                <a:lnTo>
                  <a:pt x="0" y="1837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68800" y="6382659"/>
            <a:ext cx="1837872" cy="1837872"/>
          </a:xfrm>
          <a:custGeom>
            <a:avLst/>
            <a:gdLst/>
            <a:ahLst/>
            <a:cxnLst/>
            <a:rect r="r" b="b" t="t" l="l"/>
            <a:pathLst>
              <a:path h="1837872" w="1837872">
                <a:moveTo>
                  <a:pt x="0" y="0"/>
                </a:moveTo>
                <a:lnTo>
                  <a:pt x="1837871" y="0"/>
                </a:lnTo>
                <a:lnTo>
                  <a:pt x="1837871" y="1837872"/>
                </a:lnTo>
                <a:lnTo>
                  <a:pt x="0" y="1837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83748" y="-341376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9256" y="3513813"/>
            <a:ext cx="7033938" cy="141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8"/>
              </a:lnSpc>
            </a:pPr>
            <a:r>
              <a:rPr lang="en-US" sz="4727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Pengembangan Paragraf: Sebab-Akibat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522253" y="628199"/>
            <a:ext cx="1237068" cy="801002"/>
          </a:xfrm>
          <a:custGeom>
            <a:avLst/>
            <a:gdLst/>
            <a:ahLst/>
            <a:cxnLst/>
            <a:rect r="r" b="b" t="t" l="l"/>
            <a:pathLst>
              <a:path h="801002" w="1237068">
                <a:moveTo>
                  <a:pt x="0" y="0"/>
                </a:moveTo>
                <a:lnTo>
                  <a:pt x="1237069" y="0"/>
                </a:lnTo>
                <a:lnTo>
                  <a:pt x="1237069" y="801002"/>
                </a:lnTo>
                <a:lnTo>
                  <a:pt x="0" y="801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79628">
            <a:off x="-475774" y="6515100"/>
            <a:ext cx="3008947" cy="4114800"/>
          </a:xfrm>
          <a:custGeom>
            <a:avLst/>
            <a:gdLst/>
            <a:ahLst/>
            <a:cxnLst/>
            <a:rect r="r" b="b" t="t" l="l"/>
            <a:pathLst>
              <a:path h="4114800" w="3008947">
                <a:moveTo>
                  <a:pt x="0" y="0"/>
                </a:moveTo>
                <a:lnTo>
                  <a:pt x="3008948" y="0"/>
                </a:lnTo>
                <a:lnTo>
                  <a:pt x="3008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85188" y="2009977"/>
            <a:ext cx="2002073" cy="1454006"/>
          </a:xfrm>
          <a:custGeom>
            <a:avLst/>
            <a:gdLst/>
            <a:ahLst/>
            <a:cxnLst/>
            <a:rect r="r" b="b" t="t" l="l"/>
            <a:pathLst>
              <a:path h="1454006" w="2002073">
                <a:moveTo>
                  <a:pt x="0" y="0"/>
                </a:moveTo>
                <a:lnTo>
                  <a:pt x="2002074" y="0"/>
                </a:lnTo>
                <a:lnTo>
                  <a:pt x="2002074" y="1454006"/>
                </a:lnTo>
                <a:lnTo>
                  <a:pt x="0" y="145400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81822">
            <a:off x="9568959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2112658">
            <a:off x="16536895" y="3750175"/>
            <a:ext cx="645140" cy="856381"/>
          </a:xfrm>
          <a:custGeom>
            <a:avLst/>
            <a:gdLst/>
            <a:ahLst/>
            <a:cxnLst/>
            <a:rect r="r" b="b" t="t" l="l"/>
            <a:pathLst>
              <a:path h="856381" w="645140">
                <a:moveTo>
                  <a:pt x="0" y="0"/>
                </a:moveTo>
                <a:lnTo>
                  <a:pt x="645140" y="0"/>
                </a:lnTo>
                <a:lnTo>
                  <a:pt x="645140" y="856380"/>
                </a:lnTo>
                <a:lnTo>
                  <a:pt x="0" y="85638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984791">
            <a:off x="5927314" y="8120755"/>
            <a:ext cx="1416222" cy="1936713"/>
          </a:xfrm>
          <a:custGeom>
            <a:avLst/>
            <a:gdLst/>
            <a:ahLst/>
            <a:cxnLst/>
            <a:rect r="r" b="b" t="t" l="l"/>
            <a:pathLst>
              <a:path h="1936713" w="1416222">
                <a:moveTo>
                  <a:pt x="0" y="0"/>
                </a:moveTo>
                <a:lnTo>
                  <a:pt x="1416222" y="0"/>
                </a:lnTo>
                <a:lnTo>
                  <a:pt x="1416222" y="1936713"/>
                </a:lnTo>
                <a:lnTo>
                  <a:pt x="0" y="19367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143547" y="2081542"/>
            <a:ext cx="5907996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Sebab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Menjelaskan penyebab atau alasan terjadinya sesuatu.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143547" y="6306459"/>
            <a:ext cx="5907996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Akibat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Menjelaskan hasil atau dampak dari sebab yang telah terjadi.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09696">
            <a:off x="862833" y="908005"/>
            <a:ext cx="5141097" cy="4684825"/>
          </a:xfrm>
          <a:custGeom>
            <a:avLst/>
            <a:gdLst/>
            <a:ahLst/>
            <a:cxnLst/>
            <a:rect r="r" b="b" t="t" l="l"/>
            <a:pathLst>
              <a:path h="4684825" w="5141097">
                <a:moveTo>
                  <a:pt x="0" y="0"/>
                </a:moveTo>
                <a:lnTo>
                  <a:pt x="5141097" y="0"/>
                </a:lnTo>
                <a:lnTo>
                  <a:pt x="5141097" y="4684825"/>
                </a:lnTo>
                <a:lnTo>
                  <a:pt x="0" y="468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35953" y="1475525"/>
            <a:ext cx="3814894" cy="4821351"/>
          </a:xfrm>
          <a:custGeom>
            <a:avLst/>
            <a:gdLst/>
            <a:ahLst/>
            <a:cxnLst/>
            <a:rect r="r" b="b" t="t" l="l"/>
            <a:pathLst>
              <a:path h="4821351" w="3814894">
                <a:moveTo>
                  <a:pt x="0" y="0"/>
                </a:moveTo>
                <a:lnTo>
                  <a:pt x="3814894" y="0"/>
                </a:lnTo>
                <a:lnTo>
                  <a:pt x="3814894" y="4821350"/>
                </a:lnTo>
                <a:lnTo>
                  <a:pt x="0" y="482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1661" y="4696675"/>
            <a:ext cx="5963478" cy="4114800"/>
          </a:xfrm>
          <a:custGeom>
            <a:avLst/>
            <a:gdLst/>
            <a:ahLst/>
            <a:cxnLst/>
            <a:rect r="r" b="b" t="t" l="l"/>
            <a:pathLst>
              <a:path h="4114800" w="5963478">
                <a:moveTo>
                  <a:pt x="0" y="0"/>
                </a:moveTo>
                <a:lnTo>
                  <a:pt x="5963478" y="0"/>
                </a:lnTo>
                <a:lnTo>
                  <a:pt x="5963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5780" y="-824287"/>
            <a:ext cx="4515556" cy="4114800"/>
          </a:xfrm>
          <a:custGeom>
            <a:avLst/>
            <a:gdLst/>
            <a:ahLst/>
            <a:cxnLst/>
            <a:rect r="r" b="b" t="t" l="l"/>
            <a:pathLst>
              <a:path h="4114800" w="4515556">
                <a:moveTo>
                  <a:pt x="0" y="0"/>
                </a:moveTo>
                <a:lnTo>
                  <a:pt x="4515555" y="0"/>
                </a:lnTo>
                <a:lnTo>
                  <a:pt x="45155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1091" y="1828170"/>
            <a:ext cx="7315200" cy="2081784"/>
          </a:xfrm>
          <a:custGeom>
            <a:avLst/>
            <a:gdLst/>
            <a:ahLst/>
            <a:cxnLst/>
            <a:rect r="r" b="b" t="t" l="l"/>
            <a:pathLst>
              <a:path h="2081784" w="7315200">
                <a:moveTo>
                  <a:pt x="0" y="0"/>
                </a:moveTo>
                <a:lnTo>
                  <a:pt x="7315200" y="0"/>
                </a:lnTo>
                <a:lnTo>
                  <a:pt x="7315200" y="2081784"/>
                </a:lnTo>
                <a:lnTo>
                  <a:pt x="0" y="2081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01091" y="4357629"/>
            <a:ext cx="7315200" cy="2081784"/>
          </a:xfrm>
          <a:custGeom>
            <a:avLst/>
            <a:gdLst/>
            <a:ahLst/>
            <a:cxnLst/>
            <a:rect r="r" b="b" t="t" l="l"/>
            <a:pathLst>
              <a:path h="2081784" w="7315200">
                <a:moveTo>
                  <a:pt x="0" y="0"/>
                </a:moveTo>
                <a:lnTo>
                  <a:pt x="7315200" y="0"/>
                </a:lnTo>
                <a:lnTo>
                  <a:pt x="7315200" y="2081784"/>
                </a:lnTo>
                <a:lnTo>
                  <a:pt x="0" y="2081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1091" y="6872229"/>
            <a:ext cx="7315200" cy="2081784"/>
          </a:xfrm>
          <a:custGeom>
            <a:avLst/>
            <a:gdLst/>
            <a:ahLst/>
            <a:cxnLst/>
            <a:rect r="r" b="b" t="t" l="l"/>
            <a:pathLst>
              <a:path h="2081784" w="7315200">
                <a:moveTo>
                  <a:pt x="0" y="0"/>
                </a:moveTo>
                <a:lnTo>
                  <a:pt x="7315200" y="0"/>
                </a:lnTo>
                <a:lnTo>
                  <a:pt x="7315200" y="2081784"/>
                </a:lnTo>
                <a:lnTo>
                  <a:pt x="0" y="2081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6655" y="1003833"/>
            <a:ext cx="1669542" cy="1648673"/>
          </a:xfrm>
          <a:custGeom>
            <a:avLst/>
            <a:gdLst/>
            <a:ahLst/>
            <a:cxnLst/>
            <a:rect r="r" b="b" t="t" l="l"/>
            <a:pathLst>
              <a:path h="1648673" w="1669542">
                <a:moveTo>
                  <a:pt x="0" y="0"/>
                </a:moveTo>
                <a:lnTo>
                  <a:pt x="1669542" y="0"/>
                </a:lnTo>
                <a:lnTo>
                  <a:pt x="1669542" y="1648673"/>
                </a:lnTo>
                <a:lnTo>
                  <a:pt x="0" y="1648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4056591" y="4357629"/>
            <a:ext cx="573619" cy="898620"/>
          </a:xfrm>
          <a:custGeom>
            <a:avLst/>
            <a:gdLst/>
            <a:ahLst/>
            <a:cxnLst/>
            <a:rect r="r" b="b" t="t" l="l"/>
            <a:pathLst>
              <a:path h="898620" w="573619">
                <a:moveTo>
                  <a:pt x="573618" y="0"/>
                </a:moveTo>
                <a:lnTo>
                  <a:pt x="0" y="0"/>
                </a:lnTo>
                <a:lnTo>
                  <a:pt x="0" y="898619"/>
                </a:lnTo>
                <a:lnTo>
                  <a:pt x="573618" y="898619"/>
                </a:lnTo>
                <a:lnTo>
                  <a:pt x="573618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2801600" y="-657036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0"/>
                </a:moveTo>
                <a:lnTo>
                  <a:pt x="2643564" y="0"/>
                </a:lnTo>
                <a:lnTo>
                  <a:pt x="2643564" y="1314072"/>
                </a:lnTo>
                <a:lnTo>
                  <a:pt x="0" y="13140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3085251">
            <a:off x="16377616" y="2350567"/>
            <a:ext cx="1160269" cy="1036990"/>
          </a:xfrm>
          <a:custGeom>
            <a:avLst/>
            <a:gdLst/>
            <a:ahLst/>
            <a:cxnLst/>
            <a:rect r="r" b="b" t="t" l="l"/>
            <a:pathLst>
              <a:path h="1036990" w="1160269">
                <a:moveTo>
                  <a:pt x="0" y="1036990"/>
                </a:moveTo>
                <a:lnTo>
                  <a:pt x="1160268" y="1036990"/>
                </a:lnTo>
                <a:lnTo>
                  <a:pt x="1160268" y="0"/>
                </a:lnTo>
                <a:lnTo>
                  <a:pt x="0" y="0"/>
                </a:lnTo>
                <a:lnTo>
                  <a:pt x="0" y="103699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3085251">
            <a:off x="16377616" y="4880026"/>
            <a:ext cx="1160269" cy="1036990"/>
          </a:xfrm>
          <a:custGeom>
            <a:avLst/>
            <a:gdLst/>
            <a:ahLst/>
            <a:cxnLst/>
            <a:rect r="r" b="b" t="t" l="l"/>
            <a:pathLst>
              <a:path h="1036990" w="1160269">
                <a:moveTo>
                  <a:pt x="0" y="1036990"/>
                </a:moveTo>
                <a:lnTo>
                  <a:pt x="1160268" y="1036990"/>
                </a:lnTo>
                <a:lnTo>
                  <a:pt x="1160268" y="0"/>
                </a:lnTo>
                <a:lnTo>
                  <a:pt x="0" y="0"/>
                </a:lnTo>
                <a:lnTo>
                  <a:pt x="0" y="103699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3085251">
            <a:off x="16377616" y="7484265"/>
            <a:ext cx="1160269" cy="1036990"/>
          </a:xfrm>
          <a:custGeom>
            <a:avLst/>
            <a:gdLst/>
            <a:ahLst/>
            <a:cxnLst/>
            <a:rect r="r" b="b" t="t" l="l"/>
            <a:pathLst>
              <a:path h="1036990" w="1160269">
                <a:moveTo>
                  <a:pt x="0" y="1036990"/>
                </a:moveTo>
                <a:lnTo>
                  <a:pt x="1160268" y="1036990"/>
                </a:lnTo>
                <a:lnTo>
                  <a:pt x="1160268" y="0"/>
                </a:lnTo>
                <a:lnTo>
                  <a:pt x="0" y="0"/>
                </a:lnTo>
                <a:lnTo>
                  <a:pt x="0" y="103699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82908" y="8002760"/>
            <a:ext cx="3229823" cy="3529861"/>
          </a:xfrm>
          <a:custGeom>
            <a:avLst/>
            <a:gdLst/>
            <a:ahLst/>
            <a:cxnLst/>
            <a:rect r="r" b="b" t="t" l="l"/>
            <a:pathLst>
              <a:path h="3529861" w="3229823">
                <a:moveTo>
                  <a:pt x="0" y="0"/>
                </a:moveTo>
                <a:lnTo>
                  <a:pt x="3229822" y="0"/>
                </a:lnTo>
                <a:lnTo>
                  <a:pt x="3229822" y="3529861"/>
                </a:lnTo>
                <a:lnTo>
                  <a:pt x="0" y="3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065267">
            <a:off x="-866885" y="8749227"/>
            <a:ext cx="5116622" cy="1413467"/>
          </a:xfrm>
          <a:custGeom>
            <a:avLst/>
            <a:gdLst/>
            <a:ahLst/>
            <a:cxnLst/>
            <a:rect r="r" b="b" t="t" l="l"/>
            <a:pathLst>
              <a:path h="1413467" w="5116622">
                <a:moveTo>
                  <a:pt x="0" y="0"/>
                </a:moveTo>
                <a:lnTo>
                  <a:pt x="5116622" y="0"/>
                </a:lnTo>
                <a:lnTo>
                  <a:pt x="5116622" y="1413466"/>
                </a:lnTo>
                <a:lnTo>
                  <a:pt x="0" y="141346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94200" y="5391091"/>
            <a:ext cx="5098400" cy="198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1"/>
              </a:lnSpc>
            </a:pPr>
            <a:r>
              <a:rPr lang="en-US" sz="4416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Jenis Paragraf Berdasarkan Teknik Pemaparan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87591" y="2092066"/>
            <a:ext cx="6094970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Argumentasi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Berisi ide/gagasan dengan alasan yang kuat untuk menyakinkan pembaca.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9287591" y="4597786"/>
            <a:ext cx="6301164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2. Deskripsi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Menggambarkan sesuatu dengan detail agar pembaca dapat merasakannya.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184248" y="7093049"/>
            <a:ext cx="6728701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3. Eksposisi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Bertujuan untuk menjelaskan dan menerangkan sesuatu permasalahan kepada pembaca.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58435" y="-2323008"/>
            <a:ext cx="7730844" cy="8169981"/>
          </a:xfrm>
          <a:custGeom>
            <a:avLst/>
            <a:gdLst/>
            <a:ahLst/>
            <a:cxnLst/>
            <a:rect r="r" b="b" t="t" l="l"/>
            <a:pathLst>
              <a:path h="8169981" w="7730844">
                <a:moveTo>
                  <a:pt x="0" y="0"/>
                </a:moveTo>
                <a:lnTo>
                  <a:pt x="7730844" y="0"/>
                </a:lnTo>
                <a:lnTo>
                  <a:pt x="7730844" y="8169980"/>
                </a:lnTo>
                <a:lnTo>
                  <a:pt x="0" y="81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3383833"/>
            <a:ext cx="6045988" cy="6030873"/>
          </a:xfrm>
          <a:custGeom>
            <a:avLst/>
            <a:gdLst/>
            <a:ahLst/>
            <a:cxnLst/>
            <a:rect r="r" b="b" t="t" l="l"/>
            <a:pathLst>
              <a:path h="6030873" w="6045988">
                <a:moveTo>
                  <a:pt x="6045988" y="0"/>
                </a:moveTo>
                <a:lnTo>
                  <a:pt x="0" y="0"/>
                </a:lnTo>
                <a:lnTo>
                  <a:pt x="0" y="6030873"/>
                </a:lnTo>
                <a:lnTo>
                  <a:pt x="6045988" y="6030873"/>
                </a:lnTo>
                <a:lnTo>
                  <a:pt x="60459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73027" y="3383833"/>
            <a:ext cx="6045988" cy="6030873"/>
          </a:xfrm>
          <a:custGeom>
            <a:avLst/>
            <a:gdLst/>
            <a:ahLst/>
            <a:cxnLst/>
            <a:rect r="r" b="b" t="t" l="l"/>
            <a:pathLst>
              <a:path h="6030873" w="6045988">
                <a:moveTo>
                  <a:pt x="0" y="0"/>
                </a:moveTo>
                <a:lnTo>
                  <a:pt x="6045987" y="0"/>
                </a:lnTo>
                <a:lnTo>
                  <a:pt x="6045987" y="6030873"/>
                </a:lnTo>
                <a:lnTo>
                  <a:pt x="0" y="6030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06887" y="8693105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7"/>
                </a:lnTo>
                <a:lnTo>
                  <a:pt x="0" y="22252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447807">
            <a:off x="16630321" y="2074990"/>
            <a:ext cx="1892926" cy="1691802"/>
          </a:xfrm>
          <a:custGeom>
            <a:avLst/>
            <a:gdLst/>
            <a:ahLst/>
            <a:cxnLst/>
            <a:rect r="r" b="b" t="t" l="l"/>
            <a:pathLst>
              <a:path h="1691802" w="1892926">
                <a:moveTo>
                  <a:pt x="0" y="1691803"/>
                </a:moveTo>
                <a:lnTo>
                  <a:pt x="1892926" y="1691803"/>
                </a:lnTo>
                <a:lnTo>
                  <a:pt x="1892926" y="0"/>
                </a:lnTo>
                <a:lnTo>
                  <a:pt x="0" y="0"/>
                </a:lnTo>
                <a:lnTo>
                  <a:pt x="0" y="1691803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1971479">
            <a:off x="-278945" y="2140165"/>
            <a:ext cx="1892926" cy="1691802"/>
          </a:xfrm>
          <a:custGeom>
            <a:avLst/>
            <a:gdLst/>
            <a:ahLst/>
            <a:cxnLst/>
            <a:rect r="r" b="b" t="t" l="l"/>
            <a:pathLst>
              <a:path h="1691802" w="1892926">
                <a:moveTo>
                  <a:pt x="1892926" y="1691802"/>
                </a:moveTo>
                <a:lnTo>
                  <a:pt x="0" y="1691802"/>
                </a:lnTo>
                <a:lnTo>
                  <a:pt x="0" y="0"/>
                </a:lnTo>
                <a:lnTo>
                  <a:pt x="1892926" y="0"/>
                </a:lnTo>
                <a:lnTo>
                  <a:pt x="1892926" y="1691802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79221" y="4330099"/>
            <a:ext cx="4489273" cy="6076850"/>
          </a:xfrm>
          <a:custGeom>
            <a:avLst/>
            <a:gdLst/>
            <a:ahLst/>
            <a:cxnLst/>
            <a:rect r="r" b="b" t="t" l="l"/>
            <a:pathLst>
              <a:path h="6076850" w="4489273">
                <a:moveTo>
                  <a:pt x="0" y="0"/>
                </a:moveTo>
                <a:lnTo>
                  <a:pt x="4489273" y="0"/>
                </a:lnTo>
                <a:lnTo>
                  <a:pt x="4489273" y="6076851"/>
                </a:lnTo>
                <a:lnTo>
                  <a:pt x="0" y="6076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7646403" y="-285372"/>
            <a:ext cx="2643564" cy="1314072"/>
          </a:xfrm>
          <a:custGeom>
            <a:avLst/>
            <a:gdLst/>
            <a:ahLst/>
            <a:cxnLst/>
            <a:rect r="r" b="b" t="t" l="l"/>
            <a:pathLst>
              <a:path h="1314072" w="2643564">
                <a:moveTo>
                  <a:pt x="0" y="0"/>
                </a:moveTo>
                <a:lnTo>
                  <a:pt x="2643564" y="0"/>
                </a:lnTo>
                <a:lnTo>
                  <a:pt x="2643564" y="1314072"/>
                </a:lnTo>
                <a:lnTo>
                  <a:pt x="0" y="13140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2685" y="7661986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0" y="0"/>
                </a:moveTo>
                <a:lnTo>
                  <a:pt x="1177660" y="0"/>
                </a:lnTo>
                <a:lnTo>
                  <a:pt x="1177660" y="1311547"/>
                </a:lnTo>
                <a:lnTo>
                  <a:pt x="0" y="13115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081639" y="4774240"/>
            <a:ext cx="1177661" cy="1311548"/>
          </a:xfrm>
          <a:custGeom>
            <a:avLst/>
            <a:gdLst/>
            <a:ahLst/>
            <a:cxnLst/>
            <a:rect r="r" b="b" t="t" l="l"/>
            <a:pathLst>
              <a:path h="1311548" w="1177661">
                <a:moveTo>
                  <a:pt x="1177661" y="0"/>
                </a:moveTo>
                <a:lnTo>
                  <a:pt x="0" y="0"/>
                </a:lnTo>
                <a:lnTo>
                  <a:pt x="0" y="1311548"/>
                </a:lnTo>
                <a:lnTo>
                  <a:pt x="1177661" y="1311548"/>
                </a:lnTo>
                <a:lnTo>
                  <a:pt x="117766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81822">
            <a:off x="9568959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74315" y="1454584"/>
            <a:ext cx="7739370" cy="123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4"/>
              </a:lnSpc>
            </a:pPr>
            <a:r>
              <a:rPr lang="en-US" sz="8215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Jenis Paragraf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54866" y="4717090"/>
            <a:ext cx="3793655" cy="322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Paragraf Persuasi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Bertujuan meyakinkan dan membujuk seseorang atau pembaca agar melaksanakan/menerima keinginan penulis.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899193" y="5149907"/>
            <a:ext cx="3793655" cy="244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3F433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Paragraf Narasi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F433E"/>
                </a:solidFill>
                <a:latin typeface="TT Chocolates"/>
                <a:ea typeface="TT Chocolates"/>
                <a:cs typeface="TT Chocolates"/>
                <a:sym typeface="TT Chocolates"/>
              </a:rPr>
              <a:t>Paragraf naratif menceritakan serangkaian peristiwa yang disusun menurut urutan waktu.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0082" y="375285"/>
            <a:ext cx="5323918" cy="2881571"/>
          </a:xfrm>
          <a:custGeom>
            <a:avLst/>
            <a:gdLst/>
            <a:ahLst/>
            <a:cxnLst/>
            <a:rect r="r" b="b" t="t" l="l"/>
            <a:pathLst>
              <a:path h="2881571" w="5323918">
                <a:moveTo>
                  <a:pt x="0" y="0"/>
                </a:moveTo>
                <a:lnTo>
                  <a:pt x="5323918" y="0"/>
                </a:lnTo>
                <a:lnTo>
                  <a:pt x="5323918" y="2881571"/>
                </a:lnTo>
                <a:lnTo>
                  <a:pt x="0" y="288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4261695" y="6516624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541421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414210" y="0"/>
                </a:lnTo>
                <a:lnTo>
                  <a:pt x="541421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60723" y="4703142"/>
            <a:ext cx="4397153" cy="6266727"/>
          </a:xfrm>
          <a:custGeom>
            <a:avLst/>
            <a:gdLst/>
            <a:ahLst/>
            <a:cxnLst/>
            <a:rect r="r" b="b" t="t" l="l"/>
            <a:pathLst>
              <a:path h="6266727" w="4397153">
                <a:moveTo>
                  <a:pt x="0" y="0"/>
                </a:moveTo>
                <a:lnTo>
                  <a:pt x="4397154" y="0"/>
                </a:lnTo>
                <a:lnTo>
                  <a:pt x="4397154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83748" y="-341376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23819" y="1622180"/>
            <a:ext cx="7033938" cy="172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8"/>
              </a:lnSpc>
            </a:pPr>
            <a:r>
              <a:rPr lang="en-US" sz="5727" b="true">
                <a:solidFill>
                  <a:srgbClr val="46639B"/>
                </a:solidFill>
                <a:latin typeface="Radnika Next Condensed Heavy"/>
                <a:ea typeface="Radnika Next Condensed Heavy"/>
                <a:cs typeface="Radnika Next Condensed Heavy"/>
                <a:sym typeface="Radnika Next Condensed Heavy"/>
              </a:rPr>
              <a:t>Pola Pengembangan Paragraf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522253" y="628199"/>
            <a:ext cx="1237068" cy="801002"/>
          </a:xfrm>
          <a:custGeom>
            <a:avLst/>
            <a:gdLst/>
            <a:ahLst/>
            <a:cxnLst/>
            <a:rect r="r" b="b" t="t" l="l"/>
            <a:pathLst>
              <a:path h="801002" w="1237068">
                <a:moveTo>
                  <a:pt x="0" y="0"/>
                </a:moveTo>
                <a:lnTo>
                  <a:pt x="1237069" y="0"/>
                </a:lnTo>
                <a:lnTo>
                  <a:pt x="1237069" y="801002"/>
                </a:lnTo>
                <a:lnTo>
                  <a:pt x="0" y="8010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63409" y="8734881"/>
            <a:ext cx="19350145" cy="2225267"/>
          </a:xfrm>
          <a:custGeom>
            <a:avLst/>
            <a:gdLst/>
            <a:ahLst/>
            <a:cxnLst/>
            <a:rect r="r" b="b" t="t" l="l"/>
            <a:pathLst>
              <a:path h="2225267" w="19350145">
                <a:moveTo>
                  <a:pt x="0" y="0"/>
                </a:moveTo>
                <a:lnTo>
                  <a:pt x="19350145" y="0"/>
                </a:lnTo>
                <a:lnTo>
                  <a:pt x="19350145" y="2225266"/>
                </a:lnTo>
                <a:lnTo>
                  <a:pt x="0" y="22252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398753">
            <a:off x="412424" y="3018457"/>
            <a:ext cx="5183568" cy="6551113"/>
          </a:xfrm>
          <a:custGeom>
            <a:avLst/>
            <a:gdLst/>
            <a:ahLst/>
            <a:cxnLst/>
            <a:rect r="r" b="b" t="t" l="l"/>
            <a:pathLst>
              <a:path h="6551113" w="5183568">
                <a:moveTo>
                  <a:pt x="5183568" y="0"/>
                </a:moveTo>
                <a:lnTo>
                  <a:pt x="0" y="0"/>
                </a:lnTo>
                <a:lnTo>
                  <a:pt x="0" y="6551113"/>
                </a:lnTo>
                <a:lnTo>
                  <a:pt x="5183568" y="6551113"/>
                </a:lnTo>
                <a:lnTo>
                  <a:pt x="5183568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79628">
            <a:off x="-475774" y="6515100"/>
            <a:ext cx="3008947" cy="4114800"/>
          </a:xfrm>
          <a:custGeom>
            <a:avLst/>
            <a:gdLst/>
            <a:ahLst/>
            <a:cxnLst/>
            <a:rect r="r" b="b" t="t" l="l"/>
            <a:pathLst>
              <a:path h="4114800" w="3008947">
                <a:moveTo>
                  <a:pt x="0" y="0"/>
                </a:moveTo>
                <a:lnTo>
                  <a:pt x="3008948" y="0"/>
                </a:lnTo>
                <a:lnTo>
                  <a:pt x="3008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49844" y="8220531"/>
            <a:ext cx="2002073" cy="1454006"/>
          </a:xfrm>
          <a:custGeom>
            <a:avLst/>
            <a:gdLst/>
            <a:ahLst/>
            <a:cxnLst/>
            <a:rect r="r" b="b" t="t" l="l"/>
            <a:pathLst>
              <a:path h="1454006" w="2002073">
                <a:moveTo>
                  <a:pt x="0" y="0"/>
                </a:moveTo>
                <a:lnTo>
                  <a:pt x="2002073" y="0"/>
                </a:lnTo>
                <a:lnTo>
                  <a:pt x="2002073" y="1454005"/>
                </a:lnTo>
                <a:lnTo>
                  <a:pt x="0" y="145400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81822">
            <a:off x="9568959" y="9022848"/>
            <a:ext cx="1897914" cy="1565779"/>
          </a:xfrm>
          <a:custGeom>
            <a:avLst/>
            <a:gdLst/>
            <a:ahLst/>
            <a:cxnLst/>
            <a:rect r="r" b="b" t="t" l="l"/>
            <a:pathLst>
              <a:path h="1565779" w="1897914">
                <a:moveTo>
                  <a:pt x="0" y="0"/>
                </a:moveTo>
                <a:lnTo>
                  <a:pt x="1897914" y="0"/>
                </a:lnTo>
                <a:lnTo>
                  <a:pt x="1897914" y="1565780"/>
                </a:lnTo>
                <a:lnTo>
                  <a:pt x="0" y="15657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112658">
            <a:off x="16536895" y="3750175"/>
            <a:ext cx="645140" cy="856381"/>
          </a:xfrm>
          <a:custGeom>
            <a:avLst/>
            <a:gdLst/>
            <a:ahLst/>
            <a:cxnLst/>
            <a:rect r="r" b="b" t="t" l="l"/>
            <a:pathLst>
              <a:path h="856381" w="645140">
                <a:moveTo>
                  <a:pt x="0" y="0"/>
                </a:moveTo>
                <a:lnTo>
                  <a:pt x="645140" y="0"/>
                </a:lnTo>
                <a:lnTo>
                  <a:pt x="645140" y="856380"/>
                </a:lnTo>
                <a:lnTo>
                  <a:pt x="0" y="85638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984791">
            <a:off x="5927314" y="8120755"/>
            <a:ext cx="1416222" cy="1936713"/>
          </a:xfrm>
          <a:custGeom>
            <a:avLst/>
            <a:gdLst/>
            <a:ahLst/>
            <a:cxnLst/>
            <a:rect r="r" b="b" t="t" l="l"/>
            <a:pathLst>
              <a:path h="1936713" w="1416222">
                <a:moveTo>
                  <a:pt x="0" y="0"/>
                </a:moveTo>
                <a:lnTo>
                  <a:pt x="1416222" y="0"/>
                </a:lnTo>
                <a:lnTo>
                  <a:pt x="1416222" y="1936713"/>
                </a:lnTo>
                <a:lnTo>
                  <a:pt x="0" y="19367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051917" y="697027"/>
            <a:ext cx="4859746" cy="199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4697" indent="-247349" lvl="1">
              <a:lnSpc>
                <a:spcPts val="3207"/>
              </a:lnSpc>
              <a:buAutoNum type="arabicPeriod" startAt="1"/>
            </a:pPr>
            <a:r>
              <a:rPr lang="en-US" sz="2291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Umum-Khusus</a:t>
            </a:r>
          </a:p>
          <a:p>
            <a:pPr algn="just">
              <a:lnSpc>
                <a:spcPts val="3207"/>
              </a:lnSpc>
            </a:pPr>
            <a:r>
              <a:rPr lang="en-US" sz="2291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Dimulai dengan pikiran pokok, kemudian diikuti dengan pikiran-pikiran penjelas.</a:t>
            </a:r>
          </a:p>
          <a:p>
            <a:pPr algn="just">
              <a:lnSpc>
                <a:spcPts val="3207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513555" y="3501089"/>
            <a:ext cx="5323918" cy="2881571"/>
          </a:xfrm>
          <a:custGeom>
            <a:avLst/>
            <a:gdLst/>
            <a:ahLst/>
            <a:cxnLst/>
            <a:rect r="r" b="b" t="t" l="l"/>
            <a:pathLst>
              <a:path h="2881571" w="5323918">
                <a:moveTo>
                  <a:pt x="0" y="0"/>
                </a:moveTo>
                <a:lnTo>
                  <a:pt x="5323918" y="0"/>
                </a:lnTo>
                <a:lnTo>
                  <a:pt x="5323918" y="2881570"/>
                </a:lnTo>
                <a:lnTo>
                  <a:pt x="0" y="288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957665" y="3779885"/>
            <a:ext cx="5002649" cy="22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2. Khusus-Umum</a:t>
            </a:r>
          </a:p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Dimulai dengan pikiran-pikiran penjelas, kemudian diakhiri dengan pikiran pokok.</a:t>
            </a:r>
          </a:p>
          <a:p>
            <a:pPr algn="l">
              <a:lnSpc>
                <a:spcPts val="3556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207028" y="6626892"/>
            <a:ext cx="5323918" cy="2881571"/>
          </a:xfrm>
          <a:custGeom>
            <a:avLst/>
            <a:gdLst/>
            <a:ahLst/>
            <a:cxnLst/>
            <a:rect r="r" b="b" t="t" l="l"/>
            <a:pathLst>
              <a:path h="2881571" w="5323918">
                <a:moveTo>
                  <a:pt x="0" y="0"/>
                </a:moveTo>
                <a:lnTo>
                  <a:pt x="5323919" y="0"/>
                </a:lnTo>
                <a:lnTo>
                  <a:pt x="5323919" y="2881571"/>
                </a:lnTo>
                <a:lnTo>
                  <a:pt x="0" y="2881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544404" y="6882722"/>
            <a:ext cx="4649167" cy="199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sz="2259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3. Alasan-Alasan atau Sebab Akibat</a:t>
            </a:r>
          </a:p>
          <a:p>
            <a:pPr algn="l">
              <a:lnSpc>
                <a:spcPts val="3163"/>
              </a:lnSpc>
            </a:pPr>
            <a:r>
              <a:rPr lang="en-US" sz="2259">
                <a:solidFill>
                  <a:srgbClr val="FFFFFF"/>
                </a:solidFill>
                <a:latin typeface="TT Chocolates"/>
                <a:ea typeface="TT Chocolates"/>
                <a:cs typeface="TT Chocolates"/>
                <a:sym typeface="TT Chocolates"/>
              </a:rPr>
              <a:t>Didahului dengan sebab terjadinya sesuatu dan diikuti rincian-rincian sebagai akibatnya.</a:t>
            </a:r>
          </a:p>
          <a:p>
            <a:pPr algn="l">
              <a:lnSpc>
                <a:spcPts val="316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DAGWRZfegvM</dc:identifier>
  <dcterms:modified xsi:type="dcterms:W3CDTF">2011-08-01T06:04:30Z</dcterms:modified>
  <cp:revision>1</cp:revision>
  <dc:title>Kelompok 1 - Bahasa</dc:title>
</cp:coreProperties>
</file>