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9"/>
  </p:notesMasterIdLst>
  <p:sldIdLst>
    <p:sldId id="275" r:id="rId2"/>
    <p:sldId id="775" r:id="rId3"/>
    <p:sldId id="776" r:id="rId4"/>
    <p:sldId id="825" r:id="rId5"/>
    <p:sldId id="826" r:id="rId6"/>
    <p:sldId id="777" r:id="rId7"/>
    <p:sldId id="778" r:id="rId8"/>
    <p:sldId id="791" r:id="rId9"/>
    <p:sldId id="785" r:id="rId10"/>
    <p:sldId id="827" r:id="rId11"/>
    <p:sldId id="828" r:id="rId12"/>
    <p:sldId id="829" r:id="rId13"/>
    <p:sldId id="830" r:id="rId14"/>
    <p:sldId id="831" r:id="rId15"/>
    <p:sldId id="832" r:id="rId16"/>
    <p:sldId id="833" r:id="rId17"/>
    <p:sldId id="838" r:id="rId18"/>
    <p:sldId id="836" r:id="rId19"/>
    <p:sldId id="834" r:id="rId20"/>
    <p:sldId id="835" r:id="rId21"/>
    <p:sldId id="840" r:id="rId22"/>
    <p:sldId id="841" r:id="rId23"/>
    <p:sldId id="839" r:id="rId24"/>
    <p:sldId id="842" r:id="rId25"/>
    <p:sldId id="843" r:id="rId26"/>
    <p:sldId id="844" r:id="rId27"/>
    <p:sldId id="845" r:id="rId28"/>
  </p:sldIdLst>
  <p:sldSz cx="9144000" cy="6858000" type="screen4x3"/>
  <p:notesSz cx="7099300" cy="10234613"/>
  <p:embeddedFontLst>
    <p:embeddedFont>
      <p:font typeface="맑은 고딕" panose="020B0503020000020004" pitchFamily="50" charset="-127"/>
      <p:regular r:id="rId30"/>
      <p:bold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Yoon 윤고딕 520_TT" panose="020B0600000101010101" charset="-127"/>
      <p:regular r:id="rId36"/>
    </p:embeddedFont>
    <p:embeddedFont>
      <p:font typeface="Garamond" panose="02020404030301010803" pitchFamily="18" charset="0"/>
      <p:regular r:id="rId37"/>
      <p:bold r:id="rId38"/>
      <p:italic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2281E"/>
    <a:srgbClr val="272123"/>
    <a:srgbClr val="FDA800"/>
    <a:srgbClr val="FFDE75"/>
    <a:srgbClr val="7AB53D"/>
    <a:srgbClr val="AF9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0" autoAdjust="0"/>
    <p:restoredTop sz="87793" autoAdjust="0"/>
  </p:normalViewPr>
  <p:slideViewPr>
    <p:cSldViewPr>
      <p:cViewPr varScale="1">
        <p:scale>
          <a:sx n="109" d="100"/>
          <a:sy n="109" d="100"/>
        </p:scale>
        <p:origin x="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17E4CB9-C44E-4E2C-A43E-E5157AF75028}" type="datetimeFigureOut">
              <a:rPr lang="ko-KR" altLang="en-US" smtClean="0"/>
              <a:pPr/>
              <a:t>2017-05-11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514A9A-796D-4953-ADCB-C06277283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4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A3FA-1F33-4BC9-9ECA-40C77D7F441E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B1CB-CE80-4346-9E84-AEC7FBE946DF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86-E702-4AA8-B0F7-A21EDA8A5D4A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7E80-0B92-492F-A36C-279C6CE648EE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9885-2FAE-468C-9466-D7F65D507CBD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02F5-1467-43E7-93E7-84CC624F56D9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9B6-D468-4109-8B2B-E5F86DBBB8C4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21B-032C-4AA8-AB8B-DF4AA53BCC26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53E8-C7BD-4086-85BB-805AC00D67E0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39F4-1990-4E6F-BB0A-CE7F7F388119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E2BB-C00E-4B05-ADCA-B79567B068A2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D697-1950-4450-AFA5-4307285AAFB1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izwiki.net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iznetacademy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://blog.naver.com/opusk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://wiznetian.com/" TargetMode="External"/><Relationship Id="rId4" Type="http://schemas.openxmlformats.org/officeDocument/2006/relationships/hyperlink" Target="mailto:kei@wiznet.io" TargetMode="External"/><Relationship Id="rId9" Type="http://schemas.openxmlformats.org/officeDocument/2006/relationships/hyperlink" Target="https://forum.wiznet.i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jpg"/><Relationship Id="rId4" Type="http://schemas.openxmlformats.org/officeDocument/2006/relationships/hyperlink" Target="https://commons.wikimedia.org/wiki/File:Cruise_Ships_Visit_Port_of_San_Diego_005.jp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christiaancolen/20607150556" TargetMode="Externa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rletzzang.blog.me/120164698729" TargetMode="External"/><Relationship Id="rId5" Type="http://schemas.openxmlformats.org/officeDocument/2006/relationships/hyperlink" Target="https://www.flickr.com/photos/120586634@N05/14491303478" TargetMode="External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naver.com/roboholic84/220958880473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opusk/22098476327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s://circuits.io/circuits/4620289-pulldown_led#breadboard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s.io/circuits/4620291-led_switch#breadboar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cafe.naver.com/openrt/16238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12" Type="http://schemas.openxmlformats.org/officeDocument/2006/relationships/image" Target="../media/image14.jpg"/><Relationship Id="rId2" Type="http://schemas.openxmlformats.org/officeDocument/2006/relationships/hyperlink" Target="http://cafe.naver.com/openmaker/20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cafe.naver.com/openmaker" TargetMode="External"/><Relationship Id="rId5" Type="http://schemas.openxmlformats.org/officeDocument/2006/relationships/image" Target="../media/image10.JPG"/><Relationship Id="rId10" Type="http://schemas.openxmlformats.org/officeDocument/2006/relationships/image" Target="../media/image13.jpg"/><Relationship Id="rId4" Type="http://schemas.openxmlformats.org/officeDocument/2006/relationships/hyperlink" Target="http://cafe.naver.com/openrt/15210" TargetMode="Externa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naver.com/opusk/220984059700" TargetMode="External"/><Relationship Id="rId5" Type="http://schemas.openxmlformats.org/officeDocument/2006/relationships/hyperlink" Target="http://openmaker.tistory.com/20" TargetMode="External"/><Relationship Id="rId4" Type="http://schemas.openxmlformats.org/officeDocument/2006/relationships/hyperlink" Target="https://www.arduino.c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blog.naver.com/opusk/22098446923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8" y="3075057"/>
            <a:ext cx="80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n-ea"/>
              </a:rPr>
              <a:t>아두이노</a:t>
            </a:r>
            <a:r>
              <a:rPr lang="en-US" altLang="ko-KR" sz="3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ko-KR" sz="3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n-ea"/>
              </a:rPr>
              <a:t>Arduino</a:t>
            </a:r>
            <a:r>
              <a:rPr lang="en-US" altLang="ko-KR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시작하기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WIZnet Academy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36248" y="2551838"/>
            <a:ext cx="2440208" cy="437173"/>
            <a:chOff x="6236248" y="2551838"/>
            <a:chExt cx="2440208" cy="437173"/>
          </a:xfrm>
        </p:grpSpPr>
        <p:sp>
          <p:nvSpPr>
            <p:cNvPr id="6" name="TextBox 5"/>
            <p:cNvSpPr txBox="1"/>
            <p:nvPr/>
          </p:nvSpPr>
          <p:spPr>
            <a:xfrm>
              <a:off x="6236248" y="2727401"/>
              <a:ext cx="2440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                              Academy 2017   </a:t>
              </a:r>
            </a:p>
          </p:txBody>
        </p:sp>
        <p:pic>
          <p:nvPicPr>
            <p:cNvPr id="41986" name="Picture 2" descr="Device Server, WiFi, Ethernet |  WIZnet Co., Ltd.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89394" y="2551838"/>
              <a:ext cx="1143000" cy="381001"/>
            </a:xfrm>
            <a:prstGeom prst="rect">
              <a:avLst/>
            </a:prstGeom>
            <a:noFill/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87" y="279493"/>
            <a:ext cx="1532076" cy="17037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88224" y="5643558"/>
            <a:ext cx="188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Kei, Ki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4122" y="6012890"/>
            <a:ext cx="2294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kei@wiznet.io</a:t>
            </a:r>
            <a:endParaRPr lang="en-US" altLang="ko-KR" sz="11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n-ea"/>
              <a:hlinkClick r:id="rId4"/>
            </a:endParaRPr>
          </a:p>
          <a:p>
            <a:pPr algn="r"/>
            <a:endParaRPr lang="en-US" altLang="ko-KR" sz="11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19" name="Picture 6" descr="http://files.softicons.com/download/system-icons/windows-8-metro-invert-icons-by-dakirby309/png/256x256/Other/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850" y="6068595"/>
            <a:ext cx="166462" cy="16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simpleicon.com/wp-content/uploads/link-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1" y="5697185"/>
            <a:ext cx="488660" cy="48866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" name="TextBox 2"/>
          <p:cNvSpPr txBox="1"/>
          <p:nvPr/>
        </p:nvSpPr>
        <p:spPr>
          <a:xfrm>
            <a:off x="1232211" y="5363924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WIZnet page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4948" y="5661248"/>
            <a:ext cx="23960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hlinkClick r:id="rId7"/>
              </a:rPr>
              <a:t>http://wiznetacademy.com</a:t>
            </a:r>
            <a:r>
              <a:rPr lang="en-US" altLang="ko-KR" sz="1400" dirty="0" smtClean="0">
                <a:latin typeface="+mn-ea"/>
                <a:hlinkClick r:id="rId7"/>
              </a:rPr>
              <a:t>/</a:t>
            </a:r>
            <a:endParaRPr lang="en-US" altLang="ko-KR" sz="1400" dirty="0" smtClean="0">
              <a:latin typeface="+mn-ea"/>
              <a:hlinkClick r:id="rId8"/>
            </a:endParaRPr>
          </a:p>
          <a:p>
            <a:r>
              <a:rPr lang="en-US" altLang="ko-KR" sz="1400" dirty="0" smtClean="0">
                <a:latin typeface="+mn-ea"/>
                <a:hlinkClick r:id="rId8"/>
              </a:rPr>
              <a:t>http://wiznet.io</a:t>
            </a:r>
            <a:r>
              <a:rPr lang="en-US" altLang="ko-KR" sz="1400" dirty="0">
                <a:latin typeface="+mn-ea"/>
                <a:hlinkClick r:id="rId8"/>
              </a:rPr>
              <a:t>/</a:t>
            </a:r>
          </a:p>
          <a:p>
            <a:r>
              <a:rPr lang="en-US" altLang="ko-KR" sz="1400" dirty="0" smtClean="0">
                <a:latin typeface="+mn-ea"/>
                <a:hlinkClick r:id="rId9"/>
              </a:rPr>
              <a:t>https://forum.wiznet.io</a:t>
            </a:r>
            <a:r>
              <a:rPr lang="en-US" altLang="ko-KR" sz="1400" dirty="0">
                <a:latin typeface="+mn-ea"/>
                <a:hlinkClick r:id="rId9"/>
              </a:rPr>
              <a:t>/</a:t>
            </a:r>
            <a:endParaRPr lang="en-US" altLang="ko-KR" sz="1400" dirty="0">
              <a:latin typeface="+mn-ea"/>
              <a:hlinkClick r:id="rId8"/>
            </a:endParaRPr>
          </a:p>
          <a:p>
            <a:r>
              <a:rPr lang="en-US" altLang="ko-KR" sz="1400" dirty="0" smtClean="0">
                <a:latin typeface="+mn-ea"/>
                <a:hlinkClick r:id="rId10"/>
              </a:rPr>
              <a:t>http</a:t>
            </a:r>
            <a:r>
              <a:rPr lang="en-US" altLang="ko-KR" sz="1400" dirty="0">
                <a:latin typeface="+mn-ea"/>
                <a:hlinkClick r:id="rId10"/>
              </a:rPr>
              <a:t>://wiznetian.com</a:t>
            </a:r>
            <a:r>
              <a:rPr lang="en-US" altLang="ko-KR" sz="1400" dirty="0" smtClean="0">
                <a:latin typeface="+mn-ea"/>
                <a:hlinkClick r:id="rId10"/>
              </a:rPr>
              <a:t>/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4129" y="6232660"/>
            <a:ext cx="2791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</a:rPr>
              <a:t>Blog</a:t>
            </a:r>
            <a:r>
              <a:rPr lang="en-US" altLang="ko-KR" sz="11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  </a:t>
            </a:r>
            <a:r>
              <a:rPr lang="en-US" altLang="ko-KR" sz="11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  <a:hlinkClick r:id="rId11"/>
              </a:rPr>
              <a:t>http://blog.naver.com/opusk</a:t>
            </a:r>
            <a:r>
              <a:rPr lang="en-US" altLang="ko-KR" sz="11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  <a:hlinkClick r:id="rId11"/>
              </a:rPr>
              <a:t>/</a:t>
            </a:r>
            <a:endParaRPr lang="en-US" altLang="ko-KR" sz="11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n-ea"/>
            </a:endParaRPr>
          </a:p>
          <a:p>
            <a:pPr algn="r"/>
            <a:endParaRPr lang="en-US" altLang="ko-KR" sz="11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95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915816" y="2939879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아두이노</a:t>
              </a:r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둘러보기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이 버튼은 뭔가요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75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Arduino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둘러보기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스케치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스케치북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    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그리고     보드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7488832" cy="4204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92" y="2026602"/>
            <a:ext cx="2286000" cy="15144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75">
            <a:off x="1863163" y="5134407"/>
            <a:ext cx="2038186" cy="13599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69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Arduino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둘러보기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확인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!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업로드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!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관찰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!</a:t>
              </a: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19" y="2688321"/>
            <a:ext cx="2312617" cy="12333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89" y="1647963"/>
            <a:ext cx="3554122" cy="4687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30" y="4638811"/>
            <a:ext cx="1282393" cy="116923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843808" y="1971226"/>
            <a:ext cx="180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그리고 포트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91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Arduino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둘러보기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포트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???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올바른 길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76" y="2060848"/>
            <a:ext cx="5130980" cy="39493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TextBox 24"/>
          <p:cNvSpPr txBox="1"/>
          <p:nvPr/>
        </p:nvSpPr>
        <p:spPr>
          <a:xfrm>
            <a:off x="6464825" y="6010226"/>
            <a:ext cx="2211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4"/>
              </a:rPr>
              <a:t>Wikimedia</a:t>
            </a:r>
            <a:r>
              <a:rPr lang="en-US" altLang="ko-KR" sz="1400" dirty="0" smtClean="0"/>
              <a:t> (CC BY)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16" y="2329511"/>
            <a:ext cx="2618113" cy="1963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427">
            <a:off x="900664" y="4568328"/>
            <a:ext cx="2643214" cy="1763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70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915816" y="2939879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예제 사용하기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일단 사용해보고 싶은데요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427">
            <a:off x="2096563" y="3636630"/>
            <a:ext cx="1526346" cy="10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예제 사용하기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기초는 예제로 공부하죠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14" y="2060848"/>
            <a:ext cx="4486610" cy="42631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ectangle 8"/>
          <p:cNvSpPr/>
          <p:nvPr/>
        </p:nvSpPr>
        <p:spPr>
          <a:xfrm>
            <a:off x="1420860" y="2262569"/>
            <a:ext cx="335152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예제 열기     </a:t>
            </a:r>
            <a:r>
              <a:rPr lang="ko-KR" altLang="en-US" b="1" dirty="0" smtClean="0">
                <a:solidFill>
                  <a:srgbClr val="C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→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보드 선택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rgbClr val="C00000"/>
                </a:solidFill>
                <a:latin typeface="+mn-ea"/>
              </a:rPr>
            </a:b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Mega 2560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포트 선택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  <a:latin typeface="+mn-ea"/>
              </a:rPr>
            </a:b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업로드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89" y="5654338"/>
            <a:ext cx="566253" cy="5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0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38" y="2276872"/>
            <a:ext cx="5658574" cy="34175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스케치 들여다보기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밑그림이 있다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348880"/>
            <a:ext cx="4170484" cy="3709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47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03" y="4509204"/>
            <a:ext cx="3188815" cy="17887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스케치 들여다보기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아두이노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 함수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</a:t>
              </a: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04" y="1837233"/>
            <a:ext cx="2956049" cy="2629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8"/>
          <p:cNvSpPr/>
          <p:nvPr/>
        </p:nvSpPr>
        <p:spPr>
          <a:xfrm>
            <a:off x="1412922" y="2115553"/>
            <a:ext cx="33515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Y = X+Z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괄호 안의 값에 따라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결과가 다르다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출력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?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입력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핀이란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하이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로우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지연시간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(delay)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Digital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세계의 언어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8678" y="6297930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5"/>
              </a:rPr>
              <a:t>Colen</a:t>
            </a:r>
            <a:r>
              <a:rPr lang="en-US" altLang="ko-KR" sz="1400" dirty="0" smtClean="0"/>
              <a:t> (CC BY-SA)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04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699792" y="3061409"/>
            <a:ext cx="4095541" cy="1015663"/>
            <a:chOff x="3625752" y="3375156"/>
            <a:chExt cx="1805606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3625752" y="3375156"/>
              <a:ext cx="1710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10</a:t>
              </a:r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분 휴식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하나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6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915816" y="2939879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연습 문제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연습 좀 해보면 알 것 같아요</a:t>
              </a:r>
              <a:endPara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50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915816" y="2939879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아두이노란</a:t>
              </a:r>
              <a:r>
                <a: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아두이노로</a:t>
              </a:r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무엇을 할 수 있나요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8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예제를 바꿔보자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조금씩만 바꿔봐요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20888"/>
            <a:ext cx="4170484" cy="3709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8"/>
          <p:cNvSpPr/>
          <p:nvPr/>
        </p:nvSpPr>
        <p:spPr>
          <a:xfrm>
            <a:off x="1420860" y="2420888"/>
            <a:ext cx="335152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HIGH : </a:t>
            </a:r>
            <a:r>
              <a:rPr lang="ko-KR" altLang="en-US" b="1" dirty="0" smtClean="0">
                <a:latin typeface="+mn-ea"/>
              </a:rPr>
              <a:t>켜기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LOW : </a:t>
            </a:r>
            <a:r>
              <a:rPr lang="ko-KR" altLang="en-US" b="1" dirty="0" smtClean="0">
                <a:latin typeface="+mn-ea"/>
              </a:rPr>
              <a:t>끄기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delay() </a:t>
            </a:r>
            <a:r>
              <a:rPr lang="ko-KR" altLang="en-US" b="1" dirty="0" smtClean="0">
                <a:latin typeface="+mn-ea"/>
              </a:rPr>
              <a:t>안의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en-US" altLang="ko-KR" b="1" dirty="0" smtClean="0">
                <a:latin typeface="+mn-ea"/>
              </a:rPr>
              <a:t>1</a:t>
            </a:r>
            <a:r>
              <a:rPr lang="ko-KR" altLang="en-US" b="1" dirty="0" smtClean="0">
                <a:latin typeface="+mn-ea"/>
              </a:rPr>
              <a:t>은 </a:t>
            </a:r>
            <a:r>
              <a:rPr lang="en-US" altLang="ko-KR" b="1" dirty="0" smtClean="0">
                <a:latin typeface="+mn-ea"/>
              </a:rPr>
              <a:t>1000</a:t>
            </a:r>
            <a:r>
              <a:rPr lang="ko-KR" altLang="en-US" b="1" dirty="0" smtClean="0">
                <a:latin typeface="+mn-ea"/>
              </a:rPr>
              <a:t>의 </a:t>
            </a:r>
            <a:r>
              <a:rPr lang="en-US" altLang="ko-KR" b="1" dirty="0" smtClean="0">
                <a:latin typeface="+mn-ea"/>
              </a:rPr>
              <a:t>1</a:t>
            </a:r>
            <a:r>
              <a:rPr lang="ko-KR" altLang="en-US" b="1" dirty="0" smtClean="0">
                <a:latin typeface="+mn-ea"/>
              </a:rPr>
              <a:t>초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  <a:latin typeface="+mn-ea"/>
              </a:rPr>
            </a:b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시간 바꿔보기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패턴 바꿔보기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888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예제를 바꿔보자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LED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가 너무 작아요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! –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회로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납땜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 </a:t>
              </a: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60848"/>
            <a:ext cx="3779912" cy="2834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64" y="3954922"/>
            <a:ext cx="3106173" cy="20675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6252768" y="6022469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en-US" altLang="ko-KR" sz="1400" b="1" u="sng" dirty="0">
                <a:hlinkClick r:id="rId5" tooltip="Gareth Halfacree 님의 포토스트림으로 이동"/>
              </a:rPr>
              <a:t>Gareth</a:t>
            </a:r>
            <a:r>
              <a:rPr lang="en-US" altLang="ko-KR" sz="1400" dirty="0" smtClean="0"/>
              <a:t> (CC BY-SA)</a:t>
            </a:r>
            <a:endParaRPr lang="ko-KR" altLang="en-US" sz="1400" dirty="0"/>
          </a:p>
        </p:txBody>
      </p:sp>
      <p:sp>
        <p:nvSpPr>
          <p:cNvPr id="25" name="Rectangle 8"/>
          <p:cNvSpPr/>
          <p:nvPr/>
        </p:nvSpPr>
        <p:spPr>
          <a:xfrm>
            <a:off x="5468944" y="2973187"/>
            <a:ext cx="335152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뜨거워요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!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hlinkClick r:id="rId6"/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hlinkClick r:id="rId6"/>
              </a:rPr>
              <a:t>평균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hlinkClick r:id="rId6"/>
              </a:rPr>
              <a:t>200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hlinkClick r:id="rId6"/>
              </a:rPr>
              <a:t>도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hlinkClick r:id="rId6"/>
              </a:rPr>
              <a:t>)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납 녹는 냄새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…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연기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…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40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예제를 바꿔보자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브레드보드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50" y="2110152"/>
            <a:ext cx="5406870" cy="4055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479765" y="6165304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hlinkClick r:id="rId4"/>
              </a:rPr>
              <a:t>브레드보드 사용법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02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예제를 바꿔보자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직접 회로 만들기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16" name="Rectangle 8"/>
          <p:cNvSpPr/>
          <p:nvPr/>
        </p:nvSpPr>
        <p:spPr>
          <a:xfrm>
            <a:off x="1574150" y="2224895"/>
            <a:ext cx="33515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오른쪽 그림을 따라 해요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저항 </a:t>
            </a:r>
            <a:r>
              <a:rPr lang="en-US" altLang="ko-KR" b="1" dirty="0" smtClean="0">
                <a:latin typeface="+mn-ea"/>
              </a:rPr>
              <a:t>: 330</a:t>
            </a:r>
            <a:r>
              <a:rPr lang="ko-KR" altLang="en-US" b="1" dirty="0" smtClean="0">
                <a:latin typeface="+mn-ea"/>
              </a:rPr>
              <a:t>옴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LED</a:t>
            </a:r>
            <a:r>
              <a:rPr lang="ko-KR" altLang="en-US" b="1" dirty="0" smtClean="0">
                <a:latin typeface="+mn-ea"/>
              </a:rPr>
              <a:t>의 짧은 다리를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ko-KR" altLang="en-US" b="1" dirty="0" smtClean="0">
                <a:latin typeface="+mn-ea"/>
              </a:rPr>
              <a:t>검은색 선과 연결 </a:t>
            </a:r>
            <a:r>
              <a:rPr lang="en-US" altLang="ko-KR" b="1" dirty="0" smtClean="0">
                <a:latin typeface="+mn-ea"/>
                <a:hlinkClick r:id="rId3"/>
              </a:rPr>
              <a:t>(</a:t>
            </a:r>
            <a:r>
              <a:rPr lang="ko-KR" altLang="en-US" b="1" dirty="0" smtClean="0">
                <a:latin typeface="+mn-ea"/>
                <a:hlinkClick r:id="rId3"/>
              </a:rPr>
              <a:t>극성</a:t>
            </a:r>
            <a:r>
              <a:rPr lang="en-US" altLang="ko-KR" b="1" dirty="0" smtClean="0">
                <a:latin typeface="+mn-ea"/>
                <a:hlinkClick r:id="rId3"/>
              </a:rPr>
              <a:t>)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hlinkClick r:id="rId4"/>
              </a:rPr>
              <a:t>잘 모르겠다면 시뮬레이션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50" y="1647192"/>
            <a:ext cx="3631461" cy="4825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직사각형 1"/>
          <p:cNvSpPr/>
          <p:nvPr/>
        </p:nvSpPr>
        <p:spPr>
          <a:xfrm rot="20933611">
            <a:off x="1163448" y="3308055"/>
            <a:ext cx="1824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조심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!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1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915816" y="2939879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조명 만들기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스위치로 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On/Off </a:t>
              </a:r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하기</a:t>
              </a:r>
              <a:endPara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0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조명 만들기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회로 추가하기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16" name="Rectangle 8"/>
          <p:cNvSpPr/>
          <p:nvPr/>
        </p:nvSpPr>
        <p:spPr>
          <a:xfrm>
            <a:off x="1580512" y="2132856"/>
            <a:ext cx="33515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오른쪽 그림을 따라 해요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저항 </a:t>
            </a:r>
            <a:r>
              <a:rPr lang="en-US" altLang="ko-KR" b="1" dirty="0" smtClean="0">
                <a:latin typeface="+mn-ea"/>
              </a:rPr>
              <a:t>: 330</a:t>
            </a:r>
            <a:r>
              <a:rPr lang="ko-KR" altLang="en-US" b="1" dirty="0" smtClean="0">
                <a:latin typeface="+mn-ea"/>
              </a:rPr>
              <a:t>옴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버튼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스위치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LED</a:t>
            </a:r>
            <a:r>
              <a:rPr lang="ko-KR" altLang="en-US" b="1" dirty="0" smtClean="0">
                <a:latin typeface="+mn-ea"/>
              </a:rPr>
              <a:t>의 극성 조심</a:t>
            </a:r>
            <a:r>
              <a:rPr lang="en-US" altLang="ko-KR" b="1" dirty="0" smtClean="0">
                <a:latin typeface="+mn-ea"/>
              </a:rPr>
              <a:t>!</a:t>
            </a:r>
            <a:br>
              <a:rPr lang="en-US" altLang="ko-KR" b="1" dirty="0" smtClean="0">
                <a:latin typeface="+mn-ea"/>
              </a:rPr>
            </a:br>
            <a:r>
              <a:rPr lang="en-US" altLang="ko-KR" b="1" dirty="0" smtClean="0">
                <a:latin typeface="+mn-ea"/>
              </a:rPr>
              <a:t>( </a:t>
            </a:r>
            <a:r>
              <a:rPr lang="ko-KR" altLang="en-US" b="1" dirty="0" smtClean="0">
                <a:latin typeface="+mn-ea"/>
              </a:rPr>
              <a:t>다리 긴 쪽이 </a:t>
            </a:r>
            <a:r>
              <a:rPr lang="en-US" altLang="ko-KR" b="1" dirty="0" smtClean="0">
                <a:latin typeface="+mn-ea"/>
              </a:rPr>
              <a:t>+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hlinkClick r:id="rId3"/>
              </a:rPr>
              <a:t>잘 모르겠다면 시뮬레이션</a:t>
            </a:r>
            <a:endParaRPr lang="en-US" altLang="ko-KR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 rot="20933611">
            <a:off x="1163448" y="3737562"/>
            <a:ext cx="1824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조심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!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19" y="1556792"/>
            <a:ext cx="3859639" cy="49210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96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조명 만들기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[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응용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]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스케치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/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회로 수정하기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16" name="Rectangle 8"/>
          <p:cNvSpPr/>
          <p:nvPr/>
        </p:nvSpPr>
        <p:spPr>
          <a:xfrm>
            <a:off x="1580512" y="2204864"/>
            <a:ext cx="33515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스위치 </a:t>
            </a:r>
            <a:r>
              <a:rPr lang="en-US" altLang="ko-KR" b="1" dirty="0" smtClean="0">
                <a:latin typeface="+mn-ea"/>
              </a:rPr>
              <a:t>On</a:t>
            </a:r>
            <a:r>
              <a:rPr lang="ko-KR" altLang="en-US" b="1" dirty="0" smtClean="0">
                <a:latin typeface="+mn-ea"/>
              </a:rPr>
              <a:t>하면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en-US" altLang="ko-KR" b="1" dirty="0" smtClean="0">
                <a:latin typeface="+mn-ea"/>
              </a:rPr>
              <a:t>LED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켜기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깜빡이면 </a:t>
            </a:r>
            <a:r>
              <a:rPr lang="en-US" altLang="ko-KR" b="1" dirty="0" smtClean="0">
                <a:latin typeface="+mn-ea"/>
              </a:rPr>
              <a:t>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스위치 </a:t>
            </a:r>
            <a:r>
              <a:rPr lang="en-US" altLang="ko-KR" b="1" dirty="0" smtClean="0">
                <a:latin typeface="+mn-ea"/>
              </a:rPr>
              <a:t>On</a:t>
            </a:r>
            <a:r>
              <a:rPr lang="ko-KR" altLang="en-US" b="1" dirty="0" smtClean="0">
                <a:latin typeface="+mn-ea"/>
              </a:rPr>
              <a:t>하면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en-US" altLang="ko-KR" b="1" dirty="0" smtClean="0">
                <a:latin typeface="+mn-ea"/>
              </a:rPr>
              <a:t>LED</a:t>
            </a:r>
            <a:r>
              <a:rPr lang="ko-KR" altLang="en-US" b="1" dirty="0" smtClean="0">
                <a:latin typeface="+mn-ea"/>
              </a:rPr>
              <a:t>가 깜빡깜빡</a:t>
            </a:r>
            <a:r>
              <a:rPr lang="en-US" altLang="ko-KR" b="1" dirty="0" smtClean="0">
                <a:latin typeface="+mn-ea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LED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3</a:t>
            </a:r>
            <a:r>
              <a:rPr lang="ko-KR" altLang="en-US" b="1" dirty="0" smtClean="0">
                <a:latin typeface="+mn-ea"/>
              </a:rPr>
              <a:t>개를 동시에 켜기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LED 3</a:t>
            </a:r>
            <a:r>
              <a:rPr lang="ko-KR" altLang="en-US" b="1" dirty="0" smtClean="0">
                <a:latin typeface="+mn-ea"/>
              </a:rPr>
              <a:t>개를 순서대로 켜기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 rot="696911">
            <a:off x="6350523" y="3910241"/>
            <a:ext cx="27284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조심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!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18" name="Rectangle 8"/>
          <p:cNvSpPr/>
          <p:nvPr/>
        </p:nvSpPr>
        <p:spPr>
          <a:xfrm>
            <a:off x="5222341" y="2604968"/>
            <a:ext cx="32380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LED</a:t>
            </a:r>
            <a:r>
              <a:rPr lang="ko-KR" altLang="en-US" b="1" dirty="0" smtClean="0">
                <a:latin typeface="+mn-ea"/>
              </a:rPr>
              <a:t>를 더 추가해보기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다른 핀 번호에 연결해보기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LED</a:t>
            </a:r>
            <a:r>
              <a:rPr lang="ko-KR" altLang="en-US" b="1" dirty="0" smtClean="0">
                <a:latin typeface="+mn-ea"/>
              </a:rPr>
              <a:t>의 극성 조심</a:t>
            </a:r>
            <a:r>
              <a:rPr lang="en-US" altLang="ko-KR" b="1" dirty="0" smtClean="0">
                <a:latin typeface="+mn-ea"/>
              </a:rPr>
              <a:t>!</a:t>
            </a:r>
            <a:br>
              <a:rPr lang="en-US" altLang="ko-KR" b="1" dirty="0" smtClean="0">
                <a:latin typeface="+mn-ea"/>
              </a:rPr>
            </a:br>
            <a:r>
              <a:rPr lang="en-US" altLang="ko-KR" b="1" dirty="0" smtClean="0">
                <a:latin typeface="+mn-ea"/>
              </a:rPr>
              <a:t>( </a:t>
            </a:r>
            <a:r>
              <a:rPr lang="ko-KR" altLang="en-US" b="1" dirty="0" smtClean="0">
                <a:latin typeface="+mn-ea"/>
              </a:rPr>
              <a:t>다리 긴 쪽이 </a:t>
            </a:r>
            <a:r>
              <a:rPr lang="en-US" altLang="ko-KR" b="1" dirty="0" smtClean="0">
                <a:latin typeface="+mn-ea"/>
              </a:rPr>
              <a:t>+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6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763397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6021288"/>
            <a:ext cx="307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kei@wiznet.io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Picture 6" descr="http://files.softicons.com/download/system-icons/windows-8-metro-invert-icons-by-dakirby309/png/256x256/Other/Ma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6093296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788587" y="-39628"/>
            <a:ext cx="4851070" cy="4207996"/>
            <a:chOff x="3347864" y="79838"/>
            <a:chExt cx="4851070" cy="4207996"/>
          </a:xfrm>
        </p:grpSpPr>
        <p:pic>
          <p:nvPicPr>
            <p:cNvPr id="10" name="Picture 6" descr="https://www.worldretailcongress.com/sites/worldretailcongress.com/files/styles/icon-big/public/default_images/session.png?itok=oAbFYNtO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38" y="79838"/>
              <a:ext cx="4207996" cy="4207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3347864" y="1383470"/>
              <a:ext cx="4752528" cy="1107996"/>
              <a:chOff x="3562624" y="3152001"/>
              <a:chExt cx="2090450" cy="110799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720990" y="3152001"/>
                <a:ext cx="171036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Q</a:t>
                </a:r>
                <a:r>
                  <a:rPr lang="en-US" altLang="ko-KR" sz="3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&amp;</a:t>
                </a:r>
                <a:r>
                  <a:rPr lang="en-US" altLang="ko-KR" sz="6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A</a:t>
                </a:r>
                <a:endPara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62624" y="3629471"/>
                <a:ext cx="2090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82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아두이노란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?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탄생 배경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58126" y="2170599"/>
            <a:ext cx="3429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이탈리아어 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Arduino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</a:p>
          <a:p>
            <a:pPr marL="342900" indent="-342900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좋은 친구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(Strong Friend)</a:t>
            </a:r>
          </a:p>
          <a:p>
            <a:pPr marL="342900" indent="-342900"/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예술과 기술의 융합을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가르치는 대학의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교수가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공학을 잘 모르는 학생들을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위해 </a:t>
            </a: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아두이노를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만듦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86" y="1628800"/>
            <a:ext cx="3384130" cy="4797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941168"/>
            <a:ext cx="228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43" y="2488319"/>
            <a:ext cx="3084565" cy="1539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38" y="3859204"/>
            <a:ext cx="1833736" cy="2750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아두이노란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?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만들 수 있는 것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5" y="4580061"/>
            <a:ext cx="2801884" cy="1869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0" y="2229469"/>
            <a:ext cx="2990476" cy="2057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15" y="1803534"/>
            <a:ext cx="2634100" cy="18824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27" y="4194591"/>
            <a:ext cx="3361421" cy="22409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82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915816" y="2939879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아두이노</a:t>
              </a:r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설치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어떻게 설치하나요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95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Arduino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Tool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설치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0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Arduino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 Tool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 설치파일 다운받기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564904"/>
            <a:ext cx="5439501" cy="374175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83500" y="2127538"/>
            <a:ext cx="2649116" cy="338821"/>
          </a:xfrm>
          <a:prstGeom prst="rect">
            <a:avLst/>
          </a:prstGeom>
          <a:noFill/>
        </p:spPr>
        <p:txBody>
          <a:bodyPr wrap="square" lIns="61224" tIns="30612" rIns="61224" bIns="30612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hlinkClick r:id="rId4"/>
              </a:rPr>
              <a:t>https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hlinkClick r:id="rId4"/>
              </a:rPr>
              <a:t>://www.arduino.cc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hlinkClick r:id="rId4"/>
              </a:rPr>
              <a:t>/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7" name="TextBox 36">
            <a:hlinkClick r:id="rId5"/>
          </p:cNvPr>
          <p:cNvSpPr txBox="1"/>
          <p:nvPr/>
        </p:nvSpPr>
        <p:spPr>
          <a:xfrm>
            <a:off x="1750432" y="6381328"/>
            <a:ext cx="3829680" cy="277265"/>
          </a:xfrm>
          <a:prstGeom prst="rect">
            <a:avLst/>
          </a:prstGeom>
          <a:noFill/>
        </p:spPr>
        <p:txBody>
          <a:bodyPr wrap="square" lIns="61224" tIns="30612" rIns="61224" bIns="30612" rtlCol="0">
            <a:spAutoFit/>
          </a:bodyPr>
          <a:lstStyle/>
          <a:p>
            <a:r>
              <a:rPr lang="ko-KR" altLang="en-US" sz="1400" dirty="0" smtClean="0">
                <a:latin typeface="+mn-ea"/>
                <a:hlinkClick r:id="rId6"/>
              </a:rPr>
              <a:t>궁금해요</a:t>
            </a:r>
            <a:r>
              <a:rPr lang="en-US" altLang="ko-KR" sz="1400" dirty="0" smtClean="0">
                <a:latin typeface="+mn-ea"/>
                <a:hlinkClick r:id="rId6"/>
              </a:rPr>
              <a:t>! &lt;</a:t>
            </a:r>
            <a:r>
              <a:rPr lang="en-US" altLang="ko-KR" sz="1400" dirty="0" err="1" smtClean="0">
                <a:latin typeface="+mn-ea"/>
                <a:hlinkClick r:id="rId6"/>
              </a:rPr>
              <a:t>Arduino</a:t>
            </a:r>
            <a:r>
              <a:rPr lang="en-US" altLang="ko-KR" sz="1400" dirty="0" smtClean="0">
                <a:latin typeface="+mn-ea"/>
                <a:hlinkClick r:id="rId6"/>
              </a:rPr>
              <a:t> </a:t>
            </a:r>
            <a:r>
              <a:rPr lang="ko-KR" altLang="en-US" sz="1400" dirty="0" smtClean="0">
                <a:latin typeface="+mn-ea"/>
                <a:hlinkClick r:id="rId6"/>
              </a:rPr>
              <a:t>분쟁 및 통합 관련 링크</a:t>
            </a:r>
            <a:r>
              <a:rPr lang="en-US" altLang="ko-KR" sz="1400" dirty="0">
                <a:latin typeface="+mn-ea"/>
                <a:hlinkClick r:id="rId6"/>
              </a:rPr>
              <a:t>&gt;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8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Arduino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Tool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설치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0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Arduino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 Tool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설치 및 실행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060848"/>
            <a:ext cx="3392651" cy="44825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619672" y="5662989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메뉴의 기능이</a:t>
            </a:r>
            <a:endParaRPr lang="en-US" altLang="ko-KR" dirty="0" smtClean="0"/>
          </a:p>
          <a:p>
            <a:r>
              <a:rPr lang="ko-KR" altLang="en-US" dirty="0" smtClean="0"/>
              <a:t>궁금하다면 </a:t>
            </a:r>
            <a:r>
              <a:rPr lang="ko-KR" altLang="en-US" dirty="0" smtClean="0">
                <a:hlinkClick r:id="rId4"/>
              </a:rPr>
              <a:t>클릭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74150" y="2418328"/>
            <a:ext cx="2752857" cy="1723815"/>
          </a:xfrm>
          <a:prstGeom prst="rect">
            <a:avLst/>
          </a:prstGeom>
          <a:noFill/>
        </p:spPr>
        <p:txBody>
          <a:bodyPr wrap="square" lIns="61224" tIns="30612" rIns="61224" bIns="3061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다운받은 파일 실행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그대로 설치 진행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설치과정에서 나오는 모든 드라이버 설치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45" y="4380865"/>
            <a:ext cx="100026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Arduino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보드 연결하기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613699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PC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와 </a:t>
              </a:r>
              <a:r>
                <a:rPr lang="en-US" altLang="ko-KR" sz="20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Arduino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보드 연결</a:t>
              </a:r>
              <a:endPara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31640" y="3167411"/>
            <a:ext cx="2808312" cy="2277813"/>
          </a:xfrm>
          <a:prstGeom prst="rect">
            <a:avLst/>
          </a:prstGeom>
          <a:noFill/>
        </p:spPr>
        <p:txBody>
          <a:bodyPr wrap="square" lIns="61224" tIns="30612" rIns="61224" bIns="30612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오른쪽 사진처럼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b="1" dirty="0" err="1" smtClean="0">
                <a:latin typeface="+mn-ea"/>
              </a:rPr>
              <a:t>microUSB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케이블</a:t>
            </a:r>
            <a:r>
              <a:rPr lang="ko-KR" altLang="en-US" dirty="0" smtClean="0">
                <a:latin typeface="+mn-ea"/>
              </a:rPr>
              <a:t>을 </a:t>
            </a:r>
            <a:endParaRPr lang="en-US" altLang="ko-KR" dirty="0" smtClean="0">
              <a:latin typeface="+mn-ea"/>
            </a:endParaRPr>
          </a:p>
          <a:p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Arduino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Board</a:t>
            </a:r>
            <a:r>
              <a:rPr lang="ko-KR" altLang="en-US" dirty="0" smtClean="0">
                <a:latin typeface="+mn-ea"/>
              </a:rPr>
              <a:t>와</a:t>
            </a:r>
            <a:endParaRPr lang="en-US" altLang="ko-KR" dirty="0" smtClean="0">
              <a:latin typeface="+mn-ea"/>
            </a:endParaRPr>
          </a:p>
          <a:p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컴퓨터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USB</a:t>
            </a:r>
            <a:r>
              <a:rPr lang="ko-KR" altLang="en-US" dirty="0" smtClean="0">
                <a:latin typeface="+mn-ea"/>
              </a:rPr>
              <a:t>단자에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연결해 줍니다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붉은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빛</a:t>
            </a:r>
            <a:r>
              <a:rPr lang="ko-KR" altLang="en-US" dirty="0" smtClean="0">
                <a:latin typeface="+mn-ea"/>
              </a:rPr>
              <a:t>이 켜진다면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정상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42" y="2816075"/>
            <a:ext cx="4501908" cy="30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10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Arduino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보드 연결하기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613699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0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Arduino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보드 포트 확인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26" name="Rectangle 8"/>
          <p:cNvSpPr/>
          <p:nvPr/>
        </p:nvSpPr>
        <p:spPr>
          <a:xfrm>
            <a:off x="1475656" y="2063750"/>
            <a:ext cx="33515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장치관리자에서 연결 확인 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내 컴퓨터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속성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]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-&gt; [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장치관리자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]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클릭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88" y="1717440"/>
            <a:ext cx="3575484" cy="47590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7" y="3460092"/>
            <a:ext cx="4179848" cy="3030502"/>
          </a:xfrm>
          <a:prstGeom prst="rect">
            <a:avLst/>
          </a:prstGeom>
        </p:spPr>
      </p:pic>
      <p:sp>
        <p:nvSpPr>
          <p:cNvPr id="25" name="Rectangle 8"/>
          <p:cNvSpPr/>
          <p:nvPr/>
        </p:nvSpPr>
        <p:spPr>
          <a:xfrm>
            <a:off x="5592480" y="5589240"/>
            <a:ext cx="33515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잘 모르겠으면 도움 요청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627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68135</TotalTime>
  <Words>411</Words>
  <Application>Microsoft Office PowerPoint</Application>
  <PresentationFormat>화면 슬라이드 쇼(4:3)</PresentationFormat>
  <Paragraphs>157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맑은 고딕</vt:lpstr>
      <vt:lpstr>바탕</vt:lpstr>
      <vt:lpstr>Trebuchet MS</vt:lpstr>
      <vt:lpstr>Yoon 윤고딕 520_TT</vt:lpstr>
      <vt:lpstr>돋움</vt:lpstr>
      <vt:lpstr>Arial</vt:lpstr>
      <vt:lpstr>Garamond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EricJung</dc:creator>
  <cp:lastModifiedBy>WIZnet</cp:lastModifiedBy>
  <cp:revision>1700</cp:revision>
  <cp:lastPrinted>2015-09-17T01:38:43Z</cp:lastPrinted>
  <dcterms:created xsi:type="dcterms:W3CDTF">2013-09-05T09:43:46Z</dcterms:created>
  <dcterms:modified xsi:type="dcterms:W3CDTF">2017-05-11T03:00:56Z</dcterms:modified>
</cp:coreProperties>
</file>