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2"/>
  </p:notesMasterIdLst>
  <p:sldIdLst>
    <p:sldId id="275" r:id="rId2"/>
    <p:sldId id="851" r:id="rId3"/>
    <p:sldId id="852" r:id="rId4"/>
    <p:sldId id="775" r:id="rId5"/>
    <p:sldId id="776" r:id="rId6"/>
    <p:sldId id="825" r:id="rId7"/>
    <p:sldId id="846" r:id="rId8"/>
    <p:sldId id="853" r:id="rId9"/>
    <p:sldId id="861" r:id="rId10"/>
    <p:sldId id="837" r:id="rId11"/>
    <p:sldId id="826" r:id="rId12"/>
    <p:sldId id="857" r:id="rId13"/>
    <p:sldId id="858" r:id="rId14"/>
    <p:sldId id="848" r:id="rId15"/>
    <p:sldId id="777" r:id="rId16"/>
    <p:sldId id="847" r:id="rId17"/>
    <p:sldId id="862" r:id="rId18"/>
    <p:sldId id="850" r:id="rId19"/>
    <p:sldId id="863" r:id="rId20"/>
    <p:sldId id="845" r:id="rId21"/>
  </p:sldIdLst>
  <p:sldSz cx="9144000" cy="6858000" type="screen4x3"/>
  <p:notesSz cx="7099300" cy="10234613"/>
  <p:embeddedFontLst>
    <p:embeddedFont>
      <p:font typeface="Trebuchet MS" panose="020B0603020202020204" pitchFamily="34" charset="0"/>
      <p:regular r:id="rId23"/>
      <p:bold r:id="rId24"/>
      <p:italic r:id="rId25"/>
      <p:boldItalic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Garamond" panose="02020404030301010803" pitchFamily="18" charset="0"/>
      <p:regular r:id="rId29"/>
      <p:bold r:id="rId30"/>
      <p:italic r:id="rId31"/>
    </p:embeddedFont>
    <p:embeddedFont>
      <p:font typeface="Yoon 윤고딕 520_TT" panose="020B0600000101010101" charset="-127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0000CC"/>
    <a:srgbClr val="272123"/>
    <a:srgbClr val="FDA800"/>
    <a:srgbClr val="FFDE75"/>
    <a:srgbClr val="7AB53D"/>
    <a:srgbClr val="AF9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0" autoAdjust="0"/>
    <p:restoredTop sz="87793" autoAdjust="0"/>
  </p:normalViewPr>
  <p:slideViewPr>
    <p:cSldViewPr>
      <p:cViewPr varScale="1">
        <p:scale>
          <a:sx n="78" d="100"/>
          <a:sy n="78" d="100"/>
        </p:scale>
        <p:origin x="81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17E4CB9-C44E-4E2C-A43E-E5157AF75028}" type="datetimeFigureOut">
              <a:rPr lang="ko-KR" altLang="en-US" smtClean="0"/>
              <a:pPr/>
              <a:t>2017-06-20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514A9A-796D-4953-ADCB-C06277283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42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A3FA-1F33-4BC9-9ECA-40C77D7F441E}" type="datetime1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B1CB-CE80-4346-9E84-AEC7FBE946DF}" type="datetime1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2E86-E702-4AA8-B0F7-A21EDA8A5D4A}" type="datetime1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7E80-0B92-492F-A36C-279C6CE648EE}" type="datetime1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9885-2FAE-468C-9466-D7F65D507CBD}" type="datetime1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02F5-1467-43E7-93E7-84CC624F56D9}" type="datetime1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59B6-D468-4109-8B2B-E5F86DBBB8C4}" type="datetime1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921B-032C-4AA8-AB8B-DF4AA53BCC26}" type="datetime1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53E8-C7BD-4086-85BB-805AC00D67E0}" type="datetime1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39F4-1990-4E6F-BB0A-CE7F7F388119}" type="datetime1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E2BB-C00E-4B05-ADCA-B79567B068A2}" type="datetime1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D697-1950-4450-AFA5-4307285AAFB1}" type="datetime1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iznetian.com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orum.wiznet.io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izwiki.net/" TargetMode="External"/><Relationship Id="rId5" Type="http://schemas.openxmlformats.org/officeDocument/2006/relationships/hyperlink" Target="http://wiznetacademy.com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williamhook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8" y="3075057"/>
            <a:ext cx="8064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+mn-ea"/>
              </a:rPr>
              <a:t>아두이노</a:t>
            </a:r>
            <a:r>
              <a:rPr lang="en-US" altLang="ko-KR" sz="3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3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선풍기 만들기</a:t>
            </a:r>
            <a:r>
              <a:rPr lang="en-US" altLang="ko-KR" sz="3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(2)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WIZnet Academy</a:t>
            </a:r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36248" y="2551838"/>
            <a:ext cx="2440208" cy="437173"/>
            <a:chOff x="6236248" y="2551838"/>
            <a:chExt cx="2440208" cy="437173"/>
          </a:xfrm>
        </p:grpSpPr>
        <p:sp>
          <p:nvSpPr>
            <p:cNvPr id="6" name="TextBox 5"/>
            <p:cNvSpPr txBox="1"/>
            <p:nvPr/>
          </p:nvSpPr>
          <p:spPr>
            <a:xfrm>
              <a:off x="6236248" y="2727401"/>
              <a:ext cx="24402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                               Academy 2017   </a:t>
              </a:r>
            </a:p>
          </p:txBody>
        </p:sp>
        <p:pic>
          <p:nvPicPr>
            <p:cNvPr id="41986" name="Picture 2" descr="Device Server, WiFi, Ethernet |  WIZnet Co., Ltd.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89394" y="2551838"/>
              <a:ext cx="1143000" cy="381001"/>
            </a:xfrm>
            <a:prstGeom prst="rect">
              <a:avLst/>
            </a:prstGeom>
            <a:noFill/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87" y="279493"/>
            <a:ext cx="1532076" cy="1703774"/>
          </a:xfrm>
          <a:prstGeom prst="rect">
            <a:avLst/>
          </a:prstGeom>
        </p:spPr>
      </p:pic>
      <p:pic>
        <p:nvPicPr>
          <p:cNvPr id="14" name="Picture 2" descr="http://simpleicon.com/wp-content/uploads/link-2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31" y="5697185"/>
            <a:ext cx="488660" cy="48866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3" name="TextBox 2"/>
          <p:cNvSpPr txBox="1"/>
          <p:nvPr/>
        </p:nvSpPr>
        <p:spPr>
          <a:xfrm>
            <a:off x="1232211" y="5363924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WIZnet page</a:t>
            </a:r>
            <a:endParaRPr lang="ko-KR" altLang="en-US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24948" y="5661248"/>
            <a:ext cx="239604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  <a:hlinkClick r:id="rId5"/>
              </a:rPr>
              <a:t>http://wiznetacademy.com</a:t>
            </a:r>
            <a:r>
              <a:rPr lang="en-US" altLang="ko-KR" sz="1400" dirty="0" smtClean="0">
                <a:latin typeface="+mn-ea"/>
                <a:hlinkClick r:id="rId5"/>
              </a:rPr>
              <a:t>/</a:t>
            </a:r>
            <a:endParaRPr lang="en-US" altLang="ko-KR" sz="1400" dirty="0" smtClean="0">
              <a:latin typeface="+mn-ea"/>
              <a:hlinkClick r:id="rId6"/>
            </a:endParaRPr>
          </a:p>
          <a:p>
            <a:r>
              <a:rPr lang="en-US" altLang="ko-KR" sz="1400" dirty="0" smtClean="0">
                <a:latin typeface="+mn-ea"/>
                <a:hlinkClick r:id="rId6"/>
              </a:rPr>
              <a:t>http://wiznet.io</a:t>
            </a:r>
            <a:r>
              <a:rPr lang="en-US" altLang="ko-KR" sz="1400" dirty="0">
                <a:latin typeface="+mn-ea"/>
                <a:hlinkClick r:id="rId6"/>
              </a:rPr>
              <a:t>/</a:t>
            </a:r>
          </a:p>
          <a:p>
            <a:r>
              <a:rPr lang="en-US" altLang="ko-KR" sz="1400" dirty="0" smtClean="0">
                <a:latin typeface="+mn-ea"/>
                <a:hlinkClick r:id="rId7"/>
              </a:rPr>
              <a:t>https://forum.wiznet.io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  <a:hlinkClick r:id="rId8"/>
              </a:rPr>
              <a:t>http</a:t>
            </a:r>
            <a:r>
              <a:rPr lang="en-US" altLang="ko-KR" sz="1400" dirty="0">
                <a:latin typeface="+mn-ea"/>
                <a:hlinkClick r:id="rId8"/>
              </a:rPr>
              <a:t>://wiznetian.com</a:t>
            </a:r>
            <a:r>
              <a:rPr lang="en-US" altLang="ko-KR" sz="1400" dirty="0" smtClean="0">
                <a:latin typeface="+mn-ea"/>
                <a:hlinkClick r:id="rId8"/>
              </a:rPr>
              <a:t>/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895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https://upload.wikimedia.org/wikipedia/commons/thumb/9/95/Cartoon_cloud.svg/1280px-Cartoon_clou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807" y="2060848"/>
            <a:ext cx="4704457" cy="27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"/>
          <p:cNvGrpSpPr/>
          <p:nvPr/>
        </p:nvGrpSpPr>
        <p:grpSpPr>
          <a:xfrm>
            <a:off x="2699792" y="3140968"/>
            <a:ext cx="4095541" cy="667236"/>
            <a:chOff x="3625752" y="3375156"/>
            <a:chExt cx="1805606" cy="667236"/>
          </a:xfrm>
        </p:grpSpPr>
        <p:sp>
          <p:nvSpPr>
            <p:cNvPr id="12" name="TextBox 11"/>
            <p:cNvSpPr txBox="1"/>
            <p:nvPr/>
          </p:nvSpPr>
          <p:spPr>
            <a:xfrm>
              <a:off x="3625752" y="3375156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10</a:t>
              </a:r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분 휴식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20990" y="3703838"/>
              <a:ext cx="1710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681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https://upload.wikimedia.org/wikipedia/commons/thumb/9/95/Cartoon_cloud.svg/1280px-Cartoon_clou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807" y="2060848"/>
            <a:ext cx="4704457" cy="27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"/>
          <p:cNvGrpSpPr/>
          <p:nvPr/>
        </p:nvGrpSpPr>
        <p:grpSpPr>
          <a:xfrm>
            <a:off x="2699792" y="3042665"/>
            <a:ext cx="3879520" cy="890391"/>
            <a:chOff x="3720990" y="3152001"/>
            <a:chExt cx="1710368" cy="890391"/>
          </a:xfrm>
        </p:grpSpPr>
        <p:sp>
          <p:nvSpPr>
            <p:cNvPr id="12" name="TextBox 11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선풍기 만들기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20990" y="3703838"/>
              <a:ext cx="1710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강</a:t>
              </a:r>
              <a:r>
                <a:rPr lang="en-US" altLang="ko-KR" sz="16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, </a:t>
              </a:r>
              <a:r>
                <a:rPr lang="ko-KR" altLang="en-US" sz="16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약 조절을 해보자</a:t>
              </a:r>
              <a:r>
                <a:rPr lang="en-US" altLang="ko-KR" sz="16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895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회로를 구성해보자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회로 구성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485935" y="150887"/>
            <a:ext cx="2781300" cy="77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1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선풍기를 만들어보자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476672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057" y="3901380"/>
            <a:ext cx="1124434" cy="29119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158" y="5727526"/>
            <a:ext cx="2828925" cy="10858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3981092"/>
            <a:ext cx="2971800" cy="154305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5782" y="636455"/>
            <a:ext cx="3200400" cy="61626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9403" y="1412776"/>
            <a:ext cx="2514600" cy="24193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7000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https://upload.wikimedia.org/wikipedia/commons/thumb/9/95/Cartoon_cloud.svg/1280px-Cartoon_clou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807" y="2060848"/>
            <a:ext cx="4704457" cy="27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"/>
          <p:cNvGrpSpPr/>
          <p:nvPr/>
        </p:nvGrpSpPr>
        <p:grpSpPr>
          <a:xfrm>
            <a:off x="2699792" y="3042665"/>
            <a:ext cx="3879520" cy="890391"/>
            <a:chOff x="3720990" y="3152001"/>
            <a:chExt cx="1710368" cy="890391"/>
          </a:xfrm>
        </p:grpSpPr>
        <p:sp>
          <p:nvSpPr>
            <p:cNvPr id="12" name="TextBox 11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스마트 선풍기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20990" y="3703838"/>
              <a:ext cx="1710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조도센서 활용</a:t>
              </a:r>
              <a:endPara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353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조도 센서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조도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? </a:t>
              </a: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센서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?</a:t>
              </a: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74150" y="2154075"/>
            <a:ext cx="2649116" cy="338821"/>
          </a:xfrm>
          <a:prstGeom prst="rect">
            <a:avLst/>
          </a:prstGeom>
          <a:noFill/>
        </p:spPr>
        <p:txBody>
          <a:bodyPr wrap="square" lIns="61224" tIns="30612" rIns="61224" bIns="30612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조도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밝은 정도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62844" y="2636912"/>
            <a:ext cx="4305300" cy="338821"/>
          </a:xfrm>
          <a:prstGeom prst="rect">
            <a:avLst/>
          </a:prstGeom>
          <a:noFill/>
        </p:spPr>
        <p:txBody>
          <a:bodyPr wrap="square" lIns="61224" tIns="30612" rIns="61224" bIns="30612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센서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감지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(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측정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)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하는 장비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647" y="2636912"/>
            <a:ext cx="2578100" cy="2095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70" y="3386136"/>
            <a:ext cx="3905250" cy="2600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extBox 17"/>
          <p:cNvSpPr txBox="1"/>
          <p:nvPr/>
        </p:nvSpPr>
        <p:spPr>
          <a:xfrm>
            <a:off x="5811316" y="4941168"/>
            <a:ext cx="2649116" cy="338821"/>
          </a:xfrm>
          <a:prstGeom prst="rect">
            <a:avLst/>
          </a:prstGeom>
          <a:noFill/>
        </p:spPr>
        <p:txBody>
          <a:bodyPr wrap="square" lIns="61224" tIns="30612" rIns="61224" bIns="30612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밝기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↑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저항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↓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184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조도 센서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조도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? </a:t>
              </a: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센서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?</a:t>
              </a: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660" y="1405606"/>
            <a:ext cx="4633844" cy="50526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37" y="2468128"/>
            <a:ext cx="3751195" cy="312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8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스마트 선풍기 만들기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234804" y="365597"/>
            <a:ext cx="5181600" cy="741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9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스마트 선풍기 만들기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141311"/>
            <a:ext cx="3600450" cy="3590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772816"/>
            <a:ext cx="3914775" cy="4514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0583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Think About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더 생각해보자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.</a:t>
              </a: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1030" name="Picture 6" descr="물음표, 질문, 응답, 검색 엔진, 상징, 문자, 요청, 참고, 도움말, 문장 부호, 아이콘, 퍼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15553"/>
            <a:ext cx="4666247" cy="466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03242" y="3717032"/>
            <a:ext cx="3888432" cy="12003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조도센서 대신 온</a:t>
            </a:r>
            <a:r>
              <a:rPr lang="en-US" altLang="ko-KR" dirty="0" smtClean="0"/>
              <a:t>,</a:t>
            </a:r>
            <a:r>
              <a:rPr lang="ko-KR" altLang="en-US" dirty="0" smtClean="0"/>
              <a:t>습도 센서를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사용하면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더 똑똑한 선풍기가 되려면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8628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https://upload.wikimedia.org/wikipedia/commons/thumb/9/95/Cartoon_cloud.svg/1280px-Cartoon_clou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807" y="2060848"/>
            <a:ext cx="4704457" cy="27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"/>
          <p:cNvGrpSpPr/>
          <p:nvPr/>
        </p:nvGrpSpPr>
        <p:grpSpPr>
          <a:xfrm>
            <a:off x="2771800" y="2996952"/>
            <a:ext cx="3879520" cy="890391"/>
            <a:chOff x="3720990" y="3152001"/>
            <a:chExt cx="1710368" cy="890391"/>
          </a:xfrm>
        </p:grpSpPr>
        <p:sp>
          <p:nvSpPr>
            <p:cNvPr id="12" name="TextBox 11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복습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20990" y="3703838"/>
              <a:ext cx="1710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LED</a:t>
              </a:r>
              <a:r>
                <a:rPr lang="ko-KR" altLang="en-US" sz="16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16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제어하기</a:t>
              </a:r>
              <a:endPara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344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2763397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788587" y="-39628"/>
            <a:ext cx="4851070" cy="4207996"/>
            <a:chOff x="3347864" y="79838"/>
            <a:chExt cx="4851070" cy="4207996"/>
          </a:xfrm>
        </p:grpSpPr>
        <p:pic>
          <p:nvPicPr>
            <p:cNvPr id="10" name="Picture 6" descr="https://www.worldretailcongress.com/sites/worldretailcongress.com/files/styles/icon-big/public/default_images/session.png?itok=oAbFYNtO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0938" y="79838"/>
              <a:ext cx="4207996" cy="4207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그룹 10"/>
            <p:cNvGrpSpPr/>
            <p:nvPr/>
          </p:nvGrpSpPr>
          <p:grpSpPr>
            <a:xfrm>
              <a:off x="3347864" y="1383470"/>
              <a:ext cx="4752528" cy="1107996"/>
              <a:chOff x="3562624" y="3152001"/>
              <a:chExt cx="2090450" cy="110799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3720990" y="3152001"/>
                <a:ext cx="171036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600" b="1" dirty="0" smtClean="0">
                    <a:ln>
                      <a:solidFill>
                        <a:schemeClr val="bg1">
                          <a:lumMod val="85000"/>
                          <a:alpha val="3000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+mn-ea"/>
                  </a:rPr>
                  <a:t>Q</a:t>
                </a:r>
                <a:r>
                  <a:rPr lang="en-US" altLang="ko-KR" sz="3600" b="1" dirty="0" smtClean="0">
                    <a:ln>
                      <a:solidFill>
                        <a:schemeClr val="bg1">
                          <a:lumMod val="85000"/>
                          <a:alpha val="3000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+mn-ea"/>
                  </a:rPr>
                  <a:t>&amp;</a:t>
                </a:r>
                <a:r>
                  <a:rPr lang="en-US" altLang="ko-KR" sz="6600" b="1" dirty="0" smtClean="0">
                    <a:ln>
                      <a:solidFill>
                        <a:schemeClr val="bg1">
                          <a:lumMod val="85000"/>
                          <a:alpha val="3000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+mn-ea"/>
                  </a:rPr>
                  <a:t>A</a:t>
                </a:r>
                <a:endParaRPr lang="en-US" altLang="ko-KR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562624" y="3629471"/>
                <a:ext cx="2090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829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LED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제어하기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나만의 방식으로 제어하기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150" y="2204864"/>
            <a:ext cx="5406870" cy="40551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9262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https://upload.wikimedia.org/wikipedia/commons/thumb/9/95/Cartoon_cloud.svg/1280px-Cartoon_clou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807" y="2060848"/>
            <a:ext cx="4704457" cy="27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"/>
          <p:cNvGrpSpPr/>
          <p:nvPr/>
        </p:nvGrpSpPr>
        <p:grpSpPr>
          <a:xfrm>
            <a:off x="2915816" y="2939879"/>
            <a:ext cx="3879520" cy="890391"/>
            <a:chOff x="3720990" y="3152001"/>
            <a:chExt cx="1710368" cy="890391"/>
          </a:xfrm>
        </p:grpSpPr>
        <p:sp>
          <p:nvSpPr>
            <p:cNvPr id="12" name="TextBox 11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시리얼 모니터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20990" y="3703838"/>
              <a:ext cx="1710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시리얼</a:t>
              </a:r>
              <a:r>
                <a:rPr lang="en-US" altLang="ko-KR" sz="16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68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시리얼 통신</a:t>
            </a:r>
            <a:endParaRPr lang="en-US" altLang="ko-KR" sz="24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통신 방법 중 하나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51" y="2257503"/>
            <a:ext cx="4501908" cy="3071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372" y="3501008"/>
            <a:ext cx="2924944" cy="29249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6797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시리얼 모니터</a:t>
            </a:r>
            <a:endParaRPr lang="en-US" altLang="ko-KR" sz="24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상대방의 말을 볼 수 있어요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336277" y="6038644"/>
            <a:ext cx="2733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출처 </a:t>
            </a:r>
            <a:r>
              <a:rPr lang="en-US" altLang="ko-KR" sz="1400" dirty="0" smtClean="0"/>
              <a:t>: </a:t>
            </a:r>
            <a:r>
              <a:rPr lang="en-US" altLang="ko-KR" sz="1400" b="1" dirty="0">
                <a:hlinkClick r:id="rId3" tooltip="William Hook 님의 포토스트림으로 이동"/>
              </a:rPr>
              <a:t>William </a:t>
            </a:r>
            <a:r>
              <a:rPr lang="en-US" altLang="ko-KR" sz="1400" b="1" dirty="0" smtClean="0">
                <a:hlinkClick r:id="rId3" tooltip="William Hook 님의 포토스트림으로 이동"/>
              </a:rPr>
              <a:t>Hook</a:t>
            </a:r>
            <a:r>
              <a:rPr lang="en-US" altLang="ko-KR" sz="1400" dirty="0" smtClean="0"/>
              <a:t> (CC BY-SA)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084575"/>
            <a:ext cx="4867954" cy="32294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498" y="3418098"/>
            <a:ext cx="4502482" cy="300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6825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예제로 배워봅시다</a:t>
            </a:r>
            <a:endParaRPr lang="en-US" altLang="ko-KR" sz="24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내가 작성한 메시지 돌려받기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82" y="1988840"/>
            <a:ext cx="3422494" cy="4685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2153762"/>
            <a:ext cx="4686300" cy="4362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0729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예제 응용하기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Serial</a:t>
              </a: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로 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LED</a:t>
              </a: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제어하기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sp>
        <p:nvSpPr>
          <p:cNvPr id="16" name="Rectangle 8"/>
          <p:cNvSpPr/>
          <p:nvPr/>
        </p:nvSpPr>
        <p:spPr>
          <a:xfrm>
            <a:off x="1574150" y="2224895"/>
            <a:ext cx="335152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if (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만약에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…)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C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입력한 게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‘1’</a:t>
            </a:r>
            <a:r>
              <a:rPr lang="ko-KR" altLang="en-US" b="1" dirty="0" smtClean="0">
                <a:latin typeface="+mn-ea"/>
              </a:rPr>
              <a:t>이라면</a:t>
            </a:r>
            <a:r>
              <a:rPr lang="en-US" altLang="ko-KR" b="1" dirty="0" smtClean="0">
                <a:latin typeface="+mn-ea"/>
              </a:rPr>
              <a:t>?</a:t>
            </a:r>
            <a:br>
              <a:rPr lang="en-US" altLang="ko-KR" b="1" dirty="0" smtClean="0">
                <a:latin typeface="+mn-ea"/>
              </a:rPr>
            </a:br>
            <a:r>
              <a:rPr lang="en-US" altLang="ko-KR" b="1" dirty="0" smtClean="0">
                <a:latin typeface="+mn-ea"/>
              </a:rPr>
              <a:t>LED </a:t>
            </a:r>
            <a:r>
              <a:rPr lang="ko-KR" altLang="en-US" b="1" dirty="0" smtClean="0">
                <a:solidFill>
                  <a:srgbClr val="F2281E"/>
                </a:solidFill>
                <a:latin typeface="+mn-ea"/>
              </a:rPr>
              <a:t>켜기</a:t>
            </a:r>
            <a:endParaRPr lang="en-US" altLang="ko-KR" b="1" dirty="0" smtClean="0">
              <a:solidFill>
                <a:srgbClr val="F2281E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C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else (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그게 아니면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…)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C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그게 아니라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‘0’</a:t>
            </a:r>
            <a:r>
              <a:rPr lang="ko-KR" altLang="en-US" b="1" dirty="0" smtClean="0">
                <a:latin typeface="+mn-ea"/>
              </a:rPr>
              <a:t>이라면</a:t>
            </a:r>
            <a:r>
              <a:rPr lang="en-US" altLang="ko-KR" b="1" dirty="0" smtClean="0">
                <a:latin typeface="+mn-ea"/>
              </a:rPr>
              <a:t>?</a:t>
            </a:r>
            <a:r>
              <a:rPr lang="en-US" altLang="ko-KR" b="1" dirty="0">
                <a:latin typeface="+mn-ea"/>
              </a:rPr>
              <a:t/>
            </a:r>
            <a:br>
              <a:rPr lang="en-US" altLang="ko-KR" b="1" dirty="0">
                <a:latin typeface="+mn-ea"/>
              </a:rPr>
            </a:br>
            <a:r>
              <a:rPr lang="en-US" altLang="ko-KR" b="1" dirty="0" smtClean="0">
                <a:latin typeface="+mn-ea"/>
              </a:rPr>
              <a:t>LED </a:t>
            </a:r>
            <a:r>
              <a:rPr lang="ko-KR" altLang="en-US" b="1" dirty="0" smtClean="0">
                <a:latin typeface="+mn-ea"/>
              </a:rPr>
              <a:t>끄기</a:t>
            </a:r>
            <a:endParaRPr lang="en-US" altLang="ko-KR" b="1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150" y="1647192"/>
            <a:ext cx="3631461" cy="48250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19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예제 응용하기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Serial</a:t>
              </a: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로 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LED</a:t>
              </a: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제어하기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052" y="1543050"/>
            <a:ext cx="4457700" cy="5314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72" y="2048619"/>
            <a:ext cx="3962400" cy="2676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Rectangle 8"/>
          <p:cNvSpPr/>
          <p:nvPr/>
        </p:nvSpPr>
        <p:spPr>
          <a:xfrm>
            <a:off x="826824" y="4816861"/>
            <a:ext cx="36011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rgbClr val="C00000"/>
                </a:solidFill>
                <a:latin typeface="+mn-ea"/>
              </a:rPr>
              <a:t>if (</a:t>
            </a:r>
            <a:r>
              <a:rPr lang="ko-KR" altLang="en-US" sz="1600" b="1" dirty="0" smtClean="0">
                <a:solidFill>
                  <a:srgbClr val="C00000"/>
                </a:solidFill>
                <a:latin typeface="+mn-ea"/>
              </a:rPr>
              <a:t>만약에</a:t>
            </a:r>
            <a:r>
              <a:rPr lang="en-US" altLang="ko-KR" sz="1600" b="1" dirty="0" smtClean="0">
                <a:solidFill>
                  <a:srgbClr val="C00000"/>
                </a:solidFill>
                <a:latin typeface="+mn-ea"/>
              </a:rPr>
              <a:t>…)</a:t>
            </a:r>
            <a:endParaRPr lang="en-US" altLang="ko-KR" sz="1600" b="1" dirty="0">
              <a:solidFill>
                <a:srgbClr val="C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+mn-ea"/>
              </a:rPr>
              <a:t>입력한 게 </a:t>
            </a: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‘1’</a:t>
            </a:r>
            <a:r>
              <a:rPr lang="ko-KR" altLang="en-US" sz="1600" b="1" dirty="0" smtClean="0">
                <a:latin typeface="+mn-ea"/>
              </a:rPr>
              <a:t>이라면</a:t>
            </a:r>
            <a:r>
              <a:rPr lang="en-US" altLang="ko-KR" sz="1600" b="1" dirty="0" smtClean="0">
                <a:latin typeface="+mn-ea"/>
              </a:rPr>
              <a:t>?  LED </a:t>
            </a:r>
            <a:r>
              <a:rPr lang="ko-KR" altLang="en-US" sz="1600" b="1" dirty="0" smtClean="0">
                <a:solidFill>
                  <a:srgbClr val="F2281E"/>
                </a:solidFill>
                <a:latin typeface="+mn-ea"/>
              </a:rPr>
              <a:t>켜기</a:t>
            </a:r>
            <a:endParaRPr lang="en-US" altLang="ko-KR" sz="1600" b="1" dirty="0" smtClean="0">
              <a:solidFill>
                <a:srgbClr val="F2281E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C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rgbClr val="C00000"/>
                </a:solidFill>
                <a:latin typeface="+mn-ea"/>
              </a:rPr>
              <a:t>else (</a:t>
            </a:r>
            <a:r>
              <a:rPr lang="ko-KR" altLang="en-US" sz="1600" b="1" dirty="0" smtClean="0">
                <a:solidFill>
                  <a:srgbClr val="C00000"/>
                </a:solidFill>
                <a:latin typeface="+mn-ea"/>
              </a:rPr>
              <a:t>그게 아니면</a:t>
            </a:r>
            <a:r>
              <a:rPr lang="en-US" altLang="ko-KR" sz="1600" b="1" dirty="0" smtClean="0">
                <a:solidFill>
                  <a:srgbClr val="C00000"/>
                </a:solidFill>
                <a:latin typeface="+mn-ea"/>
              </a:rPr>
              <a:t>…)</a:t>
            </a:r>
            <a:endParaRPr lang="en-US" altLang="ko-KR" sz="1600" b="1" dirty="0">
              <a:solidFill>
                <a:srgbClr val="C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+mn-ea"/>
              </a:rPr>
              <a:t>그게 아니라 </a:t>
            </a: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‘0’</a:t>
            </a:r>
            <a:r>
              <a:rPr lang="ko-KR" altLang="en-US" sz="1600" b="1" dirty="0" smtClean="0">
                <a:latin typeface="+mn-ea"/>
              </a:rPr>
              <a:t>이라면</a:t>
            </a:r>
            <a:r>
              <a:rPr lang="en-US" altLang="ko-KR" sz="1600" b="1" dirty="0" smtClean="0">
                <a:latin typeface="+mn-ea"/>
              </a:rPr>
              <a:t>?  LED </a:t>
            </a:r>
            <a:r>
              <a:rPr lang="ko-KR" altLang="en-US" sz="1600" b="1" dirty="0" smtClean="0">
                <a:latin typeface="+mn-ea"/>
              </a:rPr>
              <a:t>끄기</a:t>
            </a:r>
            <a:endParaRPr lang="en-US" altLang="ko-KR" sz="16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390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aramond-Trebuchet MS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84212</TotalTime>
  <Words>199</Words>
  <Application>Microsoft Office PowerPoint</Application>
  <PresentationFormat>화면 슬라이드 쇼(4:3)</PresentationFormat>
  <Paragraphs>63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Trebuchet MS</vt:lpstr>
      <vt:lpstr>돋움</vt:lpstr>
      <vt:lpstr>맑은 고딕</vt:lpstr>
      <vt:lpstr>Garamond</vt:lpstr>
      <vt:lpstr>Yoon 윤고딕 520_TT</vt:lpstr>
      <vt:lpstr>Wingdings</vt:lpstr>
      <vt:lpstr>Arial</vt:lpstr>
      <vt:lpstr>바탕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EricJung</dc:creator>
  <cp:lastModifiedBy>woo</cp:lastModifiedBy>
  <cp:revision>1743</cp:revision>
  <cp:lastPrinted>2015-09-17T01:38:43Z</cp:lastPrinted>
  <dcterms:created xsi:type="dcterms:W3CDTF">2013-09-05T09:43:46Z</dcterms:created>
  <dcterms:modified xsi:type="dcterms:W3CDTF">2017-06-20T07:07:26Z</dcterms:modified>
</cp:coreProperties>
</file>