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sldIdLst>
    <p:sldId id="275" r:id="rId2"/>
    <p:sldId id="851" r:id="rId3"/>
    <p:sldId id="852" r:id="rId4"/>
    <p:sldId id="854" r:id="rId5"/>
    <p:sldId id="855" r:id="rId6"/>
    <p:sldId id="775" r:id="rId7"/>
    <p:sldId id="846" r:id="rId8"/>
    <p:sldId id="847" r:id="rId9"/>
    <p:sldId id="848" r:id="rId10"/>
    <p:sldId id="857" r:id="rId11"/>
    <p:sldId id="849" r:id="rId12"/>
    <p:sldId id="856" r:id="rId13"/>
    <p:sldId id="836" r:id="rId14"/>
    <p:sldId id="831" r:id="rId15"/>
    <p:sldId id="832" r:id="rId16"/>
    <p:sldId id="835" r:id="rId17"/>
    <p:sldId id="858" r:id="rId18"/>
    <p:sldId id="859" r:id="rId19"/>
    <p:sldId id="860" r:id="rId20"/>
    <p:sldId id="845" r:id="rId21"/>
  </p:sldIdLst>
  <p:sldSz cx="9144000" cy="6858000" type="screen4x3"/>
  <p:notesSz cx="7099300" cy="10234613"/>
  <p:embeddedFontLst>
    <p:embeddedFont>
      <p:font typeface="Yoon 윤고딕 520_TT" panose="020B0600000101010101" charset="-127"/>
      <p:regular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Garamond" panose="02020404030301010803" pitchFamily="18" charset="0"/>
      <p:regular r:id="rId30"/>
      <p:bold r:id="rId31"/>
      <p: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281E"/>
    <a:srgbClr val="272123"/>
    <a:srgbClr val="FDA800"/>
    <a:srgbClr val="FFDE75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87793" autoAdjust="0"/>
  </p:normalViewPr>
  <p:slideViewPr>
    <p:cSldViewPr>
      <p:cViewPr varScale="1">
        <p:scale>
          <a:sx n="78" d="100"/>
          <a:sy n="78" d="100"/>
        </p:scale>
        <p:origin x="13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7E4CB9-C44E-4E2C-A43E-E5157AF75028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14A9A-796D-4953-ADCB-C06277283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3FA-1F33-4BC9-9ECA-40C77D7F441E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1CB-CE80-4346-9E84-AEC7FBE946DF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86-E702-4AA8-B0F7-A21EDA8A5D4A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7E80-0B92-492F-A36C-279C6CE648EE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9885-2FAE-468C-9466-D7F65D507CBD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F5-1467-43E7-93E7-84CC624F56D9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9B6-D468-4109-8B2B-E5F86DBBB8C4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21B-032C-4AA8-AB8B-DF4AA53BCC26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53E8-C7BD-4086-85BB-805AC00D67E0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9F4-1990-4E6F-BB0A-CE7F7F388119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E2BB-C00E-4B05-ADCA-B79567B068A2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D697-1950-4450-AFA5-4307285AAFB1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iznetian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zwiki.net/" TargetMode="External"/><Relationship Id="rId5" Type="http://schemas.openxmlformats.org/officeDocument/2006/relationships/hyperlink" Target="http://wiznetacademy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opusk/22100389685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cc/it/Tutorial/PW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opusk/22098476327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3075057"/>
            <a:ext cx="8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아두이노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피아노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WIZnet Academy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248" y="2551838"/>
            <a:ext cx="2440208" cy="437173"/>
            <a:chOff x="6236248" y="2551838"/>
            <a:chExt cx="2440208" cy="437173"/>
          </a:xfrm>
        </p:grpSpPr>
        <p:sp>
          <p:nvSpPr>
            <p:cNvPr id="6" name="TextBox 5"/>
            <p:cNvSpPr txBox="1"/>
            <p:nvPr/>
          </p:nvSpPr>
          <p:spPr>
            <a:xfrm>
              <a:off x="6236248" y="2727401"/>
              <a:ext cx="2440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               Academy 2017   </a:t>
              </a:r>
            </a:p>
          </p:txBody>
        </p:sp>
        <p:pic>
          <p:nvPicPr>
            <p:cNvPr id="41986" name="Picture 2" descr="Device Server, WiFi, Ethernet |  WIZnet Co., Ltd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89394" y="2551838"/>
              <a:ext cx="1143000" cy="381001"/>
            </a:xfrm>
            <a:prstGeom prst="rect">
              <a:avLst/>
            </a:prstGeom>
            <a:noFill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7" y="279493"/>
            <a:ext cx="1532076" cy="1703774"/>
          </a:xfrm>
          <a:prstGeom prst="rect">
            <a:avLst/>
          </a:prstGeom>
        </p:spPr>
      </p:pic>
      <p:pic>
        <p:nvPicPr>
          <p:cNvPr id="14" name="Picture 2" descr="http://simpleicon.com/wp-content/uploads/link-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1" y="5697185"/>
            <a:ext cx="488660" cy="4886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1232211" y="536392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WIZnet page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4948" y="5661248"/>
            <a:ext cx="2396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hlinkClick r:id="rId5"/>
              </a:rPr>
              <a:t>http://wiznetacademy.com</a:t>
            </a:r>
            <a:r>
              <a:rPr lang="en-US" altLang="ko-KR" sz="1400" dirty="0" smtClean="0">
                <a:latin typeface="+mn-ea"/>
                <a:hlinkClick r:id="rId5"/>
              </a:rPr>
              <a:t>/</a:t>
            </a:r>
            <a:endParaRPr lang="en-US" altLang="ko-KR" sz="1400" dirty="0" smtClean="0">
              <a:latin typeface="+mn-ea"/>
              <a:hlinkClick r:id="rId6"/>
            </a:endParaRPr>
          </a:p>
          <a:p>
            <a:r>
              <a:rPr lang="en-US" altLang="ko-KR" sz="1400" dirty="0" smtClean="0">
                <a:latin typeface="+mn-ea"/>
                <a:hlinkClick r:id="rId6"/>
              </a:rPr>
              <a:t>http://wiznet.io</a:t>
            </a:r>
            <a:r>
              <a:rPr lang="en-US" altLang="ko-KR" sz="1400" dirty="0">
                <a:latin typeface="+mn-ea"/>
                <a:hlinkClick r:id="rId6"/>
              </a:rPr>
              <a:t>/</a:t>
            </a:r>
          </a:p>
          <a:p>
            <a:r>
              <a:rPr lang="en-US" altLang="ko-KR" sz="1400" dirty="0" smtClean="0">
                <a:latin typeface="+mn-ea"/>
                <a:hlinkClick r:id="rId6"/>
              </a:rPr>
              <a:t>http</a:t>
            </a:r>
            <a:r>
              <a:rPr lang="en-US" altLang="ko-KR" sz="1400" dirty="0">
                <a:latin typeface="+mn-ea"/>
                <a:hlinkClick r:id="rId6"/>
              </a:rPr>
              <a:t>://</a:t>
            </a:r>
            <a:r>
              <a:rPr lang="en-US" altLang="ko-KR" sz="1400" dirty="0" smtClean="0">
                <a:latin typeface="+mn-ea"/>
                <a:hlinkClick r:id="rId6"/>
              </a:rPr>
              <a:t>wizwiki.net</a:t>
            </a:r>
            <a:endParaRPr lang="en-US" altLang="ko-KR" sz="1400" dirty="0" smtClean="0">
              <a:latin typeface="+mn-ea"/>
              <a:hlinkClick r:id="rId5"/>
            </a:endParaRPr>
          </a:p>
          <a:p>
            <a:r>
              <a:rPr lang="en-US" altLang="ko-KR" sz="1400" dirty="0" smtClean="0">
                <a:latin typeface="+mn-ea"/>
                <a:hlinkClick r:id="rId7"/>
              </a:rPr>
              <a:t>http</a:t>
            </a:r>
            <a:r>
              <a:rPr lang="en-US" altLang="ko-KR" sz="1400" dirty="0">
                <a:latin typeface="+mn-ea"/>
                <a:hlinkClick r:id="rId7"/>
              </a:rPr>
              <a:t>://wiznetian.com</a:t>
            </a:r>
            <a:r>
              <a:rPr lang="en-US" altLang="ko-KR" sz="1400" dirty="0" smtClean="0">
                <a:latin typeface="+mn-ea"/>
                <a:hlinkClick r:id="rId7"/>
              </a:rPr>
              <a:t>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터치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– Self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방식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충전할 것이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2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개라면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충전속도도 느려진다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7" y="2199214"/>
            <a:ext cx="6000750" cy="2254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7" y="4677494"/>
            <a:ext cx="6000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라이브러리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라이브러리는 도서관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2" y="2060848"/>
            <a:ext cx="7377058" cy="21055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8668">
            <a:off x="1408298" y="3550546"/>
            <a:ext cx="3286125" cy="304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5131121" y="5278440"/>
            <a:ext cx="644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Capacitive Sensing Library</a:t>
            </a:r>
          </a:p>
        </p:txBody>
      </p:sp>
    </p:spTree>
    <p:extLst>
      <p:ext uri="{BB962C8B-B14F-4D97-AF65-F5344CB8AC3E}">
        <p14:creationId xmlns:p14="http://schemas.microsoft.com/office/powerpoint/2010/main" val="18498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라이브러리 관리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CapacitiveSensor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설치하기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29386"/>
            <a:ext cx="5767579" cy="2883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3584"/>
            <a:ext cx="7892730" cy="20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140968"/>
            <a:ext cx="4095541" cy="667236"/>
            <a:chOff x="3625752" y="3375156"/>
            <a:chExt cx="1805606" cy="667236"/>
          </a:xfrm>
        </p:grpSpPr>
        <p:sp>
          <p:nvSpPr>
            <p:cNvPr id="12" name="TextBox 11"/>
            <p:cNvSpPr txBox="1"/>
            <p:nvPr/>
          </p:nvSpPr>
          <p:spPr>
            <a:xfrm>
              <a:off x="3625752" y="337515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10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 휴식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피아노 만들기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일단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회로부터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회로 작성하기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5" y="1405606"/>
            <a:ext cx="8214111" cy="5452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0352" y="4797152"/>
            <a:ext cx="5052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미</a:t>
            </a:r>
            <a:endParaRPr lang="en-US" altLang="ko-KR" sz="2500" dirty="0" smtClean="0"/>
          </a:p>
          <a:p>
            <a:r>
              <a:rPr lang="ko-KR" altLang="en-US" sz="2500" dirty="0" err="1" smtClean="0"/>
              <a:t>레</a:t>
            </a:r>
            <a:endParaRPr lang="en-US" altLang="ko-KR" sz="2500" dirty="0" smtClean="0"/>
          </a:p>
          <a:p>
            <a:r>
              <a:rPr lang="ko-KR" altLang="en-US" sz="2500" dirty="0" smtClean="0"/>
              <a:t>도</a:t>
            </a:r>
            <a:endParaRPr lang="en-US" altLang="ko-KR" sz="2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740351" y="3122194"/>
            <a:ext cx="505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시</a:t>
            </a:r>
            <a:endParaRPr lang="en-US" altLang="ko-KR" sz="2500" dirty="0" smtClean="0"/>
          </a:p>
          <a:p>
            <a:r>
              <a:rPr lang="ko-KR" altLang="en-US" sz="2500" dirty="0" smtClean="0"/>
              <a:t>라</a:t>
            </a:r>
            <a:endParaRPr lang="en-US" altLang="ko-KR" sz="2500" dirty="0" smtClean="0"/>
          </a:p>
          <a:p>
            <a:r>
              <a:rPr lang="ko-KR" altLang="en-US" sz="2500" dirty="0" smtClean="0"/>
              <a:t>솔</a:t>
            </a:r>
            <a:endParaRPr lang="en-US" altLang="ko-KR" sz="2500" dirty="0" smtClean="0"/>
          </a:p>
          <a:p>
            <a:r>
              <a:rPr lang="ko-KR" altLang="en-US" sz="2500" dirty="0"/>
              <a:t>파</a:t>
            </a:r>
            <a:endParaRPr lang="en-US" altLang="ko-KR" sz="2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40350" y="2580302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도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6716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코드 작성하기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라이브러리 포함 및 정의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16224"/>
            <a:ext cx="596798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코드 작성하기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Setup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파트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05" y="2189954"/>
            <a:ext cx="7276359" cy="43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코드 작성하기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Loop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파트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: </a:t>
              </a:r>
              <a:r>
                <a:rPr lang="ko-KR" altLang="en-US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반복문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9" y="2132856"/>
            <a:ext cx="6591629" cy="44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코드 작성하기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pitches.h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7744" y="2153762"/>
            <a:ext cx="64476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blog.naver.com/opusk/221003896853</a:t>
            </a:r>
            <a:endParaRPr lang="en-US" altLang="ko-KR" sz="2000" dirty="0" smtClean="0"/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1.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URL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을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웹브라우저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주소창에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입력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아두이노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코드 링크 클릭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3.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pitches.h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 내용을 메모장에 복사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4. </a:t>
            </a:r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pitches.h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로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저장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5.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저장한 파일을 피아노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스케치에 추가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6.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업로드 후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테스트해보기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2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피에조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부저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피에조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 효과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52" y="3608807"/>
            <a:ext cx="3873500" cy="2971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0860" y="2674655"/>
            <a:ext cx="6447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주파수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(2K ~ 4K)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압력에 따른 전류세기의 변화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전류세기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따른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</a:b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물질의 분자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진동의 변화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3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6339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6021288"/>
            <a:ext cx="30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kei@wiznet.io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Picture 6" descr="http://files.softicons.com/download/system-icons/windows-8-metro-invert-icons-by-dakirby309/png/256x256/Other/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09329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788587" y="-39628"/>
            <a:ext cx="4851070" cy="4207996"/>
            <a:chOff x="3347864" y="79838"/>
            <a:chExt cx="4851070" cy="4207996"/>
          </a:xfrm>
        </p:grpSpPr>
        <p:pic>
          <p:nvPicPr>
            <p:cNvPr id="10" name="Picture 6" descr="https://www.worldretailcongress.com/sites/worldretailcongress.com/files/styles/icon-big/public/default_images/session.png?itok=oAbFYNt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38" y="79838"/>
              <a:ext cx="4207996" cy="42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3347864" y="1383470"/>
              <a:ext cx="4752528" cy="1107996"/>
              <a:chOff x="3562624" y="3152001"/>
              <a:chExt cx="2090450" cy="110799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20990" y="3152001"/>
                <a:ext cx="171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Q</a:t>
                </a:r>
                <a:r>
                  <a:rPr lang="en-US" altLang="ko-KR" sz="3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&amp;</a:t>
                </a:r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A</a:t>
                </a:r>
                <a:endPara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2624" y="3629471"/>
                <a:ext cx="209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PWM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PWM :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전류의 세기를 </a:t>
              </a:r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제어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276872"/>
            <a:ext cx="3400466" cy="3723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69003" y="6197242"/>
            <a:ext cx="644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CC BY-SA)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hlinkClick r:id="rId4"/>
              </a:rPr>
              <a:t>Arduino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1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PWM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테스트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직접 회로 만들기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74150" y="2636912"/>
            <a:ext cx="33515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오른쪽 그림을 따라 해요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저항 </a:t>
            </a:r>
            <a:r>
              <a:rPr lang="en-US" altLang="ko-KR" b="1" dirty="0" smtClean="0">
                <a:latin typeface="+mn-ea"/>
              </a:rPr>
              <a:t>: 330</a:t>
            </a:r>
            <a:r>
              <a:rPr lang="ko-KR" altLang="en-US" b="1" dirty="0" smtClean="0">
                <a:latin typeface="+mn-ea"/>
              </a:rPr>
              <a:t>옴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LED</a:t>
            </a:r>
            <a:r>
              <a:rPr lang="ko-KR" altLang="en-US" b="1" dirty="0" smtClean="0">
                <a:latin typeface="+mn-ea"/>
              </a:rPr>
              <a:t>의 짧은 다리를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검은색 선과 연결 </a:t>
            </a:r>
            <a:r>
              <a:rPr lang="en-US" altLang="ko-KR" b="1" dirty="0" smtClean="0">
                <a:latin typeface="+mn-ea"/>
                <a:hlinkClick r:id="rId3"/>
              </a:rPr>
              <a:t>(</a:t>
            </a:r>
            <a:r>
              <a:rPr lang="ko-KR" altLang="en-US" b="1" dirty="0" smtClean="0">
                <a:latin typeface="+mn-ea"/>
                <a:hlinkClick r:id="rId3"/>
              </a:rPr>
              <a:t>극성</a:t>
            </a:r>
            <a:r>
              <a:rPr lang="en-US" altLang="ko-KR" b="1" dirty="0" smtClean="0">
                <a:latin typeface="+mn-ea"/>
                <a:hlinkClick r:id="rId3"/>
              </a:rPr>
              <a:t>)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50" y="1647192"/>
            <a:ext cx="3631461" cy="4825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/>
          <p:cNvSpPr/>
          <p:nvPr/>
        </p:nvSpPr>
        <p:spPr>
          <a:xfrm rot="20933611">
            <a:off x="1163448" y="3634727"/>
            <a:ext cx="1824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조심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!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37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PWM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복습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코드 작성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1403648" y="2333486"/>
            <a:ext cx="33515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pinMode</a:t>
            </a:r>
            <a:r>
              <a:rPr lang="en-US" altLang="ko-KR" b="1" dirty="0" smtClean="0">
                <a:latin typeface="+mn-ea"/>
              </a:rPr>
              <a:t>() - </a:t>
            </a:r>
            <a:r>
              <a:rPr lang="ko-KR" altLang="en-US" dirty="0" smtClean="0">
                <a:latin typeface="+mn-ea"/>
              </a:rPr>
              <a:t>핀 설정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analogWrite</a:t>
            </a:r>
            <a:r>
              <a:rPr lang="en-US" altLang="ko-KR" b="1" dirty="0" smtClean="0">
                <a:latin typeface="+mn-ea"/>
              </a:rPr>
              <a:t>()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</a:rPr>
              <a:t>0~255</a:t>
            </a:r>
            <a:r>
              <a:rPr lang="ko-KR" altLang="en-US" dirty="0" smtClean="0">
                <a:latin typeface="+mn-ea"/>
              </a:rPr>
              <a:t>의 값 출력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delay() - </a:t>
            </a:r>
            <a:r>
              <a:rPr lang="ko-KR" altLang="en-US" dirty="0" smtClean="0">
                <a:latin typeface="+mn-ea"/>
              </a:rPr>
              <a:t>시간 지연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count++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명령 후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74" y="2040550"/>
            <a:ext cx="4693830" cy="44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피아노 원리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아두이노에서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어떻게 하죠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캐패시터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콘덴서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70" y="2638150"/>
            <a:ext cx="1141277" cy="3233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69" y="2397705"/>
            <a:ext cx="5571763" cy="3714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68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정전용량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건전지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44" y="3543313"/>
            <a:ext cx="2438400" cy="1630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4" y="2307231"/>
            <a:ext cx="3731568" cy="1236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92" y="3284984"/>
            <a:ext cx="4186243" cy="31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터치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– Self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방식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충전할 것이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2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개라면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충전속도도 느려진다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!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4392488" cy="407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9710"/>
            <a:ext cx="3060700" cy="1333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3736" y="4089266"/>
            <a:ext cx="644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큰 저항을 사용한 이유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</a:t>
            </a:r>
          </a:p>
          <a:p>
            <a:pPr marL="342900" indent="-342900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충전 속도를 늦춰보자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95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73537</TotalTime>
  <Words>236</Words>
  <Application>Microsoft Office PowerPoint</Application>
  <PresentationFormat>화면 슬라이드 쇼(4:3)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Yoon 윤고딕 520_TT</vt:lpstr>
      <vt:lpstr>Arial</vt:lpstr>
      <vt:lpstr>Trebuchet MS</vt:lpstr>
      <vt:lpstr>돋움</vt:lpstr>
      <vt:lpstr>맑은 고딕</vt:lpstr>
      <vt:lpstr>Garamond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EricJung</dc:creator>
  <cp:lastModifiedBy>Windows 사용자</cp:lastModifiedBy>
  <cp:revision>1751</cp:revision>
  <cp:lastPrinted>2015-09-17T01:38:43Z</cp:lastPrinted>
  <dcterms:created xsi:type="dcterms:W3CDTF">2013-09-05T09:43:46Z</dcterms:created>
  <dcterms:modified xsi:type="dcterms:W3CDTF">2017-07-21T07:54:26Z</dcterms:modified>
</cp:coreProperties>
</file>