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26EE28-521B-5891-59FD-8A6275625E58}" v="40" dt="2025-08-23T17:59:52.1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varScale="1">
        <p:scale>
          <a:sx n="71" d="100"/>
          <a:sy n="71" d="100"/>
        </p:scale>
        <p:origin x="40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t>
            </a:r>
            <a:r>
              <a:rPr lang="en-US" dirty="0" err="1"/>
              <a:t>DriverPass</a:t>
            </a:r>
            <a:r>
              <a:rPr lang="en-US" dirty="0"/>
              <a:t>, we selected functional requirements that focus on what users can actually do on the system. Students need to be able to register, log in, and manage their profiles. They also need to access online lessons, quizzes, and practice tests, which directly supports student preparedness. Scheduling features let students set, change, or cancel driving lessons, while automatic assignment of</a:t>
            </a:r>
            <a:r>
              <a:rPr lang="en-US" baseline="0" dirty="0"/>
              <a:t> </a:t>
            </a:r>
            <a:r>
              <a:rPr lang="en-US" dirty="0"/>
              <a:t>instructors and vehicles reduces administrative workload for staff.</a:t>
            </a:r>
          </a:p>
          <a:p>
            <a:endParaRPr lang="en-US" dirty="0"/>
          </a:p>
          <a:p>
            <a:r>
              <a:rPr lang="en-US" dirty="0"/>
              <a:t>The nonfunctional requirements ensure </a:t>
            </a:r>
            <a:r>
              <a:rPr lang="en-US" baseline="0" dirty="0"/>
              <a:t>the system</a:t>
            </a:r>
            <a:r>
              <a:rPr lang="en-US" dirty="0"/>
              <a:t> works smoothly and safely. It must handle at least 500 users at the same time without slowing down, and it should work on all major browsers and devices so students and staff can access it anywhere</a:t>
            </a:r>
            <a:r>
              <a:rPr lang="en-US" baseline="0" dirty="0"/>
              <a:t>. </a:t>
            </a:r>
            <a:r>
              <a:rPr lang="en-US" dirty="0"/>
              <a:t>Security is critical, so all data is encrypted and communications </a:t>
            </a:r>
            <a:r>
              <a:rPr lang="en-US" baseline="0" dirty="0"/>
              <a:t>are </a:t>
            </a:r>
            <a:r>
              <a:rPr lang="en-US" dirty="0"/>
              <a:t>protected. Finally, cloud hosting ensures </a:t>
            </a:r>
            <a:r>
              <a:rPr lang="en-US" baseline="0" dirty="0"/>
              <a:t>the </a:t>
            </a:r>
            <a:r>
              <a:rPr lang="en-US" dirty="0"/>
              <a:t>system is reliable and always available.</a:t>
            </a:r>
            <a:endParaRPr lang="en-US" dirty="0">
              <a:ea typeface="Calibri" panose="020F0502020204030204"/>
              <a:cs typeface="Calibri" panose="020F0502020204030204"/>
            </a:endParaRPr>
          </a:p>
          <a:p>
            <a:r>
              <a:rPr lang="en-US" dirty="0"/>
              <a:t>Together, these </a:t>
            </a:r>
            <a:r>
              <a:rPr lang="en-US" baseline="0" dirty="0"/>
              <a:t>functional </a:t>
            </a:r>
            <a:r>
              <a:rPr lang="en-US" dirty="0"/>
              <a:t>and </a:t>
            </a:r>
            <a:r>
              <a:rPr lang="en-US" baseline="0" dirty="0"/>
              <a:t>nonfunctional requirements meet </a:t>
            </a:r>
            <a:r>
              <a:rPr lang="en-US" baseline="0" dirty="0" err="1"/>
              <a:t>DriverPass’s</a:t>
            </a:r>
            <a:r>
              <a:rPr lang="en-US" baseline="0" dirty="0"/>
              <a:t> needs</a:t>
            </a:r>
            <a:r>
              <a:rPr lang="en-US" dirty="0"/>
              <a:t> by improving student learning, streamlining scheduling, and keeping the platform safe and dependable.</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shows how DriverPass supports students, staff, and administrators. Students can log in to schedule courses or driving lessons, take practice tests, and track their progress. Secretaries confirm lessons and packages, administrators manage access and reports, IT keeps the system running, and the DMV provides law updates. The design ensures students can learn effectively while staff and administrators have the tools needed to manage services and keep information accurate.</a:t>
            </a:r>
          </a:p>
          <a:p>
            <a:endParaRPr lang="en-US" dirty="0">
              <a:ea typeface="Calibri"/>
              <a:cs typeface="Calibri"/>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This </a:t>
            </a:r>
            <a:r>
              <a:rPr lang="en-US" baseline="0" dirty="0"/>
              <a:t>diagram</a:t>
            </a:r>
            <a:r>
              <a:rPr lang="en-US" dirty="0"/>
              <a:t> breaks </a:t>
            </a:r>
            <a:r>
              <a:rPr lang="en-US" baseline="0" dirty="0"/>
              <a:t>down the </a:t>
            </a:r>
            <a:r>
              <a:rPr lang="en-US" dirty="0"/>
              <a:t>process of scheduling a driving lesson. A student logs </a:t>
            </a:r>
            <a:r>
              <a:rPr lang="en-US" baseline="0" dirty="0"/>
              <a:t>in, </a:t>
            </a:r>
            <a:r>
              <a:rPr lang="en-US" dirty="0"/>
              <a:t>selects a package, chooses a date and time, and the system checks if an instructor is available. If available, payment is captured and the lesson is confirmed</a:t>
            </a:r>
            <a:r>
              <a:rPr lang="en-US" baseline="0" dirty="0"/>
              <a:t>. </a:t>
            </a:r>
            <a:r>
              <a:rPr lang="en-US" dirty="0"/>
              <a:t>Both </a:t>
            </a:r>
            <a:r>
              <a:rPr lang="en-US" baseline="0" dirty="0"/>
              <a:t>the </a:t>
            </a:r>
            <a:r>
              <a:rPr lang="en-US" dirty="0"/>
              <a:t>instructor and student are notified, and their calendars are updated. This design ensures </a:t>
            </a:r>
            <a:r>
              <a:rPr lang="en-US" dirty="0" err="1"/>
              <a:t>DriverPass</a:t>
            </a:r>
            <a:r>
              <a:rPr lang="en-US" dirty="0"/>
              <a:t> can smoothly handle scheduling while keeping information accurate for both students </a:t>
            </a:r>
            <a:r>
              <a:rPr lang="en-US" baseline="0" dirty="0"/>
              <a:t>and </a:t>
            </a:r>
            <a:r>
              <a:rPr lang="en-US" dirty="0"/>
              <a:t>instructors.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was a major consideration </a:t>
            </a:r>
            <a:r>
              <a:rPr lang="en-US" baseline="0" dirty="0"/>
              <a:t>in </a:t>
            </a:r>
            <a:r>
              <a:rPr lang="en-US" dirty="0"/>
              <a:t>designing </a:t>
            </a:r>
            <a:r>
              <a:rPr lang="en-US" dirty="0" err="1"/>
              <a:t>DriverPass</a:t>
            </a:r>
            <a:r>
              <a:rPr lang="en-US" dirty="0"/>
              <a:t> because we wanted both students and staff to feel confident using </a:t>
            </a:r>
            <a:r>
              <a:rPr lang="en-US" baseline="0" dirty="0"/>
              <a:t>the </a:t>
            </a:r>
            <a:r>
              <a:rPr lang="en-US" dirty="0"/>
              <a:t>system. We required strong passwords for all users and added extra verification for administrators and IT staff to protect sensitive information.</a:t>
            </a:r>
          </a:p>
          <a:p>
            <a:endParaRPr lang="en-US" dirty="0">
              <a:ea typeface="Calibri"/>
              <a:cs typeface="Calibri"/>
            </a:endParaRPr>
          </a:p>
          <a:p>
            <a:r>
              <a:rPr lang="en-US" dirty="0"/>
              <a:t>All personal and learning data is kept safe both when it is stored and when it is being sent over the internet. If someone tries to log in multiple times unsuccessfully, the account is temporarily locked and notifications are sent to both the user and the system administrators. This helps prevent unauthorized access.</a:t>
            </a:r>
            <a:endParaRPr lang="en-US" dirty="0">
              <a:ea typeface="Calibri"/>
              <a:cs typeface="Calibri"/>
            </a:endParaRPr>
          </a:p>
          <a:p>
            <a:endParaRPr lang="en-US" dirty="0">
              <a:ea typeface="Calibri"/>
              <a:cs typeface="Calibri"/>
            </a:endParaRPr>
          </a:p>
          <a:p>
            <a:r>
              <a:rPr lang="en-US" dirty="0"/>
              <a:t>The system also watches for unusual activity, which allows staff to address potential problems quickly. Finally, we made sure that users can safely reset forgotten passwords through a secure email process.</a:t>
            </a:r>
            <a:endParaRPr lang="en-US" dirty="0">
              <a:ea typeface="Calibri"/>
              <a:cs typeface="Calibri"/>
            </a:endParaRPr>
          </a:p>
          <a:p>
            <a:endParaRPr lang="en-US" dirty="0">
              <a:ea typeface="Calibri"/>
              <a:cs typeface="Calibri"/>
            </a:endParaRPr>
          </a:p>
          <a:p>
            <a:r>
              <a:rPr lang="en-US" dirty="0"/>
              <a:t>These security measures work together to keep student progress, personal information, and staff operations safe, meeting the client’s need for a reliable and trustworthy platform.</a:t>
            </a:r>
            <a:endParaRPr lang="en-US" dirty="0">
              <a:ea typeface="Calibri"/>
              <a:cs typeface="Calibri"/>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While </a:t>
            </a:r>
            <a:r>
              <a:rPr lang="en-US" dirty="0" err="1"/>
              <a:t>DriverPass</a:t>
            </a:r>
            <a:r>
              <a:rPr lang="en-US" dirty="0"/>
              <a:t> offers many helpful features, there are some limitations in this first version. Users will need to use a web browser to access the system because a mobile app isn’t available yet. Some updates from DMV databases may require manual entry if automatic connections aren’t available.</a:t>
            </a:r>
          </a:p>
          <a:p>
            <a:pPr>
              <a:defRPr/>
            </a:pPr>
            <a:r>
              <a:rPr lang="en-US" dirty="0"/>
              <a:t>During very busy times, the system may slow down slightly. Also, budget limits mean we can’t include some advanced analytics or extra DMV integrations in this version.</a:t>
            </a:r>
            <a:endParaRPr lang="en-US" dirty="0">
              <a:ea typeface="Calibri"/>
              <a:cs typeface="Calibri"/>
            </a:endParaRPr>
          </a:p>
          <a:p>
            <a:pPr>
              <a:defRPr/>
            </a:pPr>
            <a:r>
              <a:rPr lang="en-US" dirty="0"/>
              <a:t>Even with these limitations</a:t>
            </a:r>
            <a:r>
              <a:rPr lang="en-US" baseline="0" dirty="0"/>
              <a:t>, the </a:t>
            </a:r>
            <a:r>
              <a:rPr lang="en-US" dirty="0"/>
              <a:t>system still supports the main goals: helping students learn to drive, making lesson scheduling easier, and keeping data safe and secure.</a:t>
            </a:r>
            <a:endParaRPr lang="en-US" dirty="0">
              <a:ea typeface="Calibri"/>
              <a:cs typeface="Calibri"/>
            </a:endParaRPr>
          </a:p>
          <a:p>
            <a:pPr marL="0" marR="0" lvl="0" indent="0" algn="l" defTabSz="914400">
              <a:lnSpc>
                <a:spcPct val="100000"/>
              </a:lnSpc>
              <a:spcBef>
                <a:spcPts val="0"/>
              </a:spcBef>
              <a:spcAft>
                <a:spcPts val="0"/>
              </a:spcAft>
              <a:buClrTx/>
              <a:buSzTx/>
              <a:buFontTx/>
              <a:buNone/>
              <a:tabLst/>
              <a:defRPr/>
            </a:pPr>
            <a:endParaRPr lang="en-US" dirty="0">
              <a:ea typeface="Calibri"/>
              <a:cs typeface="Calibri"/>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8/23/2025</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8/23/2025</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8/23/2025</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8/23/2025</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8/23/2025</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8/23/2025</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8/23/2025</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8/23/2025</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8/23/2025</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8/23/2025</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8/23/2025</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8/23/2025</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vert="horz" lIns="91440" tIns="45720" rIns="91440" bIns="45720" rtlCol="0" anchor="t">
            <a:normAutofit/>
          </a:bodyPr>
          <a:lstStyle/>
          <a:p>
            <a:r>
              <a:rPr lang="en-US" dirty="0">
                <a:solidFill>
                  <a:srgbClr val="FFFFFF"/>
                </a:solidFill>
                <a:ea typeface="Calibri"/>
                <a:cs typeface="Calibri"/>
              </a:rPr>
              <a:t>Deonte Tate</a:t>
            </a: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5271065" y="1707640"/>
            <a:ext cx="5306084" cy="5230634"/>
          </a:xfrm>
        </p:spPr>
        <p:txBody>
          <a:bodyPr vert="horz" lIns="91440" tIns="45720" rIns="91440" bIns="45720" rtlCol="0" anchor="ctr">
            <a:noAutofit/>
          </a:bodyPr>
          <a:lstStyle/>
          <a:p>
            <a:pPr marL="0" indent="0">
              <a:buNone/>
            </a:pPr>
            <a:r>
              <a:rPr lang="en-US" sz="2000" dirty="0">
                <a:solidFill>
                  <a:srgbClr val="000000"/>
                </a:solidFill>
                <a:ea typeface="Calibri" panose="020F0502020204030204"/>
                <a:cs typeface="Calibri" panose="020F0502020204030204"/>
              </a:rPr>
              <a:t>Functional Requirements:</a:t>
            </a:r>
          </a:p>
          <a:p>
            <a:r>
              <a:rPr lang="en-US" sz="2000" dirty="0">
                <a:solidFill>
                  <a:srgbClr val="000000"/>
                </a:solidFill>
                <a:ea typeface="+mn-lt"/>
                <a:cs typeface="+mn-lt"/>
              </a:rPr>
              <a:t>The system will allow students to register, login, access learning modules, and schedule lessons.</a:t>
            </a:r>
          </a:p>
          <a:p>
            <a:r>
              <a:rPr lang="en-US" sz="2000" dirty="0">
                <a:solidFill>
                  <a:srgbClr val="000000"/>
                </a:solidFill>
                <a:ea typeface="+mn-lt"/>
                <a:cs typeface="+mn-lt"/>
              </a:rPr>
              <a:t>The system will automatically assign instructors and vehicles based on availability.</a:t>
            </a:r>
            <a:endParaRPr lang="en-US" sz="2000" dirty="0">
              <a:solidFill>
                <a:srgbClr val="000000"/>
              </a:solidFill>
              <a:ea typeface="Calibri"/>
              <a:cs typeface="Calibri"/>
            </a:endParaRPr>
          </a:p>
          <a:p>
            <a:r>
              <a:rPr lang="en-US" sz="2000" dirty="0">
                <a:solidFill>
                  <a:srgbClr val="000000"/>
                </a:solidFill>
                <a:ea typeface="+mn-lt"/>
                <a:cs typeface="+mn-lt"/>
              </a:rPr>
              <a:t>Generate real-time progress reports for students, including quiz scores, lesson completion, and instructor feedback.</a:t>
            </a:r>
            <a:endParaRPr lang="en-US" sz="2000" dirty="0">
              <a:solidFill>
                <a:srgbClr val="000000"/>
              </a:solidFill>
              <a:ea typeface="Calibri"/>
              <a:cs typeface="Calibri"/>
            </a:endParaRPr>
          </a:p>
          <a:p>
            <a:pPr marL="0" indent="0">
              <a:buNone/>
            </a:pPr>
            <a:r>
              <a:rPr lang="en-US" sz="2000" dirty="0">
                <a:solidFill>
                  <a:srgbClr val="000000"/>
                </a:solidFill>
                <a:ea typeface="Calibri"/>
                <a:cs typeface="Calibri"/>
              </a:rPr>
              <a:t>Non-Functional Requirements:</a:t>
            </a:r>
          </a:p>
          <a:p>
            <a:r>
              <a:rPr lang="en-US" sz="2000" dirty="0">
                <a:solidFill>
                  <a:srgbClr val="000000"/>
                </a:solidFill>
                <a:ea typeface="Calibri"/>
                <a:cs typeface="Calibri"/>
              </a:rPr>
              <a:t>The system should </a:t>
            </a:r>
            <a:r>
              <a:rPr lang="en-US" sz="2000" dirty="0">
                <a:solidFill>
                  <a:srgbClr val="000000"/>
                </a:solidFill>
                <a:ea typeface="+mn-lt"/>
                <a:cs typeface="+mn-lt"/>
              </a:rPr>
              <a:t>support at least 500 concurrent users with page load times less than or equal to 2 seconds.</a:t>
            </a:r>
            <a:endParaRPr lang="en-US" sz="2000" dirty="0">
              <a:solidFill>
                <a:srgbClr val="000000"/>
              </a:solidFill>
              <a:ea typeface="Calibri"/>
              <a:cs typeface="Calibri"/>
            </a:endParaRPr>
          </a:p>
          <a:p>
            <a:r>
              <a:rPr lang="en-US" sz="2000" dirty="0">
                <a:solidFill>
                  <a:srgbClr val="000000"/>
                </a:solidFill>
                <a:ea typeface="+mn-lt"/>
                <a:cs typeface="+mn-lt"/>
              </a:rPr>
              <a:t>Use encrypted communication (HTTPS with TLS 1.3) and secure data storage.</a:t>
            </a:r>
            <a:endParaRPr lang="en-US" sz="2000" dirty="0">
              <a:solidFill>
                <a:srgbClr val="000000"/>
              </a:solidFill>
              <a:ea typeface="Calibri"/>
              <a:cs typeface="Calibri"/>
            </a:endParaRPr>
          </a:p>
          <a:p>
            <a:r>
              <a:rPr lang="en-US" sz="2000" dirty="0">
                <a:solidFill>
                  <a:srgbClr val="000000"/>
                </a:solidFill>
                <a:ea typeface="+mn-lt"/>
                <a:cs typeface="+mn-lt"/>
              </a:rPr>
              <a:t>Be compatible across modern browsers (Chrome, Edge, Safari, Firefox) and responsive on desktop, tablet, and mobile.</a:t>
            </a:r>
            <a:endParaRPr lang="en-US" sz="2000" dirty="0">
              <a:solidFill>
                <a:srgbClr val="000000"/>
              </a:solidFill>
              <a:ea typeface="Calibri"/>
              <a:cs typeface="Calibri"/>
            </a:endParaRPr>
          </a:p>
          <a:p>
            <a:endParaRPr lang="en-US" sz="2000" dirty="0">
              <a:solidFill>
                <a:srgbClr val="000000"/>
              </a:solidFill>
              <a:ea typeface="Calibri"/>
              <a:cs typeface="Calibri"/>
            </a:endParaRPr>
          </a:p>
          <a:p>
            <a:endParaRPr lang="en-US" sz="2000" dirty="0">
              <a:solidFill>
                <a:srgbClr val="000000"/>
              </a:solidFill>
              <a:ea typeface="Calibri"/>
              <a:cs typeface="Calibri"/>
            </a:endParaRPr>
          </a:p>
          <a:p>
            <a:endParaRPr lang="en-US" sz="2000" dirty="0">
              <a:solidFill>
                <a:srgbClr val="000000"/>
              </a:solidFill>
              <a:ea typeface="Calibri"/>
              <a:cs typeface="Calibri"/>
            </a:endParaRPr>
          </a:p>
          <a:p>
            <a:endParaRPr lang="en-US" sz="2000" dirty="0">
              <a:solidFill>
                <a:srgbClr val="000000"/>
              </a:solidFill>
              <a:ea typeface="Calibri"/>
              <a:cs typeface="Calibri"/>
            </a:endParaRPr>
          </a:p>
          <a:p>
            <a:endParaRPr lang="en-US" sz="2000" dirty="0">
              <a:solidFill>
                <a:srgbClr val="000000"/>
              </a:solidFill>
              <a:ea typeface="Calibri"/>
              <a:cs typeface="Calibri"/>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4" name="Content Placeholder 3" descr="A diagram of a driver pass&#10;&#10;AI-generated content may be incorrect.">
            <a:extLst>
              <a:ext uri="{FF2B5EF4-FFF2-40B4-BE49-F238E27FC236}">
                <a16:creationId xmlns:a16="http://schemas.microsoft.com/office/drawing/2014/main" id="{139052F9-A2EA-FB09-EED9-746EA9631978}"/>
              </a:ext>
            </a:extLst>
          </p:cNvPr>
          <p:cNvPicPr>
            <a:picLocks noGrp="1" noChangeAspect="1"/>
          </p:cNvPicPr>
          <p:nvPr>
            <p:ph idx="1"/>
          </p:nvPr>
        </p:nvPicPr>
        <p:blipFill>
          <a:blip r:embed="rId5"/>
          <a:stretch>
            <a:fillRect/>
          </a:stretch>
        </p:blipFill>
        <p:spPr>
          <a:xfrm>
            <a:off x="6090574" y="1410798"/>
            <a:ext cx="5306084" cy="4012770"/>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4" name="Content Placeholder 3" descr="A screenshot of a flowchart&#10;&#10;AI-generated content may be incorrect.">
            <a:extLst>
              <a:ext uri="{FF2B5EF4-FFF2-40B4-BE49-F238E27FC236}">
                <a16:creationId xmlns:a16="http://schemas.microsoft.com/office/drawing/2014/main" id="{B19FEB3E-1BF4-B7F2-F4B7-204CBE8D56E7}"/>
              </a:ext>
            </a:extLst>
          </p:cNvPr>
          <p:cNvPicPr>
            <a:picLocks noGrp="1" noChangeAspect="1"/>
          </p:cNvPicPr>
          <p:nvPr>
            <p:ph idx="1"/>
          </p:nvPr>
        </p:nvPicPr>
        <p:blipFill>
          <a:blip r:embed="rId5"/>
          <a:stretch>
            <a:fillRect/>
          </a:stretch>
        </p:blipFill>
        <p:spPr>
          <a:xfrm>
            <a:off x="7062453" y="1021645"/>
            <a:ext cx="3362325" cy="4791075"/>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1800" b="1" dirty="0">
                <a:solidFill>
                  <a:srgbClr val="000000"/>
                </a:solidFill>
                <a:ea typeface="+mn-lt"/>
                <a:cs typeface="+mn-lt"/>
              </a:rPr>
              <a:t> Keeping </a:t>
            </a:r>
            <a:r>
              <a:rPr lang="en-US" sz="1800" b="1" err="1">
                <a:solidFill>
                  <a:srgbClr val="000000"/>
                </a:solidFill>
                <a:ea typeface="+mn-lt"/>
                <a:cs typeface="+mn-lt"/>
              </a:rPr>
              <a:t>DriverPass</a:t>
            </a:r>
            <a:r>
              <a:rPr lang="en-US" sz="1800" b="1" dirty="0">
                <a:solidFill>
                  <a:srgbClr val="000000"/>
                </a:solidFill>
                <a:ea typeface="+mn-lt"/>
                <a:cs typeface="+mn-lt"/>
              </a:rPr>
              <a:t> safe and secure is a top priority. The system is designed to protect user information, prevent unauthorized access, and ensure that students and staff can use the platform with confidence.</a:t>
            </a:r>
            <a:endParaRPr lang="en-US" sz="1800" b="1" dirty="0">
              <a:solidFill>
                <a:srgbClr val="000000"/>
              </a:solidFill>
              <a:ea typeface="Calibri"/>
              <a:cs typeface="Calibri"/>
            </a:endParaRPr>
          </a:p>
          <a:p>
            <a:r>
              <a:rPr lang="en-US" sz="1800" dirty="0">
                <a:solidFill>
                  <a:srgbClr val="000000"/>
                </a:solidFill>
                <a:ea typeface="+mn-lt"/>
                <a:cs typeface="+mn-lt"/>
              </a:rPr>
              <a:t>Users must create strong passwords and admins/IT staff use multi-factor authentication.</a:t>
            </a:r>
            <a:endParaRPr lang="en-US" sz="1800" dirty="0">
              <a:solidFill>
                <a:srgbClr val="000000"/>
              </a:solidFill>
              <a:ea typeface="Calibri"/>
              <a:cs typeface="Calibri"/>
            </a:endParaRPr>
          </a:p>
          <a:p>
            <a:r>
              <a:rPr lang="en-US" sz="1800" dirty="0">
                <a:solidFill>
                  <a:srgbClr val="000000"/>
                </a:solidFill>
                <a:ea typeface="+mn-lt"/>
                <a:cs typeface="+mn-lt"/>
              </a:rPr>
              <a:t>All information sent and stored is encrypted to prevent unauthorized access.</a:t>
            </a:r>
            <a:endParaRPr lang="en-US" sz="1800" dirty="0">
              <a:solidFill>
                <a:srgbClr val="000000"/>
              </a:solidFill>
              <a:ea typeface="Calibri"/>
              <a:cs typeface="Calibri"/>
            </a:endParaRPr>
          </a:p>
          <a:p>
            <a:r>
              <a:rPr lang="en-US" sz="1800" dirty="0">
                <a:solidFill>
                  <a:srgbClr val="000000"/>
                </a:solidFill>
                <a:ea typeface="+mn-lt"/>
                <a:cs typeface="+mn-lt"/>
              </a:rPr>
              <a:t>Password resets are handled through secure email links.</a:t>
            </a:r>
            <a:endParaRPr lang="en-US" sz="1800" dirty="0">
              <a:solidFill>
                <a:srgbClr val="000000"/>
              </a:solidFill>
              <a:ea typeface="Calibri"/>
              <a:cs typeface="Calibri"/>
            </a:endParaRPr>
          </a:p>
          <a:p>
            <a:r>
              <a:rPr lang="en-US" sz="1800" dirty="0">
                <a:solidFill>
                  <a:srgbClr val="000000"/>
                </a:solidFill>
                <a:ea typeface="+mn-lt"/>
                <a:cs typeface="+mn-lt"/>
              </a:rPr>
              <a:t>Accounts are temporarily locked after multiple failed login attempts, with notifications sent to the user and admin.</a:t>
            </a:r>
            <a:endParaRPr lang="en-US" sz="1800" dirty="0">
              <a:solidFill>
                <a:srgbClr val="000000"/>
              </a:solidFill>
              <a:ea typeface="Calibri"/>
              <a:cs typeface="Calibri"/>
            </a:endParaRPr>
          </a:p>
          <a:p>
            <a:r>
              <a:rPr lang="en-US" sz="1800" dirty="0">
                <a:solidFill>
                  <a:srgbClr val="000000"/>
                </a:solidFill>
                <a:ea typeface="+mn-lt"/>
                <a:cs typeface="+mn-lt"/>
              </a:rPr>
              <a:t>System activity is monitored to detect unusual behavior or potential security issues.</a:t>
            </a:r>
            <a:endParaRPr lang="en-US" sz="1800" dirty="0">
              <a:solidFill>
                <a:srgbClr val="000000"/>
              </a:solidFill>
              <a:ea typeface="Calibri"/>
              <a:cs typeface="Calibri"/>
            </a:endParaRPr>
          </a:p>
          <a:p>
            <a:endParaRPr lang="en-US" sz="1800" dirty="0">
              <a:solidFill>
                <a:srgbClr val="000000"/>
              </a:solidFill>
              <a:ea typeface="Calibri"/>
              <a:cs typeface="Calibri"/>
            </a:endParaRPr>
          </a:p>
          <a:p>
            <a:endParaRPr lang="en-US" sz="2400" dirty="0">
              <a:solidFill>
                <a:srgbClr val="000000"/>
              </a:solidFill>
              <a:ea typeface="Calibri"/>
              <a:cs typeface="Calibri"/>
            </a:endParaRPr>
          </a:p>
          <a:p>
            <a:endParaRPr lang="en-US" sz="2400" dirty="0">
              <a:solidFill>
                <a:srgbClr val="000000"/>
              </a:solidFill>
              <a:ea typeface="Calibri"/>
              <a:cs typeface="Calibri"/>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ea typeface="+mn-lt"/>
                <a:cs typeface="+mn-lt"/>
              </a:rPr>
              <a:t>Version 1 will not have a native mobile app; users must access the system via a web browser.</a:t>
            </a:r>
            <a:endParaRPr lang="en-US" sz="2400" dirty="0">
              <a:solidFill>
                <a:srgbClr val="000000"/>
              </a:solidFill>
              <a:ea typeface="Calibri"/>
              <a:cs typeface="Calibri"/>
            </a:endParaRPr>
          </a:p>
          <a:p>
            <a:r>
              <a:rPr lang="en-US" sz="2400" dirty="0">
                <a:solidFill>
                  <a:srgbClr val="000000"/>
                </a:solidFill>
                <a:ea typeface="+mn-lt"/>
                <a:cs typeface="+mn-lt"/>
              </a:rPr>
              <a:t>The integration with DMV (Department of Motor Vehicles) databases may be limited if automatic connections are unavailable; some updates may need to be manual.</a:t>
            </a:r>
            <a:endParaRPr lang="en-US" sz="2400" dirty="0">
              <a:solidFill>
                <a:srgbClr val="000000"/>
              </a:solidFill>
              <a:ea typeface="Calibri"/>
              <a:cs typeface="Calibri"/>
            </a:endParaRPr>
          </a:p>
          <a:p>
            <a:r>
              <a:rPr lang="en-US" sz="2400" dirty="0">
                <a:solidFill>
                  <a:srgbClr val="000000"/>
                </a:solidFill>
                <a:ea typeface="+mn-lt"/>
                <a:cs typeface="+mn-lt"/>
              </a:rPr>
              <a:t>Peak usage times may cause slight system slowdowns.</a:t>
            </a:r>
            <a:endParaRPr lang="en-US" sz="2400" dirty="0">
              <a:solidFill>
                <a:srgbClr val="000000"/>
              </a:solidFill>
              <a:ea typeface="Calibri"/>
              <a:cs typeface="Calibri"/>
            </a:endParaRPr>
          </a:p>
          <a:p>
            <a:r>
              <a:rPr lang="en-US" sz="2400" dirty="0">
                <a:solidFill>
                  <a:srgbClr val="000000"/>
                </a:solidFill>
                <a:ea typeface="+mn-lt"/>
                <a:cs typeface="+mn-lt"/>
              </a:rPr>
              <a:t>Budget constraints may limit advanced analytics and additional DMV integrations.</a:t>
            </a:r>
            <a:endParaRPr lang="en-US" sz="2400" dirty="0">
              <a:solidFill>
                <a:srgbClr val="000000"/>
              </a:solidFill>
              <a:ea typeface="Calibri"/>
              <a:cs typeface="Calibri"/>
            </a:endParaRPr>
          </a:p>
          <a:p>
            <a:endParaRPr lang="en-US" sz="2400" dirty="0">
              <a:solidFill>
                <a:srgbClr val="000000"/>
              </a:solidFill>
              <a:ea typeface="Calibri"/>
              <a:cs typeface="Calibri"/>
            </a:endParaRPr>
          </a:p>
          <a:p>
            <a:endParaRPr lang="en-US" sz="2400" dirty="0">
              <a:solidFill>
                <a:srgbClr val="000000"/>
              </a:solidFill>
              <a:ea typeface="Calibri"/>
              <a:cs typeface="Calibri"/>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1342</TotalTime>
  <Words>308</Words>
  <Application>Microsoft Office PowerPoint</Application>
  <PresentationFormat>Widescreen</PresentationFormat>
  <Paragraphs>24</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Russo, Jordan</cp:lastModifiedBy>
  <cp:revision>144</cp:revision>
  <dcterms:created xsi:type="dcterms:W3CDTF">2019-10-14T02:36:52Z</dcterms:created>
  <dcterms:modified xsi:type="dcterms:W3CDTF">2025-08-23T18:03:49Z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