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196F6D-3706-48BE-8069-E1512511C32D}" v="5" dt="2025-03-26T00:37:13.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5" d="100"/>
          <a:sy n="95" d="100"/>
        </p:scale>
        <p:origin x="114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D27A0D-192D-4EEB-AFAB-F155A52E436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94DD812-7E43-44D7-800E-FAF26213A55F}">
      <dgm:prSet/>
      <dgm:spPr/>
      <dgm:t>
        <a:bodyPr/>
        <a:lstStyle/>
        <a:p>
          <a:r>
            <a:rPr lang="en-US" b="1"/>
            <a:t>Domaine d’affaires: </a:t>
          </a:r>
          <a:r>
            <a:rPr lang="en-US"/>
            <a:t>assurance automobile</a:t>
          </a:r>
        </a:p>
      </dgm:t>
    </dgm:pt>
    <dgm:pt modelId="{AB27DBFD-CD96-4E71-AC79-5E7D0E6AF161}" type="parTrans" cxnId="{98C9E68F-2B1F-4225-81C7-B17DE01573AE}">
      <dgm:prSet/>
      <dgm:spPr/>
      <dgm:t>
        <a:bodyPr/>
        <a:lstStyle/>
        <a:p>
          <a:endParaRPr lang="en-US"/>
        </a:p>
      </dgm:t>
    </dgm:pt>
    <dgm:pt modelId="{6F501C27-EE2F-40E0-BA98-9C122DB664CC}" type="sibTrans" cxnId="{98C9E68F-2B1F-4225-81C7-B17DE01573AE}">
      <dgm:prSet/>
      <dgm:spPr/>
      <dgm:t>
        <a:bodyPr/>
        <a:lstStyle/>
        <a:p>
          <a:endParaRPr lang="en-US"/>
        </a:p>
      </dgm:t>
    </dgm:pt>
    <dgm:pt modelId="{358B9370-6647-4930-9CAE-B63482019418}">
      <dgm:prSet/>
      <dgm:spPr/>
      <dgm:t>
        <a:bodyPr/>
        <a:lstStyle/>
        <a:p>
          <a:r>
            <a:rPr lang="en-US" b="1"/>
            <a:t>Contexte</a:t>
          </a:r>
          <a:r>
            <a:rPr lang="en-US"/>
            <a:t>: Chaque réclamation faite par un assuré donne droit une compensation pour l'assuré. Il est essentiel pour la compagnie d'assurance de maitriser les facteurs qui influencent le montant payé pour bien monter les polices d'assurances</a:t>
          </a:r>
        </a:p>
      </dgm:t>
    </dgm:pt>
    <dgm:pt modelId="{A8A6309E-CB32-4137-886E-93EF23A46A4C}" type="parTrans" cxnId="{E658BAAC-7EEF-4D2C-8CC0-A8B180531459}">
      <dgm:prSet/>
      <dgm:spPr/>
      <dgm:t>
        <a:bodyPr/>
        <a:lstStyle/>
        <a:p>
          <a:endParaRPr lang="en-US"/>
        </a:p>
      </dgm:t>
    </dgm:pt>
    <dgm:pt modelId="{3880E56E-43A7-4DDE-914A-ACA16307D516}" type="sibTrans" cxnId="{E658BAAC-7EEF-4D2C-8CC0-A8B180531459}">
      <dgm:prSet/>
      <dgm:spPr/>
      <dgm:t>
        <a:bodyPr/>
        <a:lstStyle/>
        <a:p>
          <a:endParaRPr lang="en-US"/>
        </a:p>
      </dgm:t>
    </dgm:pt>
    <dgm:pt modelId="{74D734F4-F232-44CF-A025-E8C5953E54F3}">
      <dgm:prSet/>
      <dgm:spPr/>
      <dgm:t>
        <a:bodyPr/>
        <a:lstStyle/>
        <a:p>
          <a:r>
            <a:rPr lang="en-US" b="1"/>
            <a:t>Inventaire des données disponibles:</a:t>
          </a:r>
          <a:r>
            <a:rPr lang="en-US"/>
            <a:t> Un unique csv transversal. Des donnés individuels représentant des sinistres, information sur les sinistres et leurs ménages, incluant composition du ménage.</a:t>
          </a:r>
        </a:p>
      </dgm:t>
    </dgm:pt>
    <dgm:pt modelId="{90016E0B-D495-452B-ADE9-205A7D3A26E4}" type="parTrans" cxnId="{03841918-84F1-48DE-AFC7-85C578ECBA07}">
      <dgm:prSet/>
      <dgm:spPr/>
      <dgm:t>
        <a:bodyPr/>
        <a:lstStyle/>
        <a:p>
          <a:endParaRPr lang="en-US"/>
        </a:p>
      </dgm:t>
    </dgm:pt>
    <dgm:pt modelId="{CE9618BA-3020-44FE-B3D7-BADCD29FA476}" type="sibTrans" cxnId="{03841918-84F1-48DE-AFC7-85C578ECBA07}">
      <dgm:prSet/>
      <dgm:spPr/>
      <dgm:t>
        <a:bodyPr/>
        <a:lstStyle/>
        <a:p>
          <a:endParaRPr lang="en-US"/>
        </a:p>
      </dgm:t>
    </dgm:pt>
    <dgm:pt modelId="{B4CFF3BB-37DD-4CF7-8320-1FC602C7A882}">
      <dgm:prSet/>
      <dgm:spPr/>
      <dgm:t>
        <a:bodyPr/>
        <a:lstStyle/>
        <a:p>
          <a:r>
            <a:rPr lang="en-US" b="1"/>
            <a:t>Objectif principal</a:t>
          </a:r>
          <a:r>
            <a:rPr lang="en-US"/>
            <a:t> : Analyser les facteurs influençant la variable cible </a:t>
          </a:r>
          <a:r>
            <a:rPr lang="en-US" b="1"/>
            <a:t>montant payé </a:t>
          </a:r>
          <a:r>
            <a:rPr lang="en-US"/>
            <a:t>pour indemniser une réclamation en assurance automobile et créer un modèle que vas permettre la prédiction du </a:t>
          </a:r>
          <a:r>
            <a:rPr lang="en-US" b="1"/>
            <a:t>montant payé </a:t>
          </a:r>
          <a:r>
            <a:rPr lang="en-US"/>
            <a:t>pour des nouveaux sinistres.</a:t>
          </a:r>
        </a:p>
      </dgm:t>
    </dgm:pt>
    <dgm:pt modelId="{834ABAE9-4EE2-405C-8559-6B4C569EE6F6}" type="parTrans" cxnId="{D426E687-5CA7-4EB8-879E-8310A1ADF01D}">
      <dgm:prSet/>
      <dgm:spPr/>
      <dgm:t>
        <a:bodyPr/>
        <a:lstStyle/>
        <a:p>
          <a:endParaRPr lang="en-US"/>
        </a:p>
      </dgm:t>
    </dgm:pt>
    <dgm:pt modelId="{1296FFDE-5A55-475D-A8E5-C02F8F49DC77}" type="sibTrans" cxnId="{D426E687-5CA7-4EB8-879E-8310A1ADF01D}">
      <dgm:prSet/>
      <dgm:spPr/>
      <dgm:t>
        <a:bodyPr/>
        <a:lstStyle/>
        <a:p>
          <a:endParaRPr lang="en-US"/>
        </a:p>
      </dgm:t>
    </dgm:pt>
    <dgm:pt modelId="{4C92B3F4-EDCE-4CE2-A0F5-89E17013B667}">
      <dgm:prSet/>
      <dgm:spPr/>
      <dgm:t>
        <a:bodyPr/>
        <a:lstStyle/>
        <a:p>
          <a:r>
            <a:rPr lang="en-US" b="1"/>
            <a:t>Problème d’affaire</a:t>
          </a:r>
          <a:r>
            <a:rPr lang="en-US"/>
            <a:t> : Identifier les variables les plus significatives permettant de prédire ou expliquer les variations dans le montant payé. Ces informations aideront à mieux comprendre les risques associés à chaque réclamation et à optimiser la gestion des sinistres.</a:t>
          </a:r>
        </a:p>
      </dgm:t>
    </dgm:pt>
    <dgm:pt modelId="{BE0A5E80-421A-4096-BA02-2E23A5F5D055}" type="parTrans" cxnId="{19208F1F-C390-4CD0-AF1E-3C0088C75362}">
      <dgm:prSet/>
      <dgm:spPr/>
      <dgm:t>
        <a:bodyPr/>
        <a:lstStyle/>
        <a:p>
          <a:endParaRPr lang="en-US"/>
        </a:p>
      </dgm:t>
    </dgm:pt>
    <dgm:pt modelId="{BEE589D6-86F3-40B5-B423-597620ABC3B6}" type="sibTrans" cxnId="{19208F1F-C390-4CD0-AF1E-3C0088C75362}">
      <dgm:prSet/>
      <dgm:spPr/>
      <dgm:t>
        <a:bodyPr/>
        <a:lstStyle/>
        <a:p>
          <a:endParaRPr lang="en-US"/>
        </a:p>
      </dgm:t>
    </dgm:pt>
    <dgm:pt modelId="{7A3B9B17-1386-4161-BAA0-CA82F8D53468}" type="pres">
      <dgm:prSet presAssocID="{45D27A0D-192D-4EEB-AFAB-F155A52E4360}" presName="linear" presStyleCnt="0">
        <dgm:presLayoutVars>
          <dgm:animLvl val="lvl"/>
          <dgm:resizeHandles val="exact"/>
        </dgm:presLayoutVars>
      </dgm:prSet>
      <dgm:spPr/>
    </dgm:pt>
    <dgm:pt modelId="{1ED43AAF-0048-45D1-801F-64F719F06EDC}" type="pres">
      <dgm:prSet presAssocID="{794DD812-7E43-44D7-800E-FAF26213A55F}" presName="parentText" presStyleLbl="node1" presStyleIdx="0" presStyleCnt="5">
        <dgm:presLayoutVars>
          <dgm:chMax val="0"/>
          <dgm:bulletEnabled val="1"/>
        </dgm:presLayoutVars>
      </dgm:prSet>
      <dgm:spPr/>
    </dgm:pt>
    <dgm:pt modelId="{2676F571-B192-44C5-A4E2-1D0E65E02E3D}" type="pres">
      <dgm:prSet presAssocID="{6F501C27-EE2F-40E0-BA98-9C122DB664CC}" presName="spacer" presStyleCnt="0"/>
      <dgm:spPr/>
    </dgm:pt>
    <dgm:pt modelId="{230E6FD3-1459-4228-8EC7-48B8C3F4FEE5}" type="pres">
      <dgm:prSet presAssocID="{358B9370-6647-4930-9CAE-B63482019418}" presName="parentText" presStyleLbl="node1" presStyleIdx="1" presStyleCnt="5">
        <dgm:presLayoutVars>
          <dgm:chMax val="0"/>
          <dgm:bulletEnabled val="1"/>
        </dgm:presLayoutVars>
      </dgm:prSet>
      <dgm:spPr/>
    </dgm:pt>
    <dgm:pt modelId="{683B66F3-68A4-4B32-92A9-6ACA7FB6A486}" type="pres">
      <dgm:prSet presAssocID="{3880E56E-43A7-4DDE-914A-ACA16307D516}" presName="spacer" presStyleCnt="0"/>
      <dgm:spPr/>
    </dgm:pt>
    <dgm:pt modelId="{46C3956A-7B41-4F75-8EDC-1A3267DBDE1C}" type="pres">
      <dgm:prSet presAssocID="{74D734F4-F232-44CF-A025-E8C5953E54F3}" presName="parentText" presStyleLbl="node1" presStyleIdx="2" presStyleCnt="5">
        <dgm:presLayoutVars>
          <dgm:chMax val="0"/>
          <dgm:bulletEnabled val="1"/>
        </dgm:presLayoutVars>
      </dgm:prSet>
      <dgm:spPr/>
    </dgm:pt>
    <dgm:pt modelId="{E273EE14-6C43-4F22-B21C-664F5373B9FD}" type="pres">
      <dgm:prSet presAssocID="{CE9618BA-3020-44FE-B3D7-BADCD29FA476}" presName="spacer" presStyleCnt="0"/>
      <dgm:spPr/>
    </dgm:pt>
    <dgm:pt modelId="{456FF1D4-1D9E-4E97-934F-1FDBB2BB3B99}" type="pres">
      <dgm:prSet presAssocID="{B4CFF3BB-37DD-4CF7-8320-1FC602C7A882}" presName="parentText" presStyleLbl="node1" presStyleIdx="3" presStyleCnt="5">
        <dgm:presLayoutVars>
          <dgm:chMax val="0"/>
          <dgm:bulletEnabled val="1"/>
        </dgm:presLayoutVars>
      </dgm:prSet>
      <dgm:spPr/>
    </dgm:pt>
    <dgm:pt modelId="{25147FD0-3497-4611-A58E-3DEEFB9E5031}" type="pres">
      <dgm:prSet presAssocID="{1296FFDE-5A55-475D-A8E5-C02F8F49DC77}" presName="spacer" presStyleCnt="0"/>
      <dgm:spPr/>
    </dgm:pt>
    <dgm:pt modelId="{FE96A366-7102-4E3C-BA2A-77587D3E5BD1}" type="pres">
      <dgm:prSet presAssocID="{4C92B3F4-EDCE-4CE2-A0F5-89E17013B667}" presName="parentText" presStyleLbl="node1" presStyleIdx="4" presStyleCnt="5">
        <dgm:presLayoutVars>
          <dgm:chMax val="0"/>
          <dgm:bulletEnabled val="1"/>
        </dgm:presLayoutVars>
      </dgm:prSet>
      <dgm:spPr/>
    </dgm:pt>
  </dgm:ptLst>
  <dgm:cxnLst>
    <dgm:cxn modelId="{03841918-84F1-48DE-AFC7-85C578ECBA07}" srcId="{45D27A0D-192D-4EEB-AFAB-F155A52E4360}" destId="{74D734F4-F232-44CF-A025-E8C5953E54F3}" srcOrd="2" destOrd="0" parTransId="{90016E0B-D495-452B-ADE9-205A7D3A26E4}" sibTransId="{CE9618BA-3020-44FE-B3D7-BADCD29FA476}"/>
    <dgm:cxn modelId="{71D8C119-0A2E-4911-B219-78572CBAE9A8}" type="presOf" srcId="{74D734F4-F232-44CF-A025-E8C5953E54F3}" destId="{46C3956A-7B41-4F75-8EDC-1A3267DBDE1C}" srcOrd="0" destOrd="0" presId="urn:microsoft.com/office/officeart/2005/8/layout/vList2"/>
    <dgm:cxn modelId="{19208F1F-C390-4CD0-AF1E-3C0088C75362}" srcId="{45D27A0D-192D-4EEB-AFAB-F155A52E4360}" destId="{4C92B3F4-EDCE-4CE2-A0F5-89E17013B667}" srcOrd="4" destOrd="0" parTransId="{BE0A5E80-421A-4096-BA02-2E23A5F5D055}" sibTransId="{BEE589D6-86F3-40B5-B423-597620ABC3B6}"/>
    <dgm:cxn modelId="{FDF8AE26-334B-45F0-BCB3-FAB7F41157BC}" type="presOf" srcId="{4C92B3F4-EDCE-4CE2-A0F5-89E17013B667}" destId="{FE96A366-7102-4E3C-BA2A-77587D3E5BD1}" srcOrd="0" destOrd="0" presId="urn:microsoft.com/office/officeart/2005/8/layout/vList2"/>
    <dgm:cxn modelId="{27B91B5C-74A6-40A4-A634-9393DB7917BC}" type="presOf" srcId="{B4CFF3BB-37DD-4CF7-8320-1FC602C7A882}" destId="{456FF1D4-1D9E-4E97-934F-1FDBB2BB3B99}" srcOrd="0" destOrd="0" presId="urn:microsoft.com/office/officeart/2005/8/layout/vList2"/>
    <dgm:cxn modelId="{8F0BF97E-3977-4C89-A27E-57E9C5F32D0F}" type="presOf" srcId="{794DD812-7E43-44D7-800E-FAF26213A55F}" destId="{1ED43AAF-0048-45D1-801F-64F719F06EDC}" srcOrd="0" destOrd="0" presId="urn:microsoft.com/office/officeart/2005/8/layout/vList2"/>
    <dgm:cxn modelId="{D426E687-5CA7-4EB8-879E-8310A1ADF01D}" srcId="{45D27A0D-192D-4EEB-AFAB-F155A52E4360}" destId="{B4CFF3BB-37DD-4CF7-8320-1FC602C7A882}" srcOrd="3" destOrd="0" parTransId="{834ABAE9-4EE2-405C-8559-6B4C569EE6F6}" sibTransId="{1296FFDE-5A55-475D-A8E5-C02F8F49DC77}"/>
    <dgm:cxn modelId="{98C9E68F-2B1F-4225-81C7-B17DE01573AE}" srcId="{45D27A0D-192D-4EEB-AFAB-F155A52E4360}" destId="{794DD812-7E43-44D7-800E-FAF26213A55F}" srcOrd="0" destOrd="0" parTransId="{AB27DBFD-CD96-4E71-AC79-5E7D0E6AF161}" sibTransId="{6F501C27-EE2F-40E0-BA98-9C122DB664CC}"/>
    <dgm:cxn modelId="{E658BAAC-7EEF-4D2C-8CC0-A8B180531459}" srcId="{45D27A0D-192D-4EEB-AFAB-F155A52E4360}" destId="{358B9370-6647-4930-9CAE-B63482019418}" srcOrd="1" destOrd="0" parTransId="{A8A6309E-CB32-4137-886E-93EF23A46A4C}" sibTransId="{3880E56E-43A7-4DDE-914A-ACA16307D516}"/>
    <dgm:cxn modelId="{E2D76ED4-078A-441F-B6CF-EDB8B54D10DB}" type="presOf" srcId="{358B9370-6647-4930-9CAE-B63482019418}" destId="{230E6FD3-1459-4228-8EC7-48B8C3F4FEE5}" srcOrd="0" destOrd="0" presId="urn:microsoft.com/office/officeart/2005/8/layout/vList2"/>
    <dgm:cxn modelId="{6CB484DF-9CCD-4AEB-BDC7-BE000A2798F0}" type="presOf" srcId="{45D27A0D-192D-4EEB-AFAB-F155A52E4360}" destId="{7A3B9B17-1386-4161-BAA0-CA82F8D53468}" srcOrd="0" destOrd="0" presId="urn:microsoft.com/office/officeart/2005/8/layout/vList2"/>
    <dgm:cxn modelId="{8411D466-D3F4-4928-A55F-D071DA8778AB}" type="presParOf" srcId="{7A3B9B17-1386-4161-BAA0-CA82F8D53468}" destId="{1ED43AAF-0048-45D1-801F-64F719F06EDC}" srcOrd="0" destOrd="0" presId="urn:microsoft.com/office/officeart/2005/8/layout/vList2"/>
    <dgm:cxn modelId="{B6E22452-2FD0-4D9A-A2DA-ACA242E2271E}" type="presParOf" srcId="{7A3B9B17-1386-4161-BAA0-CA82F8D53468}" destId="{2676F571-B192-44C5-A4E2-1D0E65E02E3D}" srcOrd="1" destOrd="0" presId="urn:microsoft.com/office/officeart/2005/8/layout/vList2"/>
    <dgm:cxn modelId="{EE9909CC-2931-4191-879C-63C88DDBA78E}" type="presParOf" srcId="{7A3B9B17-1386-4161-BAA0-CA82F8D53468}" destId="{230E6FD3-1459-4228-8EC7-48B8C3F4FEE5}" srcOrd="2" destOrd="0" presId="urn:microsoft.com/office/officeart/2005/8/layout/vList2"/>
    <dgm:cxn modelId="{A284B101-3C8B-4BEC-8E4F-F2814F6551C3}" type="presParOf" srcId="{7A3B9B17-1386-4161-BAA0-CA82F8D53468}" destId="{683B66F3-68A4-4B32-92A9-6ACA7FB6A486}" srcOrd="3" destOrd="0" presId="urn:microsoft.com/office/officeart/2005/8/layout/vList2"/>
    <dgm:cxn modelId="{F32477C0-6C85-4C89-8A44-14890D6EAB11}" type="presParOf" srcId="{7A3B9B17-1386-4161-BAA0-CA82F8D53468}" destId="{46C3956A-7B41-4F75-8EDC-1A3267DBDE1C}" srcOrd="4" destOrd="0" presId="urn:microsoft.com/office/officeart/2005/8/layout/vList2"/>
    <dgm:cxn modelId="{9288C9D7-4097-4B28-AC2A-3BF8D8BD52CE}" type="presParOf" srcId="{7A3B9B17-1386-4161-BAA0-CA82F8D53468}" destId="{E273EE14-6C43-4F22-B21C-664F5373B9FD}" srcOrd="5" destOrd="0" presId="urn:microsoft.com/office/officeart/2005/8/layout/vList2"/>
    <dgm:cxn modelId="{D2B142D1-3458-41C1-9BC1-5290563958B9}" type="presParOf" srcId="{7A3B9B17-1386-4161-BAA0-CA82F8D53468}" destId="{456FF1D4-1D9E-4E97-934F-1FDBB2BB3B99}" srcOrd="6" destOrd="0" presId="urn:microsoft.com/office/officeart/2005/8/layout/vList2"/>
    <dgm:cxn modelId="{892669D4-2A5D-4165-8268-024F50E159EE}" type="presParOf" srcId="{7A3B9B17-1386-4161-BAA0-CA82F8D53468}" destId="{25147FD0-3497-4611-A58E-3DEEFB9E5031}" srcOrd="7" destOrd="0" presId="urn:microsoft.com/office/officeart/2005/8/layout/vList2"/>
    <dgm:cxn modelId="{B85FD3F1-7622-4F36-B4B1-9A85B6F042DF}" type="presParOf" srcId="{7A3B9B17-1386-4161-BAA0-CA82F8D53468}" destId="{FE96A366-7102-4E3C-BA2A-77587D3E5BD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166654-AD08-47F4-A21E-398526FB31C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69262CB-F681-4AFB-8C01-97A46224F928}">
      <dgm:prSet/>
      <dgm:spPr/>
      <dgm:t>
        <a:bodyPr/>
        <a:lstStyle/>
        <a:p>
          <a:r>
            <a:rPr lang="en-US" b="1" dirty="0" err="1"/>
            <a:t>Collectes</a:t>
          </a:r>
          <a:r>
            <a:rPr lang="en-US" b="1" dirty="0"/>
            <a:t> des données, pipeline et </a:t>
          </a:r>
          <a:r>
            <a:rPr lang="en-US" b="1" dirty="0" err="1"/>
            <a:t>environnement</a:t>
          </a:r>
          <a:r>
            <a:rPr lang="en-US" b="1" dirty="0"/>
            <a:t> :   </a:t>
          </a:r>
          <a:r>
            <a:rPr lang="en-US" dirty="0"/>
            <a:t>Fournie par </a:t>
          </a:r>
          <a:r>
            <a:rPr lang="en-US" dirty="0" err="1"/>
            <a:t>l’entrepôt</a:t>
          </a:r>
          <a:r>
            <a:rPr lang="en-US" dirty="0"/>
            <a:t> des </a:t>
          </a:r>
          <a:r>
            <a:rPr lang="en-US" dirty="0" err="1"/>
            <a:t>donnés</a:t>
          </a:r>
          <a:r>
            <a:rPr lang="en-US" dirty="0"/>
            <a:t>  de </a:t>
          </a:r>
          <a:r>
            <a:rPr lang="en-US" dirty="0" err="1"/>
            <a:t>l'entreprise</a:t>
          </a:r>
          <a:r>
            <a:rPr lang="en-US" dirty="0"/>
            <a:t> </a:t>
          </a:r>
          <a:r>
            <a:rPr lang="en-US" dirty="0" err="1"/>
            <a:t>basé</a:t>
          </a:r>
          <a:r>
            <a:rPr lang="en-US" dirty="0"/>
            <a:t> sur le </a:t>
          </a:r>
          <a:r>
            <a:rPr lang="en-US" dirty="0" err="1"/>
            <a:t>historique</a:t>
          </a:r>
          <a:r>
            <a:rPr lang="en-US" dirty="0"/>
            <a:t> des </a:t>
          </a:r>
          <a:r>
            <a:rPr lang="en-US" dirty="0" err="1"/>
            <a:t>sinistres</a:t>
          </a:r>
          <a:r>
            <a:rPr lang="en-US" dirty="0"/>
            <a:t> et des </a:t>
          </a:r>
          <a:r>
            <a:rPr lang="en-US" dirty="0" err="1"/>
            <a:t>procèdes</a:t>
          </a:r>
          <a:r>
            <a:rPr lang="en-US" dirty="0"/>
            <a:t> </a:t>
          </a:r>
          <a:r>
            <a:rPr lang="en-US" dirty="0" err="1"/>
            <a:t>d’extraction</a:t>
          </a:r>
          <a:r>
            <a:rPr lang="en-US" dirty="0"/>
            <a:t> non </a:t>
          </a:r>
          <a:r>
            <a:rPr lang="en-US" dirty="0" err="1"/>
            <a:t>spécifié</a:t>
          </a:r>
          <a:r>
            <a:rPr lang="en-US" dirty="0"/>
            <a:t> pour le scenario </a:t>
          </a:r>
          <a:r>
            <a:rPr lang="en-US" dirty="0" err="1"/>
            <a:t>donné</a:t>
          </a:r>
          <a:r>
            <a:rPr lang="en-US" dirty="0"/>
            <a:t>.</a:t>
          </a:r>
        </a:p>
      </dgm:t>
    </dgm:pt>
    <dgm:pt modelId="{F3656478-EB39-44C4-8A16-5595CB908C91}" type="parTrans" cxnId="{6B7E9C66-7389-48C2-93E7-F080F396551A}">
      <dgm:prSet/>
      <dgm:spPr/>
      <dgm:t>
        <a:bodyPr/>
        <a:lstStyle/>
        <a:p>
          <a:endParaRPr lang="en-US"/>
        </a:p>
      </dgm:t>
    </dgm:pt>
    <dgm:pt modelId="{E4A8124C-A91F-494E-B81D-3D9473EEC42C}" type="sibTrans" cxnId="{6B7E9C66-7389-48C2-93E7-F080F396551A}">
      <dgm:prSet/>
      <dgm:spPr/>
      <dgm:t>
        <a:bodyPr/>
        <a:lstStyle/>
        <a:p>
          <a:endParaRPr lang="en-US"/>
        </a:p>
      </dgm:t>
    </dgm:pt>
    <dgm:pt modelId="{89AD1C64-9396-4255-B5B2-38C8A7AE2814}">
      <dgm:prSet/>
      <dgm:spPr/>
      <dgm:t>
        <a:bodyPr/>
        <a:lstStyle/>
        <a:p>
          <a:r>
            <a:rPr lang="en-US" b="1"/>
            <a:t>Préparation des données</a:t>
          </a:r>
          <a:r>
            <a:rPr lang="en-US"/>
            <a:t> : </a:t>
          </a:r>
        </a:p>
      </dgm:t>
    </dgm:pt>
    <dgm:pt modelId="{7446A5CA-48A2-405F-B636-10D557FBEC80}" type="parTrans" cxnId="{50078C84-617F-4914-8B66-C71CF64F5386}">
      <dgm:prSet/>
      <dgm:spPr/>
      <dgm:t>
        <a:bodyPr/>
        <a:lstStyle/>
        <a:p>
          <a:endParaRPr lang="en-US"/>
        </a:p>
      </dgm:t>
    </dgm:pt>
    <dgm:pt modelId="{80946FE8-0FDA-48F4-919C-59ACE6D238D8}" type="sibTrans" cxnId="{50078C84-617F-4914-8B66-C71CF64F5386}">
      <dgm:prSet/>
      <dgm:spPr/>
      <dgm:t>
        <a:bodyPr/>
        <a:lstStyle/>
        <a:p>
          <a:endParaRPr lang="en-US"/>
        </a:p>
      </dgm:t>
    </dgm:pt>
    <dgm:pt modelId="{5337E506-BD71-41F6-80D3-D8B51FC3C1B4}">
      <dgm:prSet/>
      <dgm:spPr/>
      <dgm:t>
        <a:bodyPr/>
        <a:lstStyle/>
        <a:p>
          <a:r>
            <a:rPr lang="en-US"/>
            <a:t>Identification des données manquantes, doublons et aberrante.</a:t>
          </a:r>
        </a:p>
      </dgm:t>
    </dgm:pt>
    <dgm:pt modelId="{EB80A889-F435-440D-B986-9E6AC988C92D}" type="parTrans" cxnId="{DC8EE8A7-1819-430A-8A2C-B701F8DB258A}">
      <dgm:prSet/>
      <dgm:spPr/>
      <dgm:t>
        <a:bodyPr/>
        <a:lstStyle/>
        <a:p>
          <a:endParaRPr lang="en-US"/>
        </a:p>
      </dgm:t>
    </dgm:pt>
    <dgm:pt modelId="{8C7CBA01-6B4D-4DC7-B67B-1CC2593184AD}" type="sibTrans" cxnId="{DC8EE8A7-1819-430A-8A2C-B701F8DB258A}">
      <dgm:prSet/>
      <dgm:spPr/>
      <dgm:t>
        <a:bodyPr/>
        <a:lstStyle/>
        <a:p>
          <a:endParaRPr lang="en-US"/>
        </a:p>
      </dgm:t>
    </dgm:pt>
    <dgm:pt modelId="{7935148E-80AD-4B0B-8AC2-D18A7302BC0A}">
      <dgm:prSet/>
      <dgm:spPr/>
      <dgm:t>
        <a:bodyPr/>
        <a:lstStyle/>
        <a:p>
          <a:r>
            <a:rPr lang="en-US"/>
            <a:t>Décision sur le traitement des exceptions.</a:t>
          </a:r>
        </a:p>
      </dgm:t>
    </dgm:pt>
    <dgm:pt modelId="{F6514A7F-308F-4190-85AB-191AF7640457}" type="parTrans" cxnId="{C1EAF552-3026-4D56-A2AC-2AA2E6B59A74}">
      <dgm:prSet/>
      <dgm:spPr/>
      <dgm:t>
        <a:bodyPr/>
        <a:lstStyle/>
        <a:p>
          <a:endParaRPr lang="en-US"/>
        </a:p>
      </dgm:t>
    </dgm:pt>
    <dgm:pt modelId="{FB80A353-2B3A-4448-8A6E-2CBA97DD338E}" type="sibTrans" cxnId="{C1EAF552-3026-4D56-A2AC-2AA2E6B59A74}">
      <dgm:prSet/>
      <dgm:spPr/>
      <dgm:t>
        <a:bodyPr/>
        <a:lstStyle/>
        <a:p>
          <a:endParaRPr lang="en-US"/>
        </a:p>
      </dgm:t>
    </dgm:pt>
    <dgm:pt modelId="{C8244459-86DE-4AB7-96DC-652C5BBF405D}">
      <dgm:prSet/>
      <dgm:spPr/>
      <dgm:t>
        <a:bodyPr/>
        <a:lstStyle/>
        <a:p>
          <a:r>
            <a:rPr lang="en-US"/>
            <a:t>Normalisation (Identification des erreurs de typos ou donnés malformé) et formatage de données (dates par exemple).</a:t>
          </a:r>
        </a:p>
      </dgm:t>
    </dgm:pt>
    <dgm:pt modelId="{A13AF2DE-0EAA-4C0C-BA57-E09A57DCE38F}" type="parTrans" cxnId="{7BB03EE3-5134-4483-8F38-83DDAD14AB84}">
      <dgm:prSet/>
      <dgm:spPr/>
      <dgm:t>
        <a:bodyPr/>
        <a:lstStyle/>
        <a:p>
          <a:endParaRPr lang="en-US"/>
        </a:p>
      </dgm:t>
    </dgm:pt>
    <dgm:pt modelId="{B5F3C051-F6BB-421C-896D-86BDA5C48E95}" type="sibTrans" cxnId="{7BB03EE3-5134-4483-8F38-83DDAD14AB84}">
      <dgm:prSet/>
      <dgm:spPr/>
      <dgm:t>
        <a:bodyPr/>
        <a:lstStyle/>
        <a:p>
          <a:endParaRPr lang="en-US"/>
        </a:p>
      </dgm:t>
    </dgm:pt>
    <dgm:pt modelId="{51EAD07D-E3BB-4A50-B800-28F8BC7F39C3}">
      <dgm:prSet/>
      <dgm:spPr/>
      <dgm:t>
        <a:bodyPr/>
        <a:lstStyle/>
        <a:p>
          <a:r>
            <a:rPr lang="en-US"/>
            <a:t>Identification des variables inutile ou inutilisable en effectuent l’analyse de corrélation.</a:t>
          </a:r>
        </a:p>
      </dgm:t>
    </dgm:pt>
    <dgm:pt modelId="{D150CEB3-6153-41E6-9C7E-62202C41A78B}" type="parTrans" cxnId="{34C0FA3E-F591-456C-9A60-802743307929}">
      <dgm:prSet/>
      <dgm:spPr/>
      <dgm:t>
        <a:bodyPr/>
        <a:lstStyle/>
        <a:p>
          <a:endParaRPr lang="en-US"/>
        </a:p>
      </dgm:t>
    </dgm:pt>
    <dgm:pt modelId="{D4A6F583-5813-4D3C-BE4E-19709EC6236C}" type="sibTrans" cxnId="{34C0FA3E-F591-456C-9A60-802743307929}">
      <dgm:prSet/>
      <dgm:spPr/>
      <dgm:t>
        <a:bodyPr/>
        <a:lstStyle/>
        <a:p>
          <a:endParaRPr lang="en-US"/>
        </a:p>
      </dgm:t>
    </dgm:pt>
    <dgm:pt modelId="{74584703-1058-48A6-95D8-27851C6895CC}">
      <dgm:prSet/>
      <dgm:spPr/>
      <dgm:t>
        <a:bodyPr/>
        <a:lstStyle/>
        <a:p>
          <a:r>
            <a:rPr lang="en-US" b="1"/>
            <a:t>Exploration des données</a:t>
          </a:r>
          <a:r>
            <a:rPr lang="en-US"/>
            <a:t> : </a:t>
          </a:r>
        </a:p>
      </dgm:t>
    </dgm:pt>
    <dgm:pt modelId="{7D2548FF-5C16-43CC-9DA9-5B76D8640EA0}" type="parTrans" cxnId="{13B7368D-76BE-4E80-A713-7B56E11B6E4A}">
      <dgm:prSet/>
      <dgm:spPr/>
      <dgm:t>
        <a:bodyPr/>
        <a:lstStyle/>
        <a:p>
          <a:endParaRPr lang="en-US"/>
        </a:p>
      </dgm:t>
    </dgm:pt>
    <dgm:pt modelId="{7B9491A7-1AE7-417E-BFAF-268D3D8058D1}" type="sibTrans" cxnId="{13B7368D-76BE-4E80-A713-7B56E11B6E4A}">
      <dgm:prSet/>
      <dgm:spPr/>
      <dgm:t>
        <a:bodyPr/>
        <a:lstStyle/>
        <a:p>
          <a:endParaRPr lang="en-US"/>
        </a:p>
      </dgm:t>
    </dgm:pt>
    <dgm:pt modelId="{763FDEDD-62A3-4B2E-80D1-89BB3D2825E6}">
      <dgm:prSet/>
      <dgm:spPr/>
      <dgm:t>
        <a:bodyPr/>
        <a:lstStyle/>
        <a:p>
          <a:r>
            <a:rPr lang="en-US" b="1"/>
            <a:t>Statistiques descriptives</a:t>
          </a:r>
          <a:r>
            <a:rPr lang="en-US"/>
            <a:t> : Calculer la moyenne et écart-type, médiane pour chaque variable. Nombre des observations. Analyse de cardinalité. Table de fréquence pour des variables catégoriques.  </a:t>
          </a:r>
        </a:p>
      </dgm:t>
    </dgm:pt>
    <dgm:pt modelId="{20F9778A-E9DA-47B9-9232-59FEA570CF00}" type="parTrans" cxnId="{769BA3ED-CA7E-4139-8E3C-3266B4E3ABF3}">
      <dgm:prSet/>
      <dgm:spPr/>
      <dgm:t>
        <a:bodyPr/>
        <a:lstStyle/>
        <a:p>
          <a:endParaRPr lang="en-US"/>
        </a:p>
      </dgm:t>
    </dgm:pt>
    <dgm:pt modelId="{2F567E11-201D-4EC4-9149-7CC169148288}" type="sibTrans" cxnId="{769BA3ED-CA7E-4139-8E3C-3266B4E3ABF3}">
      <dgm:prSet/>
      <dgm:spPr/>
      <dgm:t>
        <a:bodyPr/>
        <a:lstStyle/>
        <a:p>
          <a:endParaRPr lang="en-US"/>
        </a:p>
      </dgm:t>
    </dgm:pt>
    <dgm:pt modelId="{DCE98F13-253B-4F7C-926A-A73ABA3A3F73}">
      <dgm:prSet/>
      <dgm:spPr/>
      <dgm:t>
        <a:bodyPr/>
        <a:lstStyle/>
        <a:p>
          <a:r>
            <a:rPr lang="en-US" b="1"/>
            <a:t>Visualisation des relations</a:t>
          </a:r>
          <a:r>
            <a:rPr lang="en-US"/>
            <a:t> : Utiliser des graphiques (nuages de points, histogrammes, boxplots) pour examiner les corrélations entre les différentes variables et "Montant payé".</a:t>
          </a:r>
        </a:p>
      </dgm:t>
    </dgm:pt>
    <dgm:pt modelId="{B1195D66-2D31-4746-9B9C-D6CE1FFFF87E}" type="parTrans" cxnId="{487F4573-EA04-493F-81D3-D690A9DA117B}">
      <dgm:prSet/>
      <dgm:spPr/>
      <dgm:t>
        <a:bodyPr/>
        <a:lstStyle/>
        <a:p>
          <a:endParaRPr lang="en-US"/>
        </a:p>
      </dgm:t>
    </dgm:pt>
    <dgm:pt modelId="{C1A8DCAB-CBE8-4278-A6CD-D73E05E761A3}" type="sibTrans" cxnId="{487F4573-EA04-493F-81D3-D690A9DA117B}">
      <dgm:prSet/>
      <dgm:spPr/>
      <dgm:t>
        <a:bodyPr/>
        <a:lstStyle/>
        <a:p>
          <a:endParaRPr lang="en-US"/>
        </a:p>
      </dgm:t>
    </dgm:pt>
    <dgm:pt modelId="{CEC60922-436D-46AA-B9A3-1557FA75BF80}" type="pres">
      <dgm:prSet presAssocID="{50166654-AD08-47F4-A21E-398526FB31C9}" presName="linear" presStyleCnt="0">
        <dgm:presLayoutVars>
          <dgm:animLvl val="lvl"/>
          <dgm:resizeHandles val="exact"/>
        </dgm:presLayoutVars>
      </dgm:prSet>
      <dgm:spPr/>
    </dgm:pt>
    <dgm:pt modelId="{0411494B-9873-4B26-BA72-85A53F2E8213}" type="pres">
      <dgm:prSet presAssocID="{069262CB-F681-4AFB-8C01-97A46224F928}" presName="parentText" presStyleLbl="node1" presStyleIdx="0" presStyleCnt="3">
        <dgm:presLayoutVars>
          <dgm:chMax val="0"/>
          <dgm:bulletEnabled val="1"/>
        </dgm:presLayoutVars>
      </dgm:prSet>
      <dgm:spPr/>
    </dgm:pt>
    <dgm:pt modelId="{D08D8037-51E2-4C9C-BEE4-BDBF330A0B3E}" type="pres">
      <dgm:prSet presAssocID="{E4A8124C-A91F-494E-B81D-3D9473EEC42C}" presName="spacer" presStyleCnt="0"/>
      <dgm:spPr/>
    </dgm:pt>
    <dgm:pt modelId="{3EA86270-AD2B-4D11-A962-21E7371A4BBB}" type="pres">
      <dgm:prSet presAssocID="{89AD1C64-9396-4255-B5B2-38C8A7AE2814}" presName="parentText" presStyleLbl="node1" presStyleIdx="1" presStyleCnt="3">
        <dgm:presLayoutVars>
          <dgm:chMax val="0"/>
          <dgm:bulletEnabled val="1"/>
        </dgm:presLayoutVars>
      </dgm:prSet>
      <dgm:spPr/>
    </dgm:pt>
    <dgm:pt modelId="{A91E8269-9C8B-4AFD-B351-0ACFAC327CFB}" type="pres">
      <dgm:prSet presAssocID="{89AD1C64-9396-4255-B5B2-38C8A7AE2814}" presName="childText" presStyleLbl="revTx" presStyleIdx="0" presStyleCnt="2">
        <dgm:presLayoutVars>
          <dgm:bulletEnabled val="1"/>
        </dgm:presLayoutVars>
      </dgm:prSet>
      <dgm:spPr/>
    </dgm:pt>
    <dgm:pt modelId="{33F0DE2F-5B9B-45BC-95E4-6B727EFF7494}" type="pres">
      <dgm:prSet presAssocID="{74584703-1058-48A6-95D8-27851C6895CC}" presName="parentText" presStyleLbl="node1" presStyleIdx="2" presStyleCnt="3">
        <dgm:presLayoutVars>
          <dgm:chMax val="0"/>
          <dgm:bulletEnabled val="1"/>
        </dgm:presLayoutVars>
      </dgm:prSet>
      <dgm:spPr/>
    </dgm:pt>
    <dgm:pt modelId="{A552B7CF-45D2-4493-B0B9-8A13A43B9978}" type="pres">
      <dgm:prSet presAssocID="{74584703-1058-48A6-95D8-27851C6895CC}" presName="childText" presStyleLbl="revTx" presStyleIdx="1" presStyleCnt="2">
        <dgm:presLayoutVars>
          <dgm:bulletEnabled val="1"/>
        </dgm:presLayoutVars>
      </dgm:prSet>
      <dgm:spPr/>
    </dgm:pt>
  </dgm:ptLst>
  <dgm:cxnLst>
    <dgm:cxn modelId="{42292A26-64E7-4D55-927F-52DDE4F1B755}" type="presOf" srcId="{7935148E-80AD-4B0B-8AC2-D18A7302BC0A}" destId="{A91E8269-9C8B-4AFD-B351-0ACFAC327CFB}" srcOrd="0" destOrd="1" presId="urn:microsoft.com/office/officeart/2005/8/layout/vList2"/>
    <dgm:cxn modelId="{E3607831-DDE3-4A76-89E7-1CEB86A17507}" type="presOf" srcId="{5337E506-BD71-41F6-80D3-D8B51FC3C1B4}" destId="{A91E8269-9C8B-4AFD-B351-0ACFAC327CFB}" srcOrd="0" destOrd="0" presId="urn:microsoft.com/office/officeart/2005/8/layout/vList2"/>
    <dgm:cxn modelId="{34C0FA3E-F591-456C-9A60-802743307929}" srcId="{89AD1C64-9396-4255-B5B2-38C8A7AE2814}" destId="{51EAD07D-E3BB-4A50-B800-28F8BC7F39C3}" srcOrd="3" destOrd="0" parTransId="{D150CEB3-6153-41E6-9C7E-62202C41A78B}" sibTransId="{D4A6F583-5813-4D3C-BE4E-19709EC6236C}"/>
    <dgm:cxn modelId="{02049662-1D75-48D0-B766-A91ED4EE567A}" type="presOf" srcId="{069262CB-F681-4AFB-8C01-97A46224F928}" destId="{0411494B-9873-4B26-BA72-85A53F2E8213}" srcOrd="0" destOrd="0" presId="urn:microsoft.com/office/officeart/2005/8/layout/vList2"/>
    <dgm:cxn modelId="{6B7E9C66-7389-48C2-93E7-F080F396551A}" srcId="{50166654-AD08-47F4-A21E-398526FB31C9}" destId="{069262CB-F681-4AFB-8C01-97A46224F928}" srcOrd="0" destOrd="0" parTransId="{F3656478-EB39-44C4-8A16-5595CB908C91}" sibTransId="{E4A8124C-A91F-494E-B81D-3D9473EEC42C}"/>
    <dgm:cxn modelId="{C1EAF552-3026-4D56-A2AC-2AA2E6B59A74}" srcId="{89AD1C64-9396-4255-B5B2-38C8A7AE2814}" destId="{7935148E-80AD-4B0B-8AC2-D18A7302BC0A}" srcOrd="1" destOrd="0" parTransId="{F6514A7F-308F-4190-85AB-191AF7640457}" sibTransId="{FB80A353-2B3A-4448-8A6E-2CBA97DD338E}"/>
    <dgm:cxn modelId="{487F4573-EA04-493F-81D3-D690A9DA117B}" srcId="{74584703-1058-48A6-95D8-27851C6895CC}" destId="{DCE98F13-253B-4F7C-926A-A73ABA3A3F73}" srcOrd="1" destOrd="0" parTransId="{B1195D66-2D31-4746-9B9C-D6CE1FFFF87E}" sibTransId="{C1A8DCAB-CBE8-4278-A6CD-D73E05E761A3}"/>
    <dgm:cxn modelId="{08C04A75-115E-423E-8574-6D33FE564595}" type="presOf" srcId="{51EAD07D-E3BB-4A50-B800-28F8BC7F39C3}" destId="{A91E8269-9C8B-4AFD-B351-0ACFAC327CFB}" srcOrd="0" destOrd="3" presId="urn:microsoft.com/office/officeart/2005/8/layout/vList2"/>
    <dgm:cxn modelId="{62B39382-A515-4C11-9E44-E6267499D174}" type="presOf" srcId="{89AD1C64-9396-4255-B5B2-38C8A7AE2814}" destId="{3EA86270-AD2B-4D11-A962-21E7371A4BBB}" srcOrd="0" destOrd="0" presId="urn:microsoft.com/office/officeart/2005/8/layout/vList2"/>
    <dgm:cxn modelId="{50078C84-617F-4914-8B66-C71CF64F5386}" srcId="{50166654-AD08-47F4-A21E-398526FB31C9}" destId="{89AD1C64-9396-4255-B5B2-38C8A7AE2814}" srcOrd="1" destOrd="0" parTransId="{7446A5CA-48A2-405F-B636-10D557FBEC80}" sibTransId="{80946FE8-0FDA-48F4-919C-59ACE6D238D8}"/>
    <dgm:cxn modelId="{13B7368D-76BE-4E80-A713-7B56E11B6E4A}" srcId="{50166654-AD08-47F4-A21E-398526FB31C9}" destId="{74584703-1058-48A6-95D8-27851C6895CC}" srcOrd="2" destOrd="0" parTransId="{7D2548FF-5C16-43CC-9DA9-5B76D8640EA0}" sibTransId="{7B9491A7-1AE7-417E-BFAF-268D3D8058D1}"/>
    <dgm:cxn modelId="{DC8EE8A7-1819-430A-8A2C-B701F8DB258A}" srcId="{89AD1C64-9396-4255-B5B2-38C8A7AE2814}" destId="{5337E506-BD71-41F6-80D3-D8B51FC3C1B4}" srcOrd="0" destOrd="0" parTransId="{EB80A889-F435-440D-B986-9E6AC988C92D}" sibTransId="{8C7CBA01-6B4D-4DC7-B67B-1CC2593184AD}"/>
    <dgm:cxn modelId="{488A73AD-7B1A-4A22-A38F-3DB7631F69E0}" type="presOf" srcId="{DCE98F13-253B-4F7C-926A-A73ABA3A3F73}" destId="{A552B7CF-45D2-4493-B0B9-8A13A43B9978}" srcOrd="0" destOrd="1" presId="urn:microsoft.com/office/officeart/2005/8/layout/vList2"/>
    <dgm:cxn modelId="{D10042B3-BC3B-4324-80F5-A5FB3174B20A}" type="presOf" srcId="{763FDEDD-62A3-4B2E-80D1-89BB3D2825E6}" destId="{A552B7CF-45D2-4493-B0B9-8A13A43B9978}" srcOrd="0" destOrd="0" presId="urn:microsoft.com/office/officeart/2005/8/layout/vList2"/>
    <dgm:cxn modelId="{C92A33B7-513A-4074-A26F-9825391A2C39}" type="presOf" srcId="{C8244459-86DE-4AB7-96DC-652C5BBF405D}" destId="{A91E8269-9C8B-4AFD-B351-0ACFAC327CFB}" srcOrd="0" destOrd="2" presId="urn:microsoft.com/office/officeart/2005/8/layout/vList2"/>
    <dgm:cxn modelId="{ECB7C5C4-A97F-47EB-86B0-05527DA348E2}" type="presOf" srcId="{74584703-1058-48A6-95D8-27851C6895CC}" destId="{33F0DE2F-5B9B-45BC-95E4-6B727EFF7494}" srcOrd="0" destOrd="0" presId="urn:microsoft.com/office/officeart/2005/8/layout/vList2"/>
    <dgm:cxn modelId="{D7D0AFDE-363C-4970-91B5-327BE311F23A}" type="presOf" srcId="{50166654-AD08-47F4-A21E-398526FB31C9}" destId="{CEC60922-436D-46AA-B9A3-1557FA75BF80}" srcOrd="0" destOrd="0" presId="urn:microsoft.com/office/officeart/2005/8/layout/vList2"/>
    <dgm:cxn modelId="{7BB03EE3-5134-4483-8F38-83DDAD14AB84}" srcId="{89AD1C64-9396-4255-B5B2-38C8A7AE2814}" destId="{C8244459-86DE-4AB7-96DC-652C5BBF405D}" srcOrd="2" destOrd="0" parTransId="{A13AF2DE-0EAA-4C0C-BA57-E09A57DCE38F}" sibTransId="{B5F3C051-F6BB-421C-896D-86BDA5C48E95}"/>
    <dgm:cxn modelId="{769BA3ED-CA7E-4139-8E3C-3266B4E3ABF3}" srcId="{74584703-1058-48A6-95D8-27851C6895CC}" destId="{763FDEDD-62A3-4B2E-80D1-89BB3D2825E6}" srcOrd="0" destOrd="0" parTransId="{20F9778A-E9DA-47B9-9232-59FEA570CF00}" sibTransId="{2F567E11-201D-4EC4-9149-7CC169148288}"/>
    <dgm:cxn modelId="{9E611692-9625-40D0-9E1A-9287CC503443}" type="presParOf" srcId="{CEC60922-436D-46AA-B9A3-1557FA75BF80}" destId="{0411494B-9873-4B26-BA72-85A53F2E8213}" srcOrd="0" destOrd="0" presId="urn:microsoft.com/office/officeart/2005/8/layout/vList2"/>
    <dgm:cxn modelId="{21E9048E-C099-4343-948D-7EC944A132D8}" type="presParOf" srcId="{CEC60922-436D-46AA-B9A3-1557FA75BF80}" destId="{D08D8037-51E2-4C9C-BEE4-BDBF330A0B3E}" srcOrd="1" destOrd="0" presId="urn:microsoft.com/office/officeart/2005/8/layout/vList2"/>
    <dgm:cxn modelId="{F1B613DA-6894-4D22-9FFF-F6B0E9DF2BD2}" type="presParOf" srcId="{CEC60922-436D-46AA-B9A3-1557FA75BF80}" destId="{3EA86270-AD2B-4D11-A962-21E7371A4BBB}" srcOrd="2" destOrd="0" presId="urn:microsoft.com/office/officeart/2005/8/layout/vList2"/>
    <dgm:cxn modelId="{17FE1FD0-67B6-4C05-B69A-037B9E92ED4F}" type="presParOf" srcId="{CEC60922-436D-46AA-B9A3-1557FA75BF80}" destId="{A91E8269-9C8B-4AFD-B351-0ACFAC327CFB}" srcOrd="3" destOrd="0" presId="urn:microsoft.com/office/officeart/2005/8/layout/vList2"/>
    <dgm:cxn modelId="{F53ABB26-AB86-4063-9645-C503D1CE82D2}" type="presParOf" srcId="{CEC60922-436D-46AA-B9A3-1557FA75BF80}" destId="{33F0DE2F-5B9B-45BC-95E4-6B727EFF7494}" srcOrd="4" destOrd="0" presId="urn:microsoft.com/office/officeart/2005/8/layout/vList2"/>
    <dgm:cxn modelId="{CFE878BA-F20E-479D-893A-3ABB989A7F72}" type="presParOf" srcId="{CEC60922-436D-46AA-B9A3-1557FA75BF80}" destId="{A552B7CF-45D2-4493-B0B9-8A13A43B997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EAD7AB-AC51-4B9D-9A9D-9D615CDC0DA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CB6A037-43AD-4431-B4B0-02B7FF565748}">
      <dgm:prSet/>
      <dgm:spPr/>
      <dgm:t>
        <a:bodyPr/>
        <a:lstStyle/>
        <a:p>
          <a:r>
            <a:rPr lang="en-US" b="1"/>
            <a:t>Choix de modèle</a:t>
          </a:r>
          <a:r>
            <a:rPr lang="en-US"/>
            <a:t>: </a:t>
          </a:r>
        </a:p>
      </dgm:t>
    </dgm:pt>
    <dgm:pt modelId="{99F756DA-6B60-4BD9-88A7-5BFB8EB53B98}" type="parTrans" cxnId="{15CA26E0-DA6B-47EF-BA9B-009723E7B67D}">
      <dgm:prSet/>
      <dgm:spPr/>
      <dgm:t>
        <a:bodyPr/>
        <a:lstStyle/>
        <a:p>
          <a:endParaRPr lang="en-US"/>
        </a:p>
      </dgm:t>
    </dgm:pt>
    <dgm:pt modelId="{8A934633-D86D-4F6F-A5C4-A79973699AC3}" type="sibTrans" cxnId="{15CA26E0-DA6B-47EF-BA9B-009723E7B67D}">
      <dgm:prSet/>
      <dgm:spPr/>
      <dgm:t>
        <a:bodyPr/>
        <a:lstStyle/>
        <a:p>
          <a:endParaRPr lang="en-US"/>
        </a:p>
      </dgm:t>
    </dgm:pt>
    <dgm:pt modelId="{FB7F981F-F1FD-487D-8371-476BEA1C9FD6}">
      <dgm:prSet/>
      <dgm:spPr/>
      <dgm:t>
        <a:bodyPr/>
        <a:lstStyle/>
        <a:p>
          <a:r>
            <a:rPr lang="en-US"/>
            <a:t>Un algorithme d’apprentissage supervisé probablement c’est le choix plus simple pour faire la prédiction de notre variable cible (montant payé)  en utilisant comme fonction objectif la régression linéaire multiple.</a:t>
          </a:r>
        </a:p>
      </dgm:t>
    </dgm:pt>
    <dgm:pt modelId="{03152622-ACBB-4682-8B5F-CBE7FBC7B312}" type="parTrans" cxnId="{962F7A99-5A56-4E52-9944-E47B93E4C552}">
      <dgm:prSet/>
      <dgm:spPr/>
      <dgm:t>
        <a:bodyPr/>
        <a:lstStyle/>
        <a:p>
          <a:endParaRPr lang="en-US"/>
        </a:p>
      </dgm:t>
    </dgm:pt>
    <dgm:pt modelId="{93283A73-19EA-444F-94BA-4E5693038F52}" type="sibTrans" cxnId="{962F7A99-5A56-4E52-9944-E47B93E4C552}">
      <dgm:prSet/>
      <dgm:spPr/>
      <dgm:t>
        <a:bodyPr/>
        <a:lstStyle/>
        <a:p>
          <a:endParaRPr lang="en-US"/>
        </a:p>
      </dgm:t>
    </dgm:pt>
    <dgm:pt modelId="{EAD321FE-3076-4891-B19C-7250F3C22B56}">
      <dgm:prSet/>
      <dgm:spPr/>
      <dgm:t>
        <a:bodyPr/>
        <a:lstStyle/>
        <a:p>
          <a:r>
            <a:rPr lang="en-US" b="1"/>
            <a:t>Ingénierie des caractéristiques:</a:t>
          </a:r>
          <a:endParaRPr lang="en-US"/>
        </a:p>
      </dgm:t>
    </dgm:pt>
    <dgm:pt modelId="{88056DC5-E7D7-4B28-96C3-4521E413FE6E}" type="parTrans" cxnId="{E442CD26-A478-4400-9883-1C56E8279480}">
      <dgm:prSet/>
      <dgm:spPr/>
      <dgm:t>
        <a:bodyPr/>
        <a:lstStyle/>
        <a:p>
          <a:endParaRPr lang="en-US"/>
        </a:p>
      </dgm:t>
    </dgm:pt>
    <dgm:pt modelId="{BE2D8C60-D62F-47D7-B9F6-DFAC8E43D335}" type="sibTrans" cxnId="{E442CD26-A478-4400-9883-1C56E8279480}">
      <dgm:prSet/>
      <dgm:spPr/>
      <dgm:t>
        <a:bodyPr/>
        <a:lstStyle/>
        <a:p>
          <a:endParaRPr lang="en-US"/>
        </a:p>
      </dgm:t>
    </dgm:pt>
    <dgm:pt modelId="{0EBCB576-D77E-4F0A-972C-385C5BEA6185}">
      <dgm:prSet/>
      <dgm:spPr/>
      <dgm:t>
        <a:bodyPr/>
        <a:lstStyle/>
        <a:p>
          <a:r>
            <a:rPr lang="en-US" b="1"/>
            <a:t>Transformation des variables</a:t>
          </a:r>
          <a:r>
            <a:rPr lang="en-US"/>
            <a:t> : Par exemple, regrouper des catégories de véhicules ou calculer l'ancienneté du conducteur à partir de sa date de naissance.</a:t>
          </a:r>
        </a:p>
      </dgm:t>
    </dgm:pt>
    <dgm:pt modelId="{DB1E92C3-9F24-4ABB-9EC3-FC42ACAFBF60}" type="parTrans" cxnId="{FE38865A-BD90-414A-8D4E-498A1180E32D}">
      <dgm:prSet/>
      <dgm:spPr/>
      <dgm:t>
        <a:bodyPr/>
        <a:lstStyle/>
        <a:p>
          <a:endParaRPr lang="en-US"/>
        </a:p>
      </dgm:t>
    </dgm:pt>
    <dgm:pt modelId="{6AF39F16-7B36-41B9-80FD-7EB4B1848BA4}" type="sibTrans" cxnId="{FE38865A-BD90-414A-8D4E-498A1180E32D}">
      <dgm:prSet/>
      <dgm:spPr/>
      <dgm:t>
        <a:bodyPr/>
        <a:lstStyle/>
        <a:p>
          <a:endParaRPr lang="en-US"/>
        </a:p>
      </dgm:t>
    </dgm:pt>
    <dgm:pt modelId="{E042042D-E8C9-4814-A04F-7FBC8E63CDBF}">
      <dgm:prSet/>
      <dgm:spPr/>
      <dgm:t>
        <a:bodyPr/>
        <a:lstStyle/>
        <a:p>
          <a:r>
            <a:rPr lang="en-US" b="1"/>
            <a:t>Encodage des variables catégorielles</a:t>
          </a:r>
          <a:r>
            <a:rPr lang="en-US"/>
            <a:t> : Utiliser des techniques comme le codage One-Hot pour les variables catégorielles (par exemple, le type de véhicule).</a:t>
          </a:r>
        </a:p>
      </dgm:t>
    </dgm:pt>
    <dgm:pt modelId="{DAFEA02E-0066-4FF9-8610-12E2C146EAAF}" type="parTrans" cxnId="{1F5FB598-EFAF-485B-AC98-844DE42F126C}">
      <dgm:prSet/>
      <dgm:spPr/>
      <dgm:t>
        <a:bodyPr/>
        <a:lstStyle/>
        <a:p>
          <a:endParaRPr lang="en-US"/>
        </a:p>
      </dgm:t>
    </dgm:pt>
    <dgm:pt modelId="{A517B1C8-C3D6-4169-A0FF-28E19639C04D}" type="sibTrans" cxnId="{1F5FB598-EFAF-485B-AC98-844DE42F126C}">
      <dgm:prSet/>
      <dgm:spPr/>
      <dgm:t>
        <a:bodyPr/>
        <a:lstStyle/>
        <a:p>
          <a:endParaRPr lang="en-US"/>
        </a:p>
      </dgm:t>
    </dgm:pt>
    <dgm:pt modelId="{2F2C8F17-F2B8-45D1-969F-FAE712FB9887}">
      <dgm:prSet/>
      <dgm:spPr/>
      <dgm:t>
        <a:bodyPr/>
        <a:lstStyle/>
        <a:p>
          <a:r>
            <a:rPr lang="en-US" b="1"/>
            <a:t>Normalisation/standardisation</a:t>
          </a:r>
          <a:r>
            <a:rPr lang="en-US"/>
            <a:t> : Appliquer des transformations comme la standardisation (centrée-réduite) pour les variables numériques afin de faciliter l'entraînement des modèles.</a:t>
          </a:r>
        </a:p>
      </dgm:t>
    </dgm:pt>
    <dgm:pt modelId="{43B531EA-E3CD-4456-B904-EB358C4744F6}" type="parTrans" cxnId="{ADEA6BB0-7D38-4F85-AD95-F66FCA6FF17F}">
      <dgm:prSet/>
      <dgm:spPr/>
      <dgm:t>
        <a:bodyPr/>
        <a:lstStyle/>
        <a:p>
          <a:endParaRPr lang="en-US"/>
        </a:p>
      </dgm:t>
    </dgm:pt>
    <dgm:pt modelId="{A249682E-1430-4B4C-A349-C28FB185AC5A}" type="sibTrans" cxnId="{ADEA6BB0-7D38-4F85-AD95-F66FCA6FF17F}">
      <dgm:prSet/>
      <dgm:spPr/>
      <dgm:t>
        <a:bodyPr/>
        <a:lstStyle/>
        <a:p>
          <a:endParaRPr lang="en-US"/>
        </a:p>
      </dgm:t>
    </dgm:pt>
    <dgm:pt modelId="{41D48858-F33C-420A-AC66-200148FCCD6F}" type="pres">
      <dgm:prSet presAssocID="{86EAD7AB-AC51-4B9D-9A9D-9D615CDC0DA0}" presName="linear" presStyleCnt="0">
        <dgm:presLayoutVars>
          <dgm:animLvl val="lvl"/>
          <dgm:resizeHandles val="exact"/>
        </dgm:presLayoutVars>
      </dgm:prSet>
      <dgm:spPr/>
    </dgm:pt>
    <dgm:pt modelId="{AFD4F88B-8802-4687-B422-EA8856DE8A50}" type="pres">
      <dgm:prSet presAssocID="{ACB6A037-43AD-4431-B4B0-02B7FF565748}" presName="parentText" presStyleLbl="node1" presStyleIdx="0" presStyleCnt="2">
        <dgm:presLayoutVars>
          <dgm:chMax val="0"/>
          <dgm:bulletEnabled val="1"/>
        </dgm:presLayoutVars>
      </dgm:prSet>
      <dgm:spPr/>
    </dgm:pt>
    <dgm:pt modelId="{B5B1527D-0C36-45E2-9BC9-803FB326A273}" type="pres">
      <dgm:prSet presAssocID="{ACB6A037-43AD-4431-B4B0-02B7FF565748}" presName="childText" presStyleLbl="revTx" presStyleIdx="0" presStyleCnt="2">
        <dgm:presLayoutVars>
          <dgm:bulletEnabled val="1"/>
        </dgm:presLayoutVars>
      </dgm:prSet>
      <dgm:spPr/>
    </dgm:pt>
    <dgm:pt modelId="{90AC907A-7201-4540-8DB1-7B79754DE5A4}" type="pres">
      <dgm:prSet presAssocID="{EAD321FE-3076-4891-B19C-7250F3C22B56}" presName="parentText" presStyleLbl="node1" presStyleIdx="1" presStyleCnt="2">
        <dgm:presLayoutVars>
          <dgm:chMax val="0"/>
          <dgm:bulletEnabled val="1"/>
        </dgm:presLayoutVars>
      </dgm:prSet>
      <dgm:spPr/>
    </dgm:pt>
    <dgm:pt modelId="{1D3E56BD-FF1E-4BC9-83DA-F318A607823A}" type="pres">
      <dgm:prSet presAssocID="{EAD321FE-3076-4891-B19C-7250F3C22B56}" presName="childText" presStyleLbl="revTx" presStyleIdx="1" presStyleCnt="2">
        <dgm:presLayoutVars>
          <dgm:bulletEnabled val="1"/>
        </dgm:presLayoutVars>
      </dgm:prSet>
      <dgm:spPr/>
    </dgm:pt>
  </dgm:ptLst>
  <dgm:cxnLst>
    <dgm:cxn modelId="{E442CD26-A478-4400-9883-1C56E8279480}" srcId="{86EAD7AB-AC51-4B9D-9A9D-9D615CDC0DA0}" destId="{EAD321FE-3076-4891-B19C-7250F3C22B56}" srcOrd="1" destOrd="0" parTransId="{88056DC5-E7D7-4B28-96C3-4521E413FE6E}" sibTransId="{BE2D8C60-D62F-47D7-B9F6-DFAC8E43D335}"/>
    <dgm:cxn modelId="{CD47865B-937C-48B1-9350-D21FD5D16317}" type="presOf" srcId="{0EBCB576-D77E-4F0A-972C-385C5BEA6185}" destId="{1D3E56BD-FF1E-4BC9-83DA-F318A607823A}" srcOrd="0" destOrd="0" presId="urn:microsoft.com/office/officeart/2005/8/layout/vList2"/>
    <dgm:cxn modelId="{60455E42-98A3-4269-A4F4-B766A4E3E80A}" type="presOf" srcId="{ACB6A037-43AD-4431-B4B0-02B7FF565748}" destId="{AFD4F88B-8802-4687-B422-EA8856DE8A50}" srcOrd="0" destOrd="0" presId="urn:microsoft.com/office/officeart/2005/8/layout/vList2"/>
    <dgm:cxn modelId="{E4464D44-F0CD-41CF-813F-15198E2E47A1}" type="presOf" srcId="{2F2C8F17-F2B8-45D1-969F-FAE712FB9887}" destId="{1D3E56BD-FF1E-4BC9-83DA-F318A607823A}" srcOrd="0" destOrd="2" presId="urn:microsoft.com/office/officeart/2005/8/layout/vList2"/>
    <dgm:cxn modelId="{FE38865A-BD90-414A-8D4E-498A1180E32D}" srcId="{EAD321FE-3076-4891-B19C-7250F3C22B56}" destId="{0EBCB576-D77E-4F0A-972C-385C5BEA6185}" srcOrd="0" destOrd="0" parTransId="{DB1E92C3-9F24-4ABB-9EC3-FC42ACAFBF60}" sibTransId="{6AF39F16-7B36-41B9-80FD-7EB4B1848BA4}"/>
    <dgm:cxn modelId="{1F5FB598-EFAF-485B-AC98-844DE42F126C}" srcId="{EAD321FE-3076-4891-B19C-7250F3C22B56}" destId="{E042042D-E8C9-4814-A04F-7FBC8E63CDBF}" srcOrd="1" destOrd="0" parTransId="{DAFEA02E-0066-4FF9-8610-12E2C146EAAF}" sibTransId="{A517B1C8-C3D6-4169-A0FF-28E19639C04D}"/>
    <dgm:cxn modelId="{962F7A99-5A56-4E52-9944-E47B93E4C552}" srcId="{ACB6A037-43AD-4431-B4B0-02B7FF565748}" destId="{FB7F981F-F1FD-487D-8371-476BEA1C9FD6}" srcOrd="0" destOrd="0" parTransId="{03152622-ACBB-4682-8B5F-CBE7FBC7B312}" sibTransId="{93283A73-19EA-444F-94BA-4E5693038F52}"/>
    <dgm:cxn modelId="{775506A3-8A05-4970-800D-C190E4476826}" type="presOf" srcId="{86EAD7AB-AC51-4B9D-9A9D-9D615CDC0DA0}" destId="{41D48858-F33C-420A-AC66-200148FCCD6F}" srcOrd="0" destOrd="0" presId="urn:microsoft.com/office/officeart/2005/8/layout/vList2"/>
    <dgm:cxn modelId="{ADEA6BB0-7D38-4F85-AD95-F66FCA6FF17F}" srcId="{EAD321FE-3076-4891-B19C-7250F3C22B56}" destId="{2F2C8F17-F2B8-45D1-969F-FAE712FB9887}" srcOrd="2" destOrd="0" parTransId="{43B531EA-E3CD-4456-B904-EB358C4744F6}" sibTransId="{A249682E-1430-4B4C-A349-C28FB185AC5A}"/>
    <dgm:cxn modelId="{608F45BB-76B3-479A-BB2A-AC1E830FC981}" type="presOf" srcId="{EAD321FE-3076-4891-B19C-7250F3C22B56}" destId="{90AC907A-7201-4540-8DB1-7B79754DE5A4}" srcOrd="0" destOrd="0" presId="urn:microsoft.com/office/officeart/2005/8/layout/vList2"/>
    <dgm:cxn modelId="{2C018CDE-8CF5-4014-9071-77CDF47BE570}" type="presOf" srcId="{E042042D-E8C9-4814-A04F-7FBC8E63CDBF}" destId="{1D3E56BD-FF1E-4BC9-83DA-F318A607823A}" srcOrd="0" destOrd="1" presId="urn:microsoft.com/office/officeart/2005/8/layout/vList2"/>
    <dgm:cxn modelId="{15CA26E0-DA6B-47EF-BA9B-009723E7B67D}" srcId="{86EAD7AB-AC51-4B9D-9A9D-9D615CDC0DA0}" destId="{ACB6A037-43AD-4431-B4B0-02B7FF565748}" srcOrd="0" destOrd="0" parTransId="{99F756DA-6B60-4BD9-88A7-5BFB8EB53B98}" sibTransId="{8A934633-D86D-4F6F-A5C4-A79973699AC3}"/>
    <dgm:cxn modelId="{7D9008F5-3D5D-4996-8BA3-13A91058FFA4}" type="presOf" srcId="{FB7F981F-F1FD-487D-8371-476BEA1C9FD6}" destId="{B5B1527D-0C36-45E2-9BC9-803FB326A273}" srcOrd="0" destOrd="0" presId="urn:microsoft.com/office/officeart/2005/8/layout/vList2"/>
    <dgm:cxn modelId="{BF9A11E1-46E3-472A-9673-4E3D6C85B268}" type="presParOf" srcId="{41D48858-F33C-420A-AC66-200148FCCD6F}" destId="{AFD4F88B-8802-4687-B422-EA8856DE8A50}" srcOrd="0" destOrd="0" presId="urn:microsoft.com/office/officeart/2005/8/layout/vList2"/>
    <dgm:cxn modelId="{D8AD8001-6EA4-49B2-83EE-CFE6B0FF7EE8}" type="presParOf" srcId="{41D48858-F33C-420A-AC66-200148FCCD6F}" destId="{B5B1527D-0C36-45E2-9BC9-803FB326A273}" srcOrd="1" destOrd="0" presId="urn:microsoft.com/office/officeart/2005/8/layout/vList2"/>
    <dgm:cxn modelId="{690EF8C6-D4B2-4CDF-A17A-F2FCA019CB25}" type="presParOf" srcId="{41D48858-F33C-420A-AC66-200148FCCD6F}" destId="{90AC907A-7201-4540-8DB1-7B79754DE5A4}" srcOrd="2" destOrd="0" presId="urn:microsoft.com/office/officeart/2005/8/layout/vList2"/>
    <dgm:cxn modelId="{61B48CA2-EA70-416E-B79A-45A114BF8070}" type="presParOf" srcId="{41D48858-F33C-420A-AC66-200148FCCD6F}" destId="{1D3E56BD-FF1E-4BC9-83DA-F318A607823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43AAF-0048-45D1-801F-64F719F06EDC}">
      <dsp:nvSpPr>
        <dsp:cNvPr id="0" name=""/>
        <dsp:cNvSpPr/>
      </dsp:nvSpPr>
      <dsp:spPr>
        <a:xfrm>
          <a:off x="0" y="167245"/>
          <a:ext cx="6666833" cy="99162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Domaine d’affaires: </a:t>
          </a:r>
          <a:r>
            <a:rPr lang="en-US" sz="1400" kern="1200"/>
            <a:t>assurance automobile</a:t>
          </a:r>
        </a:p>
      </dsp:txBody>
      <dsp:txXfrm>
        <a:off x="48407" y="215652"/>
        <a:ext cx="6570019" cy="894815"/>
      </dsp:txXfrm>
    </dsp:sp>
    <dsp:sp modelId="{230E6FD3-1459-4228-8EC7-48B8C3F4FEE5}">
      <dsp:nvSpPr>
        <dsp:cNvPr id="0" name=""/>
        <dsp:cNvSpPr/>
      </dsp:nvSpPr>
      <dsp:spPr>
        <a:xfrm>
          <a:off x="0" y="1199195"/>
          <a:ext cx="6666833" cy="991629"/>
        </a:xfrm>
        <a:prstGeom prst="round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Contexte</a:t>
          </a:r>
          <a:r>
            <a:rPr lang="en-US" sz="1400" kern="1200"/>
            <a:t>: Chaque réclamation faite par un assuré donne droit une compensation pour l'assuré. Il est essentiel pour la compagnie d'assurance de maitriser les facteurs qui influencent le montant payé pour bien monter les polices d'assurances</a:t>
          </a:r>
        </a:p>
      </dsp:txBody>
      <dsp:txXfrm>
        <a:off x="48407" y="1247602"/>
        <a:ext cx="6570019" cy="894815"/>
      </dsp:txXfrm>
    </dsp:sp>
    <dsp:sp modelId="{46C3956A-7B41-4F75-8EDC-1A3267DBDE1C}">
      <dsp:nvSpPr>
        <dsp:cNvPr id="0" name=""/>
        <dsp:cNvSpPr/>
      </dsp:nvSpPr>
      <dsp:spPr>
        <a:xfrm>
          <a:off x="0" y="2231145"/>
          <a:ext cx="6666833" cy="991629"/>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Inventaire des données disponibles:</a:t>
          </a:r>
          <a:r>
            <a:rPr lang="en-US" sz="1400" kern="1200"/>
            <a:t> Un unique csv transversal. Des donnés individuels représentant des sinistres, information sur les sinistres et leurs ménages, incluant composition du ménage.</a:t>
          </a:r>
        </a:p>
      </dsp:txBody>
      <dsp:txXfrm>
        <a:off x="48407" y="2279552"/>
        <a:ext cx="6570019" cy="894815"/>
      </dsp:txXfrm>
    </dsp:sp>
    <dsp:sp modelId="{456FF1D4-1D9E-4E97-934F-1FDBB2BB3B99}">
      <dsp:nvSpPr>
        <dsp:cNvPr id="0" name=""/>
        <dsp:cNvSpPr/>
      </dsp:nvSpPr>
      <dsp:spPr>
        <a:xfrm>
          <a:off x="0" y="3263094"/>
          <a:ext cx="6666833" cy="991629"/>
        </a:xfrm>
        <a:prstGeom prst="round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Objectif principal</a:t>
          </a:r>
          <a:r>
            <a:rPr lang="en-US" sz="1400" kern="1200"/>
            <a:t> : Analyser les facteurs influençant la variable cible </a:t>
          </a:r>
          <a:r>
            <a:rPr lang="en-US" sz="1400" b="1" kern="1200"/>
            <a:t>montant payé </a:t>
          </a:r>
          <a:r>
            <a:rPr lang="en-US" sz="1400" kern="1200"/>
            <a:t>pour indemniser une réclamation en assurance automobile et créer un modèle que vas permettre la prédiction du </a:t>
          </a:r>
          <a:r>
            <a:rPr lang="en-US" sz="1400" b="1" kern="1200"/>
            <a:t>montant payé </a:t>
          </a:r>
          <a:r>
            <a:rPr lang="en-US" sz="1400" kern="1200"/>
            <a:t>pour des nouveaux sinistres.</a:t>
          </a:r>
        </a:p>
      </dsp:txBody>
      <dsp:txXfrm>
        <a:off x="48407" y="3311501"/>
        <a:ext cx="6570019" cy="894815"/>
      </dsp:txXfrm>
    </dsp:sp>
    <dsp:sp modelId="{FE96A366-7102-4E3C-BA2A-77587D3E5BD1}">
      <dsp:nvSpPr>
        <dsp:cNvPr id="0" name=""/>
        <dsp:cNvSpPr/>
      </dsp:nvSpPr>
      <dsp:spPr>
        <a:xfrm>
          <a:off x="0" y="4295044"/>
          <a:ext cx="6666833" cy="99162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Problème d’affaire</a:t>
          </a:r>
          <a:r>
            <a:rPr lang="en-US" sz="1400" kern="1200"/>
            <a:t> : Identifier les variables les plus significatives permettant de prédire ou expliquer les variations dans le montant payé. Ces informations aideront à mieux comprendre les risques associés à chaque réclamation et à optimiser la gestion des sinistres.</a:t>
          </a:r>
        </a:p>
      </dsp:txBody>
      <dsp:txXfrm>
        <a:off x="48407" y="4343451"/>
        <a:ext cx="6570019" cy="894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1494B-9873-4B26-BA72-85A53F2E8213}">
      <dsp:nvSpPr>
        <dsp:cNvPr id="0" name=""/>
        <dsp:cNvSpPr/>
      </dsp:nvSpPr>
      <dsp:spPr>
        <a:xfrm>
          <a:off x="0" y="423679"/>
          <a:ext cx="6666833" cy="879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err="1"/>
            <a:t>Collectes</a:t>
          </a:r>
          <a:r>
            <a:rPr lang="en-US" sz="1600" b="1" kern="1200" dirty="0"/>
            <a:t> des données, pipeline et </a:t>
          </a:r>
          <a:r>
            <a:rPr lang="en-US" sz="1600" b="1" kern="1200" dirty="0" err="1"/>
            <a:t>environnement</a:t>
          </a:r>
          <a:r>
            <a:rPr lang="en-US" sz="1600" b="1" kern="1200" dirty="0"/>
            <a:t> :   </a:t>
          </a:r>
          <a:r>
            <a:rPr lang="en-US" sz="1600" kern="1200" dirty="0"/>
            <a:t>Fournie par </a:t>
          </a:r>
          <a:r>
            <a:rPr lang="en-US" sz="1600" kern="1200" dirty="0" err="1"/>
            <a:t>l’entrepôt</a:t>
          </a:r>
          <a:r>
            <a:rPr lang="en-US" sz="1600" kern="1200" dirty="0"/>
            <a:t> des </a:t>
          </a:r>
          <a:r>
            <a:rPr lang="en-US" sz="1600" kern="1200" dirty="0" err="1"/>
            <a:t>donnés</a:t>
          </a:r>
          <a:r>
            <a:rPr lang="en-US" sz="1600" kern="1200" dirty="0"/>
            <a:t>  de </a:t>
          </a:r>
          <a:r>
            <a:rPr lang="en-US" sz="1600" kern="1200" dirty="0" err="1"/>
            <a:t>l'entreprise</a:t>
          </a:r>
          <a:r>
            <a:rPr lang="en-US" sz="1600" kern="1200" dirty="0"/>
            <a:t> </a:t>
          </a:r>
          <a:r>
            <a:rPr lang="en-US" sz="1600" kern="1200" dirty="0" err="1"/>
            <a:t>basé</a:t>
          </a:r>
          <a:r>
            <a:rPr lang="en-US" sz="1600" kern="1200" dirty="0"/>
            <a:t> sur le </a:t>
          </a:r>
          <a:r>
            <a:rPr lang="en-US" sz="1600" kern="1200" dirty="0" err="1"/>
            <a:t>historique</a:t>
          </a:r>
          <a:r>
            <a:rPr lang="en-US" sz="1600" kern="1200" dirty="0"/>
            <a:t> des </a:t>
          </a:r>
          <a:r>
            <a:rPr lang="en-US" sz="1600" kern="1200" dirty="0" err="1"/>
            <a:t>sinistres</a:t>
          </a:r>
          <a:r>
            <a:rPr lang="en-US" sz="1600" kern="1200" dirty="0"/>
            <a:t> et des </a:t>
          </a:r>
          <a:r>
            <a:rPr lang="en-US" sz="1600" kern="1200" dirty="0" err="1"/>
            <a:t>procèdes</a:t>
          </a:r>
          <a:r>
            <a:rPr lang="en-US" sz="1600" kern="1200" dirty="0"/>
            <a:t> </a:t>
          </a:r>
          <a:r>
            <a:rPr lang="en-US" sz="1600" kern="1200" dirty="0" err="1"/>
            <a:t>d’extraction</a:t>
          </a:r>
          <a:r>
            <a:rPr lang="en-US" sz="1600" kern="1200" dirty="0"/>
            <a:t> non </a:t>
          </a:r>
          <a:r>
            <a:rPr lang="en-US" sz="1600" kern="1200" dirty="0" err="1"/>
            <a:t>spécifié</a:t>
          </a:r>
          <a:r>
            <a:rPr lang="en-US" sz="1600" kern="1200" dirty="0"/>
            <a:t> pour le scenario </a:t>
          </a:r>
          <a:r>
            <a:rPr lang="en-US" sz="1600" kern="1200" dirty="0" err="1"/>
            <a:t>donné</a:t>
          </a:r>
          <a:r>
            <a:rPr lang="en-US" sz="1600" kern="1200" dirty="0"/>
            <a:t>.</a:t>
          </a:r>
        </a:p>
      </dsp:txBody>
      <dsp:txXfrm>
        <a:off x="42950" y="466629"/>
        <a:ext cx="6580933" cy="793940"/>
      </dsp:txXfrm>
    </dsp:sp>
    <dsp:sp modelId="{3EA86270-AD2B-4D11-A962-21E7371A4BBB}">
      <dsp:nvSpPr>
        <dsp:cNvPr id="0" name=""/>
        <dsp:cNvSpPr/>
      </dsp:nvSpPr>
      <dsp:spPr>
        <a:xfrm>
          <a:off x="0" y="1349599"/>
          <a:ext cx="6666833" cy="87984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Préparation des données</a:t>
          </a:r>
          <a:r>
            <a:rPr lang="en-US" sz="1600" kern="1200"/>
            <a:t> : </a:t>
          </a:r>
        </a:p>
      </dsp:txBody>
      <dsp:txXfrm>
        <a:off x="42950" y="1392549"/>
        <a:ext cx="6580933" cy="793940"/>
      </dsp:txXfrm>
    </dsp:sp>
    <dsp:sp modelId="{A91E8269-9C8B-4AFD-B351-0ACFAC327CFB}">
      <dsp:nvSpPr>
        <dsp:cNvPr id="0" name=""/>
        <dsp:cNvSpPr/>
      </dsp:nvSpPr>
      <dsp:spPr>
        <a:xfrm>
          <a:off x="0" y="2229440"/>
          <a:ext cx="6666833"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Identification des données manquantes, doublons et aberrante.</a:t>
          </a:r>
        </a:p>
        <a:p>
          <a:pPr marL="114300" lvl="1" indent="-114300" algn="l" defTabSz="533400">
            <a:lnSpc>
              <a:spcPct val="90000"/>
            </a:lnSpc>
            <a:spcBef>
              <a:spcPct val="0"/>
            </a:spcBef>
            <a:spcAft>
              <a:spcPct val="20000"/>
            </a:spcAft>
            <a:buChar char="•"/>
          </a:pPr>
          <a:r>
            <a:rPr lang="en-US" sz="1200" kern="1200"/>
            <a:t>Décision sur le traitement des exceptions.</a:t>
          </a:r>
        </a:p>
        <a:p>
          <a:pPr marL="114300" lvl="1" indent="-114300" algn="l" defTabSz="533400">
            <a:lnSpc>
              <a:spcPct val="90000"/>
            </a:lnSpc>
            <a:spcBef>
              <a:spcPct val="0"/>
            </a:spcBef>
            <a:spcAft>
              <a:spcPct val="20000"/>
            </a:spcAft>
            <a:buChar char="•"/>
          </a:pPr>
          <a:r>
            <a:rPr lang="en-US" sz="1200" kern="1200"/>
            <a:t>Normalisation (Identification des erreurs de typos ou donnés malformé) et formatage de données (dates par exemple).</a:t>
          </a:r>
        </a:p>
        <a:p>
          <a:pPr marL="114300" lvl="1" indent="-114300" algn="l" defTabSz="533400">
            <a:lnSpc>
              <a:spcPct val="90000"/>
            </a:lnSpc>
            <a:spcBef>
              <a:spcPct val="0"/>
            </a:spcBef>
            <a:spcAft>
              <a:spcPct val="20000"/>
            </a:spcAft>
            <a:buChar char="•"/>
          </a:pPr>
          <a:r>
            <a:rPr lang="en-US" sz="1200" kern="1200"/>
            <a:t>Identification des variables inutile ou inutilisable en effectuent l’analyse de corrélation.</a:t>
          </a:r>
        </a:p>
      </dsp:txBody>
      <dsp:txXfrm>
        <a:off x="0" y="2229440"/>
        <a:ext cx="6666833" cy="993600"/>
      </dsp:txXfrm>
    </dsp:sp>
    <dsp:sp modelId="{33F0DE2F-5B9B-45BC-95E4-6B727EFF7494}">
      <dsp:nvSpPr>
        <dsp:cNvPr id="0" name=""/>
        <dsp:cNvSpPr/>
      </dsp:nvSpPr>
      <dsp:spPr>
        <a:xfrm>
          <a:off x="0" y="3223040"/>
          <a:ext cx="6666833" cy="87984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Exploration des données</a:t>
          </a:r>
          <a:r>
            <a:rPr lang="en-US" sz="1600" kern="1200"/>
            <a:t> : </a:t>
          </a:r>
        </a:p>
      </dsp:txBody>
      <dsp:txXfrm>
        <a:off x="42950" y="3265990"/>
        <a:ext cx="6580933" cy="793940"/>
      </dsp:txXfrm>
    </dsp:sp>
    <dsp:sp modelId="{A552B7CF-45D2-4493-B0B9-8A13A43B9978}">
      <dsp:nvSpPr>
        <dsp:cNvPr id="0" name=""/>
        <dsp:cNvSpPr/>
      </dsp:nvSpPr>
      <dsp:spPr>
        <a:xfrm>
          <a:off x="0" y="4102880"/>
          <a:ext cx="6666833"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1" kern="1200"/>
            <a:t>Statistiques descriptives</a:t>
          </a:r>
          <a:r>
            <a:rPr lang="en-US" sz="1200" kern="1200"/>
            <a:t> : Calculer la moyenne et écart-type, médiane pour chaque variable. Nombre des observations. Analyse de cardinalité. Table de fréquence pour des variables catégoriques.  </a:t>
          </a:r>
        </a:p>
        <a:p>
          <a:pPr marL="114300" lvl="1" indent="-114300" algn="l" defTabSz="533400">
            <a:lnSpc>
              <a:spcPct val="90000"/>
            </a:lnSpc>
            <a:spcBef>
              <a:spcPct val="0"/>
            </a:spcBef>
            <a:spcAft>
              <a:spcPct val="20000"/>
            </a:spcAft>
            <a:buChar char="•"/>
          </a:pPr>
          <a:r>
            <a:rPr lang="en-US" sz="1200" b="1" kern="1200"/>
            <a:t>Visualisation des relations</a:t>
          </a:r>
          <a:r>
            <a:rPr lang="en-US" sz="1200" kern="1200"/>
            <a:t> : Utiliser des graphiques (nuages de points, histogrammes, boxplots) pour examiner les corrélations entre les différentes variables et "Montant payé".</a:t>
          </a:r>
        </a:p>
      </dsp:txBody>
      <dsp:txXfrm>
        <a:off x="0" y="4102880"/>
        <a:ext cx="6666833" cy="927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4F88B-8802-4687-B422-EA8856DE8A50}">
      <dsp:nvSpPr>
        <dsp:cNvPr id="0" name=""/>
        <dsp:cNvSpPr/>
      </dsp:nvSpPr>
      <dsp:spPr>
        <a:xfrm>
          <a:off x="0" y="150079"/>
          <a:ext cx="6666833" cy="58967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Choix de modèle</a:t>
          </a:r>
          <a:r>
            <a:rPr lang="en-US" sz="2400" kern="1200"/>
            <a:t>: </a:t>
          </a:r>
        </a:p>
      </dsp:txBody>
      <dsp:txXfrm>
        <a:off x="28786" y="178865"/>
        <a:ext cx="6609261" cy="532107"/>
      </dsp:txXfrm>
    </dsp:sp>
    <dsp:sp modelId="{B5B1527D-0C36-45E2-9BC9-803FB326A273}">
      <dsp:nvSpPr>
        <dsp:cNvPr id="0" name=""/>
        <dsp:cNvSpPr/>
      </dsp:nvSpPr>
      <dsp:spPr>
        <a:xfrm>
          <a:off x="0" y="739759"/>
          <a:ext cx="6666833"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Un algorithme d’apprentissage supervisé probablement c’est le choix plus simple pour faire la prédiction de notre variable cible (montant payé)  en utilisant comme fonction objectif la régression linéaire multiple.</a:t>
          </a:r>
        </a:p>
      </dsp:txBody>
      <dsp:txXfrm>
        <a:off x="0" y="739759"/>
        <a:ext cx="6666833" cy="1142640"/>
      </dsp:txXfrm>
    </dsp:sp>
    <dsp:sp modelId="{90AC907A-7201-4540-8DB1-7B79754DE5A4}">
      <dsp:nvSpPr>
        <dsp:cNvPr id="0" name=""/>
        <dsp:cNvSpPr/>
      </dsp:nvSpPr>
      <dsp:spPr>
        <a:xfrm>
          <a:off x="0" y="1882399"/>
          <a:ext cx="6666833" cy="589679"/>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Ingénierie des caractéristiques:</a:t>
          </a:r>
          <a:endParaRPr lang="en-US" sz="2400" kern="1200"/>
        </a:p>
      </dsp:txBody>
      <dsp:txXfrm>
        <a:off x="28786" y="1911185"/>
        <a:ext cx="6609261" cy="532107"/>
      </dsp:txXfrm>
    </dsp:sp>
    <dsp:sp modelId="{1D3E56BD-FF1E-4BC9-83DA-F318A607823A}">
      <dsp:nvSpPr>
        <dsp:cNvPr id="0" name=""/>
        <dsp:cNvSpPr/>
      </dsp:nvSpPr>
      <dsp:spPr>
        <a:xfrm>
          <a:off x="0" y="2472079"/>
          <a:ext cx="6666833" cy="283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Transformation des variables</a:t>
          </a:r>
          <a:r>
            <a:rPr lang="en-US" sz="1900" kern="1200"/>
            <a:t> : Par exemple, regrouper des catégories de véhicules ou calculer l'ancienneté du conducteur à partir de sa date de naissance.</a:t>
          </a:r>
        </a:p>
        <a:p>
          <a:pPr marL="171450" lvl="1" indent="-171450" algn="l" defTabSz="844550">
            <a:lnSpc>
              <a:spcPct val="90000"/>
            </a:lnSpc>
            <a:spcBef>
              <a:spcPct val="0"/>
            </a:spcBef>
            <a:spcAft>
              <a:spcPct val="20000"/>
            </a:spcAft>
            <a:buChar char="•"/>
          </a:pPr>
          <a:r>
            <a:rPr lang="en-US" sz="1900" b="1" kern="1200"/>
            <a:t>Encodage des variables catégorielles</a:t>
          </a:r>
          <a:r>
            <a:rPr lang="en-US" sz="1900" kern="1200"/>
            <a:t> : Utiliser des techniques comme le codage One-Hot pour les variables catégorielles (par exemple, le type de véhicule).</a:t>
          </a:r>
        </a:p>
        <a:p>
          <a:pPr marL="171450" lvl="1" indent="-171450" algn="l" defTabSz="844550">
            <a:lnSpc>
              <a:spcPct val="90000"/>
            </a:lnSpc>
            <a:spcBef>
              <a:spcPct val="0"/>
            </a:spcBef>
            <a:spcAft>
              <a:spcPct val="20000"/>
            </a:spcAft>
            <a:buChar char="•"/>
          </a:pPr>
          <a:r>
            <a:rPr lang="en-US" sz="1900" b="1" kern="1200"/>
            <a:t>Normalisation/standardisation</a:t>
          </a:r>
          <a:r>
            <a:rPr lang="en-US" sz="1900" kern="1200"/>
            <a:t> : Appliquer des transformations comme la standardisation (centrée-réduite) pour les variables numériques afin de faciliter l'entraînement des modèles.</a:t>
          </a:r>
        </a:p>
      </dsp:txBody>
      <dsp:txXfrm>
        <a:off x="0" y="2472079"/>
        <a:ext cx="6666833" cy="28317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3B7DF-5A9A-3C46-16AA-3298A6B2DA6F}"/>
              </a:ext>
            </a:extLst>
          </p:cNvPr>
          <p:cNvSpPr>
            <a:spLocks noGrp="1"/>
          </p:cNvSpPr>
          <p:nvPr>
            <p:ph type="ctrTitle"/>
          </p:nvPr>
        </p:nvSpPr>
        <p:spPr>
          <a:xfrm>
            <a:off x="1524000" y="1122363"/>
            <a:ext cx="9144000" cy="2387600"/>
          </a:xfrm>
        </p:spPr>
        <p:txBody>
          <a:bodyPr anchor="b"/>
          <a:lstStyle>
            <a:lvl1pPr algn="ctr">
              <a:defRPr sz="6000"/>
            </a:lvl1pPr>
          </a:lstStyle>
          <a:p>
            <a:r>
              <a:rPr lang="fr-CA"/>
              <a:t>Modifier le style du titre</a:t>
            </a:r>
          </a:p>
        </p:txBody>
      </p:sp>
      <p:sp>
        <p:nvSpPr>
          <p:cNvPr id="3" name="Sous-titre 2">
            <a:extLst>
              <a:ext uri="{FF2B5EF4-FFF2-40B4-BE49-F238E27FC236}">
                <a16:creationId xmlns:a16="http://schemas.microsoft.com/office/drawing/2014/main" id="{2849A246-5DDF-2646-DF9F-B41B96C71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p>
        </p:txBody>
      </p:sp>
      <p:sp>
        <p:nvSpPr>
          <p:cNvPr id="4" name="Espace réservé de la date 3">
            <a:extLst>
              <a:ext uri="{FF2B5EF4-FFF2-40B4-BE49-F238E27FC236}">
                <a16:creationId xmlns:a16="http://schemas.microsoft.com/office/drawing/2014/main" id="{E1256EF6-82C6-DAFC-3221-A5C2FF1FF2C0}"/>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5" name="Espace réservé du pied de page 4">
            <a:extLst>
              <a:ext uri="{FF2B5EF4-FFF2-40B4-BE49-F238E27FC236}">
                <a16:creationId xmlns:a16="http://schemas.microsoft.com/office/drawing/2014/main" id="{2A523193-E2BE-4D4D-4B1D-4B06D3EE982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27600569-7382-1ECC-B066-AC799B1A015B}"/>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164972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90D4D-47ED-43A6-4FD7-6E427989F49C}"/>
              </a:ext>
            </a:extLst>
          </p:cNvPr>
          <p:cNvSpPr>
            <a:spLocks noGrp="1"/>
          </p:cNvSpPr>
          <p:nvPr>
            <p:ph type="title"/>
          </p:nvPr>
        </p:nvSpPr>
        <p:spPr/>
        <p:txBody>
          <a:bodyPr/>
          <a:lstStyle/>
          <a:p>
            <a:r>
              <a:rPr lang="fr-CA"/>
              <a:t>Modifier le style du titre</a:t>
            </a:r>
          </a:p>
        </p:txBody>
      </p:sp>
      <p:sp>
        <p:nvSpPr>
          <p:cNvPr id="3" name="Espace réservé du texte vertical 2">
            <a:extLst>
              <a:ext uri="{FF2B5EF4-FFF2-40B4-BE49-F238E27FC236}">
                <a16:creationId xmlns:a16="http://schemas.microsoft.com/office/drawing/2014/main" id="{4FC8D5DA-A7EE-FBB3-15BF-CFE498EF7E9D}"/>
              </a:ext>
            </a:extLst>
          </p:cNvPr>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2DD0613B-1055-B37E-FB0D-17650ED36234}"/>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5" name="Espace réservé du pied de page 4">
            <a:extLst>
              <a:ext uri="{FF2B5EF4-FFF2-40B4-BE49-F238E27FC236}">
                <a16:creationId xmlns:a16="http://schemas.microsoft.com/office/drawing/2014/main" id="{53CF5CC2-CD56-316D-B7A6-054F340AC40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8FE4D2B-BD0B-F8A7-6F05-4BFF3D0F6CDD}"/>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145375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851BD65-2C21-7852-E604-C0FAADAF603E}"/>
              </a:ext>
            </a:extLst>
          </p:cNvPr>
          <p:cNvSpPr>
            <a:spLocks noGrp="1"/>
          </p:cNvSpPr>
          <p:nvPr>
            <p:ph type="title" orient="vert"/>
          </p:nvPr>
        </p:nvSpPr>
        <p:spPr>
          <a:xfrm>
            <a:off x="8724900" y="365125"/>
            <a:ext cx="2628900" cy="5811838"/>
          </a:xfrm>
        </p:spPr>
        <p:txBody>
          <a:bodyPr vert="eaVert"/>
          <a:lstStyle/>
          <a:p>
            <a:r>
              <a:rPr lang="fr-CA"/>
              <a:t>Modifier le style du titre</a:t>
            </a:r>
          </a:p>
        </p:txBody>
      </p:sp>
      <p:sp>
        <p:nvSpPr>
          <p:cNvPr id="3" name="Espace réservé du texte vertical 2">
            <a:extLst>
              <a:ext uri="{FF2B5EF4-FFF2-40B4-BE49-F238E27FC236}">
                <a16:creationId xmlns:a16="http://schemas.microsoft.com/office/drawing/2014/main" id="{9F988F28-BBB6-768E-444F-C2784F289642}"/>
              </a:ext>
            </a:extLst>
          </p:cNvPr>
          <p:cNvSpPr>
            <a:spLocks noGrp="1"/>
          </p:cNvSpPr>
          <p:nvPr>
            <p:ph type="body" orient="vert" idx="1"/>
          </p:nvPr>
        </p:nvSpPr>
        <p:spPr>
          <a:xfrm>
            <a:off x="838200" y="365125"/>
            <a:ext cx="7734300" cy="5811838"/>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50A5BF9F-D269-3907-F73C-D40AEF49CDE2}"/>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5" name="Espace réservé du pied de page 4">
            <a:extLst>
              <a:ext uri="{FF2B5EF4-FFF2-40B4-BE49-F238E27FC236}">
                <a16:creationId xmlns:a16="http://schemas.microsoft.com/office/drawing/2014/main" id="{BA7CEBBC-1505-F4F8-EB61-69B18155D3AF}"/>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068E026-1B0F-4BF7-D160-676DBCEDE71E}"/>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176594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272A2-D6EC-2224-7B30-328199C22667}"/>
              </a:ext>
            </a:extLst>
          </p:cNvPr>
          <p:cNvSpPr>
            <a:spLocks noGrp="1"/>
          </p:cNvSpPr>
          <p:nvPr>
            <p:ph type="title"/>
          </p:nvPr>
        </p:nvSpPr>
        <p:spPr/>
        <p:txBody>
          <a:bodyPr/>
          <a:lstStyle/>
          <a:p>
            <a:r>
              <a:rPr lang="fr-CA"/>
              <a:t>Modifier le style du titre</a:t>
            </a:r>
          </a:p>
        </p:txBody>
      </p:sp>
      <p:sp>
        <p:nvSpPr>
          <p:cNvPr id="3" name="Espace réservé du contenu 2">
            <a:extLst>
              <a:ext uri="{FF2B5EF4-FFF2-40B4-BE49-F238E27FC236}">
                <a16:creationId xmlns:a16="http://schemas.microsoft.com/office/drawing/2014/main" id="{E145A6AA-69F8-8984-BD9F-D24E113AE1CC}"/>
              </a:ext>
            </a:extLst>
          </p:cNvPr>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BCB789D9-DFF4-7789-41BA-F03655428A2B}"/>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5" name="Espace réservé du pied de page 4">
            <a:extLst>
              <a:ext uri="{FF2B5EF4-FFF2-40B4-BE49-F238E27FC236}">
                <a16:creationId xmlns:a16="http://schemas.microsoft.com/office/drawing/2014/main" id="{C05FE8DD-42DD-FEC7-4C2A-5AF5A54E95C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EED0953-DB70-34A9-4E68-E38EDF344E65}"/>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18952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03430-A088-D8C2-1E2E-55BFCF59FEBB}"/>
              </a:ext>
            </a:extLst>
          </p:cNvPr>
          <p:cNvSpPr>
            <a:spLocks noGrp="1"/>
          </p:cNvSpPr>
          <p:nvPr>
            <p:ph type="title"/>
          </p:nvPr>
        </p:nvSpPr>
        <p:spPr>
          <a:xfrm>
            <a:off x="831850" y="1709738"/>
            <a:ext cx="10515600" cy="2852737"/>
          </a:xfrm>
        </p:spPr>
        <p:txBody>
          <a:bodyPr anchor="b"/>
          <a:lstStyle>
            <a:lvl1pPr>
              <a:defRPr sz="6000"/>
            </a:lvl1pPr>
          </a:lstStyle>
          <a:p>
            <a:r>
              <a:rPr lang="fr-CA"/>
              <a:t>Modifier le style du titre</a:t>
            </a:r>
          </a:p>
        </p:txBody>
      </p:sp>
      <p:sp>
        <p:nvSpPr>
          <p:cNvPr id="3" name="Espace réservé du texte 2">
            <a:extLst>
              <a:ext uri="{FF2B5EF4-FFF2-40B4-BE49-F238E27FC236}">
                <a16:creationId xmlns:a16="http://schemas.microsoft.com/office/drawing/2014/main" id="{19D93B3B-B714-0078-D221-834BD6D401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CA"/>
              <a:t>Cliquez pour modifier les styles du texte du masque</a:t>
            </a:r>
          </a:p>
        </p:txBody>
      </p:sp>
      <p:sp>
        <p:nvSpPr>
          <p:cNvPr id="4" name="Espace réservé de la date 3">
            <a:extLst>
              <a:ext uri="{FF2B5EF4-FFF2-40B4-BE49-F238E27FC236}">
                <a16:creationId xmlns:a16="http://schemas.microsoft.com/office/drawing/2014/main" id="{980AD160-F550-19F8-9CB0-BB0A5661BCB5}"/>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5" name="Espace réservé du pied de page 4">
            <a:extLst>
              <a:ext uri="{FF2B5EF4-FFF2-40B4-BE49-F238E27FC236}">
                <a16:creationId xmlns:a16="http://schemas.microsoft.com/office/drawing/2014/main" id="{25D613A3-35F6-1E05-30FF-27D05AA5EE4A}"/>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874F931-EBDF-65B0-5761-44751B11654B}"/>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1588411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A8275-4781-C0B0-4B07-DE093CFB3DE0}"/>
              </a:ext>
            </a:extLst>
          </p:cNvPr>
          <p:cNvSpPr>
            <a:spLocks noGrp="1"/>
          </p:cNvSpPr>
          <p:nvPr>
            <p:ph type="title"/>
          </p:nvPr>
        </p:nvSpPr>
        <p:spPr/>
        <p:txBody>
          <a:bodyPr/>
          <a:lstStyle/>
          <a:p>
            <a:r>
              <a:rPr lang="fr-CA"/>
              <a:t>Modifier le style du titre</a:t>
            </a:r>
          </a:p>
        </p:txBody>
      </p:sp>
      <p:sp>
        <p:nvSpPr>
          <p:cNvPr id="3" name="Espace réservé du contenu 2">
            <a:extLst>
              <a:ext uri="{FF2B5EF4-FFF2-40B4-BE49-F238E27FC236}">
                <a16:creationId xmlns:a16="http://schemas.microsoft.com/office/drawing/2014/main" id="{D29C2CAE-9D86-2A16-D484-60921A8AC7A5}"/>
              </a:ext>
            </a:extLst>
          </p:cNvPr>
          <p:cNvSpPr>
            <a:spLocks noGrp="1"/>
          </p:cNvSpPr>
          <p:nvPr>
            <p:ph sz="half" idx="1"/>
          </p:nvPr>
        </p:nvSpPr>
        <p:spPr>
          <a:xfrm>
            <a:off x="838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a:extLst>
              <a:ext uri="{FF2B5EF4-FFF2-40B4-BE49-F238E27FC236}">
                <a16:creationId xmlns:a16="http://schemas.microsoft.com/office/drawing/2014/main" id="{0B5EDF19-ABF3-7773-3308-969A8C84B404}"/>
              </a:ext>
            </a:extLst>
          </p:cNvPr>
          <p:cNvSpPr>
            <a:spLocks noGrp="1"/>
          </p:cNvSpPr>
          <p:nvPr>
            <p:ph sz="half" idx="2"/>
          </p:nvPr>
        </p:nvSpPr>
        <p:spPr>
          <a:xfrm>
            <a:off x="6172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4">
            <a:extLst>
              <a:ext uri="{FF2B5EF4-FFF2-40B4-BE49-F238E27FC236}">
                <a16:creationId xmlns:a16="http://schemas.microsoft.com/office/drawing/2014/main" id="{075F8409-95CE-352C-104D-9039C1661C30}"/>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6" name="Espace réservé du pied de page 5">
            <a:extLst>
              <a:ext uri="{FF2B5EF4-FFF2-40B4-BE49-F238E27FC236}">
                <a16:creationId xmlns:a16="http://schemas.microsoft.com/office/drawing/2014/main" id="{349FF544-52A9-5A52-57FC-228EEBFC6477}"/>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0009B7E-378C-B09B-4A72-087647D63013}"/>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366122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32B79-9F7C-E607-7AAD-F4FD1B2551DB}"/>
              </a:ext>
            </a:extLst>
          </p:cNvPr>
          <p:cNvSpPr>
            <a:spLocks noGrp="1"/>
          </p:cNvSpPr>
          <p:nvPr>
            <p:ph type="title"/>
          </p:nvPr>
        </p:nvSpPr>
        <p:spPr>
          <a:xfrm>
            <a:off x="839788" y="365125"/>
            <a:ext cx="10515600" cy="1325563"/>
          </a:xfrm>
        </p:spPr>
        <p:txBody>
          <a:bodyPr/>
          <a:lstStyle/>
          <a:p>
            <a:r>
              <a:rPr lang="fr-CA"/>
              <a:t>Modifier le style du titre</a:t>
            </a:r>
          </a:p>
        </p:txBody>
      </p:sp>
      <p:sp>
        <p:nvSpPr>
          <p:cNvPr id="3" name="Espace réservé du texte 2">
            <a:extLst>
              <a:ext uri="{FF2B5EF4-FFF2-40B4-BE49-F238E27FC236}">
                <a16:creationId xmlns:a16="http://schemas.microsoft.com/office/drawing/2014/main" id="{0EA0A122-158A-1CAB-3CB5-3D14A179CD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a:extLst>
              <a:ext uri="{FF2B5EF4-FFF2-40B4-BE49-F238E27FC236}">
                <a16:creationId xmlns:a16="http://schemas.microsoft.com/office/drawing/2014/main" id="{33610450-85DA-1C89-C033-E6EB71CF001B}"/>
              </a:ext>
            </a:extLst>
          </p:cNvPr>
          <p:cNvSpPr>
            <a:spLocks noGrp="1"/>
          </p:cNvSpPr>
          <p:nvPr>
            <p:ph sz="half" idx="2"/>
          </p:nvPr>
        </p:nvSpPr>
        <p:spPr>
          <a:xfrm>
            <a:off x="839788" y="2505075"/>
            <a:ext cx="5157787"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a:extLst>
              <a:ext uri="{FF2B5EF4-FFF2-40B4-BE49-F238E27FC236}">
                <a16:creationId xmlns:a16="http://schemas.microsoft.com/office/drawing/2014/main" id="{E659F71F-EAE7-F7D4-240C-2F78DE77D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a:extLst>
              <a:ext uri="{FF2B5EF4-FFF2-40B4-BE49-F238E27FC236}">
                <a16:creationId xmlns:a16="http://schemas.microsoft.com/office/drawing/2014/main" id="{FE221819-CAAF-DB76-68F4-E862E390524E}"/>
              </a:ext>
            </a:extLst>
          </p:cNvPr>
          <p:cNvSpPr>
            <a:spLocks noGrp="1"/>
          </p:cNvSpPr>
          <p:nvPr>
            <p:ph sz="quarter" idx="4"/>
          </p:nvPr>
        </p:nvSpPr>
        <p:spPr>
          <a:xfrm>
            <a:off x="6172200" y="2505075"/>
            <a:ext cx="5183188"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6">
            <a:extLst>
              <a:ext uri="{FF2B5EF4-FFF2-40B4-BE49-F238E27FC236}">
                <a16:creationId xmlns:a16="http://schemas.microsoft.com/office/drawing/2014/main" id="{59FF31EE-E521-B3EE-A14C-B194440EBDBF}"/>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8" name="Espace réservé du pied de page 7">
            <a:extLst>
              <a:ext uri="{FF2B5EF4-FFF2-40B4-BE49-F238E27FC236}">
                <a16:creationId xmlns:a16="http://schemas.microsoft.com/office/drawing/2014/main" id="{FB220334-AA8D-4B20-0DBD-075C630EB96C}"/>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61D9220C-DB43-8185-CE9D-9C1FC57A519F}"/>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296210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D065C-1EF4-3BFB-0FCA-8CC2D90196C8}"/>
              </a:ext>
            </a:extLst>
          </p:cNvPr>
          <p:cNvSpPr>
            <a:spLocks noGrp="1"/>
          </p:cNvSpPr>
          <p:nvPr>
            <p:ph type="title"/>
          </p:nvPr>
        </p:nvSpPr>
        <p:spPr/>
        <p:txBody>
          <a:bodyPr/>
          <a:lstStyle/>
          <a:p>
            <a:r>
              <a:rPr lang="fr-CA"/>
              <a:t>Modifier le style du titre</a:t>
            </a:r>
          </a:p>
        </p:txBody>
      </p:sp>
      <p:sp>
        <p:nvSpPr>
          <p:cNvPr id="3" name="Espace réservé de la date 2">
            <a:extLst>
              <a:ext uri="{FF2B5EF4-FFF2-40B4-BE49-F238E27FC236}">
                <a16:creationId xmlns:a16="http://schemas.microsoft.com/office/drawing/2014/main" id="{877D7E4C-577A-7F59-5B66-FB540319F1C1}"/>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4" name="Espace réservé du pied de page 3">
            <a:extLst>
              <a:ext uri="{FF2B5EF4-FFF2-40B4-BE49-F238E27FC236}">
                <a16:creationId xmlns:a16="http://schemas.microsoft.com/office/drawing/2014/main" id="{91319FC7-FE43-C405-7854-BE1FCD19DE1C}"/>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1CBD5DA-0643-9DB0-3082-8D4996DD115B}"/>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31702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2A315BE-2C10-407C-1013-A469BA3ECC00}"/>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3" name="Espace réservé du pied de page 2">
            <a:extLst>
              <a:ext uri="{FF2B5EF4-FFF2-40B4-BE49-F238E27FC236}">
                <a16:creationId xmlns:a16="http://schemas.microsoft.com/office/drawing/2014/main" id="{711A5971-6D98-9415-0129-F48875C77A4E}"/>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488B23A1-A735-2C99-6989-EE5BF7C45319}"/>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259276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7D934-532E-9FCB-216C-5A9A198F36C0}"/>
              </a:ext>
            </a:extLst>
          </p:cNvPr>
          <p:cNvSpPr>
            <a:spLocks noGrp="1"/>
          </p:cNvSpPr>
          <p:nvPr>
            <p:ph type="title"/>
          </p:nvPr>
        </p:nvSpPr>
        <p:spPr>
          <a:xfrm>
            <a:off x="839788" y="457200"/>
            <a:ext cx="3932237" cy="1600200"/>
          </a:xfrm>
        </p:spPr>
        <p:txBody>
          <a:bodyPr anchor="b"/>
          <a:lstStyle>
            <a:lvl1pPr>
              <a:defRPr sz="3200"/>
            </a:lvl1pPr>
          </a:lstStyle>
          <a:p>
            <a:r>
              <a:rPr lang="fr-CA"/>
              <a:t>Modifier le style du titre</a:t>
            </a:r>
          </a:p>
        </p:txBody>
      </p:sp>
      <p:sp>
        <p:nvSpPr>
          <p:cNvPr id="3" name="Espace réservé du contenu 2">
            <a:extLst>
              <a:ext uri="{FF2B5EF4-FFF2-40B4-BE49-F238E27FC236}">
                <a16:creationId xmlns:a16="http://schemas.microsoft.com/office/drawing/2014/main" id="{C0CBE54D-9541-CDEE-7293-F63EA55AC3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texte 3">
            <a:extLst>
              <a:ext uri="{FF2B5EF4-FFF2-40B4-BE49-F238E27FC236}">
                <a16:creationId xmlns:a16="http://schemas.microsoft.com/office/drawing/2014/main" id="{D55F059C-CE49-5D37-0A91-F193A0741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0E19F61A-AAEE-E8B1-DB01-AF03B2F2B228}"/>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6" name="Espace réservé du pied de page 5">
            <a:extLst>
              <a:ext uri="{FF2B5EF4-FFF2-40B4-BE49-F238E27FC236}">
                <a16:creationId xmlns:a16="http://schemas.microsoft.com/office/drawing/2014/main" id="{DAB55A82-69EF-47F2-A8F8-50205CD0F071}"/>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227BCD41-60E3-7333-83FD-6D55C58C3538}"/>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52058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957049-B470-7CB0-101F-5880225AEE64}"/>
              </a:ext>
            </a:extLst>
          </p:cNvPr>
          <p:cNvSpPr>
            <a:spLocks noGrp="1"/>
          </p:cNvSpPr>
          <p:nvPr>
            <p:ph type="title"/>
          </p:nvPr>
        </p:nvSpPr>
        <p:spPr>
          <a:xfrm>
            <a:off x="839788" y="457200"/>
            <a:ext cx="3932237" cy="1600200"/>
          </a:xfrm>
        </p:spPr>
        <p:txBody>
          <a:bodyPr anchor="b"/>
          <a:lstStyle>
            <a:lvl1pPr>
              <a:defRPr sz="3200"/>
            </a:lvl1pPr>
          </a:lstStyle>
          <a:p>
            <a:r>
              <a:rPr lang="fr-CA"/>
              <a:t>Modifier le style du titre</a:t>
            </a:r>
          </a:p>
        </p:txBody>
      </p:sp>
      <p:sp>
        <p:nvSpPr>
          <p:cNvPr id="3" name="Espace réservé pour une image  2">
            <a:extLst>
              <a:ext uri="{FF2B5EF4-FFF2-40B4-BE49-F238E27FC236}">
                <a16:creationId xmlns:a16="http://schemas.microsoft.com/office/drawing/2014/main" id="{3B20307D-2878-CF3D-93F7-0CB27AE83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2D7DE2FC-C72C-17B9-8A77-DC3696DD6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12FAB731-0A91-6ADA-9025-9C9E5A7A7E89}"/>
              </a:ext>
            </a:extLst>
          </p:cNvPr>
          <p:cNvSpPr>
            <a:spLocks noGrp="1"/>
          </p:cNvSpPr>
          <p:nvPr>
            <p:ph type="dt" sz="half" idx="10"/>
          </p:nvPr>
        </p:nvSpPr>
        <p:spPr/>
        <p:txBody>
          <a:bodyPr/>
          <a:lstStyle/>
          <a:p>
            <a:fld id="{0271B7E8-9B80-427E-89C3-F40BC06CF24C}" type="datetimeFigureOut">
              <a:rPr lang="fr-CA" smtClean="0"/>
              <a:t>2025-03-31</a:t>
            </a:fld>
            <a:endParaRPr lang="fr-CA"/>
          </a:p>
        </p:txBody>
      </p:sp>
      <p:sp>
        <p:nvSpPr>
          <p:cNvPr id="6" name="Espace réservé du pied de page 5">
            <a:extLst>
              <a:ext uri="{FF2B5EF4-FFF2-40B4-BE49-F238E27FC236}">
                <a16:creationId xmlns:a16="http://schemas.microsoft.com/office/drawing/2014/main" id="{27D4B2F3-BDB4-1F25-8116-C5165A27758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177131F1-FE24-58C6-9663-1CFB70DDB17D}"/>
              </a:ext>
            </a:extLst>
          </p:cNvPr>
          <p:cNvSpPr>
            <a:spLocks noGrp="1"/>
          </p:cNvSpPr>
          <p:nvPr>
            <p:ph type="sldNum" sz="quarter" idx="12"/>
          </p:nvPr>
        </p:nvSpPr>
        <p:spPr/>
        <p:txBody>
          <a:bodyPr/>
          <a:lstStyle/>
          <a:p>
            <a:fld id="{4522417C-97E1-41AA-A8F4-E9A58DAD06DE}" type="slidenum">
              <a:rPr lang="fr-CA" smtClean="0"/>
              <a:t>‹n°›</a:t>
            </a:fld>
            <a:endParaRPr lang="fr-CA"/>
          </a:p>
        </p:txBody>
      </p:sp>
    </p:spTree>
    <p:extLst>
      <p:ext uri="{BB962C8B-B14F-4D97-AF65-F5344CB8AC3E}">
        <p14:creationId xmlns:p14="http://schemas.microsoft.com/office/powerpoint/2010/main" val="173078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663A71D-E291-C260-6451-C85BD99BAA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Modifier le style du titre</a:t>
            </a:r>
          </a:p>
        </p:txBody>
      </p:sp>
      <p:sp>
        <p:nvSpPr>
          <p:cNvPr id="3" name="Espace réservé du texte 2">
            <a:extLst>
              <a:ext uri="{FF2B5EF4-FFF2-40B4-BE49-F238E27FC236}">
                <a16:creationId xmlns:a16="http://schemas.microsoft.com/office/drawing/2014/main" id="{99A8830F-6D13-5BB6-387C-77196DD20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0371B5D0-B8B5-8435-7955-0E16CD515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71B7E8-9B80-427E-89C3-F40BC06CF24C}" type="datetimeFigureOut">
              <a:rPr lang="fr-CA" smtClean="0"/>
              <a:t>2025-03-31</a:t>
            </a:fld>
            <a:endParaRPr lang="fr-CA"/>
          </a:p>
        </p:txBody>
      </p:sp>
      <p:sp>
        <p:nvSpPr>
          <p:cNvPr id="5" name="Espace réservé du pied de page 4">
            <a:extLst>
              <a:ext uri="{FF2B5EF4-FFF2-40B4-BE49-F238E27FC236}">
                <a16:creationId xmlns:a16="http://schemas.microsoft.com/office/drawing/2014/main" id="{C2114645-501F-0D56-FA33-76067E074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84CD1D06-942E-65E0-76C6-715F034D5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22417C-97E1-41AA-A8F4-E9A58DAD06DE}" type="slidenum">
              <a:rPr lang="fr-CA" smtClean="0"/>
              <a:t>‹n°›</a:t>
            </a:fld>
            <a:endParaRPr lang="fr-CA"/>
          </a:p>
        </p:txBody>
      </p:sp>
    </p:spTree>
    <p:extLst>
      <p:ext uri="{BB962C8B-B14F-4D97-AF65-F5344CB8AC3E}">
        <p14:creationId xmlns:p14="http://schemas.microsoft.com/office/powerpoint/2010/main" val="2650562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501411F0-2D8D-B7D9-8717-7D8275853C5F}"/>
              </a:ext>
            </a:extLst>
          </p:cNvPr>
          <p:cNvSpPr>
            <a:spLocks noGrp="1"/>
          </p:cNvSpPr>
          <p:nvPr>
            <p:ph type="ctrTitle"/>
          </p:nvPr>
        </p:nvSpPr>
        <p:spPr>
          <a:xfrm>
            <a:off x="720331" y="1827216"/>
            <a:ext cx="2880828" cy="3071906"/>
          </a:xfrm>
        </p:spPr>
        <p:txBody>
          <a:bodyPr vert="horz" lIns="91440" tIns="45720" rIns="91440" bIns="45720" rtlCol="0" anchor="t">
            <a:normAutofit/>
          </a:bodyPr>
          <a:lstStyle/>
          <a:p>
            <a:pPr algn="l"/>
            <a:r>
              <a:rPr lang="en-US" sz="2200" b="0" kern="1200" dirty="0">
                <a:solidFill>
                  <a:srgbClr val="FFFFFF"/>
                </a:solidFill>
                <a:latin typeface="+mj-lt"/>
                <a:ea typeface="+mj-ea"/>
                <a:cs typeface="+mj-cs"/>
              </a:rPr>
              <a:t>Atelier de </a:t>
            </a:r>
            <a:r>
              <a:rPr lang="en-US" sz="2200" b="0" kern="1200" dirty="0" err="1">
                <a:solidFill>
                  <a:srgbClr val="FFFFFF"/>
                </a:solidFill>
                <a:latin typeface="+mj-lt"/>
                <a:ea typeface="+mj-ea"/>
                <a:cs typeface="+mj-cs"/>
              </a:rPr>
              <a:t>codéveloppement</a:t>
            </a:r>
            <a:r>
              <a:rPr lang="en-US" sz="2200" b="0" kern="1200" dirty="0">
                <a:solidFill>
                  <a:srgbClr val="FFFFFF"/>
                </a:solidFill>
                <a:latin typeface="+mj-lt"/>
                <a:ea typeface="+mj-ea"/>
                <a:cs typeface="+mj-cs"/>
              </a:rPr>
              <a:t> 2</a:t>
            </a:r>
            <a:br>
              <a:rPr lang="en-US" sz="2200" b="0" kern="1200" dirty="0">
                <a:solidFill>
                  <a:srgbClr val="FFFFFF"/>
                </a:solidFill>
                <a:latin typeface="+mj-lt"/>
                <a:ea typeface="+mj-ea"/>
                <a:cs typeface="+mj-cs"/>
              </a:rPr>
            </a:br>
            <a:br>
              <a:rPr lang="en-US" sz="2200" b="0" kern="1200" dirty="0">
                <a:solidFill>
                  <a:srgbClr val="FFFFFF"/>
                </a:solidFill>
                <a:latin typeface="+mj-lt"/>
                <a:ea typeface="+mj-ea"/>
                <a:cs typeface="+mj-cs"/>
              </a:rPr>
            </a:br>
            <a:br>
              <a:rPr lang="en-US" sz="2200" b="0" kern="1200" dirty="0">
                <a:solidFill>
                  <a:srgbClr val="FFFFFF"/>
                </a:solidFill>
                <a:latin typeface="+mj-lt"/>
                <a:ea typeface="+mj-ea"/>
                <a:cs typeface="+mj-cs"/>
              </a:rPr>
            </a:br>
            <a:r>
              <a:rPr lang="en-US" sz="2200" kern="1200" dirty="0">
                <a:solidFill>
                  <a:srgbClr val="FFFFFF"/>
                </a:solidFill>
                <a:latin typeface="+mj-lt"/>
                <a:ea typeface="+mj-ea"/>
                <a:cs typeface="+mj-cs"/>
              </a:rPr>
              <a:t>Plan </a:t>
            </a:r>
            <a:r>
              <a:rPr lang="en-US" sz="2200" kern="1200" dirty="0" err="1">
                <a:solidFill>
                  <a:srgbClr val="FFFFFF"/>
                </a:solidFill>
                <a:latin typeface="+mj-lt"/>
                <a:ea typeface="+mj-ea"/>
                <a:cs typeface="+mj-cs"/>
              </a:rPr>
              <a:t>méthodologique</a:t>
            </a:r>
            <a:r>
              <a:rPr lang="en-US" sz="2200" kern="1200" dirty="0">
                <a:solidFill>
                  <a:srgbClr val="FFFFFF"/>
                </a:solidFill>
                <a:latin typeface="+mj-lt"/>
                <a:ea typeface="+mj-ea"/>
                <a:cs typeface="+mj-cs"/>
              </a:rPr>
              <a:t> pour la </a:t>
            </a:r>
            <a:r>
              <a:rPr lang="en-US" sz="2200" kern="1200" dirty="0" err="1">
                <a:solidFill>
                  <a:srgbClr val="FFFFFF"/>
                </a:solidFill>
                <a:latin typeface="+mj-lt"/>
                <a:ea typeface="+mj-ea"/>
                <a:cs typeface="+mj-cs"/>
              </a:rPr>
              <a:t>prédiction</a:t>
            </a:r>
            <a:r>
              <a:rPr lang="en-US" sz="2200" kern="1200" dirty="0">
                <a:solidFill>
                  <a:srgbClr val="FFFFFF"/>
                </a:solidFill>
                <a:latin typeface="+mj-lt"/>
                <a:ea typeface="+mj-ea"/>
                <a:cs typeface="+mj-cs"/>
              </a:rPr>
              <a:t> du "</a:t>
            </a:r>
            <a:r>
              <a:rPr lang="en-US" sz="2200" kern="1200" dirty="0" err="1">
                <a:solidFill>
                  <a:srgbClr val="FFFFFF"/>
                </a:solidFill>
                <a:latin typeface="+mj-lt"/>
                <a:ea typeface="+mj-ea"/>
                <a:cs typeface="+mj-cs"/>
              </a:rPr>
              <a:t>Montant</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payé</a:t>
            </a:r>
            <a:r>
              <a:rPr lang="en-US" sz="2200" kern="1200" dirty="0">
                <a:solidFill>
                  <a:srgbClr val="FFFFFF"/>
                </a:solidFill>
                <a:latin typeface="+mj-lt"/>
                <a:ea typeface="+mj-ea"/>
                <a:cs typeface="+mj-cs"/>
              </a:rPr>
              <a:t>" dans les </a:t>
            </a:r>
            <a:r>
              <a:rPr lang="en-US" sz="2200" kern="1200" dirty="0" err="1">
                <a:solidFill>
                  <a:srgbClr val="FFFFFF"/>
                </a:solidFill>
                <a:latin typeface="+mj-lt"/>
                <a:ea typeface="+mj-ea"/>
                <a:cs typeface="+mj-cs"/>
              </a:rPr>
              <a:t>réclamations</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en</a:t>
            </a:r>
            <a:r>
              <a:rPr lang="en-US" sz="2200" kern="1200" dirty="0">
                <a:solidFill>
                  <a:srgbClr val="FFFFFF"/>
                </a:solidFill>
                <a:latin typeface="+mj-lt"/>
                <a:ea typeface="+mj-ea"/>
                <a:cs typeface="+mj-cs"/>
              </a:rPr>
              <a:t> assurance automobile</a:t>
            </a:r>
          </a:p>
        </p:txBody>
      </p:sp>
      <p:graphicFrame>
        <p:nvGraphicFramePr>
          <p:cNvPr id="5" name="Tableau 4">
            <a:extLst>
              <a:ext uri="{FF2B5EF4-FFF2-40B4-BE49-F238E27FC236}">
                <a16:creationId xmlns:a16="http://schemas.microsoft.com/office/drawing/2014/main" id="{FCC6CB9E-1D32-7AAE-97F7-70E93FF627F8}"/>
              </a:ext>
            </a:extLst>
          </p:cNvPr>
          <p:cNvGraphicFramePr>
            <a:graphicFrameLocks noGrp="1"/>
          </p:cNvGraphicFramePr>
          <p:nvPr>
            <p:extLst>
              <p:ext uri="{D42A27DB-BD31-4B8C-83A1-F6EECF244321}">
                <p14:modId xmlns:p14="http://schemas.microsoft.com/office/powerpoint/2010/main" val="1853630144"/>
              </p:ext>
            </p:extLst>
          </p:nvPr>
        </p:nvGraphicFramePr>
        <p:xfrm>
          <a:off x="4502428" y="907366"/>
          <a:ext cx="7225749" cy="5043272"/>
        </p:xfrm>
        <a:graphic>
          <a:graphicData uri="http://schemas.openxmlformats.org/drawingml/2006/table">
            <a:tbl>
              <a:tblPr>
                <a:noFill/>
              </a:tblPr>
              <a:tblGrid>
                <a:gridCol w="1965703">
                  <a:extLst>
                    <a:ext uri="{9D8B030D-6E8A-4147-A177-3AD203B41FA5}">
                      <a16:colId xmlns:a16="http://schemas.microsoft.com/office/drawing/2014/main" val="106137932"/>
                    </a:ext>
                  </a:extLst>
                </a:gridCol>
                <a:gridCol w="5260046">
                  <a:extLst>
                    <a:ext uri="{9D8B030D-6E8A-4147-A177-3AD203B41FA5}">
                      <a16:colId xmlns:a16="http://schemas.microsoft.com/office/drawing/2014/main" val="1173253528"/>
                    </a:ext>
                  </a:extLst>
                </a:gridCol>
              </a:tblGrid>
              <a:tr h="1260818">
                <a:tc>
                  <a:txBody>
                    <a:bodyPr/>
                    <a:lstStyle/>
                    <a:p>
                      <a:pPr fontAlgn="t">
                        <a:spcBef>
                          <a:spcPts val="75"/>
                        </a:spcBef>
                        <a:spcAft>
                          <a:spcPts val="75"/>
                        </a:spcAft>
                      </a:pPr>
                      <a:r>
                        <a:rPr lang="fr-CA" sz="2900" cap="none" spc="0">
                          <a:solidFill>
                            <a:schemeClr val="tx1"/>
                          </a:solidFill>
                          <a:effectLst/>
                        </a:rPr>
                        <a:t>Équipe 8</a:t>
                      </a:r>
                    </a:p>
                  </a:txBody>
                  <a:tcPr marL="112148" marR="112148" marT="498212" marB="224296">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fontAlgn="t">
                        <a:spcBef>
                          <a:spcPts val="75"/>
                        </a:spcBef>
                        <a:spcAft>
                          <a:spcPts val="75"/>
                        </a:spcAft>
                      </a:pPr>
                      <a:r>
                        <a:rPr lang="fr-CA" sz="2900" cap="none" spc="0">
                          <a:solidFill>
                            <a:schemeClr val="tx1"/>
                          </a:solidFill>
                          <a:effectLst/>
                        </a:rPr>
                        <a:t>Mohamet Gueye</a:t>
                      </a:r>
                    </a:p>
                  </a:txBody>
                  <a:tcPr marL="112148" marR="112148" marT="498212" marB="224296">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extLst>
                  <a:ext uri="{0D108BD9-81ED-4DB2-BD59-A6C34878D82A}">
                    <a16:rowId xmlns:a16="http://schemas.microsoft.com/office/drawing/2014/main" val="1917749898"/>
                  </a:ext>
                </a:extLst>
              </a:tr>
              <a:tr h="1260818">
                <a:tc>
                  <a:txBody>
                    <a:bodyPr/>
                    <a:lstStyle/>
                    <a:p>
                      <a:pPr fontAlgn="t">
                        <a:spcBef>
                          <a:spcPts val="75"/>
                        </a:spcBef>
                        <a:spcAft>
                          <a:spcPts val="75"/>
                        </a:spcAft>
                      </a:pPr>
                      <a:r>
                        <a:rPr lang="fr-CA" sz="2900" cap="none" spc="0">
                          <a:solidFill>
                            <a:schemeClr val="tx1"/>
                          </a:solidFill>
                          <a:effectLst/>
                        </a:rPr>
                        <a:t> </a:t>
                      </a:r>
                    </a:p>
                  </a:txBody>
                  <a:tcPr marL="112148" marR="112148" marT="498212" marB="224296">
                    <a:lnL w="12700" cmpd="sng">
                      <a:noFill/>
                      <a:prstDash val="solid"/>
                    </a:lnL>
                    <a:lnR w="12700" cmpd="sng">
                      <a:noFill/>
                      <a:prstDash val="solid"/>
                    </a:lnR>
                    <a:lnT w="12700" cmpd="sng">
                      <a:noFill/>
                      <a:prstDash val="solid"/>
                    </a:lnT>
                    <a:lnB w="12700" cmpd="sng">
                      <a:noFill/>
                      <a:prstDash val="solid"/>
                    </a:lnB>
                    <a:noFill/>
                  </a:tcPr>
                </a:tc>
                <a:tc>
                  <a:txBody>
                    <a:bodyPr/>
                    <a:lstStyle/>
                    <a:p>
                      <a:pPr fontAlgn="t">
                        <a:spcBef>
                          <a:spcPts val="75"/>
                        </a:spcBef>
                        <a:spcAft>
                          <a:spcPts val="75"/>
                        </a:spcAft>
                      </a:pPr>
                      <a:r>
                        <a:rPr lang="fr-CA" sz="2900" cap="none" spc="0">
                          <a:solidFill>
                            <a:schemeClr val="tx1"/>
                          </a:solidFill>
                          <a:effectLst/>
                        </a:rPr>
                        <a:t>Gaston Ndoumbe Mbey</a:t>
                      </a:r>
                    </a:p>
                  </a:txBody>
                  <a:tcPr marL="112148" marR="112148" marT="498212" marB="22429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67764612"/>
                  </a:ext>
                </a:extLst>
              </a:tr>
              <a:tr h="1260818">
                <a:tc>
                  <a:txBody>
                    <a:bodyPr/>
                    <a:lstStyle/>
                    <a:p>
                      <a:pPr fontAlgn="t">
                        <a:spcBef>
                          <a:spcPts val="75"/>
                        </a:spcBef>
                        <a:spcAft>
                          <a:spcPts val="75"/>
                        </a:spcAft>
                      </a:pPr>
                      <a:r>
                        <a:rPr lang="fr-CA" sz="2900" cap="none" spc="0">
                          <a:solidFill>
                            <a:schemeClr val="tx1"/>
                          </a:solidFill>
                          <a:effectLst/>
                        </a:rPr>
                        <a:t> </a:t>
                      </a:r>
                    </a:p>
                  </a:txBody>
                  <a:tcPr marL="112148" marR="112148" marT="498212" marB="224296">
                    <a:lnL w="12700" cmpd="sng">
                      <a:noFill/>
                      <a:prstDash val="solid"/>
                    </a:lnL>
                    <a:lnR w="12700" cmpd="sng">
                      <a:noFill/>
                      <a:prstDash val="solid"/>
                    </a:lnR>
                    <a:lnT w="12700" cmpd="sng">
                      <a:noFill/>
                      <a:prstDash val="solid"/>
                    </a:lnT>
                    <a:lnB w="12700" cmpd="sng">
                      <a:noFill/>
                      <a:prstDash val="solid"/>
                    </a:lnB>
                    <a:noFill/>
                  </a:tcPr>
                </a:tc>
                <a:tc>
                  <a:txBody>
                    <a:bodyPr/>
                    <a:lstStyle/>
                    <a:p>
                      <a:pPr fontAlgn="t">
                        <a:spcBef>
                          <a:spcPts val="75"/>
                        </a:spcBef>
                        <a:spcAft>
                          <a:spcPts val="75"/>
                        </a:spcAft>
                      </a:pPr>
                      <a:r>
                        <a:rPr lang="fr-CA" sz="2900" cap="none" spc="0">
                          <a:solidFill>
                            <a:schemeClr val="tx1"/>
                          </a:solidFill>
                          <a:effectLst/>
                        </a:rPr>
                        <a:t>William John Adam Trindade</a:t>
                      </a:r>
                    </a:p>
                  </a:txBody>
                  <a:tcPr marL="112148" marR="112148" marT="498212" marB="22429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34249975"/>
                  </a:ext>
                </a:extLst>
              </a:tr>
              <a:tr h="1260818">
                <a:tc>
                  <a:txBody>
                    <a:bodyPr/>
                    <a:lstStyle/>
                    <a:p>
                      <a:pPr fontAlgn="t">
                        <a:spcBef>
                          <a:spcPts val="75"/>
                        </a:spcBef>
                        <a:spcAft>
                          <a:spcPts val="75"/>
                        </a:spcAft>
                      </a:pPr>
                      <a:r>
                        <a:rPr lang="fr-CA" sz="2900" cap="none" spc="0">
                          <a:solidFill>
                            <a:schemeClr val="tx1"/>
                          </a:solidFill>
                          <a:effectLst/>
                        </a:rPr>
                        <a:t> </a:t>
                      </a:r>
                    </a:p>
                  </a:txBody>
                  <a:tcPr marL="112148" marR="112148" marT="498212" marB="224296">
                    <a:lnL w="12700" cmpd="sng">
                      <a:noFill/>
                      <a:prstDash val="solid"/>
                    </a:lnL>
                    <a:lnR w="12700" cmpd="sng">
                      <a:noFill/>
                      <a:prstDash val="solid"/>
                    </a:lnR>
                    <a:lnT w="12700" cmpd="sng">
                      <a:noFill/>
                      <a:prstDash val="solid"/>
                    </a:lnT>
                    <a:lnB w="12700" cmpd="sng">
                      <a:noFill/>
                      <a:prstDash val="solid"/>
                    </a:lnB>
                    <a:noFill/>
                  </a:tcPr>
                </a:tc>
                <a:tc>
                  <a:txBody>
                    <a:bodyPr/>
                    <a:lstStyle/>
                    <a:p>
                      <a:pPr fontAlgn="t">
                        <a:spcBef>
                          <a:spcPts val="75"/>
                        </a:spcBef>
                        <a:spcAft>
                          <a:spcPts val="75"/>
                        </a:spcAft>
                      </a:pPr>
                      <a:r>
                        <a:rPr lang="fr-CA" sz="2900" cap="none" spc="0">
                          <a:solidFill>
                            <a:schemeClr val="tx1"/>
                          </a:solidFill>
                          <a:effectLst/>
                        </a:rPr>
                        <a:t>Frédéric Jean-Germain</a:t>
                      </a:r>
                    </a:p>
                  </a:txBody>
                  <a:tcPr marL="112148" marR="112148" marT="498212" marB="22429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60439126"/>
                  </a:ext>
                </a:extLst>
              </a:tr>
            </a:tbl>
          </a:graphicData>
        </a:graphic>
      </p:graphicFrame>
    </p:spTree>
    <p:extLst>
      <p:ext uri="{BB962C8B-B14F-4D97-AF65-F5344CB8AC3E}">
        <p14:creationId xmlns:p14="http://schemas.microsoft.com/office/powerpoint/2010/main" val="45100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Shape 9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1" name="Rectangle 10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90784696-A05D-439A-FE66-AAA96AED945A}"/>
              </a:ext>
            </a:extLst>
          </p:cNvPr>
          <p:cNvSpPr txBox="1"/>
          <p:nvPr/>
        </p:nvSpPr>
        <p:spPr>
          <a:xfrm>
            <a:off x="586478" y="1683756"/>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200" dirty="0">
                <a:solidFill>
                  <a:srgbClr val="FFFFFF"/>
                </a:solidFill>
                <a:latin typeface="+mj-lt"/>
                <a:ea typeface="+mj-ea"/>
                <a:cs typeface="+mj-cs"/>
              </a:rPr>
              <a:t>1 - </a:t>
            </a:r>
            <a:r>
              <a:rPr lang="en-US" sz="3200" dirty="0" err="1">
                <a:solidFill>
                  <a:srgbClr val="FFFFFF"/>
                </a:solidFill>
                <a:latin typeface="+mj-lt"/>
                <a:ea typeface="+mj-ea"/>
                <a:cs typeface="+mj-cs"/>
              </a:rPr>
              <a:t>Compréhension</a:t>
            </a:r>
            <a:r>
              <a:rPr lang="en-US" sz="3200" dirty="0">
                <a:solidFill>
                  <a:srgbClr val="FFFFFF"/>
                </a:solidFill>
                <a:latin typeface="+mj-lt"/>
                <a:ea typeface="+mj-ea"/>
                <a:cs typeface="+mj-cs"/>
              </a:rPr>
              <a:t> du </a:t>
            </a:r>
            <a:r>
              <a:rPr lang="en-US" sz="3200" dirty="0" err="1">
                <a:solidFill>
                  <a:srgbClr val="FFFFFF"/>
                </a:solidFill>
                <a:latin typeface="+mj-lt"/>
                <a:ea typeface="+mj-ea"/>
                <a:cs typeface="+mj-cs"/>
              </a:rPr>
              <a:t>domaine</a:t>
            </a:r>
            <a:r>
              <a:rPr lang="en-US" sz="3200" dirty="0">
                <a:solidFill>
                  <a:srgbClr val="FFFFFF"/>
                </a:solidFill>
                <a:latin typeface="+mj-lt"/>
                <a:ea typeface="+mj-ea"/>
                <a:cs typeface="+mj-cs"/>
              </a:rPr>
              <a:t> d’affaires</a:t>
            </a:r>
          </a:p>
        </p:txBody>
      </p:sp>
      <p:graphicFrame>
        <p:nvGraphicFramePr>
          <p:cNvPr id="87" name="ZoneTexte 84">
            <a:extLst>
              <a:ext uri="{FF2B5EF4-FFF2-40B4-BE49-F238E27FC236}">
                <a16:creationId xmlns:a16="http://schemas.microsoft.com/office/drawing/2014/main" id="{D0B19A39-D04A-4661-8F7A-D6960E5D3BD8}"/>
              </a:ext>
            </a:extLst>
          </p:cNvPr>
          <p:cNvGraphicFramePr/>
          <p:nvPr>
            <p:extLst>
              <p:ext uri="{D42A27DB-BD31-4B8C-83A1-F6EECF244321}">
                <p14:modId xmlns:p14="http://schemas.microsoft.com/office/powerpoint/2010/main" val="11855888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15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34">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Rectangle 5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4EDD25A5-7AA1-EBFC-F40C-90BB09186590}"/>
              </a:ext>
            </a:extLst>
          </p:cNvPr>
          <p:cNvSpPr txBox="1"/>
          <p:nvPr/>
        </p:nvSpPr>
        <p:spPr>
          <a:xfrm>
            <a:off x="586478" y="1683756"/>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200" dirty="0">
                <a:solidFill>
                  <a:srgbClr val="FFFFFF"/>
                </a:solidFill>
                <a:latin typeface="+mj-lt"/>
                <a:ea typeface="+mj-ea"/>
                <a:cs typeface="+mj-cs"/>
              </a:rPr>
              <a:t>2- Acquisition et </a:t>
            </a:r>
            <a:r>
              <a:rPr lang="en-US" sz="3200" dirty="0" err="1">
                <a:solidFill>
                  <a:srgbClr val="FFFFFF"/>
                </a:solidFill>
                <a:latin typeface="+mj-lt"/>
                <a:ea typeface="+mj-ea"/>
                <a:cs typeface="+mj-cs"/>
              </a:rPr>
              <a:t>compréhension</a:t>
            </a:r>
            <a:r>
              <a:rPr lang="en-US" sz="3200" dirty="0">
                <a:solidFill>
                  <a:srgbClr val="FFFFFF"/>
                </a:solidFill>
                <a:latin typeface="+mj-lt"/>
                <a:ea typeface="+mj-ea"/>
                <a:cs typeface="+mj-cs"/>
              </a:rPr>
              <a:t> des données</a:t>
            </a:r>
          </a:p>
          <a:p>
            <a:pPr algn="r">
              <a:lnSpc>
                <a:spcPct val="90000"/>
              </a:lnSpc>
              <a:spcBef>
                <a:spcPct val="0"/>
              </a:spcBef>
              <a:spcAft>
                <a:spcPts val="600"/>
              </a:spcAft>
            </a:pPr>
            <a:endParaRPr lang="en-US" sz="3700" kern="1200" dirty="0">
              <a:solidFill>
                <a:srgbClr val="FFFFFF"/>
              </a:solidFill>
              <a:latin typeface="+mj-lt"/>
              <a:ea typeface="+mj-ea"/>
              <a:cs typeface="+mj-cs"/>
            </a:endParaRPr>
          </a:p>
        </p:txBody>
      </p:sp>
      <p:graphicFrame>
        <p:nvGraphicFramePr>
          <p:cNvPr id="53" name="ZoneTexte 3">
            <a:extLst>
              <a:ext uri="{FF2B5EF4-FFF2-40B4-BE49-F238E27FC236}">
                <a16:creationId xmlns:a16="http://schemas.microsoft.com/office/drawing/2014/main" id="{CF176EA9-193B-6405-5700-450D33708EC4}"/>
              </a:ext>
            </a:extLst>
          </p:cNvPr>
          <p:cNvGraphicFramePr/>
          <p:nvPr>
            <p:extLst>
              <p:ext uri="{D42A27DB-BD31-4B8C-83A1-F6EECF244321}">
                <p14:modId xmlns:p14="http://schemas.microsoft.com/office/powerpoint/2010/main" val="218136464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502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Rectangle 5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ACAC783C-E763-4656-7F8F-13486F605D4C}"/>
              </a:ext>
            </a:extLst>
          </p:cNvPr>
          <p:cNvSpPr txBox="1"/>
          <p:nvPr/>
        </p:nvSpPr>
        <p:spPr>
          <a:xfrm>
            <a:off x="586478" y="1683756"/>
            <a:ext cx="331449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200" b="0" kern="1200" dirty="0">
                <a:solidFill>
                  <a:srgbClr val="FFFFFF"/>
                </a:solidFill>
                <a:latin typeface="+mj-lt"/>
                <a:ea typeface="+mj-ea"/>
                <a:cs typeface="+mj-cs"/>
              </a:rPr>
              <a:t>3 - </a:t>
            </a:r>
            <a:r>
              <a:rPr lang="en-US" sz="3200" b="0" kern="1200" dirty="0" err="1">
                <a:solidFill>
                  <a:srgbClr val="FFFFFF"/>
                </a:solidFill>
                <a:latin typeface="+mj-lt"/>
                <a:ea typeface="+mj-ea"/>
                <a:cs typeface="+mj-cs"/>
              </a:rPr>
              <a:t>Modélisation</a:t>
            </a:r>
            <a:endParaRPr lang="en-US" sz="3200" b="0" kern="1200" dirty="0">
              <a:solidFill>
                <a:srgbClr val="FFFFFF"/>
              </a:solidFill>
              <a:latin typeface="+mj-lt"/>
              <a:ea typeface="+mj-ea"/>
              <a:cs typeface="+mj-cs"/>
            </a:endParaRPr>
          </a:p>
          <a:p>
            <a:pPr algn="r">
              <a:lnSpc>
                <a:spcPct val="90000"/>
              </a:lnSpc>
              <a:spcBef>
                <a:spcPct val="0"/>
              </a:spcBef>
              <a:spcAft>
                <a:spcPts val="600"/>
              </a:spcAft>
            </a:pPr>
            <a:endParaRPr lang="en-US" sz="4000" kern="1200" dirty="0">
              <a:solidFill>
                <a:srgbClr val="FFFFFF"/>
              </a:solidFill>
              <a:latin typeface="+mj-lt"/>
              <a:ea typeface="+mj-ea"/>
              <a:cs typeface="+mj-cs"/>
            </a:endParaRPr>
          </a:p>
        </p:txBody>
      </p:sp>
      <p:graphicFrame>
        <p:nvGraphicFramePr>
          <p:cNvPr id="38" name="ZoneTexte 30">
            <a:extLst>
              <a:ext uri="{FF2B5EF4-FFF2-40B4-BE49-F238E27FC236}">
                <a16:creationId xmlns:a16="http://schemas.microsoft.com/office/drawing/2014/main" id="{1643FE90-6F9A-ED3B-F15E-4922F4576065}"/>
              </a:ext>
            </a:extLst>
          </p:cNvPr>
          <p:cNvGraphicFramePr/>
          <p:nvPr>
            <p:extLst>
              <p:ext uri="{D42A27DB-BD31-4B8C-83A1-F6EECF244321}">
                <p14:modId xmlns:p14="http://schemas.microsoft.com/office/powerpoint/2010/main" val="272081762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1356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464</Words>
  <Application>Microsoft Office PowerPoint</Application>
  <PresentationFormat>Grand écran</PresentationFormat>
  <Paragraphs>32</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Aptos</vt:lpstr>
      <vt:lpstr>Aptos Display</vt:lpstr>
      <vt:lpstr>Arial</vt:lpstr>
      <vt:lpstr>Thème Office</vt:lpstr>
      <vt:lpstr>Atelier de codéveloppement 2   Plan méthodologique pour la prédiction du "Montant payé" dans les réclamations en assurance automobile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John Adam Trindade</dc:creator>
  <cp:lastModifiedBy>William John Adam Trindade</cp:lastModifiedBy>
  <cp:revision>2</cp:revision>
  <dcterms:created xsi:type="dcterms:W3CDTF">2025-03-25T23:05:03Z</dcterms:created>
  <dcterms:modified xsi:type="dcterms:W3CDTF">2025-03-31T20:54:55Z</dcterms:modified>
</cp:coreProperties>
</file>