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62" r:id="rId4"/>
    <p:sldId id="263" r:id="rId5"/>
  </p:sldIdLst>
  <p:sldSz cx="12801600" cy="9601200" type="A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610956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221913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832869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443825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054782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3665738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4276695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4887651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78">
          <p15:clr>
            <a:srgbClr val="A4A3A4"/>
          </p15:clr>
        </p15:guide>
        <p15:guide id="2" orient="horz" pos="393" userDrawn="1">
          <p15:clr>
            <a:srgbClr val="A4A3A4"/>
          </p15:clr>
        </p15:guide>
        <p15:guide id="3" orient="horz" pos="5846">
          <p15:clr>
            <a:srgbClr val="A4A3A4"/>
          </p15:clr>
        </p15:guide>
        <p15:guide id="4" orient="horz" pos="134">
          <p15:clr>
            <a:srgbClr val="A4A3A4"/>
          </p15:clr>
        </p15:guide>
        <p15:guide id="5" orient="horz" pos="5257">
          <p15:clr>
            <a:srgbClr val="A4A3A4"/>
          </p15:clr>
        </p15:guide>
        <p15:guide id="6" orient="horz" pos="781">
          <p15:clr>
            <a:srgbClr val="A4A3A4"/>
          </p15:clr>
        </p15:guide>
        <p15:guide id="7" pos="4032">
          <p15:clr>
            <a:srgbClr val="A4A3A4"/>
          </p15:clr>
        </p15:guide>
        <p15:guide id="8" pos="7816">
          <p15:clr>
            <a:srgbClr val="A4A3A4"/>
          </p15:clr>
        </p15:guide>
        <p15:guide id="9" pos="186">
          <p15:clr>
            <a:srgbClr val="A4A3A4"/>
          </p15:clr>
        </p15:guide>
        <p15:guide id="10" pos="611">
          <p15:clr>
            <a:srgbClr val="A4A3A4"/>
          </p15:clr>
        </p15:guide>
        <p15:guide id="11" pos="73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9" userDrawn="1">
          <p15:clr>
            <a:srgbClr val="A4A3A4"/>
          </p15:clr>
        </p15:guide>
        <p15:guide id="2" pos="216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3" autoAdjust="0"/>
    <p:restoredTop sz="97553" autoAdjust="0"/>
  </p:normalViewPr>
  <p:slideViewPr>
    <p:cSldViewPr>
      <p:cViewPr varScale="1">
        <p:scale>
          <a:sx n="55" d="100"/>
          <a:sy n="55" d="100"/>
        </p:scale>
        <p:origin x="1800" y="66"/>
      </p:cViewPr>
      <p:guideLst>
        <p:guide orient="horz" pos="5578"/>
        <p:guide orient="horz" pos="393"/>
        <p:guide orient="horz" pos="5846"/>
        <p:guide orient="horz" pos="134"/>
        <p:guide orient="horz" pos="5257"/>
        <p:guide orient="horz" pos="781"/>
        <p:guide pos="4032"/>
        <p:guide pos="7816"/>
        <p:guide pos="186"/>
        <p:guide pos="611"/>
        <p:guide pos="73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72"/>
      </p:cViewPr>
      <p:guideLst>
        <p:guide orient="horz" pos="3149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0699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2CD1F5E4-9472-40E8-A3FE-848ACDC25F6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3803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0699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ko-KR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5038" y="750888"/>
            <a:ext cx="4995862" cy="3748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458" y="4749086"/>
            <a:ext cx="5035022" cy="449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9908D01D-3302-42CB-9F01-EEEC1A5C0B1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1043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610956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221913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832869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443825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054782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600CF4-EAEC-4113-A98B-58E3F6D72046}" type="slidenum">
              <a:rPr lang="en-US" altLang="ko-KR"/>
              <a:pPr/>
              <a:t>0</a:t>
            </a:fld>
            <a:endParaRPr lang="en-US" altLang="ko-KR"/>
          </a:p>
        </p:txBody>
      </p:sp>
      <p:sp>
        <p:nvSpPr>
          <p:cNvPr id="81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81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2385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C3E49-596F-4F2C-A186-9AB1291F7978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09716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C3E49-596F-4F2C-A186-9AB1291F7978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08121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 algn="ctr">
              <a:buNone/>
              <a:defRPr/>
            </a:lvl1pPr>
            <a:lvl2pPr marL="610956" indent="0" algn="ctr">
              <a:buNone/>
              <a:defRPr/>
            </a:lvl2pPr>
            <a:lvl3pPr marL="1221913" indent="0" algn="ctr">
              <a:buNone/>
              <a:defRPr/>
            </a:lvl3pPr>
            <a:lvl4pPr marL="1832869" indent="0" algn="ctr">
              <a:buNone/>
              <a:defRPr/>
            </a:lvl4pPr>
            <a:lvl5pPr marL="2443825" indent="0" algn="ctr">
              <a:buNone/>
              <a:defRPr/>
            </a:lvl5pPr>
            <a:lvl6pPr marL="3054782" indent="0" algn="ctr">
              <a:buNone/>
              <a:defRPr/>
            </a:lvl6pPr>
            <a:lvl7pPr marL="3665738" indent="0" algn="ctr">
              <a:buNone/>
              <a:defRPr/>
            </a:lvl7pPr>
            <a:lvl8pPr marL="4276695" indent="0" algn="ctr">
              <a:buNone/>
              <a:defRPr/>
            </a:lvl8pPr>
            <a:lvl9pPr marL="4887651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9122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5994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44132" cy="8192135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9502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680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1409" y="6169661"/>
            <a:ext cx="10881360" cy="1906905"/>
          </a:xfrm>
          <a:prstGeom prst="rect">
            <a:avLst/>
          </a:prstGeom>
        </p:spPr>
        <p:txBody>
          <a:bodyPr lIns="122191" tIns="61096" rIns="122191" bIns="61096" anchor="t"/>
          <a:lstStyle>
            <a:lvl1pPr algn="l">
              <a:defRPr sz="53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11409" y="4069399"/>
            <a:ext cx="10881360" cy="2100262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2700"/>
            </a:lvl1pPr>
            <a:lvl2pPr marL="610956" indent="0">
              <a:buNone/>
              <a:defRPr sz="2400"/>
            </a:lvl2pPr>
            <a:lvl3pPr marL="1221913" indent="0">
              <a:buNone/>
              <a:defRPr sz="2100"/>
            </a:lvl3pPr>
            <a:lvl4pPr marL="1832869" indent="0">
              <a:buNone/>
              <a:defRPr sz="1900"/>
            </a:lvl4pPr>
            <a:lvl5pPr marL="2443825" indent="0">
              <a:buNone/>
              <a:defRPr sz="1900"/>
            </a:lvl5pPr>
            <a:lvl6pPr marL="3054782" indent="0">
              <a:buNone/>
              <a:defRPr sz="1900"/>
            </a:lvl6pPr>
            <a:lvl7pPr marL="3665738" indent="0">
              <a:buNone/>
              <a:defRPr sz="1900"/>
            </a:lvl7pPr>
            <a:lvl8pPr marL="4276695" indent="0">
              <a:buNone/>
              <a:defRPr sz="1900"/>
            </a:lvl8pPr>
            <a:lvl9pPr marL="4887651" indent="0">
              <a:buNone/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5184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62246" cy="633634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99274" y="2240281"/>
            <a:ext cx="5662246" cy="633634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1420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092" cy="895667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092" cy="5531803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03378" y="2149158"/>
            <a:ext cx="5658143" cy="895667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03378" y="3044825"/>
            <a:ext cx="5658143" cy="5531803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6526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962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74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2270"/>
            <a:ext cx="4211809" cy="1626870"/>
          </a:xfrm>
          <a:prstGeom prst="rect">
            <a:avLst/>
          </a:prstGeom>
        </p:spPr>
        <p:txBody>
          <a:bodyPr lIns="122191" tIns="61096" rIns="122191" bIns="61096" anchor="b"/>
          <a:lstStyle>
            <a:lvl1pPr algn="l">
              <a:defRPr sz="2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5754" y="382271"/>
            <a:ext cx="7155766" cy="819435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0080" y="2009141"/>
            <a:ext cx="4211809" cy="6567488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1190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9032" y="6720840"/>
            <a:ext cx="7680960" cy="793433"/>
          </a:xfrm>
          <a:prstGeom prst="rect">
            <a:avLst/>
          </a:prstGeom>
        </p:spPr>
        <p:txBody>
          <a:bodyPr lIns="122191" tIns="61096" rIns="122191" bIns="61096" anchor="b"/>
          <a:lstStyle>
            <a:lvl1pPr algn="l">
              <a:defRPr sz="2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509032" y="857885"/>
            <a:ext cx="7680960" cy="5760720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4300"/>
            </a:lvl1pPr>
            <a:lvl2pPr marL="610956" indent="0">
              <a:buNone/>
              <a:defRPr sz="3700"/>
            </a:lvl2pPr>
            <a:lvl3pPr marL="1221913" indent="0">
              <a:buNone/>
              <a:defRPr sz="3200"/>
            </a:lvl3pPr>
            <a:lvl4pPr marL="1832869" indent="0">
              <a:buNone/>
              <a:defRPr sz="2700"/>
            </a:lvl4pPr>
            <a:lvl5pPr marL="2443825" indent="0">
              <a:buNone/>
              <a:defRPr sz="2700"/>
            </a:lvl5pPr>
            <a:lvl6pPr marL="3054782" indent="0">
              <a:buNone/>
              <a:defRPr sz="2700"/>
            </a:lvl6pPr>
            <a:lvl7pPr marL="3665738" indent="0">
              <a:buNone/>
              <a:defRPr sz="2700"/>
            </a:lvl7pPr>
            <a:lvl8pPr marL="4276695" indent="0">
              <a:buNone/>
              <a:defRPr sz="2700"/>
            </a:lvl8pPr>
            <a:lvl9pPr marL="4887651" indent="0">
              <a:buNone/>
              <a:defRPr sz="2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09032" y="7514273"/>
            <a:ext cx="7680960" cy="1126807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3111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Text Box 47"/>
          <p:cNvSpPr txBox="1">
            <a:spLocks noChangeArrowheads="1"/>
          </p:cNvSpPr>
          <p:nvPr userDrawn="1"/>
        </p:nvSpPr>
        <p:spPr bwMode="auto">
          <a:xfrm>
            <a:off x="6142124" y="9196706"/>
            <a:ext cx="496837" cy="32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2191" tIns="61096" rIns="122191" bIns="61096">
            <a:spAutoFit/>
          </a:bodyPr>
          <a:lstStyle/>
          <a:p>
            <a:pPr algn="ctr"/>
            <a:fld id="{0E6F9B38-398F-411D-ADD9-920CB1D1F66A}" type="slidenum">
              <a:rPr lang="en-US" altLang="ko-KR" sz="1300" smtClean="0">
                <a:latin typeface="바탕체" pitchFamily="17" charset="-127"/>
                <a:ea typeface="바탕체" pitchFamily="17" charset="-127"/>
              </a:rPr>
              <a:pPr algn="ctr"/>
              <a:t>‹#›</a:t>
            </a:fld>
            <a:endParaRPr lang="en-US" altLang="ko-KR" sz="1300" dirty="0">
              <a:latin typeface="바탕체" pitchFamily="17" charset="-127"/>
              <a:ea typeface="바탕체" pitchFamily="17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9196706"/>
            <a:ext cx="1280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610956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221913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832869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443825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58217" indent="-458217" algn="l" rtl="0" fontAlgn="base" latinLnBrk="1">
        <a:spcBef>
          <a:spcPct val="20000"/>
        </a:spcBef>
        <a:spcAft>
          <a:spcPct val="0"/>
        </a:spcAft>
        <a:buChar char="•"/>
        <a:defRPr kumimoji="1" sz="4300">
          <a:solidFill>
            <a:schemeClr val="tx1"/>
          </a:solidFill>
          <a:latin typeface="+mn-lt"/>
          <a:ea typeface="+mn-ea"/>
          <a:cs typeface="+mn-cs"/>
        </a:defRPr>
      </a:lvl1pPr>
      <a:lvl2pPr marL="992804" indent="-381848" algn="l" rtl="0" fontAlgn="base" latinLnBrk="1">
        <a:spcBef>
          <a:spcPct val="20000"/>
        </a:spcBef>
        <a:spcAft>
          <a:spcPct val="0"/>
        </a:spcAft>
        <a:buChar char="–"/>
        <a:defRPr kumimoji="1" sz="3700">
          <a:solidFill>
            <a:schemeClr val="tx1"/>
          </a:solidFill>
          <a:latin typeface="+mn-lt"/>
          <a:ea typeface="+mn-ea"/>
        </a:defRPr>
      </a:lvl2pPr>
      <a:lvl3pPr marL="1527391" indent="-305478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</a:defRPr>
      </a:lvl3pPr>
      <a:lvl4pPr marL="2138347" indent="-305478" algn="l" rtl="0" fontAlgn="base" latinLnBrk="1">
        <a:spcBef>
          <a:spcPct val="20000"/>
        </a:spcBef>
        <a:spcAft>
          <a:spcPct val="0"/>
        </a:spcAft>
        <a:buChar char="–"/>
        <a:defRPr kumimoji="1" sz="2700">
          <a:solidFill>
            <a:schemeClr val="tx1"/>
          </a:solidFill>
          <a:latin typeface="+mn-lt"/>
          <a:ea typeface="+mn-ea"/>
        </a:defRPr>
      </a:lvl4pPr>
      <a:lvl5pPr marL="2749304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5pPr>
      <a:lvl6pPr marL="3360260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6pPr>
      <a:lvl7pPr marL="3971216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7pPr>
      <a:lvl8pPr marL="4582173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8pPr>
      <a:lvl9pPr marL="5193129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Text Box 229"/>
          <p:cNvSpPr txBox="1">
            <a:spLocks noChangeArrowheads="1"/>
          </p:cNvSpPr>
          <p:nvPr/>
        </p:nvSpPr>
        <p:spPr bwMode="auto">
          <a:xfrm>
            <a:off x="2264899" y="3389243"/>
            <a:ext cx="8074855" cy="92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3040" tIns="61521" rIns="123040" bIns="61521"/>
          <a:lstStyle/>
          <a:p>
            <a:pPr algn="ctr" eaLnBrk="0" latinLnBrk="0" hangingPunct="0"/>
            <a:r>
              <a:rPr kumimoji="0" lang="ko-KR" altLang="en-US" sz="4300" b="1" dirty="0"/>
              <a:t>업무 흐름도</a:t>
            </a:r>
          </a:p>
        </p:txBody>
      </p:sp>
      <p:sp>
        <p:nvSpPr>
          <p:cNvPr id="2426" name="Rectangle 378"/>
          <p:cNvSpPr>
            <a:spLocks noChangeArrowheads="1"/>
          </p:cNvSpPr>
          <p:nvPr/>
        </p:nvSpPr>
        <p:spPr bwMode="auto">
          <a:xfrm>
            <a:off x="315937" y="4296544"/>
            <a:ext cx="12091768" cy="403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lIns="122191" tIns="61096" rIns="122191" bIns="61096" anchor="ctr"/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15935" y="2136304"/>
            <a:ext cx="12091768" cy="56015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2700" b="1" dirty="0">
                <a:latin typeface="+mn-ea"/>
                <a:ea typeface="+mn-ea"/>
              </a:rPr>
              <a:t>AI</a:t>
            </a:r>
            <a:r>
              <a:rPr lang="ko-KR" altLang="en-US" sz="2700" b="1" dirty="0">
                <a:latin typeface="+mn-ea"/>
                <a:ea typeface="+mn-ea"/>
              </a:rPr>
              <a:t>기반 교통 관리 시스템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15936" y="4387966"/>
            <a:ext cx="12091768" cy="56015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2700" b="1" dirty="0"/>
              <a:t>Cap-design-02</a:t>
            </a:r>
            <a:endParaRPr lang="ko-KR" altLang="en-US" sz="2700" b="1" dirty="0"/>
          </a:p>
        </p:txBody>
      </p:sp>
      <p:sp>
        <p:nvSpPr>
          <p:cNvPr id="10" name="직사각형 9"/>
          <p:cNvSpPr/>
          <p:nvPr/>
        </p:nvSpPr>
        <p:spPr>
          <a:xfrm>
            <a:off x="315937" y="8172083"/>
            <a:ext cx="12091766" cy="53888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1600" b="1" dirty="0"/>
              <a:t>Copyright © 2024 </a:t>
            </a:r>
            <a:r>
              <a:rPr lang="ko-KR" altLang="en-US" sz="1600" b="1" dirty="0"/>
              <a:t>광주대학교 컴퓨터공학과</a:t>
            </a:r>
          </a:p>
          <a:p>
            <a:pPr algn="ctr"/>
            <a:r>
              <a:rPr lang="ko-KR" altLang="en-US" sz="1100" dirty="0"/>
              <a:t>사전 승인 없이 본 내용의 전부 또는 일부에 대한 복사</a:t>
            </a:r>
            <a:r>
              <a:rPr lang="en-US" altLang="ko-KR" sz="1100" dirty="0"/>
              <a:t>, </a:t>
            </a:r>
            <a:r>
              <a:rPr lang="ko-KR" altLang="en-US" sz="1100" dirty="0"/>
              <a:t>전재</a:t>
            </a:r>
            <a:r>
              <a:rPr lang="en-US" altLang="ko-KR" sz="1100" dirty="0"/>
              <a:t>, </a:t>
            </a:r>
            <a:r>
              <a:rPr lang="ko-KR" altLang="en-US" sz="1100" dirty="0"/>
              <a:t>배포</a:t>
            </a:r>
            <a:r>
              <a:rPr lang="en-US" altLang="ko-KR" sz="1100" dirty="0"/>
              <a:t>, </a:t>
            </a:r>
            <a:r>
              <a:rPr lang="ko-KR" altLang="en-US" sz="1100" dirty="0"/>
              <a:t>사용을 금합니다</a:t>
            </a:r>
            <a:r>
              <a:rPr lang="en-US" altLang="ko-KR" sz="11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5319640" y="1277938"/>
            <a:ext cx="2234125" cy="426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 anchor="ctr">
            <a:spAutoFit/>
          </a:bodyPr>
          <a:lstStyle/>
          <a:p>
            <a:pPr algn="ctr"/>
            <a:r>
              <a:rPr lang="ko-KR" altLang="en-US" sz="1900" b="1" u="sng" dirty="0"/>
              <a:t>개 정 이 </a:t>
            </a:r>
            <a:r>
              <a:rPr lang="ko-KR" altLang="en-US" sz="1900" b="1" u="sng" dirty="0" err="1"/>
              <a:t>력</a:t>
            </a:r>
            <a:endParaRPr lang="ko-KR" altLang="en-US" sz="1900" u="sng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174713"/>
              </p:ext>
            </p:extLst>
          </p:nvPr>
        </p:nvGraphicFramePr>
        <p:xfrm>
          <a:off x="726491" y="1977887"/>
          <a:ext cx="11348618" cy="5494909"/>
        </p:xfrm>
        <a:graphic>
          <a:graphicData uri="http://schemas.openxmlformats.org/drawingml/2006/table">
            <a:tbl>
              <a:tblPr/>
              <a:tblGrid>
                <a:gridCol w="1021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0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12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74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7594">
                <a:tc>
                  <a:txBody>
                    <a:bodyPr/>
                    <a:lstStyle/>
                    <a:p>
                      <a:pPr marL="559435" indent="-55943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NO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버전</a:t>
                      </a:r>
                      <a:endParaRPr lang="ko-KR" sz="1500" b="1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변경일</a:t>
                      </a: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59563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사유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0579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내용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404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작성자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223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승인자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1.0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2024.03.28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최초작성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황규현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조광운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1.1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2024.04.04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일반 사용자 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윤희혁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조광운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724354" y="7640385"/>
            <a:ext cx="11352892" cy="969771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r>
              <a:rPr lang="en-US" altLang="ko-KR" sz="1100" dirty="0"/>
              <a:t>1) </a:t>
            </a:r>
            <a:r>
              <a:rPr lang="ko-KR" altLang="ko-KR" sz="1100" dirty="0"/>
              <a:t>버전</a:t>
            </a:r>
            <a:r>
              <a:rPr lang="en-US" altLang="ko-KR" sz="1100" dirty="0"/>
              <a:t>: </a:t>
            </a:r>
            <a:r>
              <a:rPr lang="ko-KR" altLang="ko-KR" sz="1100" dirty="0"/>
              <a:t>초안은</a:t>
            </a:r>
            <a:r>
              <a:rPr lang="en-US" altLang="ko-KR" sz="1100" dirty="0"/>
              <a:t> 0.1</a:t>
            </a:r>
            <a:r>
              <a:rPr lang="ko-KR" altLang="ko-KR" sz="1100" dirty="0"/>
              <a:t>으로 표시 하고</a:t>
            </a:r>
            <a:r>
              <a:rPr lang="en-US" altLang="ko-KR" sz="1100" dirty="0"/>
              <a:t>, </a:t>
            </a:r>
            <a:r>
              <a:rPr lang="ko-KR" altLang="ko-KR" sz="1100" dirty="0"/>
              <a:t>검토 된 이후 승인을 득한 이후에는</a:t>
            </a:r>
            <a:r>
              <a:rPr lang="en-US" altLang="ko-KR" sz="1100" dirty="0"/>
              <a:t> 1.0</a:t>
            </a:r>
            <a:r>
              <a:rPr lang="ko-KR" altLang="ko-KR" sz="1100" dirty="0"/>
              <a:t>부터 시작하여 정수 단위로 변경 관리 함</a:t>
            </a:r>
            <a:r>
              <a:rPr lang="en-US" altLang="ko-KR" sz="1100" dirty="0"/>
              <a:t>, </a:t>
            </a:r>
            <a:endParaRPr lang="ko-KR" altLang="ko-KR" sz="1100" dirty="0"/>
          </a:p>
          <a:p>
            <a:r>
              <a:rPr lang="ko-KR" altLang="ko-KR" sz="1100" dirty="0"/>
              <a:t>변경 발생 시</a:t>
            </a:r>
            <a:r>
              <a:rPr lang="en-US" altLang="ko-KR" sz="1100" dirty="0"/>
              <a:t>, </a:t>
            </a:r>
            <a:r>
              <a:rPr lang="ko-KR" altLang="ko-KR" sz="1100" dirty="0"/>
              <a:t>소수점 아래 번호로 관리하고</a:t>
            </a:r>
            <a:r>
              <a:rPr lang="en-US" altLang="ko-KR" sz="1100" dirty="0"/>
              <a:t>, </a:t>
            </a:r>
            <a:r>
              <a:rPr lang="ko-KR" altLang="ko-KR" sz="1100" dirty="0"/>
              <a:t>목차 내용이 바뀔 정도의 큰 변경이 발생하면 상위 정수를 변경 함</a:t>
            </a:r>
            <a:r>
              <a:rPr lang="en-US" altLang="ko-KR" sz="1100" dirty="0"/>
              <a:t>. </a:t>
            </a:r>
            <a:endParaRPr lang="ko-KR" altLang="ko-KR" sz="1100" dirty="0"/>
          </a:p>
          <a:p>
            <a:r>
              <a:rPr lang="en-US" altLang="ko-KR" sz="1100" dirty="0"/>
              <a:t>(</a:t>
            </a:r>
            <a:r>
              <a:rPr lang="ko-KR" altLang="ko-KR" sz="1100" dirty="0"/>
              <a:t>예</a:t>
            </a:r>
            <a:r>
              <a:rPr lang="en-US" altLang="ko-KR" sz="1100" dirty="0"/>
              <a:t>, V1.2 : 2</a:t>
            </a:r>
            <a:r>
              <a:rPr lang="ko-KR" altLang="ko-KR" sz="1100" dirty="0"/>
              <a:t>번 수정됨</a:t>
            </a:r>
            <a:r>
              <a:rPr lang="en-US" altLang="ko-KR" sz="1100" dirty="0"/>
              <a:t>, </a:t>
            </a:r>
            <a:r>
              <a:rPr lang="ko-KR" altLang="ko-KR" sz="1100" dirty="0"/>
              <a:t>목차 내용이 변경되면</a:t>
            </a:r>
            <a:r>
              <a:rPr lang="en-US" altLang="ko-KR" sz="1100" dirty="0"/>
              <a:t> V2.0 </a:t>
            </a:r>
            <a:r>
              <a:rPr lang="ko-KR" altLang="ko-KR" sz="1100" dirty="0"/>
              <a:t>이 됨</a:t>
            </a:r>
            <a:r>
              <a:rPr lang="en-US" altLang="ko-KR" sz="1100" dirty="0"/>
              <a:t>)</a:t>
            </a:r>
            <a:endParaRPr lang="ko-KR" altLang="ko-KR" sz="1100" dirty="0"/>
          </a:p>
          <a:p>
            <a:r>
              <a:rPr lang="en-US" altLang="ko-KR" sz="1100" dirty="0"/>
              <a:t>2) </a:t>
            </a:r>
            <a:r>
              <a:rPr lang="ko-KR" altLang="ko-KR" sz="1100" dirty="0"/>
              <a:t>변경 사유</a:t>
            </a:r>
            <a:r>
              <a:rPr lang="en-US" altLang="ko-KR" sz="1100" dirty="0"/>
              <a:t> : </a:t>
            </a:r>
            <a:r>
              <a:rPr lang="ko-KR" altLang="ko-KR" sz="1100" dirty="0"/>
              <a:t>변경 내용이 이전 문서에 대해 신규</a:t>
            </a:r>
            <a:r>
              <a:rPr lang="en-US" altLang="ko-KR" sz="1100" dirty="0"/>
              <a:t>/</a:t>
            </a:r>
            <a:r>
              <a:rPr lang="ko-KR" altLang="ko-KR" sz="1100" dirty="0"/>
              <a:t>추가</a:t>
            </a:r>
            <a:r>
              <a:rPr lang="en-US" altLang="ko-KR" sz="1100" dirty="0"/>
              <a:t>/</a:t>
            </a:r>
            <a:r>
              <a:rPr lang="ko-KR" altLang="ko-KR" sz="1100" dirty="0"/>
              <a:t>수정</a:t>
            </a:r>
            <a:r>
              <a:rPr lang="en-US" altLang="ko-KR" sz="1100" dirty="0"/>
              <a:t>/</a:t>
            </a:r>
            <a:r>
              <a:rPr lang="ko-KR" altLang="ko-KR" sz="1100" dirty="0"/>
              <a:t>삭제</a:t>
            </a:r>
            <a:r>
              <a:rPr lang="en-US" altLang="ko-KR" sz="1100" dirty="0"/>
              <a:t>/</a:t>
            </a:r>
            <a:r>
              <a:rPr lang="ko-KR" altLang="ko-KR" sz="1100" dirty="0"/>
              <a:t>검토</a:t>
            </a:r>
            <a:r>
              <a:rPr lang="en-US" altLang="ko-KR" sz="1100" dirty="0"/>
              <a:t>/</a:t>
            </a:r>
            <a:r>
              <a:rPr lang="ko-KR" altLang="ko-KR" sz="1100" dirty="0"/>
              <a:t>승인 인지 선택 기입</a:t>
            </a:r>
          </a:p>
          <a:p>
            <a:r>
              <a:rPr lang="en-US" altLang="ko-KR" sz="1100" dirty="0"/>
              <a:t>3) </a:t>
            </a:r>
            <a:r>
              <a:rPr lang="ko-KR" altLang="ko-KR" sz="1100" dirty="0"/>
              <a:t>변경 내용</a:t>
            </a:r>
            <a:r>
              <a:rPr lang="en-US" altLang="ko-KR" sz="1100" dirty="0"/>
              <a:t> : </a:t>
            </a:r>
            <a:r>
              <a:rPr lang="ko-KR" altLang="ko-KR" sz="1100" dirty="0"/>
              <a:t>변경 내용을 자세히 기록</a:t>
            </a:r>
            <a:r>
              <a:rPr lang="en-US" altLang="ko-KR" sz="1100" dirty="0"/>
              <a:t>(</a:t>
            </a:r>
            <a:r>
              <a:rPr lang="ko-KR" altLang="ko-KR" sz="1100" dirty="0"/>
              <a:t>변경된 위치</a:t>
            </a:r>
            <a:r>
              <a:rPr lang="en-US" altLang="ko-KR" sz="1100" dirty="0"/>
              <a:t>, </a:t>
            </a:r>
            <a:r>
              <a:rPr lang="ko-KR" altLang="ko-KR" sz="1100" dirty="0"/>
              <a:t>즉 페이지 번호와 변경 내용을 기술한다</a:t>
            </a:r>
            <a:r>
              <a:rPr lang="en-US" altLang="ko-KR" sz="1100" dirty="0"/>
              <a:t>.)</a:t>
            </a:r>
            <a:endParaRPr lang="ko-KR" altLang="ko-KR" sz="1100" dirty="0"/>
          </a:p>
        </p:txBody>
      </p:sp>
      <p:graphicFrame>
        <p:nvGraphicFramePr>
          <p:cNvPr id="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927077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AI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기반 교통 관리 </a:t>
                      </a: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시승템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4998" y="1280161"/>
            <a:ext cx="10737752" cy="706532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2191" tIns="61096" rIns="122191" bIns="61096" numCol="1" anchor="t" anchorCtr="0" compatLnSpc="1">
            <a:prstTxWarp prst="textNoShape">
              <a:avLst/>
            </a:prstTxWarp>
          </a:bodyPr>
          <a:lstStyle/>
          <a:p>
            <a:pPr marL="814608" indent="-814608" algn="ctr">
              <a:buNone/>
            </a:pPr>
            <a:r>
              <a:rPr lang="ko-KR" altLang="en-US" sz="1900" b="1" dirty="0"/>
              <a:t>목차</a:t>
            </a:r>
          </a:p>
          <a:p>
            <a:pPr marL="814608" indent="-814608">
              <a:buNone/>
            </a:pPr>
            <a:endParaRPr lang="ko-KR" altLang="en-US" sz="1600" b="1" dirty="0"/>
          </a:p>
          <a:p>
            <a:pPr marL="814608" indent="-814608" algn="dist">
              <a:buNone/>
            </a:pPr>
            <a:r>
              <a:rPr lang="en-US" altLang="ko-KR" sz="1500" b="1" dirty="0"/>
              <a:t>1. </a:t>
            </a:r>
            <a:r>
              <a:rPr lang="ko-KR" altLang="en-US" sz="1500" b="1" dirty="0"/>
              <a:t>업무 흐름도 </a:t>
            </a:r>
            <a:r>
              <a:rPr lang="en-US" altLang="ko-KR" sz="1500" b="1" dirty="0"/>
              <a:t>...........................................................................................3</a:t>
            </a:r>
          </a:p>
        </p:txBody>
      </p:sp>
      <p:sp>
        <p:nvSpPr>
          <p:cNvPr id="19459" name="Rectangle 1027"/>
          <p:cNvSpPr>
            <a:spLocks noChangeArrowheads="1"/>
          </p:cNvSpPr>
          <p:nvPr/>
        </p:nvSpPr>
        <p:spPr bwMode="auto">
          <a:xfrm>
            <a:off x="385689" y="211139"/>
            <a:ext cx="12120489" cy="36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/>
          <a:p>
            <a:pPr algn="just" eaLnBrk="0" latinLnBrk="0" hangingPunct="0"/>
            <a:r>
              <a:rPr kumimoji="0" lang="en-US" altLang="ko-KR" sz="1600" dirty="0"/>
              <a:t> </a:t>
            </a:r>
          </a:p>
        </p:txBody>
      </p:sp>
      <p:graphicFrame>
        <p:nvGraphicFramePr>
          <p:cNvPr id="4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859915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캡스톤디자인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27"/>
          <p:cNvSpPr>
            <a:spLocks noChangeArrowheads="1"/>
          </p:cNvSpPr>
          <p:nvPr/>
        </p:nvSpPr>
        <p:spPr bwMode="auto">
          <a:xfrm>
            <a:off x="385689" y="211139"/>
            <a:ext cx="12120489" cy="36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/>
          <a:p>
            <a:pPr algn="just" eaLnBrk="0" latinLnBrk="0" hangingPunct="0"/>
            <a:r>
              <a:rPr kumimoji="0" lang="en-US" altLang="ko-KR" sz="1600" dirty="0"/>
              <a:t> </a:t>
            </a:r>
          </a:p>
        </p:txBody>
      </p:sp>
      <p:sp>
        <p:nvSpPr>
          <p:cNvPr id="239" name="직사각형 238"/>
          <p:cNvSpPr/>
          <p:nvPr/>
        </p:nvSpPr>
        <p:spPr>
          <a:xfrm>
            <a:off x="1261763" y="3185117"/>
            <a:ext cx="1196908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코드 관리</a:t>
            </a:r>
          </a:p>
        </p:txBody>
      </p:sp>
      <p:sp>
        <p:nvSpPr>
          <p:cNvPr id="240" name="직사각형 239"/>
          <p:cNvSpPr/>
          <p:nvPr/>
        </p:nvSpPr>
        <p:spPr>
          <a:xfrm>
            <a:off x="1259871" y="2666066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업체 관리</a:t>
            </a:r>
          </a:p>
        </p:txBody>
      </p:sp>
      <p:sp>
        <p:nvSpPr>
          <p:cNvPr id="253" name="직사각형 252"/>
          <p:cNvSpPr/>
          <p:nvPr/>
        </p:nvSpPr>
        <p:spPr>
          <a:xfrm>
            <a:off x="1000200" y="1609523"/>
            <a:ext cx="1728192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통합 관리자</a:t>
            </a:r>
          </a:p>
        </p:txBody>
      </p:sp>
      <p:sp>
        <p:nvSpPr>
          <p:cNvPr id="254" name="직사각형 253"/>
          <p:cNvSpPr/>
          <p:nvPr/>
        </p:nvSpPr>
        <p:spPr>
          <a:xfrm>
            <a:off x="3609580" y="1609523"/>
            <a:ext cx="1712247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카메라</a:t>
            </a:r>
          </a:p>
        </p:txBody>
      </p:sp>
      <p:cxnSp>
        <p:nvCxnSpPr>
          <p:cNvPr id="260" name="직선 연결선 259"/>
          <p:cNvCxnSpPr/>
          <p:nvPr/>
        </p:nvCxnSpPr>
        <p:spPr>
          <a:xfrm>
            <a:off x="3160440" y="1704256"/>
            <a:ext cx="0" cy="6571092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1" name="직사각형 260"/>
          <p:cNvSpPr/>
          <p:nvPr/>
        </p:nvSpPr>
        <p:spPr>
          <a:xfrm>
            <a:off x="1261763" y="2147016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장비 관리</a:t>
            </a:r>
          </a:p>
        </p:txBody>
      </p:sp>
      <p:sp>
        <p:nvSpPr>
          <p:cNvPr id="263" name="직사각형 262"/>
          <p:cNvSpPr/>
          <p:nvPr/>
        </p:nvSpPr>
        <p:spPr>
          <a:xfrm>
            <a:off x="1255864" y="3722676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웹 관리</a:t>
            </a:r>
          </a:p>
        </p:txBody>
      </p:sp>
      <p:cxnSp>
        <p:nvCxnSpPr>
          <p:cNvPr id="299" name="직선 연결선 298"/>
          <p:cNvCxnSpPr/>
          <p:nvPr/>
        </p:nvCxnSpPr>
        <p:spPr>
          <a:xfrm>
            <a:off x="8345016" y="1704256"/>
            <a:ext cx="0" cy="3096344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9" name="직선 연결선 338"/>
          <p:cNvCxnSpPr/>
          <p:nvPr/>
        </p:nvCxnSpPr>
        <p:spPr>
          <a:xfrm>
            <a:off x="3376464" y="4800600"/>
            <a:ext cx="8074259" cy="0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직사각형 42"/>
          <p:cNvSpPr/>
          <p:nvPr/>
        </p:nvSpPr>
        <p:spPr>
          <a:xfrm>
            <a:off x="3862210" y="2694185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객체 인식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010105" y="1614259"/>
            <a:ext cx="1712247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일반 사용자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5748243" y="1742108"/>
            <a:ext cx="0" cy="3058492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직선 화살표 연결선 9"/>
          <p:cNvCxnSpPr>
            <a:cxnSpLocks noChangeShapeType="1"/>
            <a:stCxn id="43" idx="2"/>
          </p:cNvCxnSpPr>
          <p:nvPr/>
        </p:nvCxnSpPr>
        <p:spPr bwMode="auto">
          <a:xfrm flipH="1">
            <a:off x="4459859" y="2981522"/>
            <a:ext cx="1751" cy="256812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꺾인 연결선 26"/>
          <p:cNvCxnSpPr>
            <a:stCxn id="99" idx="3"/>
            <a:endCxn id="114" idx="1"/>
          </p:cNvCxnSpPr>
          <p:nvPr/>
        </p:nvCxnSpPr>
        <p:spPr bwMode="auto">
          <a:xfrm>
            <a:off x="5061010" y="3388754"/>
            <a:ext cx="1389494" cy="2423"/>
          </a:xfrm>
          <a:prstGeom prst="bentConnector3">
            <a:avLst>
              <a:gd name="adj1" fmla="val 50000"/>
            </a:avLst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꺾인 연결선 30"/>
          <p:cNvCxnSpPr>
            <a:stCxn id="115" idx="3"/>
            <a:endCxn id="126" idx="1"/>
          </p:cNvCxnSpPr>
          <p:nvPr/>
        </p:nvCxnSpPr>
        <p:spPr bwMode="auto">
          <a:xfrm flipV="1">
            <a:off x="7648812" y="3907163"/>
            <a:ext cx="2378623" cy="1"/>
          </a:xfrm>
          <a:prstGeom prst="bentConnector3">
            <a:avLst>
              <a:gd name="adj1" fmla="val 50000"/>
            </a:avLst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직선 연결선 46"/>
          <p:cNvCxnSpPr/>
          <p:nvPr/>
        </p:nvCxnSpPr>
        <p:spPr>
          <a:xfrm>
            <a:off x="3376464" y="7608912"/>
            <a:ext cx="8074259" cy="0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직사각형 53"/>
          <p:cNvSpPr/>
          <p:nvPr/>
        </p:nvSpPr>
        <p:spPr>
          <a:xfrm>
            <a:off x="3650585" y="4899224"/>
            <a:ext cx="1712247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카메라 설치 업체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867744" y="5386976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업체 신청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3867744" y="6345378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카메라 설치 신청</a:t>
            </a:r>
          </a:p>
        </p:txBody>
      </p:sp>
      <p:cxnSp>
        <p:nvCxnSpPr>
          <p:cNvPr id="9" name="직선 화살표 연결선 8"/>
          <p:cNvCxnSpPr>
            <a:stCxn id="55" idx="2"/>
            <a:endCxn id="80" idx="0"/>
          </p:cNvCxnSpPr>
          <p:nvPr/>
        </p:nvCxnSpPr>
        <p:spPr bwMode="auto">
          <a:xfrm>
            <a:off x="4467144" y="5674313"/>
            <a:ext cx="0" cy="208952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직선 화살표 연결선 10"/>
          <p:cNvCxnSpPr>
            <a:stCxn id="58" idx="2"/>
          </p:cNvCxnSpPr>
          <p:nvPr/>
        </p:nvCxnSpPr>
        <p:spPr bwMode="auto">
          <a:xfrm>
            <a:off x="4467144" y="6632715"/>
            <a:ext cx="4933" cy="256812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직사각형 60"/>
          <p:cNvSpPr/>
          <p:nvPr/>
        </p:nvSpPr>
        <p:spPr>
          <a:xfrm>
            <a:off x="654924" y="8473008"/>
            <a:ext cx="1198800" cy="287337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오프라인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662363" y="7988011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온라인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0186" y="7686833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범례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867744" y="5883265"/>
            <a:ext cx="1198800" cy="287337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업체 인증</a:t>
            </a:r>
          </a:p>
        </p:txBody>
      </p:sp>
      <p:cxnSp>
        <p:nvCxnSpPr>
          <p:cNvPr id="82" name="직선 화살표 연결선 81"/>
          <p:cNvCxnSpPr>
            <a:stCxn id="80" idx="2"/>
            <a:endCxn id="58" idx="0"/>
          </p:cNvCxnSpPr>
          <p:nvPr/>
        </p:nvCxnSpPr>
        <p:spPr bwMode="auto">
          <a:xfrm>
            <a:off x="4467144" y="6170602"/>
            <a:ext cx="0" cy="174776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8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836080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AI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기반 교통 관리 </a:t>
                      </a: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시승템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8" name="직사각형 97"/>
          <p:cNvSpPr/>
          <p:nvPr/>
        </p:nvSpPr>
        <p:spPr>
          <a:xfrm>
            <a:off x="3867853" y="6889527"/>
            <a:ext cx="1198800" cy="287337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카메라 설치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3862210" y="3245085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데이터 저장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6190506" y="1614259"/>
            <a:ext cx="1712247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AI</a:t>
            </a:r>
            <a:endParaRPr kumimoji="0"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6450504" y="3247508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데이터 분석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6450012" y="3763495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신호등 제어</a:t>
            </a:r>
          </a:p>
        </p:txBody>
      </p:sp>
      <p:cxnSp>
        <p:nvCxnSpPr>
          <p:cNvPr id="116" name="꺾인 연결선 30"/>
          <p:cNvCxnSpPr>
            <a:stCxn id="114" idx="2"/>
            <a:endCxn id="115" idx="0"/>
          </p:cNvCxnSpPr>
          <p:nvPr/>
        </p:nvCxnSpPr>
        <p:spPr bwMode="auto">
          <a:xfrm rot="5400000">
            <a:off x="6935333" y="3648924"/>
            <a:ext cx="228650" cy="492"/>
          </a:xfrm>
          <a:prstGeom prst="bentConnector3">
            <a:avLst>
              <a:gd name="adj1" fmla="val 50000"/>
            </a:avLst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7" name="직사각형 116"/>
          <p:cNvSpPr/>
          <p:nvPr/>
        </p:nvSpPr>
        <p:spPr>
          <a:xfrm>
            <a:off x="3861805" y="2143285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실시간 영상 촬영</a:t>
            </a:r>
          </a:p>
        </p:txBody>
      </p:sp>
      <p:cxnSp>
        <p:nvCxnSpPr>
          <p:cNvPr id="118" name="직선 화살표 연결선 9"/>
          <p:cNvCxnSpPr>
            <a:cxnSpLocks noChangeShapeType="1"/>
            <a:stCxn id="117" idx="2"/>
          </p:cNvCxnSpPr>
          <p:nvPr/>
        </p:nvCxnSpPr>
        <p:spPr bwMode="auto">
          <a:xfrm flipH="1">
            <a:off x="4459454" y="2430622"/>
            <a:ext cx="1751" cy="256812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" name="직선 연결선 118"/>
          <p:cNvCxnSpPr/>
          <p:nvPr/>
        </p:nvCxnSpPr>
        <p:spPr>
          <a:xfrm>
            <a:off x="9866228" y="2107462"/>
            <a:ext cx="0" cy="2562582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0" name="직사각형 119"/>
          <p:cNvSpPr/>
          <p:nvPr/>
        </p:nvSpPr>
        <p:spPr>
          <a:xfrm>
            <a:off x="8506222" y="2143285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지역 및 카메라 입력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8502106" y="3212563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트래픽 확인</a:t>
            </a:r>
          </a:p>
        </p:txBody>
      </p:sp>
      <p:cxnSp>
        <p:nvCxnSpPr>
          <p:cNvPr id="123" name="꺾인 연결선 30"/>
          <p:cNvCxnSpPr/>
          <p:nvPr/>
        </p:nvCxnSpPr>
        <p:spPr bwMode="auto">
          <a:xfrm rot="5400000">
            <a:off x="8690010" y="2562402"/>
            <a:ext cx="263564" cy="2"/>
          </a:xfrm>
          <a:prstGeom prst="bentConnector3">
            <a:avLst>
              <a:gd name="adj1" fmla="val 50000"/>
            </a:avLst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4" name="꺾인 연결선 30"/>
          <p:cNvCxnSpPr/>
          <p:nvPr/>
        </p:nvCxnSpPr>
        <p:spPr bwMode="auto">
          <a:xfrm rot="16200000" flipH="1">
            <a:off x="8989735" y="2829636"/>
            <a:ext cx="799435" cy="1"/>
          </a:xfrm>
          <a:prstGeom prst="bentConnector3">
            <a:avLst>
              <a:gd name="adj1" fmla="val 50000"/>
            </a:avLst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1" name="직사각형 120"/>
          <p:cNvSpPr/>
          <p:nvPr/>
        </p:nvSpPr>
        <p:spPr>
          <a:xfrm>
            <a:off x="8506222" y="2696633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영상 확인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10026536" y="2142582"/>
            <a:ext cx="1198800" cy="287337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운전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10027435" y="3763494"/>
            <a:ext cx="1198800" cy="287337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교통 서비스 이용</a:t>
            </a:r>
          </a:p>
        </p:txBody>
      </p:sp>
      <p:cxnSp>
        <p:nvCxnSpPr>
          <p:cNvPr id="127" name="꺾인 연결선 30"/>
          <p:cNvCxnSpPr>
            <a:stCxn id="125" idx="2"/>
            <a:endCxn id="126" idx="0"/>
          </p:cNvCxnSpPr>
          <p:nvPr/>
        </p:nvCxnSpPr>
        <p:spPr bwMode="auto">
          <a:xfrm rot="16200000" flipH="1">
            <a:off x="9959598" y="3096256"/>
            <a:ext cx="1333575" cy="899"/>
          </a:xfrm>
          <a:prstGeom prst="bentConnector3">
            <a:avLst>
              <a:gd name="adj1" fmla="val 50000"/>
            </a:avLst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>
              <a:lumMod val="50000"/>
              <a:lumOff val="50000"/>
            </a:schemeClr>
          </a:solidFill>
        </a:ln>
      </a:spPr>
      <a:bodyPr wrap="none" anchor="ctr"/>
      <a:lstStyle>
        <a:defPPr algn="ctr" fontAlgn="auto">
          <a:spcBef>
            <a:spcPts val="0"/>
          </a:spcBef>
          <a:spcAft>
            <a:spcPts val="0"/>
          </a:spcAft>
          <a:defRPr kumimoji="0" sz="1000"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175" algn="ctr">
          <a:solidFill>
            <a:srgbClr val="4D4D4D"/>
          </a:solidFill>
          <a:round/>
          <a:headEnd/>
          <a:tailEnd type="triangle" w="med" len="med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252</Words>
  <Application>Microsoft Office PowerPoint</Application>
  <PresentationFormat>A3 용지(297x420mm)</PresentationFormat>
  <Paragraphs>134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굴림</vt:lpstr>
      <vt:lpstr>굴림체</vt:lpstr>
      <vt:lpstr>나눔고딕</vt:lpstr>
      <vt:lpstr>바탕체</vt:lpstr>
      <vt:lpstr>Arial</vt:lpstr>
      <vt:lpstr>Times New Roman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(주)야긴스텍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PPT표준서식(가로)</dc:title>
  <dc:creator>정용혁</dc:creator>
  <cp:keywords>PPT표준서식(가로)</cp:keywords>
  <cp:lastModifiedBy>315</cp:lastModifiedBy>
  <cp:revision>162</cp:revision>
  <cp:lastPrinted>2016-11-10T06:39:44Z</cp:lastPrinted>
  <dcterms:created xsi:type="dcterms:W3CDTF">2000-12-07T00:03:18Z</dcterms:created>
  <dcterms:modified xsi:type="dcterms:W3CDTF">2024-04-04T08:23:13Z</dcterms:modified>
</cp:coreProperties>
</file>