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598" r:id="rId4"/>
    <p:sldId id="378" r:id="rId5"/>
    <p:sldId id="510" r:id="rId6"/>
    <p:sldId id="511" r:id="rId7"/>
    <p:sldId id="678" r:id="rId8"/>
    <p:sldId id="679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orient="horz" pos="4201">
          <p15:clr>
            <a:srgbClr val="A4A3A4"/>
          </p15:clr>
        </p15:guide>
        <p15:guide id="3" orient="horz" pos="1525">
          <p15:clr>
            <a:srgbClr val="A4A3A4"/>
          </p15:clr>
        </p15:guide>
        <p15:guide id="4" orient="horz" pos="2523">
          <p15:clr>
            <a:srgbClr val="A4A3A4"/>
          </p15:clr>
        </p15:guide>
        <p15:guide id="5" pos="2880">
          <p15:clr>
            <a:srgbClr val="A4A3A4"/>
          </p15:clr>
        </p15:guide>
        <p15:guide id="6" pos="5692">
          <p15:clr>
            <a:srgbClr val="A4A3A4"/>
          </p15:clr>
        </p15:guide>
        <p15:guide id="7" pos="22">
          <p15:clr>
            <a:srgbClr val="A4A3A4"/>
          </p15:clr>
        </p15:guide>
        <p15:guide id="8" pos="4241">
          <p15:clr>
            <a:srgbClr val="A4A3A4"/>
          </p15:clr>
        </p15:guide>
        <p15:guide id="9" pos="4195">
          <p15:clr>
            <a:srgbClr val="A4A3A4"/>
          </p15:clr>
        </p15:guide>
        <p15:guide id="10" pos="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8" userDrawn="1">
          <p15:clr>
            <a:srgbClr val="A4A3A4"/>
          </p15:clr>
        </p15:guide>
        <p15:guide id="2" pos="2113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6400" autoAdjust="0"/>
  </p:normalViewPr>
  <p:slideViewPr>
    <p:cSldViewPr showGuides="1">
      <p:cViewPr varScale="1">
        <p:scale>
          <a:sx n="76" d="100"/>
          <a:sy n="76" d="100"/>
        </p:scale>
        <p:origin x="1416" y="90"/>
      </p:cViewPr>
      <p:guideLst>
        <p:guide orient="horz" pos="482"/>
        <p:guide orient="horz" pos="4201"/>
        <p:guide orient="horz" pos="1525"/>
        <p:guide orient="horz" pos="2523"/>
        <p:guide pos="2880"/>
        <p:guide pos="5692"/>
        <p:guide pos="22"/>
        <p:guide pos="4241"/>
        <p:guide pos="4195"/>
        <p:guide pos="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-3276" y="-108"/>
      </p:cViewPr>
      <p:guideLst>
        <p:guide orient="horz" pos="3098"/>
        <p:guide pos="2113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FACF5F9-BF6D-45A1-8B7F-E33A63BB863C}" type="datetimeFigureOut">
              <a:rPr lang="ko-KR" altLang="en-US" smtClean="0"/>
              <a:pPr/>
              <a:t>2024-04-04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6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13DF0817-840A-4486-B261-AF3482734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3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00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07950" y="765175"/>
            <a:ext cx="6539783" cy="5903913"/>
          </a:xfrm>
          <a:prstGeom prst="rect">
            <a:avLst/>
          </a:prstGeom>
          <a:noFill/>
          <a:ln>
            <a:solidFill>
              <a:srgbClr val="FF0000">
                <a:alpha val="16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8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9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97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59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92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05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67698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4314448" y="665681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A84CA1-731A-40B1-98F5-F0A3E5C6FD6D}" type="slidenum">
              <a:rPr lang="ko-KR" altLang="en-US" sz="800" smtClean="0"/>
              <a:pPr algn="ctr"/>
              <a:t>‹#›</a:t>
            </a:fld>
            <a:endParaRPr lang="ko-KR" altLang="en-US" sz="800" dirty="0"/>
          </a:p>
        </p:txBody>
      </p:sp>
      <p:graphicFrame>
        <p:nvGraphicFramePr>
          <p:cNvPr id="10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0319406"/>
              </p:ext>
            </p:extLst>
          </p:nvPr>
        </p:nvGraphicFramePr>
        <p:xfrm>
          <a:off x="34925" y="37004"/>
          <a:ext cx="9001572" cy="668687"/>
        </p:xfrm>
        <a:graphic>
          <a:graphicData uri="http://schemas.openxmlformats.org/drawingml/2006/table">
            <a:tbl>
              <a:tblPr/>
              <a:tblGrid>
                <a:gridCol w="83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2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84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1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kern="100" dirty="0">
                          <a:latin typeface="+mn-ea"/>
                          <a:ea typeface="+mn-ea"/>
                          <a:cs typeface="Arial"/>
                        </a:rPr>
                        <a:t>캡스톤디자인 </a:t>
                      </a:r>
                      <a:r>
                        <a:rPr lang="en-US" altLang="ko-KR" sz="800" b="1" kern="100" dirty="0">
                          <a:latin typeface="+mn-ea"/>
                          <a:ea typeface="+mn-ea"/>
                          <a:cs typeface="Arial"/>
                        </a:rPr>
                        <a:t>..</a:t>
                      </a:r>
                      <a:r>
                        <a:rPr lang="en-US" altLang="ko-KR" sz="800" b="1" kern="100" baseline="0" dirty="0"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ko-KR" altLang="en-US" sz="800" b="1" kern="100" baseline="0" dirty="0">
                          <a:latin typeface="+mn-ea"/>
                          <a:ea typeface="+mn-ea"/>
                          <a:cs typeface="Arial"/>
                        </a:rPr>
                        <a:t>시스템</a:t>
                      </a:r>
                      <a:r>
                        <a:rPr lang="ko-KR" altLang="en-US" sz="800" b="1" kern="100" dirty="0">
                          <a:latin typeface="+mn-ea"/>
                          <a:ea typeface="+mn-ea"/>
                          <a:cs typeface="Arial"/>
                        </a:rPr>
                        <a:t> 구축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Cap-de-08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5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38485"/>
              </p:ext>
            </p:extLst>
          </p:nvPr>
        </p:nvGraphicFramePr>
        <p:xfrm>
          <a:off x="457200" y="2985319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62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800" b="1" i="0" u="none" strike="noStrike" dirty="0" err="1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2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09617"/>
              </p:ext>
            </p:extLst>
          </p:nvPr>
        </p:nvGraphicFramePr>
        <p:xfrm>
          <a:off x="457200" y="3517786"/>
          <a:ext cx="8229600" cy="31337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u="none" strike="noStrike" dirty="0">
                          <a:effectLst/>
                          <a:latin typeface="Arial"/>
                        </a:rPr>
                        <a:t>Cap-de-08</a:t>
                      </a: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74391"/>
              </p:ext>
            </p:extLst>
          </p:nvPr>
        </p:nvGraphicFramePr>
        <p:xfrm>
          <a:off x="446856" y="5767123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76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b="1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Copyright © 2024 </a:t>
                      </a:r>
                    </a:p>
                    <a:p>
                      <a:pPr algn="ctr" fontAlgn="t"/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사전 승인 없이 본 내용의 전부 또는 일부에 대한 복사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전재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배포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사용을 금합니다</a:t>
                      </a:r>
                      <a:b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endParaRPr lang="ko-KR" altLang="en-US" sz="800" b="0" i="0" u="none" strike="noStrike" dirty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497270"/>
              </p:ext>
            </p:extLst>
          </p:nvPr>
        </p:nvGraphicFramePr>
        <p:xfrm>
          <a:off x="114300" y="1970198"/>
          <a:ext cx="8915400" cy="374332"/>
        </p:xfrm>
        <a:graphic>
          <a:graphicData uri="http://schemas.openxmlformats.org/drawingml/2006/table">
            <a:tbl>
              <a:tblPr/>
              <a:tblGrid>
                <a:gridCol w="891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7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kern="100" dirty="0">
                          <a:latin typeface="+mn-ea"/>
                          <a:ea typeface="+mn-ea"/>
                          <a:cs typeface="Arial"/>
                        </a:rPr>
                        <a:t>AI</a:t>
                      </a:r>
                      <a:r>
                        <a:rPr lang="ko-KR" altLang="en-US" sz="2400" b="1" kern="100" baseline="0" dirty="0">
                          <a:latin typeface="+mn-ea"/>
                          <a:ea typeface="+mn-ea"/>
                          <a:cs typeface="Arial"/>
                        </a:rPr>
                        <a:t>기반 교통 관리 시스템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marL="9286" marR="9286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50212" y="5011860"/>
            <a:ext cx="2513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광주대학교 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31758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" y="920914"/>
            <a:ext cx="914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dirty="0">
                <a:latin typeface="Arial" pitchFamily="34" charset="0"/>
                <a:ea typeface="굴림체" pitchFamily="49" charset="-127"/>
                <a:cs typeface="Arial" pitchFamily="34" charset="0"/>
              </a:rPr>
              <a:t>개 정 이 </a:t>
            </a:r>
            <a:r>
              <a:rPr lang="ko-KR" altLang="en-US" sz="1400" b="1" u="sng" dirty="0" err="1">
                <a:latin typeface="Arial" pitchFamily="34" charset="0"/>
                <a:ea typeface="굴림체" pitchFamily="49" charset="-127"/>
                <a:cs typeface="Arial" pitchFamily="34" charset="0"/>
              </a:rPr>
              <a:t>력</a:t>
            </a:r>
            <a:endParaRPr lang="ko-KR" altLang="en-US" sz="1400" b="1" u="sng" dirty="0">
              <a:latin typeface="Arial" pitchFamily="34" charset="0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267" y="5589240"/>
            <a:ext cx="82413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1)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버전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초안은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0.1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으로 표시 하고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검토 된 이후 승인을 득한 이후에는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1.0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부터 시작하여 정수 단위로 변경 관리 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발생 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소수점 아래 번호로 관리하고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목차 내용이 바뀔 정도의 큰 변경이 발생하면 상위 정수를 변경 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. 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예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V1.2 : 2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번 수정됨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목차 내용이 변경되면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V2.0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이 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)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2)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사유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내용이 이전 문서에 대해 신규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추가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수정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삭제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검토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승인 인지 선택 기입</a:t>
            </a: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3)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내용을 자세히 기록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변경된 위치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즉 페이지 번호와 변경 내용을 기술한다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.)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48093"/>
              </p:ext>
            </p:extLst>
          </p:nvPr>
        </p:nvGraphicFramePr>
        <p:xfrm>
          <a:off x="222739" y="1460788"/>
          <a:ext cx="8603273" cy="3973349"/>
        </p:xfrm>
        <a:graphic>
          <a:graphicData uri="http://schemas.openxmlformats.org/drawingml/2006/table">
            <a:tbl>
              <a:tblPr/>
              <a:tblGrid>
                <a:gridCol w="52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5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7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NO.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버전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변경일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변경사유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변경내용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승인자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0.1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2024.03.28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초안작성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황규현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조광운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0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algn="ctr" rtl="0"/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96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1691680" y="1784329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 err="1">
                <a:latin typeface="나눔고딕" pitchFamily="50" charset="-127"/>
                <a:ea typeface="나눔고딕" pitchFamily="50" charset="-127"/>
              </a:rPr>
              <a:t>트래픽확인</a:t>
            </a:r>
            <a:endParaRPr lang="en-US" altLang="ko-KR" sz="9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54423" y="1782342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900" b="1" dirty="0">
                <a:latin typeface="나눔고딕" pitchFamily="50" charset="-127"/>
                <a:ea typeface="나눔고딕" pitchFamily="50" charset="-127"/>
              </a:rPr>
              <a:t>CCTV</a:t>
            </a:r>
            <a:endParaRPr lang="ko-KR" altLang="en-US" sz="9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016853" y="908720"/>
            <a:ext cx="2710093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메인</a:t>
            </a:r>
            <a:endParaRPr lang="ko-KR" altLang="en-US" sz="12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50" name="꺾인 연결선 149"/>
          <p:cNvCxnSpPr>
            <a:stCxn id="133" idx="2"/>
            <a:endCxn id="84" idx="0"/>
          </p:cNvCxnSpPr>
          <p:nvPr/>
        </p:nvCxnSpPr>
        <p:spPr>
          <a:xfrm rot="5400000">
            <a:off x="3107018" y="519446"/>
            <a:ext cx="515569" cy="2014196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 151"/>
          <p:cNvCxnSpPr>
            <a:stCxn id="133" idx="2"/>
          </p:cNvCxnSpPr>
          <p:nvPr/>
        </p:nvCxnSpPr>
        <p:spPr>
          <a:xfrm rot="5400000">
            <a:off x="3828091" y="1238533"/>
            <a:ext cx="513582" cy="574036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152"/>
          <p:cNvCxnSpPr>
            <a:stCxn id="133" idx="2"/>
          </p:cNvCxnSpPr>
          <p:nvPr/>
        </p:nvCxnSpPr>
        <p:spPr>
          <a:xfrm rot="16200000" flipH="1">
            <a:off x="6002149" y="-361490"/>
            <a:ext cx="513583" cy="3774081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꺾인 연결선 154"/>
          <p:cNvCxnSpPr>
            <a:stCxn id="133" idx="2"/>
            <a:endCxn id="126" idx="0"/>
          </p:cNvCxnSpPr>
          <p:nvPr/>
        </p:nvCxnSpPr>
        <p:spPr>
          <a:xfrm rot="5400000">
            <a:off x="2389383" y="-200175"/>
            <a:ext cx="513582" cy="3451453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36956" y="2342125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9" name="꺾인 연결선 48"/>
          <p:cNvCxnSpPr>
            <a:stCxn id="133" idx="2"/>
          </p:cNvCxnSpPr>
          <p:nvPr/>
        </p:nvCxnSpPr>
        <p:spPr>
          <a:xfrm rot="16200000" flipH="1">
            <a:off x="4548172" y="1092488"/>
            <a:ext cx="513581" cy="86612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54421" y="4717516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>
                <a:latin typeface="나눔고딕" pitchFamily="50" charset="-127"/>
                <a:ea typeface="나눔고딕" pitchFamily="50" charset="-127"/>
              </a:rPr>
              <a:t>공정지원 </a:t>
            </a:r>
            <a:r>
              <a:rPr lang="en-US" altLang="ko-KR" sz="900" b="1" dirty="0">
                <a:latin typeface="나눔고딕" pitchFamily="50" charset="-127"/>
                <a:ea typeface="나눔고딕" pitchFamily="50" charset="-127"/>
              </a:rPr>
              <a:t>APP</a:t>
            </a:r>
            <a:endParaRPr lang="ko-KR" altLang="en-US" sz="9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91943" y="2342125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12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-5539" y="2930539"/>
            <a:ext cx="9155077" cy="9969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anchor="ctr">
            <a:noAutofit/>
          </a:bodyPr>
          <a:lstStyle>
            <a:defPPr>
              <a:defRPr lang="ko-KR"/>
            </a:defPPr>
            <a:lvl1pPr algn="ct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메인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55774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메인 화면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356271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메인페이지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지역을 설정한다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설정한 지역의 정보를 조회할 수 있다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238951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AI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기반 교통 관리 시스템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UI-3DP-00-000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PC-3DP-00-00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7922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070695" y="2515525"/>
            <a:ext cx="1800000" cy="180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>
                <a:latin typeface="굴림" pitchFamily="50" charset="-127"/>
                <a:ea typeface="나눔고딕"/>
              </a:rPr>
              <a:t>CCTV</a:t>
            </a:r>
            <a:br>
              <a:rPr lang="en-US" altLang="ko-KR" sz="700">
                <a:latin typeface="굴림" pitchFamily="50" charset="-127"/>
                <a:ea typeface="나눔고딕"/>
              </a:rPr>
            </a:br>
            <a:r>
              <a:rPr lang="ko-KR" altLang="en-US" sz="700" dirty="0">
                <a:latin typeface="굴림" pitchFamily="50" charset="-127"/>
                <a:ea typeface="나눔고딕"/>
              </a:rPr>
              <a:t>확인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73758" y="2504885"/>
            <a:ext cx="1800000" cy="180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트래픽</a:t>
            </a:r>
            <a:endParaRPr lang="en-US" altLang="ko-KR" sz="700" dirty="0">
              <a:latin typeface="굴림" pitchFamily="50" charset="-127"/>
              <a:ea typeface="나눔고딕"/>
            </a:endParaRPr>
          </a:p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확인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58616" y="2005073"/>
            <a:ext cx="1189936" cy="215444"/>
            <a:chOff x="251520" y="1975102"/>
            <a:chExt cx="1189936" cy="215444"/>
          </a:xfrm>
        </p:grpSpPr>
        <p:grpSp>
          <p:nvGrpSpPr>
            <p:cNvPr id="6" name="그룹 5"/>
            <p:cNvGrpSpPr/>
            <p:nvPr/>
          </p:nvGrpSpPr>
          <p:grpSpPr>
            <a:xfrm>
              <a:off x="251520" y="1988840"/>
              <a:ext cx="1189936" cy="187140"/>
              <a:chOff x="242615" y="1470334"/>
              <a:chExt cx="1189936" cy="187140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42615" y="1470334"/>
                <a:ext cx="1189936" cy="1871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72000" rIns="36000" rtlCol="0" anchor="ctr"/>
              <a:lstStyle/>
              <a:p>
                <a:pPr algn="ctr"/>
                <a:r>
                  <a:rPr lang="ko-KR" altLang="en-US" sz="700" dirty="0">
                    <a:latin typeface="굴림" pitchFamily="50" charset="-127"/>
                    <a:ea typeface="나눔고딕"/>
                  </a:rPr>
                  <a:t>   </a:t>
                </a:r>
                <a:endParaRPr lang="en-US" altLang="ko-KR" sz="700" dirty="0">
                  <a:latin typeface="굴림" pitchFamily="50" charset="-127"/>
                  <a:ea typeface="나눔고딕"/>
                </a:endParaRP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1266775" y="1492826"/>
                <a:ext cx="144016" cy="139824"/>
                <a:chOff x="1535176" y="1512281"/>
                <a:chExt cx="144016" cy="139824"/>
              </a:xfrm>
            </p:grpSpPr>
            <p:sp>
              <p:nvSpPr>
                <p:cNvPr id="16" name="직사각형 15"/>
                <p:cNvSpPr/>
                <p:nvPr/>
              </p:nvSpPr>
              <p:spPr>
                <a:xfrm>
                  <a:off x="1535176" y="1512281"/>
                  <a:ext cx="144016" cy="1398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72000" rIns="36000" rtlCol="0" anchor="ctr"/>
                <a:lstStyle/>
                <a:p>
                  <a:pPr algn="ctr"/>
                  <a:endParaRPr lang="en-US" altLang="ko-KR" sz="1000" b="1" dirty="0">
                    <a:latin typeface="굴림" pitchFamily="50" charset="-127"/>
                    <a:ea typeface="나눔고딕"/>
                  </a:endParaRPr>
                </a:p>
              </p:txBody>
            </p:sp>
            <p:sp>
              <p:nvSpPr>
                <p:cNvPr id="4" name="이등변 삼각형 3"/>
                <p:cNvSpPr/>
                <p:nvPr/>
              </p:nvSpPr>
              <p:spPr>
                <a:xfrm rot="10800000">
                  <a:off x="1557306" y="1540015"/>
                  <a:ext cx="99756" cy="84355"/>
                </a:xfrm>
                <a:prstGeom prst="triangle">
                  <a:avLst/>
                </a:prstGeom>
                <a:noFill/>
                <a:ln w="12700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" name="TextBox 7"/>
            <p:cNvSpPr txBox="1"/>
            <p:nvPr/>
          </p:nvSpPr>
          <p:spPr>
            <a:xfrm>
              <a:off x="251520" y="1975102"/>
              <a:ext cx="10241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+mj-lt"/>
                </a:rPr>
                <a:t>시</a:t>
              </a:r>
              <a:r>
                <a:rPr lang="en-US" altLang="ko-KR" sz="800" dirty="0">
                  <a:latin typeface="+mj-lt"/>
                </a:rPr>
                <a:t>/</a:t>
              </a:r>
              <a:r>
                <a:rPr lang="ko-KR" altLang="en-US" sz="800" dirty="0">
                  <a:latin typeface="+mj-lt"/>
                </a:rPr>
                <a:t>군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943164" y="2005073"/>
            <a:ext cx="1189936" cy="215444"/>
            <a:chOff x="251520" y="1975102"/>
            <a:chExt cx="1189936" cy="215444"/>
          </a:xfrm>
        </p:grpSpPr>
        <p:grpSp>
          <p:nvGrpSpPr>
            <p:cNvPr id="42" name="그룹 41"/>
            <p:cNvGrpSpPr/>
            <p:nvPr/>
          </p:nvGrpSpPr>
          <p:grpSpPr>
            <a:xfrm>
              <a:off x="251520" y="1988840"/>
              <a:ext cx="1189936" cy="187140"/>
              <a:chOff x="242615" y="1470334"/>
              <a:chExt cx="1189936" cy="187140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42615" y="1470334"/>
                <a:ext cx="1189936" cy="1871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72000" rIns="36000" rtlCol="0" anchor="ctr"/>
              <a:lstStyle/>
              <a:p>
                <a:pPr algn="ctr"/>
                <a:r>
                  <a:rPr lang="ko-KR" altLang="en-US" sz="700" dirty="0">
                    <a:latin typeface="굴림" pitchFamily="50" charset="-127"/>
                    <a:ea typeface="나눔고딕"/>
                  </a:rPr>
                  <a:t>   </a:t>
                </a:r>
                <a:endParaRPr lang="en-US" altLang="ko-KR" sz="700" dirty="0">
                  <a:latin typeface="굴림" pitchFamily="50" charset="-127"/>
                  <a:ea typeface="나눔고딕"/>
                </a:endParaRPr>
              </a:p>
            </p:txBody>
          </p:sp>
          <p:grpSp>
            <p:nvGrpSpPr>
              <p:cNvPr id="45" name="그룹 44"/>
              <p:cNvGrpSpPr/>
              <p:nvPr/>
            </p:nvGrpSpPr>
            <p:grpSpPr>
              <a:xfrm>
                <a:off x="1266775" y="1492826"/>
                <a:ext cx="144016" cy="139824"/>
                <a:chOff x="1535176" y="1512281"/>
                <a:chExt cx="144016" cy="139824"/>
              </a:xfrm>
            </p:grpSpPr>
            <p:sp>
              <p:nvSpPr>
                <p:cNvPr id="46" name="직사각형 45"/>
                <p:cNvSpPr/>
                <p:nvPr/>
              </p:nvSpPr>
              <p:spPr>
                <a:xfrm>
                  <a:off x="1535176" y="1512281"/>
                  <a:ext cx="144016" cy="1398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72000" rIns="36000" rtlCol="0" anchor="ctr"/>
                <a:lstStyle/>
                <a:p>
                  <a:pPr algn="ctr"/>
                  <a:endParaRPr lang="en-US" altLang="ko-KR" sz="1000" b="1" dirty="0">
                    <a:latin typeface="굴림" pitchFamily="50" charset="-127"/>
                    <a:ea typeface="나눔고딕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0800000">
                  <a:off x="1557306" y="1540015"/>
                  <a:ext cx="99756" cy="84355"/>
                </a:xfrm>
                <a:prstGeom prst="triangle">
                  <a:avLst/>
                </a:prstGeom>
                <a:noFill/>
                <a:ln w="12700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3" name="TextBox 42"/>
            <p:cNvSpPr txBox="1"/>
            <p:nvPr/>
          </p:nvSpPr>
          <p:spPr>
            <a:xfrm>
              <a:off x="251520" y="1975102"/>
              <a:ext cx="10241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+mj-lt"/>
                </a:rPr>
                <a:t>구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327712" y="2005073"/>
            <a:ext cx="1189936" cy="215444"/>
            <a:chOff x="251520" y="1975102"/>
            <a:chExt cx="1189936" cy="215444"/>
          </a:xfrm>
        </p:grpSpPr>
        <p:grpSp>
          <p:nvGrpSpPr>
            <p:cNvPr id="49" name="그룹 48"/>
            <p:cNvGrpSpPr/>
            <p:nvPr/>
          </p:nvGrpSpPr>
          <p:grpSpPr>
            <a:xfrm>
              <a:off x="251520" y="1988840"/>
              <a:ext cx="1189936" cy="187140"/>
              <a:chOff x="242615" y="1470334"/>
              <a:chExt cx="1189936" cy="187140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42615" y="1470334"/>
                <a:ext cx="1189936" cy="1871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72000" rIns="36000" rtlCol="0" anchor="ctr"/>
              <a:lstStyle/>
              <a:p>
                <a:pPr algn="ctr"/>
                <a:r>
                  <a:rPr lang="ko-KR" altLang="en-US" sz="700" dirty="0">
                    <a:latin typeface="굴림" pitchFamily="50" charset="-127"/>
                    <a:ea typeface="나눔고딕"/>
                  </a:rPr>
                  <a:t>   </a:t>
                </a:r>
                <a:endParaRPr lang="en-US" altLang="ko-KR" sz="700" dirty="0">
                  <a:latin typeface="굴림" pitchFamily="50" charset="-127"/>
                  <a:ea typeface="나눔고딕"/>
                </a:endParaRPr>
              </a:p>
            </p:txBody>
          </p:sp>
          <p:grpSp>
            <p:nvGrpSpPr>
              <p:cNvPr id="52" name="그룹 51"/>
              <p:cNvGrpSpPr/>
              <p:nvPr/>
            </p:nvGrpSpPr>
            <p:grpSpPr>
              <a:xfrm>
                <a:off x="1266775" y="1492826"/>
                <a:ext cx="144016" cy="139824"/>
                <a:chOff x="1535176" y="1512281"/>
                <a:chExt cx="144016" cy="139824"/>
              </a:xfrm>
            </p:grpSpPr>
            <p:sp>
              <p:nvSpPr>
                <p:cNvPr id="53" name="직사각형 52"/>
                <p:cNvSpPr/>
                <p:nvPr/>
              </p:nvSpPr>
              <p:spPr>
                <a:xfrm>
                  <a:off x="1535176" y="1512281"/>
                  <a:ext cx="144016" cy="1398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72000" rIns="36000" rtlCol="0" anchor="ctr"/>
                <a:lstStyle/>
                <a:p>
                  <a:pPr algn="ctr"/>
                  <a:endParaRPr lang="en-US" altLang="ko-KR" sz="1000" b="1" dirty="0">
                    <a:latin typeface="굴림" pitchFamily="50" charset="-127"/>
                    <a:ea typeface="나눔고딕"/>
                  </a:endParaRPr>
                </a:p>
              </p:txBody>
            </p:sp>
            <p:sp>
              <p:nvSpPr>
                <p:cNvPr id="54" name="이등변 삼각형 53"/>
                <p:cNvSpPr/>
                <p:nvPr/>
              </p:nvSpPr>
              <p:spPr>
                <a:xfrm rot="10800000">
                  <a:off x="1557306" y="1540015"/>
                  <a:ext cx="99756" cy="84355"/>
                </a:xfrm>
                <a:prstGeom prst="triangle">
                  <a:avLst/>
                </a:prstGeom>
                <a:noFill/>
                <a:ln w="12700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0" name="TextBox 49"/>
            <p:cNvSpPr txBox="1"/>
            <p:nvPr/>
          </p:nvSpPr>
          <p:spPr>
            <a:xfrm>
              <a:off x="251520" y="1975102"/>
              <a:ext cx="10241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+mj-lt"/>
                </a:rPr>
                <a:t>동</a:t>
              </a:r>
              <a:r>
                <a:rPr lang="en-US" altLang="ko-KR" sz="800" dirty="0">
                  <a:latin typeface="+mj-lt"/>
                </a:rPr>
                <a:t>/</a:t>
              </a:r>
              <a:r>
                <a:rPr lang="ko-KR" altLang="en-US" sz="800" dirty="0">
                  <a:latin typeface="+mj-lt"/>
                </a:rPr>
                <a:t>면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712260" y="2005073"/>
            <a:ext cx="1189936" cy="215444"/>
            <a:chOff x="251520" y="1975102"/>
            <a:chExt cx="1189936" cy="215444"/>
          </a:xfrm>
        </p:grpSpPr>
        <p:grpSp>
          <p:nvGrpSpPr>
            <p:cNvPr id="56" name="그룹 55"/>
            <p:cNvGrpSpPr/>
            <p:nvPr/>
          </p:nvGrpSpPr>
          <p:grpSpPr>
            <a:xfrm>
              <a:off x="251520" y="1988840"/>
              <a:ext cx="1189936" cy="187140"/>
              <a:chOff x="242615" y="1470334"/>
              <a:chExt cx="1189936" cy="18714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42615" y="1470334"/>
                <a:ext cx="1189936" cy="1871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72000" rIns="36000" rtlCol="0" anchor="ctr"/>
              <a:lstStyle/>
              <a:p>
                <a:pPr algn="ctr"/>
                <a:r>
                  <a:rPr lang="ko-KR" altLang="en-US" sz="700" dirty="0">
                    <a:latin typeface="굴림" pitchFamily="50" charset="-127"/>
                    <a:ea typeface="나눔고딕"/>
                  </a:rPr>
                  <a:t>   </a:t>
                </a:r>
                <a:endParaRPr lang="en-US" altLang="ko-KR" sz="700" dirty="0">
                  <a:latin typeface="굴림" pitchFamily="50" charset="-127"/>
                  <a:ea typeface="나눔고딕"/>
                </a:endParaRPr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1266775" y="1492826"/>
                <a:ext cx="144016" cy="139824"/>
                <a:chOff x="1535176" y="1512281"/>
                <a:chExt cx="144016" cy="139824"/>
              </a:xfrm>
            </p:grpSpPr>
            <p:sp>
              <p:nvSpPr>
                <p:cNvPr id="60" name="직사각형 59"/>
                <p:cNvSpPr/>
                <p:nvPr/>
              </p:nvSpPr>
              <p:spPr>
                <a:xfrm>
                  <a:off x="1535176" y="1512281"/>
                  <a:ext cx="144016" cy="1398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72000" rIns="36000" rtlCol="0" anchor="ctr"/>
                <a:lstStyle/>
                <a:p>
                  <a:pPr algn="ctr"/>
                  <a:endParaRPr lang="en-US" altLang="ko-KR" sz="1000" b="1" dirty="0">
                    <a:latin typeface="굴림" pitchFamily="50" charset="-127"/>
                    <a:ea typeface="나눔고딕"/>
                  </a:endParaRPr>
                </a:p>
              </p:txBody>
            </p:sp>
            <p:sp>
              <p:nvSpPr>
                <p:cNvPr id="61" name="이등변 삼각형 60"/>
                <p:cNvSpPr/>
                <p:nvPr/>
              </p:nvSpPr>
              <p:spPr>
                <a:xfrm rot="10800000">
                  <a:off x="1557306" y="1540015"/>
                  <a:ext cx="99756" cy="84355"/>
                </a:xfrm>
                <a:prstGeom prst="triangle">
                  <a:avLst/>
                </a:prstGeom>
                <a:noFill/>
                <a:ln w="12700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7" name="TextBox 56"/>
            <p:cNvSpPr txBox="1"/>
            <p:nvPr/>
          </p:nvSpPr>
          <p:spPr>
            <a:xfrm>
              <a:off x="251520" y="1975102"/>
              <a:ext cx="10241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+mj-lt"/>
                </a:rPr>
                <a:t>교차로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712260" y="1720705"/>
            <a:ext cx="1189936" cy="215444"/>
            <a:chOff x="251520" y="1975102"/>
            <a:chExt cx="1189936" cy="215444"/>
          </a:xfrm>
        </p:grpSpPr>
        <p:sp>
          <p:nvSpPr>
            <p:cNvPr id="65" name="직사각형 64"/>
            <p:cNvSpPr/>
            <p:nvPr/>
          </p:nvSpPr>
          <p:spPr>
            <a:xfrm>
              <a:off x="251520" y="1988840"/>
              <a:ext cx="1189936" cy="1871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rIns="36000" rtlCol="0" anchor="ctr"/>
            <a:lstStyle/>
            <a:p>
              <a:pPr algn="ctr"/>
              <a:r>
                <a:rPr lang="ko-KR" altLang="en-US" sz="700" dirty="0">
                  <a:latin typeface="굴림" pitchFamily="50" charset="-127"/>
                  <a:ea typeface="나눔고딕"/>
                </a:rPr>
                <a:t>   </a:t>
              </a:r>
              <a:endParaRPr lang="en-US" altLang="ko-KR" sz="700" dirty="0">
                <a:latin typeface="굴림" pitchFamily="50" charset="-127"/>
                <a:ea typeface="나눔고딕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51520" y="1975102"/>
              <a:ext cx="11899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+mj-lt"/>
                </a:rPr>
                <a:t>지도로 검색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863885"/>
              </p:ext>
            </p:extLst>
          </p:nvPr>
        </p:nvGraphicFramePr>
        <p:xfrm>
          <a:off x="6732240" y="2747800"/>
          <a:ext cx="2306086" cy="199644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CCTV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선택한 지역의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CCTV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화면을 확인할 수 있다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47398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AI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기반 교통 관리 시스템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UI-3DP-00-000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PC-3DP-00-00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en-US" altLang="ko-KR" dirty="0"/>
              <a:t>CCTV </a:t>
            </a:r>
            <a:r>
              <a:rPr lang="ko-KR" altLang="en-US" dirty="0"/>
              <a:t>확인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06760" y="1966797"/>
            <a:ext cx="5343580" cy="29023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CCTV</a:t>
            </a:r>
            <a:br>
              <a:rPr lang="en-US" altLang="ko-KR" sz="700" dirty="0">
                <a:latin typeface="굴림" pitchFamily="50" charset="-127"/>
                <a:ea typeface="나눔고딕"/>
              </a:rPr>
            </a:br>
            <a:r>
              <a:rPr lang="ko-KR" altLang="en-US" sz="700" dirty="0">
                <a:latin typeface="굴림" pitchFamily="50" charset="-127"/>
                <a:ea typeface="나눔고딕"/>
              </a:rPr>
              <a:t>화면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06760" y="1556792"/>
            <a:ext cx="1189936" cy="215444"/>
            <a:chOff x="251520" y="1975102"/>
            <a:chExt cx="1189936" cy="215444"/>
          </a:xfrm>
        </p:grpSpPr>
        <p:grpSp>
          <p:nvGrpSpPr>
            <p:cNvPr id="6" name="그룹 5"/>
            <p:cNvGrpSpPr/>
            <p:nvPr/>
          </p:nvGrpSpPr>
          <p:grpSpPr>
            <a:xfrm>
              <a:off x="251520" y="1988840"/>
              <a:ext cx="1189936" cy="187140"/>
              <a:chOff x="242615" y="1470334"/>
              <a:chExt cx="1189936" cy="187140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42615" y="1470334"/>
                <a:ext cx="1189936" cy="1871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72000" rIns="36000" rtlCol="0" anchor="ctr"/>
              <a:lstStyle/>
              <a:p>
                <a:pPr algn="ctr"/>
                <a:r>
                  <a:rPr lang="ko-KR" altLang="en-US" sz="700" dirty="0">
                    <a:latin typeface="굴림" pitchFamily="50" charset="-127"/>
                    <a:ea typeface="나눔고딕"/>
                  </a:rPr>
                  <a:t>   </a:t>
                </a:r>
                <a:endParaRPr lang="en-US" altLang="ko-KR" sz="700" dirty="0">
                  <a:latin typeface="굴림" pitchFamily="50" charset="-127"/>
                  <a:ea typeface="나눔고딕"/>
                </a:endParaRP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1266775" y="1492826"/>
                <a:ext cx="144016" cy="139824"/>
                <a:chOff x="1535176" y="1512281"/>
                <a:chExt cx="144016" cy="139824"/>
              </a:xfrm>
            </p:grpSpPr>
            <p:sp>
              <p:nvSpPr>
                <p:cNvPr id="16" name="직사각형 15"/>
                <p:cNvSpPr/>
                <p:nvPr/>
              </p:nvSpPr>
              <p:spPr>
                <a:xfrm>
                  <a:off x="1535176" y="1512281"/>
                  <a:ext cx="144016" cy="1398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72000" rIns="36000" rtlCol="0" anchor="ctr"/>
                <a:lstStyle/>
                <a:p>
                  <a:pPr algn="ctr"/>
                  <a:endParaRPr lang="en-US" altLang="ko-KR" sz="1000" b="1" dirty="0">
                    <a:latin typeface="굴림" pitchFamily="50" charset="-127"/>
                    <a:ea typeface="나눔고딕"/>
                  </a:endParaRPr>
                </a:p>
              </p:txBody>
            </p:sp>
            <p:sp>
              <p:nvSpPr>
                <p:cNvPr id="4" name="이등변 삼각형 3"/>
                <p:cNvSpPr/>
                <p:nvPr/>
              </p:nvSpPr>
              <p:spPr>
                <a:xfrm rot="10800000">
                  <a:off x="1557306" y="1540015"/>
                  <a:ext cx="99756" cy="84355"/>
                </a:xfrm>
                <a:prstGeom prst="triangle">
                  <a:avLst/>
                </a:prstGeom>
                <a:noFill/>
                <a:ln w="12700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" name="TextBox 7"/>
            <p:cNvSpPr txBox="1"/>
            <p:nvPr/>
          </p:nvSpPr>
          <p:spPr>
            <a:xfrm>
              <a:off x="251520" y="1975102"/>
              <a:ext cx="10241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+mj-lt"/>
                </a:rPr>
                <a:t>시</a:t>
              </a:r>
              <a:r>
                <a:rPr lang="en-US" altLang="ko-KR" sz="800" dirty="0">
                  <a:latin typeface="+mj-lt"/>
                </a:rPr>
                <a:t>/</a:t>
              </a:r>
              <a:r>
                <a:rPr lang="ko-KR" altLang="en-US" sz="800" dirty="0">
                  <a:latin typeface="+mj-lt"/>
                </a:rPr>
                <a:t>군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891308" y="1556792"/>
            <a:ext cx="1189936" cy="215444"/>
            <a:chOff x="251520" y="1975102"/>
            <a:chExt cx="1189936" cy="215444"/>
          </a:xfrm>
        </p:grpSpPr>
        <p:grpSp>
          <p:nvGrpSpPr>
            <p:cNvPr id="42" name="그룹 41"/>
            <p:cNvGrpSpPr/>
            <p:nvPr/>
          </p:nvGrpSpPr>
          <p:grpSpPr>
            <a:xfrm>
              <a:off x="251520" y="1988840"/>
              <a:ext cx="1189936" cy="187140"/>
              <a:chOff x="242615" y="1470334"/>
              <a:chExt cx="1189936" cy="187140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42615" y="1470334"/>
                <a:ext cx="1189936" cy="1871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72000" rIns="36000" rtlCol="0" anchor="ctr"/>
              <a:lstStyle/>
              <a:p>
                <a:pPr algn="ctr"/>
                <a:r>
                  <a:rPr lang="ko-KR" altLang="en-US" sz="700" dirty="0">
                    <a:latin typeface="굴림" pitchFamily="50" charset="-127"/>
                    <a:ea typeface="나눔고딕"/>
                  </a:rPr>
                  <a:t>   </a:t>
                </a:r>
                <a:endParaRPr lang="en-US" altLang="ko-KR" sz="700" dirty="0">
                  <a:latin typeface="굴림" pitchFamily="50" charset="-127"/>
                  <a:ea typeface="나눔고딕"/>
                </a:endParaRPr>
              </a:p>
            </p:txBody>
          </p:sp>
          <p:grpSp>
            <p:nvGrpSpPr>
              <p:cNvPr id="45" name="그룹 44"/>
              <p:cNvGrpSpPr/>
              <p:nvPr/>
            </p:nvGrpSpPr>
            <p:grpSpPr>
              <a:xfrm>
                <a:off x="1266775" y="1492826"/>
                <a:ext cx="144016" cy="139824"/>
                <a:chOff x="1535176" y="1512281"/>
                <a:chExt cx="144016" cy="139824"/>
              </a:xfrm>
            </p:grpSpPr>
            <p:sp>
              <p:nvSpPr>
                <p:cNvPr id="46" name="직사각형 45"/>
                <p:cNvSpPr/>
                <p:nvPr/>
              </p:nvSpPr>
              <p:spPr>
                <a:xfrm>
                  <a:off x="1535176" y="1512281"/>
                  <a:ext cx="144016" cy="1398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72000" rIns="36000" rtlCol="0" anchor="ctr"/>
                <a:lstStyle/>
                <a:p>
                  <a:pPr algn="ctr"/>
                  <a:endParaRPr lang="en-US" altLang="ko-KR" sz="1000" b="1" dirty="0">
                    <a:latin typeface="굴림" pitchFamily="50" charset="-127"/>
                    <a:ea typeface="나눔고딕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0800000">
                  <a:off x="1557306" y="1540015"/>
                  <a:ext cx="99756" cy="84355"/>
                </a:xfrm>
                <a:prstGeom prst="triangle">
                  <a:avLst/>
                </a:prstGeom>
                <a:noFill/>
                <a:ln w="12700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3" name="TextBox 42"/>
            <p:cNvSpPr txBox="1"/>
            <p:nvPr/>
          </p:nvSpPr>
          <p:spPr>
            <a:xfrm>
              <a:off x="251520" y="1975102"/>
              <a:ext cx="10241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+mj-lt"/>
                </a:rPr>
                <a:t>구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275856" y="1556792"/>
            <a:ext cx="1189936" cy="215444"/>
            <a:chOff x="251520" y="1975102"/>
            <a:chExt cx="1189936" cy="215444"/>
          </a:xfrm>
        </p:grpSpPr>
        <p:grpSp>
          <p:nvGrpSpPr>
            <p:cNvPr id="49" name="그룹 48"/>
            <p:cNvGrpSpPr/>
            <p:nvPr/>
          </p:nvGrpSpPr>
          <p:grpSpPr>
            <a:xfrm>
              <a:off x="251520" y="1988840"/>
              <a:ext cx="1189936" cy="187140"/>
              <a:chOff x="242615" y="1470334"/>
              <a:chExt cx="1189936" cy="187140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42615" y="1470334"/>
                <a:ext cx="1189936" cy="1871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72000" rIns="36000" rtlCol="0" anchor="ctr"/>
              <a:lstStyle/>
              <a:p>
                <a:pPr algn="ctr"/>
                <a:r>
                  <a:rPr lang="ko-KR" altLang="en-US" sz="700" dirty="0">
                    <a:latin typeface="굴림" pitchFamily="50" charset="-127"/>
                    <a:ea typeface="나눔고딕"/>
                  </a:rPr>
                  <a:t>   </a:t>
                </a:r>
                <a:endParaRPr lang="en-US" altLang="ko-KR" sz="700" dirty="0">
                  <a:latin typeface="굴림" pitchFamily="50" charset="-127"/>
                  <a:ea typeface="나눔고딕"/>
                </a:endParaRPr>
              </a:p>
            </p:txBody>
          </p:sp>
          <p:grpSp>
            <p:nvGrpSpPr>
              <p:cNvPr id="52" name="그룹 51"/>
              <p:cNvGrpSpPr/>
              <p:nvPr/>
            </p:nvGrpSpPr>
            <p:grpSpPr>
              <a:xfrm>
                <a:off x="1266775" y="1492826"/>
                <a:ext cx="144016" cy="139824"/>
                <a:chOff x="1535176" y="1512281"/>
                <a:chExt cx="144016" cy="139824"/>
              </a:xfrm>
            </p:grpSpPr>
            <p:sp>
              <p:nvSpPr>
                <p:cNvPr id="53" name="직사각형 52"/>
                <p:cNvSpPr/>
                <p:nvPr/>
              </p:nvSpPr>
              <p:spPr>
                <a:xfrm>
                  <a:off x="1535176" y="1512281"/>
                  <a:ext cx="144016" cy="1398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72000" rIns="36000" rtlCol="0" anchor="ctr"/>
                <a:lstStyle/>
                <a:p>
                  <a:pPr algn="ctr"/>
                  <a:endParaRPr lang="en-US" altLang="ko-KR" sz="1000" b="1" dirty="0">
                    <a:latin typeface="굴림" pitchFamily="50" charset="-127"/>
                    <a:ea typeface="나눔고딕"/>
                  </a:endParaRPr>
                </a:p>
              </p:txBody>
            </p:sp>
            <p:sp>
              <p:nvSpPr>
                <p:cNvPr id="54" name="이등변 삼각형 53"/>
                <p:cNvSpPr/>
                <p:nvPr/>
              </p:nvSpPr>
              <p:spPr>
                <a:xfrm rot="10800000">
                  <a:off x="1557306" y="1540015"/>
                  <a:ext cx="99756" cy="84355"/>
                </a:xfrm>
                <a:prstGeom prst="triangle">
                  <a:avLst/>
                </a:prstGeom>
                <a:noFill/>
                <a:ln w="12700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0" name="TextBox 49"/>
            <p:cNvSpPr txBox="1"/>
            <p:nvPr/>
          </p:nvSpPr>
          <p:spPr>
            <a:xfrm>
              <a:off x="251520" y="1975102"/>
              <a:ext cx="10241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+mj-lt"/>
                </a:rPr>
                <a:t>동</a:t>
              </a:r>
              <a:r>
                <a:rPr lang="en-US" altLang="ko-KR" sz="800" dirty="0">
                  <a:latin typeface="+mj-lt"/>
                </a:rPr>
                <a:t>/</a:t>
              </a:r>
              <a:r>
                <a:rPr lang="ko-KR" altLang="en-US" sz="800" dirty="0">
                  <a:latin typeface="+mj-lt"/>
                </a:rPr>
                <a:t>면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660404" y="1556792"/>
            <a:ext cx="1189936" cy="215444"/>
            <a:chOff x="251520" y="1975102"/>
            <a:chExt cx="1189936" cy="215444"/>
          </a:xfrm>
        </p:grpSpPr>
        <p:grpSp>
          <p:nvGrpSpPr>
            <p:cNvPr id="56" name="그룹 55"/>
            <p:cNvGrpSpPr/>
            <p:nvPr/>
          </p:nvGrpSpPr>
          <p:grpSpPr>
            <a:xfrm>
              <a:off x="251520" y="1988840"/>
              <a:ext cx="1189936" cy="187140"/>
              <a:chOff x="242615" y="1470334"/>
              <a:chExt cx="1189936" cy="18714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42615" y="1470334"/>
                <a:ext cx="1189936" cy="1871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72000" rIns="36000" rtlCol="0" anchor="ctr"/>
              <a:lstStyle/>
              <a:p>
                <a:pPr algn="ctr"/>
                <a:r>
                  <a:rPr lang="ko-KR" altLang="en-US" sz="700" dirty="0">
                    <a:latin typeface="굴림" pitchFamily="50" charset="-127"/>
                    <a:ea typeface="나눔고딕"/>
                  </a:rPr>
                  <a:t>   </a:t>
                </a:r>
                <a:endParaRPr lang="en-US" altLang="ko-KR" sz="700" dirty="0">
                  <a:latin typeface="굴림" pitchFamily="50" charset="-127"/>
                  <a:ea typeface="나눔고딕"/>
                </a:endParaRPr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1266775" y="1492826"/>
                <a:ext cx="144016" cy="139824"/>
                <a:chOff x="1535176" y="1512281"/>
                <a:chExt cx="144016" cy="139824"/>
              </a:xfrm>
            </p:grpSpPr>
            <p:sp>
              <p:nvSpPr>
                <p:cNvPr id="60" name="직사각형 59"/>
                <p:cNvSpPr/>
                <p:nvPr/>
              </p:nvSpPr>
              <p:spPr>
                <a:xfrm>
                  <a:off x="1535176" y="1512281"/>
                  <a:ext cx="144016" cy="1398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72000" rIns="36000" rtlCol="0" anchor="ctr"/>
                <a:lstStyle/>
                <a:p>
                  <a:pPr algn="ctr"/>
                  <a:endParaRPr lang="en-US" altLang="ko-KR" sz="1000" b="1" dirty="0">
                    <a:latin typeface="굴림" pitchFamily="50" charset="-127"/>
                    <a:ea typeface="나눔고딕"/>
                  </a:endParaRPr>
                </a:p>
              </p:txBody>
            </p:sp>
            <p:sp>
              <p:nvSpPr>
                <p:cNvPr id="61" name="이등변 삼각형 60"/>
                <p:cNvSpPr/>
                <p:nvPr/>
              </p:nvSpPr>
              <p:spPr>
                <a:xfrm rot="10800000">
                  <a:off x="1557306" y="1540015"/>
                  <a:ext cx="99756" cy="84355"/>
                </a:xfrm>
                <a:prstGeom prst="triangle">
                  <a:avLst/>
                </a:prstGeom>
                <a:noFill/>
                <a:ln w="12700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7" name="TextBox 56"/>
            <p:cNvSpPr txBox="1"/>
            <p:nvPr/>
          </p:nvSpPr>
          <p:spPr>
            <a:xfrm>
              <a:off x="251520" y="1975102"/>
              <a:ext cx="10241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+mj-lt"/>
                </a:rPr>
                <a:t>교차로</a:t>
              </a: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1854207" y="5078287"/>
            <a:ext cx="1232215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endParaRPr lang="en-US" altLang="ko-KR" sz="1000" b="1" dirty="0">
              <a:latin typeface="굴림" pitchFamily="50" charset="-127"/>
              <a:ea typeface="나눔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58234" y="5116956"/>
            <a:ext cx="1024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latin typeface="+mj-lt"/>
              </a:rPr>
              <a:t>재검색</a:t>
            </a:r>
            <a:endParaRPr lang="ko-KR" altLang="en-US" sz="800" dirty="0">
              <a:latin typeface="+mj-lt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75856" y="5082614"/>
            <a:ext cx="1232215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endParaRPr lang="en-US" altLang="ko-KR" sz="1000" b="1" dirty="0">
              <a:latin typeface="굴림" pitchFamily="50" charset="-127"/>
              <a:ea typeface="나눔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79883" y="5121283"/>
            <a:ext cx="1024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+mj-lt"/>
              </a:rPr>
              <a:t>트래픽 확인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4660404" y="1297401"/>
            <a:ext cx="1189936" cy="215444"/>
            <a:chOff x="251520" y="1975102"/>
            <a:chExt cx="1189936" cy="215444"/>
          </a:xfrm>
        </p:grpSpPr>
        <p:sp>
          <p:nvSpPr>
            <p:cNvPr id="64" name="직사각형 63"/>
            <p:cNvSpPr/>
            <p:nvPr/>
          </p:nvSpPr>
          <p:spPr>
            <a:xfrm>
              <a:off x="251520" y="1988840"/>
              <a:ext cx="1189936" cy="1871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rIns="36000" rtlCol="0" anchor="ctr"/>
            <a:lstStyle/>
            <a:p>
              <a:pPr algn="ctr"/>
              <a:r>
                <a:rPr lang="ko-KR" altLang="en-US" sz="700" dirty="0">
                  <a:latin typeface="굴림" pitchFamily="50" charset="-127"/>
                  <a:ea typeface="나눔고딕"/>
                </a:rPr>
                <a:t>   </a:t>
              </a:r>
              <a:endParaRPr lang="en-US" altLang="ko-KR" sz="700" dirty="0">
                <a:latin typeface="굴림" pitchFamily="50" charset="-127"/>
                <a:ea typeface="나눔고딕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1520" y="1975102"/>
              <a:ext cx="11899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+mj-lt"/>
                </a:rPr>
                <a:t>지도로 검색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682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2" t="27920" r="31941" b="28223"/>
          <a:stretch/>
        </p:blipFill>
        <p:spPr>
          <a:xfrm>
            <a:off x="4660404" y="1887437"/>
            <a:ext cx="201577" cy="228454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242782"/>
              </p:ext>
            </p:extLst>
          </p:nvPr>
        </p:nvGraphicFramePr>
        <p:xfrm>
          <a:off x="6732240" y="2747800"/>
          <a:ext cx="2306086" cy="210312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트래픽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선택한 지역의 특정 시간 트래픽을 조회한다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월별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주별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일별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시간별로 조회가 가능하다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UI-3DP-00-000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PC-3DP-00-00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9444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트래픽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06760" y="1556792"/>
            <a:ext cx="1189936" cy="215444"/>
            <a:chOff x="251520" y="1975102"/>
            <a:chExt cx="1189936" cy="215444"/>
          </a:xfrm>
        </p:grpSpPr>
        <p:grpSp>
          <p:nvGrpSpPr>
            <p:cNvPr id="6" name="그룹 5"/>
            <p:cNvGrpSpPr/>
            <p:nvPr/>
          </p:nvGrpSpPr>
          <p:grpSpPr>
            <a:xfrm>
              <a:off x="251520" y="1988840"/>
              <a:ext cx="1189936" cy="187140"/>
              <a:chOff x="242615" y="1470334"/>
              <a:chExt cx="1189936" cy="187140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42615" y="1470334"/>
                <a:ext cx="1189936" cy="1871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72000" rIns="36000" rtlCol="0" anchor="ctr"/>
              <a:lstStyle/>
              <a:p>
                <a:pPr algn="ctr"/>
                <a:r>
                  <a:rPr lang="ko-KR" altLang="en-US" sz="700" dirty="0">
                    <a:latin typeface="굴림" pitchFamily="50" charset="-127"/>
                    <a:ea typeface="나눔고딕"/>
                  </a:rPr>
                  <a:t>   </a:t>
                </a:r>
                <a:endParaRPr lang="en-US" altLang="ko-KR" sz="700" dirty="0">
                  <a:latin typeface="굴림" pitchFamily="50" charset="-127"/>
                  <a:ea typeface="나눔고딕"/>
                </a:endParaRP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1266775" y="1492826"/>
                <a:ext cx="144016" cy="139824"/>
                <a:chOff x="1535176" y="1512281"/>
                <a:chExt cx="144016" cy="139824"/>
              </a:xfrm>
            </p:grpSpPr>
            <p:sp>
              <p:nvSpPr>
                <p:cNvPr id="16" name="직사각형 15"/>
                <p:cNvSpPr/>
                <p:nvPr/>
              </p:nvSpPr>
              <p:spPr>
                <a:xfrm>
                  <a:off x="1535176" y="1512281"/>
                  <a:ext cx="144016" cy="1398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72000" rIns="36000" rtlCol="0" anchor="ctr"/>
                <a:lstStyle/>
                <a:p>
                  <a:pPr algn="ctr"/>
                  <a:endParaRPr lang="en-US" altLang="ko-KR" sz="1000" b="1" dirty="0">
                    <a:latin typeface="굴림" pitchFamily="50" charset="-127"/>
                    <a:ea typeface="나눔고딕"/>
                  </a:endParaRPr>
                </a:p>
              </p:txBody>
            </p:sp>
            <p:sp>
              <p:nvSpPr>
                <p:cNvPr id="4" name="이등변 삼각형 3"/>
                <p:cNvSpPr/>
                <p:nvPr/>
              </p:nvSpPr>
              <p:spPr>
                <a:xfrm rot="10800000">
                  <a:off x="1557306" y="1540015"/>
                  <a:ext cx="99756" cy="84355"/>
                </a:xfrm>
                <a:prstGeom prst="triangle">
                  <a:avLst/>
                </a:prstGeom>
                <a:noFill/>
                <a:ln w="12700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" name="TextBox 7"/>
            <p:cNvSpPr txBox="1"/>
            <p:nvPr/>
          </p:nvSpPr>
          <p:spPr>
            <a:xfrm>
              <a:off x="251520" y="1975102"/>
              <a:ext cx="10241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+mj-lt"/>
                </a:rPr>
                <a:t>시</a:t>
              </a:r>
              <a:r>
                <a:rPr lang="en-US" altLang="ko-KR" sz="800" dirty="0">
                  <a:latin typeface="+mj-lt"/>
                </a:rPr>
                <a:t>/</a:t>
              </a:r>
              <a:r>
                <a:rPr lang="ko-KR" altLang="en-US" sz="800" dirty="0">
                  <a:latin typeface="+mj-lt"/>
                </a:rPr>
                <a:t>군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891308" y="1556792"/>
            <a:ext cx="1189936" cy="215444"/>
            <a:chOff x="251520" y="1975102"/>
            <a:chExt cx="1189936" cy="215444"/>
          </a:xfrm>
        </p:grpSpPr>
        <p:grpSp>
          <p:nvGrpSpPr>
            <p:cNvPr id="42" name="그룹 41"/>
            <p:cNvGrpSpPr/>
            <p:nvPr/>
          </p:nvGrpSpPr>
          <p:grpSpPr>
            <a:xfrm>
              <a:off x="251520" y="1988840"/>
              <a:ext cx="1189936" cy="187140"/>
              <a:chOff x="242615" y="1470334"/>
              <a:chExt cx="1189936" cy="187140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42615" y="1470334"/>
                <a:ext cx="1189936" cy="1871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72000" rIns="36000" rtlCol="0" anchor="ctr"/>
              <a:lstStyle/>
              <a:p>
                <a:pPr algn="ctr"/>
                <a:r>
                  <a:rPr lang="ko-KR" altLang="en-US" sz="700" dirty="0">
                    <a:latin typeface="굴림" pitchFamily="50" charset="-127"/>
                    <a:ea typeface="나눔고딕"/>
                  </a:rPr>
                  <a:t>   </a:t>
                </a:r>
                <a:endParaRPr lang="en-US" altLang="ko-KR" sz="700" dirty="0">
                  <a:latin typeface="굴림" pitchFamily="50" charset="-127"/>
                  <a:ea typeface="나눔고딕"/>
                </a:endParaRPr>
              </a:p>
            </p:txBody>
          </p:sp>
          <p:grpSp>
            <p:nvGrpSpPr>
              <p:cNvPr id="45" name="그룹 44"/>
              <p:cNvGrpSpPr/>
              <p:nvPr/>
            </p:nvGrpSpPr>
            <p:grpSpPr>
              <a:xfrm>
                <a:off x="1266775" y="1492826"/>
                <a:ext cx="144016" cy="139824"/>
                <a:chOff x="1535176" y="1512281"/>
                <a:chExt cx="144016" cy="139824"/>
              </a:xfrm>
            </p:grpSpPr>
            <p:sp>
              <p:nvSpPr>
                <p:cNvPr id="46" name="직사각형 45"/>
                <p:cNvSpPr/>
                <p:nvPr/>
              </p:nvSpPr>
              <p:spPr>
                <a:xfrm>
                  <a:off x="1535176" y="1512281"/>
                  <a:ext cx="144016" cy="1398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72000" rIns="36000" rtlCol="0" anchor="ctr"/>
                <a:lstStyle/>
                <a:p>
                  <a:pPr algn="ctr"/>
                  <a:endParaRPr lang="en-US" altLang="ko-KR" sz="1000" b="1" dirty="0">
                    <a:latin typeface="굴림" pitchFamily="50" charset="-127"/>
                    <a:ea typeface="나눔고딕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0800000">
                  <a:off x="1557306" y="1540015"/>
                  <a:ext cx="99756" cy="84355"/>
                </a:xfrm>
                <a:prstGeom prst="triangle">
                  <a:avLst/>
                </a:prstGeom>
                <a:noFill/>
                <a:ln w="12700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3" name="TextBox 42"/>
            <p:cNvSpPr txBox="1"/>
            <p:nvPr/>
          </p:nvSpPr>
          <p:spPr>
            <a:xfrm>
              <a:off x="251520" y="1975102"/>
              <a:ext cx="10241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+mj-lt"/>
                </a:rPr>
                <a:t>구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275856" y="1556792"/>
            <a:ext cx="1189936" cy="215444"/>
            <a:chOff x="251520" y="1975102"/>
            <a:chExt cx="1189936" cy="215444"/>
          </a:xfrm>
        </p:grpSpPr>
        <p:grpSp>
          <p:nvGrpSpPr>
            <p:cNvPr id="49" name="그룹 48"/>
            <p:cNvGrpSpPr/>
            <p:nvPr/>
          </p:nvGrpSpPr>
          <p:grpSpPr>
            <a:xfrm>
              <a:off x="251520" y="1988840"/>
              <a:ext cx="1189936" cy="187140"/>
              <a:chOff x="242615" y="1470334"/>
              <a:chExt cx="1189936" cy="187140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42615" y="1470334"/>
                <a:ext cx="1189936" cy="1871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72000" rIns="36000" rtlCol="0" anchor="ctr"/>
              <a:lstStyle/>
              <a:p>
                <a:pPr algn="ctr"/>
                <a:r>
                  <a:rPr lang="ko-KR" altLang="en-US" sz="700" dirty="0">
                    <a:latin typeface="굴림" pitchFamily="50" charset="-127"/>
                    <a:ea typeface="나눔고딕"/>
                  </a:rPr>
                  <a:t>   </a:t>
                </a:r>
                <a:endParaRPr lang="en-US" altLang="ko-KR" sz="700" dirty="0">
                  <a:latin typeface="굴림" pitchFamily="50" charset="-127"/>
                  <a:ea typeface="나눔고딕"/>
                </a:endParaRPr>
              </a:p>
            </p:txBody>
          </p:sp>
          <p:grpSp>
            <p:nvGrpSpPr>
              <p:cNvPr id="52" name="그룹 51"/>
              <p:cNvGrpSpPr/>
              <p:nvPr/>
            </p:nvGrpSpPr>
            <p:grpSpPr>
              <a:xfrm>
                <a:off x="1266775" y="1492826"/>
                <a:ext cx="144016" cy="139824"/>
                <a:chOff x="1535176" y="1512281"/>
                <a:chExt cx="144016" cy="139824"/>
              </a:xfrm>
            </p:grpSpPr>
            <p:sp>
              <p:nvSpPr>
                <p:cNvPr id="53" name="직사각형 52"/>
                <p:cNvSpPr/>
                <p:nvPr/>
              </p:nvSpPr>
              <p:spPr>
                <a:xfrm>
                  <a:off x="1535176" y="1512281"/>
                  <a:ext cx="144016" cy="1398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72000" rIns="36000" rtlCol="0" anchor="ctr"/>
                <a:lstStyle/>
                <a:p>
                  <a:pPr algn="ctr"/>
                  <a:endParaRPr lang="en-US" altLang="ko-KR" sz="1000" b="1" dirty="0">
                    <a:latin typeface="굴림" pitchFamily="50" charset="-127"/>
                    <a:ea typeface="나눔고딕"/>
                  </a:endParaRPr>
                </a:p>
              </p:txBody>
            </p:sp>
            <p:sp>
              <p:nvSpPr>
                <p:cNvPr id="54" name="이등변 삼각형 53"/>
                <p:cNvSpPr/>
                <p:nvPr/>
              </p:nvSpPr>
              <p:spPr>
                <a:xfrm rot="10800000">
                  <a:off x="1557306" y="1540015"/>
                  <a:ext cx="99756" cy="84355"/>
                </a:xfrm>
                <a:prstGeom prst="triangle">
                  <a:avLst/>
                </a:prstGeom>
                <a:noFill/>
                <a:ln w="12700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0" name="TextBox 49"/>
            <p:cNvSpPr txBox="1"/>
            <p:nvPr/>
          </p:nvSpPr>
          <p:spPr>
            <a:xfrm>
              <a:off x="251520" y="1975102"/>
              <a:ext cx="10241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+mj-lt"/>
                </a:rPr>
                <a:t>동</a:t>
              </a:r>
              <a:r>
                <a:rPr lang="en-US" altLang="ko-KR" sz="800" dirty="0">
                  <a:latin typeface="+mj-lt"/>
                </a:rPr>
                <a:t>/</a:t>
              </a:r>
              <a:r>
                <a:rPr lang="ko-KR" altLang="en-US" sz="800" dirty="0">
                  <a:latin typeface="+mj-lt"/>
                </a:rPr>
                <a:t>면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660404" y="1556792"/>
            <a:ext cx="1189936" cy="215444"/>
            <a:chOff x="251520" y="1975102"/>
            <a:chExt cx="1189936" cy="215444"/>
          </a:xfrm>
        </p:grpSpPr>
        <p:grpSp>
          <p:nvGrpSpPr>
            <p:cNvPr id="56" name="그룹 55"/>
            <p:cNvGrpSpPr/>
            <p:nvPr/>
          </p:nvGrpSpPr>
          <p:grpSpPr>
            <a:xfrm>
              <a:off x="251520" y="1988840"/>
              <a:ext cx="1189936" cy="187140"/>
              <a:chOff x="242615" y="1470334"/>
              <a:chExt cx="1189936" cy="18714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42615" y="1470334"/>
                <a:ext cx="1189936" cy="1871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72000" rIns="36000" rtlCol="0" anchor="ctr"/>
              <a:lstStyle/>
              <a:p>
                <a:pPr algn="ctr"/>
                <a:r>
                  <a:rPr lang="ko-KR" altLang="en-US" sz="700" dirty="0">
                    <a:latin typeface="굴림" pitchFamily="50" charset="-127"/>
                    <a:ea typeface="나눔고딕"/>
                  </a:rPr>
                  <a:t>   </a:t>
                </a:r>
                <a:endParaRPr lang="en-US" altLang="ko-KR" sz="700" dirty="0">
                  <a:latin typeface="굴림" pitchFamily="50" charset="-127"/>
                  <a:ea typeface="나눔고딕"/>
                </a:endParaRPr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1266775" y="1492826"/>
                <a:ext cx="144016" cy="139824"/>
                <a:chOff x="1535176" y="1512281"/>
                <a:chExt cx="144016" cy="139824"/>
              </a:xfrm>
            </p:grpSpPr>
            <p:sp>
              <p:nvSpPr>
                <p:cNvPr id="60" name="직사각형 59"/>
                <p:cNvSpPr/>
                <p:nvPr/>
              </p:nvSpPr>
              <p:spPr>
                <a:xfrm>
                  <a:off x="1535176" y="1512281"/>
                  <a:ext cx="144016" cy="1398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72000" rIns="36000" rtlCol="0" anchor="ctr"/>
                <a:lstStyle/>
                <a:p>
                  <a:pPr algn="ctr"/>
                  <a:endParaRPr lang="en-US" altLang="ko-KR" sz="1000" b="1" dirty="0">
                    <a:latin typeface="굴림" pitchFamily="50" charset="-127"/>
                    <a:ea typeface="나눔고딕"/>
                  </a:endParaRPr>
                </a:p>
              </p:txBody>
            </p:sp>
            <p:sp>
              <p:nvSpPr>
                <p:cNvPr id="61" name="이등변 삼각형 60"/>
                <p:cNvSpPr/>
                <p:nvPr/>
              </p:nvSpPr>
              <p:spPr>
                <a:xfrm rot="10800000">
                  <a:off x="1557306" y="1540015"/>
                  <a:ext cx="99756" cy="84355"/>
                </a:xfrm>
                <a:prstGeom prst="triangle">
                  <a:avLst/>
                </a:prstGeom>
                <a:noFill/>
                <a:ln w="12700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7" name="TextBox 56"/>
            <p:cNvSpPr txBox="1"/>
            <p:nvPr/>
          </p:nvSpPr>
          <p:spPr>
            <a:xfrm>
              <a:off x="251520" y="1975102"/>
              <a:ext cx="10241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+mj-lt"/>
                </a:rPr>
                <a:t>교차로</a:t>
              </a: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1854207" y="5078287"/>
            <a:ext cx="1232215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endParaRPr lang="en-US" altLang="ko-KR" sz="1000" b="1" dirty="0">
              <a:latin typeface="굴림" pitchFamily="50" charset="-127"/>
              <a:ea typeface="나눔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58234" y="5116956"/>
            <a:ext cx="1024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latin typeface="+mj-lt"/>
              </a:rPr>
              <a:t>재검색</a:t>
            </a:r>
            <a:endParaRPr lang="ko-KR" altLang="en-US" sz="800" dirty="0">
              <a:latin typeface="+mj-lt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75856" y="5082614"/>
            <a:ext cx="1232215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endParaRPr lang="en-US" altLang="ko-KR" sz="1000" b="1" dirty="0">
              <a:latin typeface="굴림" pitchFamily="50" charset="-127"/>
              <a:ea typeface="나눔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79883" y="5121283"/>
            <a:ext cx="1024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j-lt"/>
              </a:rPr>
              <a:t>CCTV</a:t>
            </a:r>
            <a:r>
              <a:rPr lang="ko-KR" altLang="en-US" sz="800" dirty="0">
                <a:latin typeface="+mj-lt"/>
              </a:rPr>
              <a:t> 확인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6105" y="2589278"/>
            <a:ext cx="651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j-lt"/>
              </a:rPr>
              <a:t>○</a:t>
            </a:r>
            <a:r>
              <a:rPr lang="ko-KR" altLang="en-US" sz="800" dirty="0"/>
              <a:t>○</a:t>
            </a:r>
            <a:r>
              <a:rPr lang="ko-KR" altLang="en-US" sz="800" dirty="0">
                <a:latin typeface="+mj-lt"/>
              </a:rPr>
              <a:t>방면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536104" y="2815206"/>
            <a:ext cx="5404048" cy="63500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트래픽 그래프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6105" y="3482651"/>
            <a:ext cx="651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△△</a:t>
            </a:r>
            <a:r>
              <a:rPr lang="ko-KR" altLang="en-US" sz="800" dirty="0">
                <a:latin typeface="+mj-lt"/>
              </a:rPr>
              <a:t>방면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536104" y="3708579"/>
            <a:ext cx="5404048" cy="63500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트래픽 그래프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203848" y="4428344"/>
            <a:ext cx="72000" cy="72000"/>
          </a:xfrm>
          <a:prstGeom prst="ellipse">
            <a:avLst/>
          </a:prstGeom>
          <a:noFill/>
          <a:ln w="127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3203848" y="4580744"/>
            <a:ext cx="72000" cy="72000"/>
          </a:xfrm>
          <a:prstGeom prst="ellipse">
            <a:avLst/>
          </a:prstGeom>
          <a:noFill/>
          <a:ln w="127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3203848" y="4722862"/>
            <a:ext cx="72000" cy="72000"/>
          </a:xfrm>
          <a:prstGeom prst="ellipse">
            <a:avLst/>
          </a:prstGeom>
          <a:noFill/>
          <a:ln w="127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506760" y="1887437"/>
            <a:ext cx="1189936" cy="215444"/>
            <a:chOff x="251520" y="1975102"/>
            <a:chExt cx="1189936" cy="215444"/>
          </a:xfrm>
        </p:grpSpPr>
        <p:grpSp>
          <p:nvGrpSpPr>
            <p:cNvPr id="79" name="그룹 78"/>
            <p:cNvGrpSpPr/>
            <p:nvPr/>
          </p:nvGrpSpPr>
          <p:grpSpPr>
            <a:xfrm>
              <a:off x="251520" y="1988840"/>
              <a:ext cx="1189936" cy="187140"/>
              <a:chOff x="242615" y="1470334"/>
              <a:chExt cx="1189936" cy="187140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242615" y="1470334"/>
                <a:ext cx="1189936" cy="1871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72000" rIns="36000" rtlCol="0" anchor="ctr"/>
              <a:lstStyle/>
              <a:p>
                <a:pPr algn="ctr"/>
                <a:r>
                  <a:rPr lang="ko-KR" altLang="en-US" sz="700" dirty="0">
                    <a:latin typeface="굴림" pitchFamily="50" charset="-127"/>
                    <a:ea typeface="나눔고딕"/>
                  </a:rPr>
                  <a:t>   </a:t>
                </a:r>
                <a:endParaRPr lang="en-US" altLang="ko-KR" sz="700" dirty="0">
                  <a:latin typeface="굴림" pitchFamily="50" charset="-127"/>
                  <a:ea typeface="나눔고딕"/>
                </a:endParaRPr>
              </a:p>
            </p:txBody>
          </p:sp>
          <p:grpSp>
            <p:nvGrpSpPr>
              <p:cNvPr id="82" name="그룹 81"/>
              <p:cNvGrpSpPr/>
              <p:nvPr/>
            </p:nvGrpSpPr>
            <p:grpSpPr>
              <a:xfrm>
                <a:off x="1266775" y="1492826"/>
                <a:ext cx="144016" cy="139824"/>
                <a:chOff x="1535176" y="1512281"/>
                <a:chExt cx="144016" cy="139824"/>
              </a:xfrm>
            </p:grpSpPr>
            <p:sp>
              <p:nvSpPr>
                <p:cNvPr id="83" name="직사각형 82"/>
                <p:cNvSpPr/>
                <p:nvPr/>
              </p:nvSpPr>
              <p:spPr>
                <a:xfrm>
                  <a:off x="1535176" y="1512281"/>
                  <a:ext cx="144016" cy="1398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72000" rIns="36000" rtlCol="0" anchor="ctr"/>
                <a:lstStyle/>
                <a:p>
                  <a:pPr algn="ctr"/>
                  <a:endParaRPr lang="en-US" altLang="ko-KR" sz="1000" b="1" dirty="0">
                    <a:latin typeface="굴림" pitchFamily="50" charset="-127"/>
                    <a:ea typeface="나눔고딕"/>
                  </a:endParaRPr>
                </a:p>
              </p:txBody>
            </p:sp>
            <p:sp>
              <p:nvSpPr>
                <p:cNvPr id="84" name="이등변 삼각형 83"/>
                <p:cNvSpPr/>
                <p:nvPr/>
              </p:nvSpPr>
              <p:spPr>
                <a:xfrm rot="10800000">
                  <a:off x="1557306" y="1540015"/>
                  <a:ext cx="99756" cy="84355"/>
                </a:xfrm>
                <a:prstGeom prst="triangle">
                  <a:avLst/>
                </a:prstGeom>
                <a:noFill/>
                <a:ln w="12700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0" name="TextBox 79"/>
            <p:cNvSpPr txBox="1"/>
            <p:nvPr/>
          </p:nvSpPr>
          <p:spPr>
            <a:xfrm>
              <a:off x="251520" y="1975102"/>
              <a:ext cx="10241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+mj-lt"/>
                </a:rPr>
                <a:t>년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892554" y="1887437"/>
            <a:ext cx="1189936" cy="215444"/>
            <a:chOff x="251520" y="1975102"/>
            <a:chExt cx="1189936" cy="215444"/>
          </a:xfrm>
        </p:grpSpPr>
        <p:grpSp>
          <p:nvGrpSpPr>
            <p:cNvPr id="86" name="그룹 85"/>
            <p:cNvGrpSpPr/>
            <p:nvPr/>
          </p:nvGrpSpPr>
          <p:grpSpPr>
            <a:xfrm>
              <a:off x="251520" y="1988840"/>
              <a:ext cx="1189936" cy="187140"/>
              <a:chOff x="242615" y="1470334"/>
              <a:chExt cx="1189936" cy="187140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42615" y="1470334"/>
                <a:ext cx="1189936" cy="1871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72000" rIns="36000" rtlCol="0" anchor="ctr"/>
              <a:lstStyle/>
              <a:p>
                <a:pPr algn="ctr"/>
                <a:r>
                  <a:rPr lang="ko-KR" altLang="en-US" sz="700" dirty="0">
                    <a:latin typeface="굴림" pitchFamily="50" charset="-127"/>
                    <a:ea typeface="나눔고딕"/>
                  </a:rPr>
                  <a:t>   </a:t>
                </a:r>
                <a:endParaRPr lang="en-US" altLang="ko-KR" sz="700" dirty="0">
                  <a:latin typeface="굴림" pitchFamily="50" charset="-127"/>
                  <a:ea typeface="나눔고딕"/>
                </a:endParaRPr>
              </a:p>
            </p:txBody>
          </p:sp>
          <p:grpSp>
            <p:nvGrpSpPr>
              <p:cNvPr id="89" name="그룹 88"/>
              <p:cNvGrpSpPr/>
              <p:nvPr/>
            </p:nvGrpSpPr>
            <p:grpSpPr>
              <a:xfrm>
                <a:off x="1266775" y="1492826"/>
                <a:ext cx="144016" cy="139824"/>
                <a:chOff x="1535176" y="1512281"/>
                <a:chExt cx="144016" cy="139824"/>
              </a:xfrm>
            </p:grpSpPr>
            <p:sp>
              <p:nvSpPr>
                <p:cNvPr id="90" name="직사각형 89"/>
                <p:cNvSpPr/>
                <p:nvPr/>
              </p:nvSpPr>
              <p:spPr>
                <a:xfrm>
                  <a:off x="1535176" y="1512281"/>
                  <a:ext cx="144016" cy="1398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72000" rIns="36000" rtlCol="0" anchor="ctr"/>
                <a:lstStyle/>
                <a:p>
                  <a:pPr algn="ctr"/>
                  <a:endParaRPr lang="en-US" altLang="ko-KR" sz="1000" b="1" dirty="0">
                    <a:latin typeface="굴림" pitchFamily="50" charset="-127"/>
                    <a:ea typeface="나눔고딕"/>
                  </a:endParaRPr>
                </a:p>
              </p:txBody>
            </p:sp>
            <p:sp>
              <p:nvSpPr>
                <p:cNvPr id="91" name="이등변 삼각형 90"/>
                <p:cNvSpPr/>
                <p:nvPr/>
              </p:nvSpPr>
              <p:spPr>
                <a:xfrm rot="10800000">
                  <a:off x="1557306" y="1540015"/>
                  <a:ext cx="99756" cy="84355"/>
                </a:xfrm>
                <a:prstGeom prst="triangle">
                  <a:avLst/>
                </a:prstGeom>
                <a:noFill/>
                <a:ln w="12700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7" name="TextBox 86"/>
            <p:cNvSpPr txBox="1"/>
            <p:nvPr/>
          </p:nvSpPr>
          <p:spPr>
            <a:xfrm>
              <a:off x="251520" y="1975102"/>
              <a:ext cx="10241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+mj-lt"/>
                </a:rPr>
                <a:t>월</a:t>
              </a: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3280182" y="1887437"/>
            <a:ext cx="1189936" cy="215444"/>
            <a:chOff x="251520" y="1975102"/>
            <a:chExt cx="1189936" cy="215444"/>
          </a:xfrm>
        </p:grpSpPr>
        <p:grpSp>
          <p:nvGrpSpPr>
            <p:cNvPr id="93" name="그룹 92"/>
            <p:cNvGrpSpPr/>
            <p:nvPr/>
          </p:nvGrpSpPr>
          <p:grpSpPr>
            <a:xfrm>
              <a:off x="251520" y="1988840"/>
              <a:ext cx="1189936" cy="187140"/>
              <a:chOff x="242615" y="1470334"/>
              <a:chExt cx="1189936" cy="187140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242615" y="1470334"/>
                <a:ext cx="1189936" cy="1871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72000" rIns="36000" rtlCol="0" anchor="ctr"/>
              <a:lstStyle/>
              <a:p>
                <a:pPr algn="ctr"/>
                <a:r>
                  <a:rPr lang="ko-KR" altLang="en-US" sz="700" dirty="0">
                    <a:latin typeface="굴림" pitchFamily="50" charset="-127"/>
                    <a:ea typeface="나눔고딕"/>
                  </a:rPr>
                  <a:t>   </a:t>
                </a:r>
                <a:endParaRPr lang="en-US" altLang="ko-KR" sz="700" dirty="0">
                  <a:latin typeface="굴림" pitchFamily="50" charset="-127"/>
                  <a:ea typeface="나눔고딕"/>
                </a:endParaRPr>
              </a:p>
            </p:txBody>
          </p:sp>
          <p:grpSp>
            <p:nvGrpSpPr>
              <p:cNvPr id="96" name="그룹 95"/>
              <p:cNvGrpSpPr/>
              <p:nvPr/>
            </p:nvGrpSpPr>
            <p:grpSpPr>
              <a:xfrm>
                <a:off x="1266775" y="1492826"/>
                <a:ext cx="144016" cy="139824"/>
                <a:chOff x="1535176" y="1512281"/>
                <a:chExt cx="144016" cy="139824"/>
              </a:xfrm>
            </p:grpSpPr>
            <p:sp>
              <p:nvSpPr>
                <p:cNvPr id="97" name="직사각형 96"/>
                <p:cNvSpPr/>
                <p:nvPr/>
              </p:nvSpPr>
              <p:spPr>
                <a:xfrm>
                  <a:off x="1535176" y="1512281"/>
                  <a:ext cx="144016" cy="1398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72000" rIns="36000" rtlCol="0" anchor="ctr"/>
                <a:lstStyle/>
                <a:p>
                  <a:pPr algn="ctr"/>
                  <a:endParaRPr lang="en-US" altLang="ko-KR" sz="1000" b="1" dirty="0">
                    <a:latin typeface="굴림" pitchFamily="50" charset="-127"/>
                    <a:ea typeface="나눔고딕"/>
                  </a:endParaRPr>
                </a:p>
              </p:txBody>
            </p:sp>
            <p:sp>
              <p:nvSpPr>
                <p:cNvPr id="98" name="이등변 삼각형 97"/>
                <p:cNvSpPr/>
                <p:nvPr/>
              </p:nvSpPr>
              <p:spPr>
                <a:xfrm rot="10800000">
                  <a:off x="1557306" y="1540015"/>
                  <a:ext cx="99756" cy="84355"/>
                </a:xfrm>
                <a:prstGeom prst="triangle">
                  <a:avLst/>
                </a:prstGeom>
                <a:noFill/>
                <a:ln w="12700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4" name="TextBox 93"/>
            <p:cNvSpPr txBox="1"/>
            <p:nvPr/>
          </p:nvSpPr>
          <p:spPr>
            <a:xfrm>
              <a:off x="251520" y="1975102"/>
              <a:ext cx="10241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+mj-lt"/>
                </a:rPr>
                <a:t>일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067944" y="2604856"/>
            <a:ext cx="431347" cy="200055"/>
            <a:chOff x="4067944" y="2604856"/>
            <a:chExt cx="431347" cy="200055"/>
          </a:xfrm>
        </p:grpSpPr>
        <p:sp>
          <p:nvSpPr>
            <p:cNvPr id="10" name="타원 9"/>
            <p:cNvSpPr/>
            <p:nvPr/>
          </p:nvSpPr>
          <p:spPr>
            <a:xfrm>
              <a:off x="4067944" y="2657800"/>
              <a:ext cx="90000" cy="90000"/>
            </a:xfrm>
            <a:prstGeom prst="ellipse">
              <a:avLst/>
            </a:prstGeom>
            <a:noFill/>
            <a:ln w="127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074294" y="2604856"/>
              <a:ext cx="42499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dirty="0">
                  <a:latin typeface="+mj-lt"/>
                </a:rPr>
                <a:t>월별</a:t>
              </a:r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4511991" y="2604856"/>
            <a:ext cx="431347" cy="200055"/>
            <a:chOff x="4067944" y="2604856"/>
            <a:chExt cx="431347" cy="200055"/>
          </a:xfrm>
        </p:grpSpPr>
        <p:sp>
          <p:nvSpPr>
            <p:cNvPr id="176" name="타원 175"/>
            <p:cNvSpPr/>
            <p:nvPr/>
          </p:nvSpPr>
          <p:spPr>
            <a:xfrm>
              <a:off x="4067944" y="2657800"/>
              <a:ext cx="90000" cy="90000"/>
            </a:xfrm>
            <a:prstGeom prst="ellipse">
              <a:avLst/>
            </a:prstGeom>
            <a:noFill/>
            <a:ln w="127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074294" y="2604856"/>
              <a:ext cx="42499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dirty="0" err="1">
                  <a:latin typeface="+mj-lt"/>
                </a:rPr>
                <a:t>주별</a:t>
              </a:r>
              <a:endParaRPr lang="ko-KR" altLang="en-US" sz="700" b="1" dirty="0">
                <a:latin typeface="+mj-lt"/>
              </a:endParaRPr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4950032" y="2604856"/>
            <a:ext cx="431347" cy="200055"/>
            <a:chOff x="4067944" y="2604856"/>
            <a:chExt cx="431347" cy="200055"/>
          </a:xfrm>
        </p:grpSpPr>
        <p:sp>
          <p:nvSpPr>
            <p:cNvPr id="179" name="타원 178"/>
            <p:cNvSpPr/>
            <p:nvPr/>
          </p:nvSpPr>
          <p:spPr>
            <a:xfrm>
              <a:off x="4067944" y="2657800"/>
              <a:ext cx="90000" cy="90000"/>
            </a:xfrm>
            <a:prstGeom prst="ellipse">
              <a:avLst/>
            </a:prstGeom>
            <a:noFill/>
            <a:ln w="127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074294" y="2604856"/>
              <a:ext cx="42499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dirty="0">
                  <a:latin typeface="+mj-lt"/>
                </a:rPr>
                <a:t>일별</a:t>
              </a:r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5394079" y="2604856"/>
            <a:ext cx="481473" cy="200055"/>
            <a:chOff x="4067944" y="2604856"/>
            <a:chExt cx="481473" cy="200055"/>
          </a:xfrm>
        </p:grpSpPr>
        <p:sp>
          <p:nvSpPr>
            <p:cNvPr id="182" name="타원 181"/>
            <p:cNvSpPr/>
            <p:nvPr/>
          </p:nvSpPr>
          <p:spPr>
            <a:xfrm>
              <a:off x="4067944" y="2657800"/>
              <a:ext cx="90000" cy="90000"/>
            </a:xfrm>
            <a:prstGeom prst="ellipse">
              <a:avLst/>
            </a:prstGeom>
            <a:noFill/>
            <a:ln w="127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099694" y="2604856"/>
              <a:ext cx="4497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dirty="0" err="1">
                  <a:latin typeface="+mj-lt"/>
                </a:rPr>
                <a:t>시간별</a:t>
              </a:r>
              <a:endParaRPr lang="ko-KR" altLang="en-US" sz="700" b="1" dirty="0">
                <a:latin typeface="+mj-lt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660404" y="1255990"/>
            <a:ext cx="1189936" cy="215444"/>
            <a:chOff x="4660404" y="1255990"/>
            <a:chExt cx="1189936" cy="215444"/>
          </a:xfrm>
        </p:grpSpPr>
        <p:grpSp>
          <p:nvGrpSpPr>
            <p:cNvPr id="68" name="그룹 67"/>
            <p:cNvGrpSpPr/>
            <p:nvPr/>
          </p:nvGrpSpPr>
          <p:grpSpPr>
            <a:xfrm>
              <a:off x="4660404" y="1255990"/>
              <a:ext cx="1189936" cy="215444"/>
              <a:chOff x="251520" y="1975102"/>
              <a:chExt cx="1189936" cy="215444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51520" y="1988840"/>
                <a:ext cx="1189936" cy="1871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72000" rIns="36000" rtlCol="0" anchor="ctr"/>
              <a:lstStyle/>
              <a:p>
                <a:pPr algn="ctr"/>
                <a:r>
                  <a:rPr lang="ko-KR" altLang="en-US" sz="700" dirty="0">
                    <a:latin typeface="굴림" pitchFamily="50" charset="-127"/>
                    <a:ea typeface="나눔고딕"/>
                  </a:rPr>
                  <a:t>   </a:t>
                </a:r>
                <a:endParaRPr lang="en-US" altLang="ko-KR" sz="700" dirty="0">
                  <a:latin typeface="굴림" pitchFamily="50" charset="-127"/>
                  <a:ea typeface="나눔고딕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51520" y="1975102"/>
                <a:ext cx="11899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latin typeface="+mj-lt"/>
                  </a:rPr>
                  <a:t>지도로 검색</a:t>
                </a:r>
              </a:p>
            </p:txBody>
          </p:sp>
        </p:grpSp>
        <p:sp>
          <p:nvSpPr>
            <p:cNvPr id="184" name="직사각형 183"/>
            <p:cNvSpPr/>
            <p:nvPr/>
          </p:nvSpPr>
          <p:spPr>
            <a:xfrm>
              <a:off x="5684563" y="1292472"/>
              <a:ext cx="144016" cy="13982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rIns="36000" rtlCol="0" anchor="ctr"/>
            <a:lstStyle/>
            <a:p>
              <a:pPr algn="ctr"/>
              <a:endParaRPr lang="en-US" altLang="ko-KR" sz="1000" b="1" dirty="0">
                <a:latin typeface="굴림" pitchFamily="50" charset="-127"/>
                <a:ea typeface="나눔고딕"/>
              </a:endParaRPr>
            </a:p>
          </p:txBody>
        </p:sp>
        <p:pic>
          <p:nvPicPr>
            <p:cNvPr id="185" name="그림 1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0220" y="1296978"/>
              <a:ext cx="135459" cy="1354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183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22993</TotalTime>
  <Words>373</Words>
  <Application>Microsoft Office PowerPoint</Application>
  <PresentationFormat>화면 슬라이드 쇼(4:3)</PresentationFormat>
  <Paragraphs>160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Eras Medium ITC</vt:lpstr>
      <vt:lpstr>굴림</vt:lpstr>
      <vt:lpstr>굴림체</vt:lpstr>
      <vt:lpstr>나눔고딕</vt:lpstr>
      <vt:lpstr>맑은 고딕</vt:lpstr>
      <vt:lpstr>바탕체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315</cp:lastModifiedBy>
  <cp:revision>506</cp:revision>
  <cp:lastPrinted>2016-12-02T08:26:22Z</cp:lastPrinted>
  <dcterms:created xsi:type="dcterms:W3CDTF">2013-01-15T05:34:45Z</dcterms:created>
  <dcterms:modified xsi:type="dcterms:W3CDTF">2024-04-04T08:55:23Z</dcterms:modified>
</cp:coreProperties>
</file>