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288"/>
      </p:cViewPr>
      <p:guideLst>
        <p:guide orient="horz" pos="218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.go.kr/index.do)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465221" y="320841"/>
            <a:ext cx="47981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6000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60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범죄 발생 통계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EB93D-E860-DD72-63D2-BA2ACD126D65}"/>
              </a:ext>
            </a:extLst>
          </p:cNvPr>
          <p:cNvSpPr txBox="1"/>
          <p:nvPr/>
        </p:nvSpPr>
        <p:spPr>
          <a:xfrm>
            <a:off x="513347" y="2903620"/>
            <a:ext cx="1611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20191719 </a:t>
            </a:r>
            <a:r>
              <a:rPr lang="ko-KR" altLang="en-US" sz="14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윤희혁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Part 2</a:t>
            </a:r>
            <a:endParaRPr lang="ko-KR" altLang="en-US" sz="160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3052" y="272716"/>
            <a:ext cx="204575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시간별 그래프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144378" y="3242667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29199" y="1149382"/>
            <a:ext cx="4996777" cy="45538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4843" y="3218853"/>
            <a:ext cx="4994616" cy="56323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0" indent="0" algn="just">
              <a:lnSpc>
                <a:spcPct val="200000"/>
              </a:lnSpc>
              <a:buNone/>
              <a:defRPr/>
            </a:pPr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34787" y="3355313"/>
            <a:ext cx="184731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>
          <a:xfrm>
            <a:off x="219518" y="1119465"/>
            <a:ext cx="184731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>
          <a:xfrm>
            <a:off x="184731" y="1600165"/>
            <a:ext cx="184731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146" name="_x310001128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10131" y="2013431"/>
            <a:ext cx="2700338" cy="2733675"/>
          </a:xfrm>
          <a:prstGeom prst="rect">
            <a:avLst/>
          </a:prstGeom>
          <a:noFill/>
        </p:spPr>
      </p:pic>
      <p:pic>
        <p:nvPicPr>
          <p:cNvPr id="6145" name="_x310001200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234319" y="2105506"/>
            <a:ext cx="3422650" cy="2641600"/>
          </a:xfrm>
          <a:prstGeom prst="rect">
            <a:avLst/>
          </a:prstGeom>
          <a:noFill/>
        </p:spPr>
      </p:pic>
      <p:sp>
        <p:nvSpPr>
          <p:cNvPr id="6147" name="TextBox 8"/>
          <p:cNvSpPr txBox="1"/>
          <p:nvPr/>
        </p:nvSpPr>
        <p:spPr>
          <a:xfrm>
            <a:off x="6988640" y="1879857"/>
            <a:ext cx="4783402" cy="300082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0" indent="0" algn="just">
              <a:lnSpc>
                <a:spcPct val="150000"/>
              </a:lnSpc>
              <a:buNone/>
              <a:defRPr/>
            </a:pP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시간별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그래프는 </a:t>
            </a: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요일별과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시간별로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나누어 표현</a:t>
            </a:r>
          </a:p>
          <a:p>
            <a:pPr marL="0" indent="0" algn="just">
              <a:lnSpc>
                <a:spcPct val="150000"/>
              </a:lnSpc>
              <a:buNone/>
              <a:defRPr/>
            </a:pP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요일별은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요일이 지나면서 발생한 범죄의 평균 변화를 쉽게 식별하기 위해 선 그래프를 사용 했다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  <a:defRPr/>
            </a:pP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algn="just">
              <a:lnSpc>
                <a:spcPct val="150000"/>
              </a:lnSpc>
              <a:buNone/>
              <a:defRPr/>
            </a:pP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시간별은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각 시간대별로 범죄가 발생하는 비율을 한 눈에 식별하고 가장 높은 비율을 강조하기 위해 원 그래프를 사용했다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Part 2</a:t>
            </a:r>
            <a:endParaRPr lang="ko-KR" altLang="en-US" sz="1600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693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시간별 가장 높은 발생 건수 그래프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112C0AA0-E39E-C775-D534-63FAF80A8183}"/>
              </a:ext>
            </a:extLst>
          </p:cNvPr>
          <p:cNvCxnSpPr/>
          <p:nvPr/>
        </p:nvCxnSpPr>
        <p:spPr>
          <a:xfrm>
            <a:off x="144378" y="3242667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6EC80E-57E5-5309-6328-AAD22BDA186E}"/>
              </a:ext>
            </a:extLst>
          </p:cNvPr>
          <p:cNvSpPr/>
          <p:nvPr/>
        </p:nvSpPr>
        <p:spPr>
          <a:xfrm>
            <a:off x="6829199" y="1149382"/>
            <a:ext cx="4996777" cy="45538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8090B3-1276-3C3F-5016-FDE7A659D1F9}"/>
              </a:ext>
            </a:extLst>
          </p:cNvPr>
          <p:cNvSpPr txBox="1"/>
          <p:nvPr/>
        </p:nvSpPr>
        <p:spPr>
          <a:xfrm>
            <a:off x="7126202" y="2130054"/>
            <a:ext cx="4402770" cy="22252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그래프를 통해서 어떤 범죄가 많이 발생하는지 빠르게 파악할 수 있고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요일과 시간이 합쳐진 그래프를 통해서 어떠한 범죄가 어느 요일과 시간대에 많이 발생하는지 파악할 수 있다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6E19463-4589-BB65-2A68-94CECFC13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8A5EF7DB-9673-76E6-D6D9-C95A89E47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87" y="335531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145E4065-8F03-441D-DCA4-973B19EE0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4289A83-4499-DB4D-0B62-16C928F4F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18" y="11194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D6543C2-6156-238A-1540-94083A87C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31" y="16001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4EC17E61-47CD-3D7B-4FFE-1B8FEA18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31" y="56908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169" name="_x310341264">
            <a:extLst>
              <a:ext uri="{FF2B5EF4-FFF2-40B4-BE49-F238E27FC236}">
                <a16:creationId xmlns:a16="http://schemas.microsoft.com/office/drawing/2014/main" id="{F6571164-8771-9E5E-B914-D1108CD5D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31" y="982349"/>
            <a:ext cx="6480175" cy="488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392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4" y="2201338"/>
            <a:ext cx="5374106" cy="3154710"/>
            <a:chOff x="6817894" y="1639864"/>
            <a:chExt cx="5374106" cy="315471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4" y="1639864"/>
              <a:ext cx="1731564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199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4" y="3350782"/>
              <a:ext cx="53741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800" b="1" spc="-3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  기대 효과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4164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_x42006237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189714" y="2339723"/>
            <a:ext cx="3422650" cy="2641600"/>
          </a:xfrm>
          <a:prstGeom prst="rect">
            <a:avLst/>
          </a:prstGeom>
          <a:noFill/>
        </p:spPr>
      </p:pic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  <a:latin typeface="나눔고딕"/>
                <a:ea typeface="나눔고딕"/>
              </a:rPr>
              <a:t>Part 3</a:t>
            </a:r>
            <a:endParaRPr lang="ko-KR" altLang="en-US" sz="1600">
              <a:solidFill>
                <a:schemeClr val="accent1"/>
              </a:solidFill>
              <a:latin typeface="나눔고딕"/>
              <a:ea typeface="나눔고딕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3052" y="272716"/>
            <a:ext cx="144623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/>
                </a:solidFill>
                <a:latin typeface="나눔고딕"/>
                <a:ea typeface="나눔고딕"/>
              </a:rPr>
              <a:t>기대 효과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6612366" y="1597797"/>
            <a:ext cx="4996777" cy="45538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"/>
              <a:ea typeface="나눔고딕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92196" y="2769576"/>
            <a:ext cx="4292600" cy="2972833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257040" indent="-257040" algn="just">
              <a:lnSpc>
                <a:spcPct val="150000"/>
              </a:lnSpc>
              <a:buFont typeface="Wingdings"/>
              <a:buChar char="l"/>
              <a:defRPr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rPr>
              <a:t>그래프와 지도를 통해서 범죄 발생 빈도가 높은 지역이나 시간대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rPr>
              <a:t>,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rPr>
              <a:t>장소를 쉽게 파악 가능 하다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rPr>
              <a:t>.</a:t>
            </a:r>
          </a:p>
          <a:p>
            <a:pPr marL="257040" indent="-257040" algn="just">
              <a:lnSpc>
                <a:spcPct val="150000"/>
              </a:lnSpc>
              <a:buFont typeface="Wingdings"/>
              <a:buChar char="l"/>
              <a:defRPr/>
            </a:pP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</a:endParaRPr>
          </a:p>
          <a:p>
            <a:pPr marL="257040" indent="-257040" algn="just">
              <a:lnSpc>
                <a:spcPct val="150000"/>
              </a:lnSpc>
              <a:buFont typeface="Wingdings"/>
              <a:buChar char="l"/>
              <a:defRPr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rPr>
              <a:t>경찰은 이러한 통계 자료를 통해서 순찰할 곳을 정하거나 미리 배치하여 범죄 예방에 도움을 주는 효과를 볼 수 있다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rPr>
              <a:t>.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73701" y="1877564"/>
            <a:ext cx="2063252" cy="642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600" spc="-3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rPr>
              <a:t>기대 효과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7104851" y="2636882"/>
            <a:ext cx="4104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"/>
          <p:cNvSpPr>
            <a:spLocks noChangeArrowheads="1"/>
          </p:cNvSpPr>
          <p:nvPr/>
        </p:nvSpPr>
        <p:spPr>
          <a:xfrm>
            <a:off x="263648" y="1209369"/>
            <a:ext cx="184731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>
              <a:latin typeface="나눔고딕"/>
              <a:ea typeface="나눔고딕"/>
            </a:endParaRPr>
          </a:p>
        </p:txBody>
      </p:sp>
      <p:pic>
        <p:nvPicPr>
          <p:cNvPr id="1025" name="_x415652408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44378" y="1865454"/>
            <a:ext cx="3016120" cy="3590138"/>
          </a:xfrm>
          <a:prstGeom prst="rect">
            <a:avLst/>
          </a:prstGeom>
          <a:noFill/>
        </p:spPr>
      </p:pic>
      <p:sp>
        <p:nvSpPr>
          <p:cNvPr id="9" name="Rectangle 4"/>
          <p:cNvSpPr>
            <a:spLocks noChangeArrowheads="1"/>
          </p:cNvSpPr>
          <p:nvPr/>
        </p:nvSpPr>
        <p:spPr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Part 3</a:t>
            </a:r>
            <a:endParaRPr lang="ko-KR" altLang="en-US" sz="1600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446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자료 출처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112C0AA0-E39E-C775-D534-63FAF80A8183}"/>
              </a:ext>
            </a:extLst>
          </p:cNvPr>
          <p:cNvCxnSpPr/>
          <p:nvPr/>
        </p:nvCxnSpPr>
        <p:spPr>
          <a:xfrm>
            <a:off x="144378" y="3242667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">
            <a:extLst>
              <a:ext uri="{FF2B5EF4-FFF2-40B4-BE49-F238E27FC236}">
                <a16:creationId xmlns:a16="http://schemas.microsoft.com/office/drawing/2014/main" id="{A6E19463-4589-BB65-2A68-94CECFC13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8A5EF7DB-9673-76E6-D6D9-C95A89E47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87" y="335531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145E4065-8F03-441D-DCA4-973B19EE0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4EC17E61-47CD-3D7B-4FFE-1B8FEA18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31" y="56908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5022CC-03C3-B312-0F1C-9100627CF228}"/>
              </a:ext>
            </a:extLst>
          </p:cNvPr>
          <p:cNvSpPr txBox="1"/>
          <p:nvPr/>
        </p:nvSpPr>
        <p:spPr>
          <a:xfrm>
            <a:off x="1404385" y="1569984"/>
            <a:ext cx="5950572" cy="2963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범죄 통계 데이터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공공 데이터 포털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400" u="sng" kern="0" spc="0" dirty="0">
                <a:solidFill>
                  <a:srgbClr val="0000FF"/>
                </a:solidFill>
                <a:effectLst/>
                <a:uFill>
                  <a:solidFill>
                    <a:srgbClr val="0000FF"/>
                  </a:solidFill>
                </a:uFill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https://www.data.go.kr/index.do)</a:t>
            </a:r>
            <a:endParaRPr lang="en-US" altLang="ko-KR" sz="1400" u="sng" kern="0" spc="0" dirty="0">
              <a:solidFill>
                <a:srgbClr val="0000FF"/>
              </a:solidFill>
              <a:effectLst/>
              <a:uFill>
                <a:solidFill>
                  <a:srgbClr val="0000FF"/>
                </a:solidFill>
              </a:u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경찰청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범죄 발생 시간대 및 요일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_20191231.csv</a:t>
            </a:r>
          </a:p>
          <a:p>
            <a:pPr>
              <a:lnSpc>
                <a:spcPct val="150000"/>
              </a:lnSpc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경찰청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범죄 발생 </a:t>
            </a:r>
            <a:r>
              <a:rPr lang="ko-KR" altLang="en-US" sz="1400" kern="0" spc="0" dirty="0" err="1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장소별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통계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_20221231.csv</a:t>
            </a:r>
          </a:p>
          <a:p>
            <a:pPr>
              <a:lnSpc>
                <a:spcPct val="150000"/>
              </a:lnSpc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경찰청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범죄 발생 지역별 통계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_20221231.csv</a:t>
            </a:r>
          </a:p>
          <a:p>
            <a:pPr>
              <a:lnSpc>
                <a:spcPct val="150000"/>
              </a:lnSpc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행정안전부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생활안전지도 범죄주의구간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전체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WMS),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오픈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API</a:t>
            </a:r>
          </a:p>
          <a:p>
            <a:pPr>
              <a:lnSpc>
                <a:spcPct val="150000"/>
              </a:lnSpc>
            </a:pP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1621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3408947" y="720408"/>
            <a:ext cx="5374105" cy="3154710"/>
            <a:chOff x="6817895" y="1639864"/>
            <a:chExt cx="5374105" cy="315471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1639864"/>
              <a:ext cx="184731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99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537410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5400" b="1" spc="-3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감사합니다</a:t>
              </a:r>
              <a:r>
                <a:rPr lang="en-US" altLang="ko-KR" sz="5400" b="1" spc="-3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5400" b="1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2715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2CED0DE-6F71-71B8-7E6B-E4BBFE00151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31"/>
          <a:stretch/>
        </p:blipFill>
        <p:spPr>
          <a:xfrm>
            <a:off x="6096000" y="0"/>
            <a:ext cx="6108378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1229707" y="721892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08183-DB54-F711-9B69-C8C5752AF7AF}"/>
              </a:ext>
            </a:extLst>
          </p:cNvPr>
          <p:cNvSpPr txBox="1"/>
          <p:nvPr/>
        </p:nvSpPr>
        <p:spPr>
          <a:xfrm>
            <a:off x="1856247" y="2362199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2000" b="1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F8E78-68AC-B048-5336-EE835D4169E6}"/>
              </a:ext>
            </a:extLst>
          </p:cNvPr>
          <p:cNvSpPr txBox="1"/>
          <p:nvPr/>
        </p:nvSpPr>
        <p:spPr>
          <a:xfrm>
            <a:off x="2585007" y="2300644"/>
            <a:ext cx="78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배경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F5BEB-A29E-EC98-4681-67E53CB0B3C2}"/>
              </a:ext>
            </a:extLst>
          </p:cNvPr>
          <p:cNvSpPr txBox="1"/>
          <p:nvPr/>
        </p:nvSpPr>
        <p:spPr>
          <a:xfrm>
            <a:off x="1856247" y="3438417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2000" b="1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EF1453-BC33-8329-E803-35808F5E93AA}"/>
              </a:ext>
            </a:extLst>
          </p:cNvPr>
          <p:cNvSpPr txBox="1"/>
          <p:nvPr/>
        </p:nvSpPr>
        <p:spPr>
          <a:xfrm>
            <a:off x="2585007" y="3376862"/>
            <a:ext cx="1083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그래프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FBC02-6717-E326-10F3-EED37C2CE102}"/>
              </a:ext>
            </a:extLst>
          </p:cNvPr>
          <p:cNvSpPr txBox="1"/>
          <p:nvPr/>
        </p:nvSpPr>
        <p:spPr>
          <a:xfrm>
            <a:off x="1856247" y="4514635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2000" b="1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A99F0-E26F-49EF-19FA-5DA225DF25D0}"/>
              </a:ext>
            </a:extLst>
          </p:cNvPr>
          <p:cNvSpPr txBox="1"/>
          <p:nvPr/>
        </p:nvSpPr>
        <p:spPr>
          <a:xfrm>
            <a:off x="2585007" y="4453080"/>
            <a:ext cx="1446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기대 효과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B173C-BF4B-5D6B-514A-71779E736CDB}"/>
              </a:ext>
            </a:extLst>
          </p:cNvPr>
          <p:cNvSpPr txBox="1"/>
          <p:nvPr/>
        </p:nvSpPr>
        <p:spPr>
          <a:xfrm>
            <a:off x="2585007" y="986190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table of contents</a:t>
            </a:r>
            <a:endParaRPr lang="ko-KR" altLang="en-US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258E78-E0A3-AE12-64E5-C4481F9EEFE4}"/>
              </a:ext>
            </a:extLst>
          </p:cNvPr>
          <p:cNvSpPr txBox="1"/>
          <p:nvPr/>
        </p:nvSpPr>
        <p:spPr>
          <a:xfrm>
            <a:off x="9987228" y="643778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31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4" y="2201338"/>
            <a:ext cx="5374106" cy="3154710"/>
            <a:chOff x="6817894" y="1639864"/>
            <a:chExt cx="5374106" cy="315471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4" y="1639864"/>
              <a:ext cx="1731564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199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4" y="3350782"/>
              <a:ext cx="53227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800" b="1" spc="-3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배경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7445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7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Part 1</a:t>
            </a:r>
            <a:endParaRPr lang="ko-KR" altLang="en-US" sz="1600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78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배경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33E35D-5D7C-9775-C063-E4161DFEE7C5}"/>
              </a:ext>
            </a:extLst>
          </p:cNvPr>
          <p:cNvSpPr/>
          <p:nvPr/>
        </p:nvSpPr>
        <p:spPr>
          <a:xfrm>
            <a:off x="3136229" y="4953003"/>
            <a:ext cx="5919537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3923765" y="5021100"/>
            <a:ext cx="43444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경찰은 통계 자료를 통해 </a:t>
            </a:r>
            <a:endParaRPr lang="en-US" altLang="ko-KR" sz="3200" spc="-3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3200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효율적인 순찰 코스 등 계획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881CF8-446C-F0A6-C23F-73C4527DDE49}"/>
              </a:ext>
            </a:extLst>
          </p:cNvPr>
          <p:cNvSpPr/>
          <p:nvPr/>
        </p:nvSpPr>
        <p:spPr>
          <a:xfrm>
            <a:off x="3136231" y="1436234"/>
            <a:ext cx="5919537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48AEE2-82B1-6D9E-5CBB-6918EC49DC2A}"/>
              </a:ext>
            </a:extLst>
          </p:cNvPr>
          <p:cNvSpPr txBox="1"/>
          <p:nvPr/>
        </p:nvSpPr>
        <p:spPr>
          <a:xfrm>
            <a:off x="3161537" y="1520539"/>
            <a:ext cx="58689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 </a:t>
            </a:r>
            <a:r>
              <a:rPr lang="ko-KR" altLang="en-US" sz="3000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범죄 발생 지역</a:t>
            </a:r>
            <a:r>
              <a:rPr lang="en-US" altLang="ko-KR" sz="3000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000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장소</a:t>
            </a:r>
            <a:r>
              <a:rPr lang="en-US" altLang="ko-KR" sz="3000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000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 및 요일</a:t>
            </a:r>
            <a:endParaRPr lang="en-US" altLang="ko-KR" sz="3000" spc="-3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3000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통계를 그래프</a:t>
            </a:r>
            <a:r>
              <a:rPr lang="en-US" altLang="ko-KR" sz="3000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000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지도로 시각화</a:t>
            </a:r>
            <a:endParaRPr lang="en-US" altLang="ko-KR" sz="3000" spc="-3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0C095E96-C995-F11E-293F-F485FC4E3223}"/>
              </a:ext>
            </a:extLst>
          </p:cNvPr>
          <p:cNvSpPr/>
          <p:nvPr/>
        </p:nvSpPr>
        <p:spPr>
          <a:xfrm rot="10800000">
            <a:off x="5956429" y="2775362"/>
            <a:ext cx="279134" cy="24063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B4B4394-508A-F880-4605-DC3ED74B1F1F}"/>
              </a:ext>
            </a:extLst>
          </p:cNvPr>
          <p:cNvSpPr/>
          <p:nvPr/>
        </p:nvSpPr>
        <p:spPr>
          <a:xfrm>
            <a:off x="3136230" y="3194618"/>
            <a:ext cx="5919537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F7AA54-918F-E449-38FE-9DB519BCC48F}"/>
              </a:ext>
            </a:extLst>
          </p:cNvPr>
          <p:cNvSpPr txBox="1"/>
          <p:nvPr/>
        </p:nvSpPr>
        <p:spPr>
          <a:xfrm>
            <a:off x="3749846" y="3495788"/>
            <a:ext cx="46923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2, </a:t>
            </a:r>
            <a:r>
              <a:rPr lang="ko-KR" altLang="en-US" sz="3200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시민 및 경찰에게 정보 전달</a:t>
            </a:r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8AECA5E6-28CC-9BFF-90A6-0B495ACFC4F9}"/>
              </a:ext>
            </a:extLst>
          </p:cNvPr>
          <p:cNvSpPr/>
          <p:nvPr/>
        </p:nvSpPr>
        <p:spPr>
          <a:xfrm rot="10800000">
            <a:off x="5956429" y="4533746"/>
            <a:ext cx="279134" cy="24063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6054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4" y="2201338"/>
            <a:ext cx="5374106" cy="3154710"/>
            <a:chOff x="6817894" y="1639864"/>
            <a:chExt cx="5374106" cy="315471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4" y="1639864"/>
              <a:ext cx="1731564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199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4" y="3350782"/>
              <a:ext cx="53741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800" b="1" spc="-3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그래프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4252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Part 2</a:t>
            </a:r>
            <a:endParaRPr lang="ko-KR" altLang="en-US" sz="1600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04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지역별 그래프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112C0AA0-E39E-C775-D534-63FAF80A8183}"/>
              </a:ext>
            </a:extLst>
          </p:cNvPr>
          <p:cNvCxnSpPr/>
          <p:nvPr/>
        </p:nvCxnSpPr>
        <p:spPr>
          <a:xfrm>
            <a:off x="144378" y="3242667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6EC80E-57E5-5309-6328-AAD22BDA186E}"/>
              </a:ext>
            </a:extLst>
          </p:cNvPr>
          <p:cNvSpPr/>
          <p:nvPr/>
        </p:nvSpPr>
        <p:spPr>
          <a:xfrm>
            <a:off x="6829199" y="1149382"/>
            <a:ext cx="4996777" cy="45538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8090B3-1276-3C3F-5016-FDE7A659D1F9}"/>
              </a:ext>
            </a:extLst>
          </p:cNvPr>
          <p:cNvSpPr txBox="1"/>
          <p:nvPr/>
        </p:nvSpPr>
        <p:spPr>
          <a:xfrm>
            <a:off x="7181287" y="2365630"/>
            <a:ext cx="4292599" cy="2121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지역별 그래프는 지역당 높은 범죄 유형과 범죄 발생 평균을 막대 그래프로 표현 했다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이러한 그래프로 특정 지역에서 많이 발생하는 범죄 유형을 파악할 수 있다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6E19463-4589-BB65-2A68-94CECFC13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8A5EF7DB-9673-76E6-D6D9-C95A89E47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87" y="335531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051" name="_x417188136">
            <a:extLst>
              <a:ext uri="{FF2B5EF4-FFF2-40B4-BE49-F238E27FC236}">
                <a16:creationId xmlns:a16="http://schemas.microsoft.com/office/drawing/2014/main" id="{E4F2D051-3D96-78C0-ABA1-5CE779FE5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02" y="965743"/>
            <a:ext cx="6480175" cy="256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6">
            <a:extLst>
              <a:ext uri="{FF2B5EF4-FFF2-40B4-BE49-F238E27FC236}">
                <a16:creationId xmlns:a16="http://schemas.microsoft.com/office/drawing/2014/main" id="{145E4065-8F03-441D-DCA4-973B19EE0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053" name="_x415653056">
            <a:extLst>
              <a:ext uri="{FF2B5EF4-FFF2-40B4-BE49-F238E27FC236}">
                <a16:creationId xmlns:a16="http://schemas.microsoft.com/office/drawing/2014/main" id="{EF27CF15-0B92-E184-5E54-C2F9E5CEB2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888"/>
          <a:stretch/>
        </p:blipFill>
        <p:spPr bwMode="auto">
          <a:xfrm>
            <a:off x="253021" y="3539444"/>
            <a:ext cx="6467536" cy="244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753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Part 2</a:t>
            </a:r>
            <a:endParaRPr lang="ko-KR" altLang="en-US" sz="1600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지역별 범죄 통계 지도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112C0AA0-E39E-C775-D534-63FAF80A8183}"/>
              </a:ext>
            </a:extLst>
          </p:cNvPr>
          <p:cNvCxnSpPr/>
          <p:nvPr/>
        </p:nvCxnSpPr>
        <p:spPr>
          <a:xfrm>
            <a:off x="144378" y="3242667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6EC80E-57E5-5309-6328-AAD22BDA186E}"/>
              </a:ext>
            </a:extLst>
          </p:cNvPr>
          <p:cNvSpPr/>
          <p:nvPr/>
        </p:nvSpPr>
        <p:spPr>
          <a:xfrm>
            <a:off x="6829199" y="1149382"/>
            <a:ext cx="4996777" cy="45538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8090B3-1276-3C3F-5016-FDE7A659D1F9}"/>
              </a:ext>
            </a:extLst>
          </p:cNvPr>
          <p:cNvSpPr txBox="1"/>
          <p:nvPr/>
        </p:nvSpPr>
        <p:spPr>
          <a:xfrm>
            <a:off x="7181287" y="2365630"/>
            <a:ext cx="4292599" cy="2121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지도를 통해서 각 지역의 범죄 발생 건수 와 가장 많이 일어난 범죄 유형 확인 가능하다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레이어를 이용하여 도별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군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 별로 나누어 사용자가 보기 편리하다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6E19463-4589-BB65-2A68-94CECFC13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8A5EF7DB-9673-76E6-D6D9-C95A89E47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87" y="335531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145E4065-8F03-441D-DCA4-973B19EE0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7D0E780-6FF8-BD8B-56B1-3EBD79BAC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18" y="27750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074" name="_x415652336">
            <a:extLst>
              <a:ext uri="{FF2B5EF4-FFF2-40B4-BE49-F238E27FC236}">
                <a16:creationId xmlns:a16="http://schemas.microsoft.com/office/drawing/2014/main" id="{75684458-A8E2-2E76-90DF-44464A9BE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18" y="1384431"/>
            <a:ext cx="3311525" cy="394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_x415652696">
            <a:extLst>
              <a:ext uri="{FF2B5EF4-FFF2-40B4-BE49-F238E27FC236}">
                <a16:creationId xmlns:a16="http://schemas.microsoft.com/office/drawing/2014/main" id="{77BB53A3-2293-1E6D-3F24-F2E5B9019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33"/>
          <a:stretch>
            <a:fillRect/>
          </a:stretch>
        </p:blipFill>
        <p:spPr bwMode="auto">
          <a:xfrm>
            <a:off x="3592956" y="1384431"/>
            <a:ext cx="3106737" cy="394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3B9D0FA0-C35A-66D3-C590-A29A794FE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076" name="_x415655576">
            <a:extLst>
              <a:ext uri="{FF2B5EF4-FFF2-40B4-BE49-F238E27FC236}">
                <a16:creationId xmlns:a16="http://schemas.microsoft.com/office/drawing/2014/main" id="{512E00D7-9149-0C6E-F7C2-B211DE7B6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287" y="1224106"/>
            <a:ext cx="982662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696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Part 2</a:t>
            </a:r>
            <a:endParaRPr lang="ko-KR" altLang="en-US" sz="1600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지역별 범죄 주의 구간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112C0AA0-E39E-C775-D534-63FAF80A8183}"/>
              </a:ext>
            </a:extLst>
          </p:cNvPr>
          <p:cNvCxnSpPr/>
          <p:nvPr/>
        </p:nvCxnSpPr>
        <p:spPr>
          <a:xfrm>
            <a:off x="144378" y="3242667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6EC80E-57E5-5309-6328-AAD22BDA186E}"/>
              </a:ext>
            </a:extLst>
          </p:cNvPr>
          <p:cNvSpPr/>
          <p:nvPr/>
        </p:nvSpPr>
        <p:spPr>
          <a:xfrm>
            <a:off x="6829199" y="1149382"/>
            <a:ext cx="4996777" cy="45538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8090B3-1276-3C3F-5016-FDE7A659D1F9}"/>
              </a:ext>
            </a:extLst>
          </p:cNvPr>
          <p:cNvSpPr txBox="1"/>
          <p:nvPr/>
        </p:nvSpPr>
        <p:spPr>
          <a:xfrm>
            <a:off x="7181287" y="2313692"/>
            <a:ext cx="4292599" cy="22252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레이어를 통해 범죄 주의 구간을 선택할 수 있으며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경찰청에서 제공하는 행정구역별 범죄 밀도 분석 공간 정보를 이용해 범죄가 일어나는 밀집도를 파악할 수 있다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6E19463-4589-BB65-2A68-94CECFC13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8A5EF7DB-9673-76E6-D6D9-C95A89E47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87" y="335531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145E4065-8F03-441D-DCA4-973B19EE0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7D0E780-6FF8-BD8B-56B1-3EBD79BAC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18" y="23356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B9D0FA0-C35A-66D3-C590-A29A794FE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9413C9F9-CCA9-EAA5-45B5-97811BD2F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419338392">
            <a:extLst>
              <a:ext uri="{FF2B5EF4-FFF2-40B4-BE49-F238E27FC236}">
                <a16:creationId xmlns:a16="http://schemas.microsoft.com/office/drawing/2014/main" id="{C9199069-1B8C-901E-8584-68F2C7C99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23"/>
          <a:stretch>
            <a:fillRect/>
          </a:stretch>
        </p:blipFill>
        <p:spPr bwMode="auto">
          <a:xfrm>
            <a:off x="386151" y="1149382"/>
            <a:ext cx="6090958" cy="3284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0B9EAC2-52A7-5171-AE1C-3EC188DA1C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025" y="4028704"/>
            <a:ext cx="3628084" cy="240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92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Part 2</a:t>
            </a:r>
            <a:endParaRPr lang="ko-KR" altLang="en-US" sz="1600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04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err="1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장소별</a:t>
            </a:r>
            <a:r>
              <a:rPr lang="ko-KR" altLang="en-US" sz="2800" b="1" spc="-3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그래프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112C0AA0-E39E-C775-D534-63FAF80A8183}"/>
              </a:ext>
            </a:extLst>
          </p:cNvPr>
          <p:cNvCxnSpPr/>
          <p:nvPr/>
        </p:nvCxnSpPr>
        <p:spPr>
          <a:xfrm>
            <a:off x="144378" y="3242667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6EC80E-57E5-5309-6328-AAD22BDA186E}"/>
              </a:ext>
            </a:extLst>
          </p:cNvPr>
          <p:cNvSpPr/>
          <p:nvPr/>
        </p:nvSpPr>
        <p:spPr>
          <a:xfrm>
            <a:off x="6829199" y="1149382"/>
            <a:ext cx="4996777" cy="45538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8090B3-1276-3C3F-5016-FDE7A659D1F9}"/>
              </a:ext>
            </a:extLst>
          </p:cNvPr>
          <p:cNvSpPr txBox="1"/>
          <p:nvPr/>
        </p:nvSpPr>
        <p:spPr>
          <a:xfrm>
            <a:off x="7181287" y="2365630"/>
            <a:ext cx="4402770" cy="16712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장소별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그래프는 비율을 명확하게 표현하기 위해 원 그래프를 사용했고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가장 높은 비율을 가진 장소는 강조하여 시각적으로 쉽게 식별 할 수 있다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6E19463-4589-BB65-2A68-94CECFC13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8A5EF7DB-9673-76E6-D6D9-C95A89E47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87" y="335531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145E4065-8F03-441D-DCA4-973B19EE0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4289A83-4499-DB4D-0B62-16C928F4F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18" y="11194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121" name="_x415655144">
            <a:extLst>
              <a:ext uri="{FF2B5EF4-FFF2-40B4-BE49-F238E27FC236}">
                <a16:creationId xmlns:a16="http://schemas.microsoft.com/office/drawing/2014/main" id="{08BD12FD-778B-B934-2B62-450A16E00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490"/>
          <a:stretch>
            <a:fillRect/>
          </a:stretch>
        </p:blipFill>
        <p:spPr bwMode="auto">
          <a:xfrm>
            <a:off x="219518" y="1532731"/>
            <a:ext cx="6480175" cy="379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24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367</Words>
  <Application>Microsoft Office PowerPoint</Application>
  <PresentationFormat>와이드스크린</PresentationFormat>
  <Paragraphs>67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Pretendard</vt:lpstr>
      <vt:lpstr>Pretendard Black</vt:lpstr>
      <vt:lpstr>나눔고딕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319</cp:lastModifiedBy>
  <cp:revision>61</cp:revision>
  <dcterms:created xsi:type="dcterms:W3CDTF">2022-08-03T01:14:38Z</dcterms:created>
  <dcterms:modified xsi:type="dcterms:W3CDTF">2024-06-18T01:34:20Z</dcterms:modified>
  <cp:version/>
</cp:coreProperties>
</file>