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79" r:id="rId5"/>
    <p:sldId id="280" r:id="rId6"/>
    <p:sldId id="274" r:id="rId7"/>
    <p:sldId id="276" r:id="rId8"/>
    <p:sldId id="262" r:id="rId9"/>
    <p:sldId id="265" r:id="rId10"/>
    <p:sldId id="258" r:id="rId11"/>
    <p:sldId id="263" r:id="rId12"/>
    <p:sldId id="264" r:id="rId13"/>
    <p:sldId id="267" r:id="rId14"/>
    <p:sldId id="268" r:id="rId15"/>
    <p:sldId id="273" r:id="rId16"/>
    <p:sldId id="278" r:id="rId17"/>
    <p:sldId id="277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527051" y="4437063"/>
            <a:ext cx="103632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 kern="120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527051" y="5445125"/>
            <a:ext cx="85344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 kern="1200"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lvl="1" indent="-4572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117475"/>
            <a:ext cx="27432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117475"/>
            <a:ext cx="8070573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4917" y="117475"/>
            <a:ext cx="10767483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719667" y="11239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891" y="4110673"/>
            <a:ext cx="10363200" cy="966787"/>
          </a:xfrm>
        </p:spPr>
        <p:txBody>
          <a:bodyPr/>
          <a:lstStyle/>
          <a:p>
            <a:r>
              <a:rPr lang="en-US" altLang="zh-CN"/>
              <a:t>MagicHome</a:t>
            </a:r>
            <a:r>
              <a:rPr lang="zh-CN" altLang="en-US"/>
              <a:t>家装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070" y="4991735"/>
            <a:ext cx="5246370" cy="1581150"/>
          </a:xfrm>
        </p:spPr>
        <p:txBody>
          <a:bodyPr>
            <a:normAutofit/>
          </a:bodyPr>
          <a:lstStyle/>
          <a:p>
            <a:r>
              <a:rPr lang="zh-CN" altLang="en-US"/>
              <a:t>班级：</a:t>
            </a:r>
            <a:r>
              <a:rPr lang="en-US" altLang="zh-CN"/>
              <a:t>15</a:t>
            </a:r>
            <a:r>
              <a:rPr lang="zh-CN" altLang="en-US"/>
              <a:t>秋宏图预科</a:t>
            </a:r>
          </a:p>
          <a:p>
            <a:r>
              <a:rPr lang="zh-CN" altLang="en-US"/>
              <a:t>指导老师：</a:t>
            </a:r>
            <a:r>
              <a:rPr lang="en-US" altLang="zh-CN"/>
              <a:t>Mr </a:t>
            </a:r>
            <a:r>
              <a:rPr lang="zh-CN" altLang="en-US"/>
              <a:t>王、</a:t>
            </a:r>
            <a:r>
              <a:rPr lang="en-US" altLang="zh-CN"/>
              <a:t>Mr </a:t>
            </a:r>
            <a:r>
              <a:rPr lang="zh-CN" altLang="en-US"/>
              <a:t>朱</a:t>
            </a:r>
          </a:p>
          <a:p>
            <a:r>
              <a:rPr lang="zh-CN" altLang="en-US">
                <a:sym typeface="+mn-ea"/>
              </a:rPr>
              <a:t>小组成员：危锦辉、沙晓丽、陈俊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信息管理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</a:rPr>
              <a:t>4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类用户都可以登录到后台查看、修改自己的信息，修改密码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14705" y="1974215"/>
            <a:ext cx="1668780" cy="1386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用户</a:t>
            </a:r>
          </a:p>
        </p:txBody>
      </p:sp>
      <p:sp>
        <p:nvSpPr>
          <p:cNvPr id="10" name="右箭头 9"/>
          <p:cNvSpPr/>
          <p:nvPr/>
        </p:nvSpPr>
        <p:spPr>
          <a:xfrm>
            <a:off x="2696845" y="2324100"/>
            <a:ext cx="2293620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点击查看个人信息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5089525" y="1973580"/>
            <a:ext cx="1448435" cy="1387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查看自己的个人信息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684010" y="2324100"/>
            <a:ext cx="2000250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点击修改信息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8795385" y="1753870"/>
            <a:ext cx="2787015" cy="182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获取到用户传递过来的修改过的信息，用户点击提交，则把用户修改后的信息保存到数据库，并跳转到查看个人信息页面，显示用户修改过后的信息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391285" y="3582035"/>
            <a:ext cx="1649095" cy="1533525"/>
          </a:xfrm>
          <a:custGeom>
            <a:avLst/>
            <a:gdLst>
              <a:gd name="connsiteX0" fmla="*/ 580 w 3091"/>
              <a:gd name="connsiteY0" fmla="*/ 20 h 2415"/>
              <a:gd name="connsiteX1" fmla="*/ 599 w 3091"/>
              <a:gd name="connsiteY1" fmla="*/ 1256 h 2415"/>
              <a:gd name="connsiteX2" fmla="*/ 2280 w 3091"/>
              <a:gd name="connsiteY2" fmla="*/ 1295 h 2415"/>
              <a:gd name="connsiteX3" fmla="*/ 2319 w 3091"/>
              <a:gd name="connsiteY3" fmla="*/ 657 h 2415"/>
              <a:gd name="connsiteX4" fmla="*/ 3091 w 3091"/>
              <a:gd name="connsiteY4" fmla="*/ 1623 h 2415"/>
              <a:gd name="connsiteX5" fmla="*/ 2261 w 3091"/>
              <a:gd name="connsiteY5" fmla="*/ 2415 h 2415"/>
              <a:gd name="connsiteX6" fmla="*/ 2261 w 3091"/>
              <a:gd name="connsiteY6" fmla="*/ 1855 h 2415"/>
              <a:gd name="connsiteX7" fmla="*/ 0 w 3091"/>
              <a:gd name="connsiteY7" fmla="*/ 1836 h 2415"/>
              <a:gd name="connsiteX8" fmla="*/ 0 w 3091"/>
              <a:gd name="connsiteY8" fmla="*/ 0 h 2415"/>
              <a:gd name="connsiteX9" fmla="*/ 580 w 3091"/>
              <a:gd name="connsiteY9" fmla="*/ 20 h 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" h="2415">
                <a:moveTo>
                  <a:pt x="580" y="20"/>
                </a:moveTo>
                <a:lnTo>
                  <a:pt x="599" y="1256"/>
                </a:lnTo>
                <a:lnTo>
                  <a:pt x="2280" y="1295"/>
                </a:lnTo>
                <a:lnTo>
                  <a:pt x="2319" y="657"/>
                </a:lnTo>
                <a:lnTo>
                  <a:pt x="3091" y="1623"/>
                </a:lnTo>
                <a:lnTo>
                  <a:pt x="2261" y="2415"/>
                </a:lnTo>
                <a:lnTo>
                  <a:pt x="2261" y="1855"/>
                </a:lnTo>
                <a:lnTo>
                  <a:pt x="0" y="1836"/>
                </a:lnTo>
                <a:lnTo>
                  <a:pt x="0" y="0"/>
                </a:lnTo>
                <a:lnTo>
                  <a:pt x="580" y="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91285" y="4366895"/>
            <a:ext cx="1582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点击修改密码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3199765" y="3884930"/>
            <a:ext cx="1287145" cy="12306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显示修改密码页面</a:t>
            </a:r>
          </a:p>
        </p:txBody>
      </p:sp>
      <p:sp>
        <p:nvSpPr>
          <p:cNvPr id="17" name="右箭头 16"/>
          <p:cNvSpPr/>
          <p:nvPr/>
        </p:nvSpPr>
        <p:spPr>
          <a:xfrm>
            <a:off x="4659630" y="4206240"/>
            <a:ext cx="2918460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输入旧密码和新密码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7727315" y="3884930"/>
            <a:ext cx="3855085" cy="13252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获取到用户传递过来的旧密码和新密码，判断用户输入的旧密码是否正确，新密码长度是否大于</a:t>
            </a:r>
            <a:r>
              <a:rPr lang="en-US" altLang="zh-CN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位，如果是，告诉用户下次登录使请用新密码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用户预约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填写预约相关信息，点击提交，等待装修公司接受预约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814705" y="1937385"/>
            <a:ext cx="1657350" cy="1080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业主</a:t>
            </a:r>
          </a:p>
        </p:txBody>
      </p:sp>
      <p:sp>
        <p:nvSpPr>
          <p:cNvPr id="5" name="右箭头 4"/>
          <p:cNvSpPr/>
          <p:nvPr/>
        </p:nvSpPr>
        <p:spPr>
          <a:xfrm>
            <a:off x="2745740" y="2091055"/>
            <a:ext cx="2219960" cy="77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点击某家装修公司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5102225" y="1937385"/>
            <a:ext cx="1202055" cy="1080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填写预约相关信息</a:t>
            </a:r>
          </a:p>
        </p:txBody>
      </p:sp>
      <p:sp>
        <p:nvSpPr>
          <p:cNvPr id="7" name="右箭头 6"/>
          <p:cNvSpPr/>
          <p:nvPr/>
        </p:nvSpPr>
        <p:spPr>
          <a:xfrm>
            <a:off x="6548755" y="2085340"/>
            <a:ext cx="1876425" cy="78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点击提交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8622665" y="1937385"/>
            <a:ext cx="2588895" cy="2857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获取到用户传递过来的信息，保存到数据库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814705" y="3201670"/>
            <a:ext cx="7316470" cy="1496695"/>
          </a:xfrm>
          <a:custGeom>
            <a:avLst/>
            <a:gdLst>
              <a:gd name="connsiteX0" fmla="*/ 10297 w 10297"/>
              <a:gd name="connsiteY0" fmla="*/ 2647 h 3536"/>
              <a:gd name="connsiteX1" fmla="*/ 1642 w 10297"/>
              <a:gd name="connsiteY1" fmla="*/ 2666 h 3536"/>
              <a:gd name="connsiteX2" fmla="*/ 1623 w 10297"/>
              <a:gd name="connsiteY2" fmla="*/ 1159 h 3536"/>
              <a:gd name="connsiteX3" fmla="*/ 2453 w 10297"/>
              <a:gd name="connsiteY3" fmla="*/ 1159 h 3536"/>
              <a:gd name="connsiteX4" fmla="*/ 1217 w 10297"/>
              <a:gd name="connsiteY4" fmla="*/ 0 h 3536"/>
              <a:gd name="connsiteX5" fmla="*/ 0 w 10297"/>
              <a:gd name="connsiteY5" fmla="*/ 1178 h 3536"/>
              <a:gd name="connsiteX6" fmla="*/ 831 w 10297"/>
              <a:gd name="connsiteY6" fmla="*/ 1159 h 3536"/>
              <a:gd name="connsiteX7" fmla="*/ 850 w 10297"/>
              <a:gd name="connsiteY7" fmla="*/ 3536 h 3536"/>
              <a:gd name="connsiteX8" fmla="*/ 10297 w 10297"/>
              <a:gd name="connsiteY8" fmla="*/ 3478 h 3536"/>
              <a:gd name="connsiteX9" fmla="*/ 10297 w 10297"/>
              <a:gd name="connsiteY9" fmla="*/ 2647 h 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97" h="3536">
                <a:moveTo>
                  <a:pt x="10297" y="2647"/>
                </a:moveTo>
                <a:lnTo>
                  <a:pt x="1642" y="2666"/>
                </a:lnTo>
                <a:lnTo>
                  <a:pt x="1623" y="1159"/>
                </a:lnTo>
                <a:lnTo>
                  <a:pt x="2453" y="1159"/>
                </a:lnTo>
                <a:lnTo>
                  <a:pt x="1217" y="0"/>
                </a:lnTo>
                <a:lnTo>
                  <a:pt x="0" y="1178"/>
                </a:lnTo>
                <a:lnTo>
                  <a:pt x="831" y="1159"/>
                </a:lnTo>
                <a:lnTo>
                  <a:pt x="850" y="3536"/>
                </a:lnTo>
                <a:lnTo>
                  <a:pt x="10297" y="3478"/>
                </a:lnTo>
                <a:lnTo>
                  <a:pt x="10297" y="26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44625" y="4313555"/>
            <a:ext cx="668655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弹窗提示业主已经预约成功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用户收藏管理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用户可对喜欢的商品、装修公司，装修案例、设计师、设计案例进行收藏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814705" y="1938020"/>
            <a:ext cx="1766570" cy="13246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普通用户</a:t>
            </a:r>
          </a:p>
        </p:txBody>
      </p:sp>
      <p:sp>
        <p:nvSpPr>
          <p:cNvPr id="5" name="右箭头 4"/>
          <p:cNvSpPr/>
          <p:nvPr/>
        </p:nvSpPr>
        <p:spPr>
          <a:xfrm>
            <a:off x="2807335" y="2144395"/>
            <a:ext cx="1834515" cy="805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页面点击收藏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4745355" y="1938020"/>
            <a:ext cx="3848100" cy="13252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获取到用户点击的商品、装修公司、装修案例、设计师、设计案例保存到数据库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089660" y="3394075"/>
            <a:ext cx="3975100" cy="2469515"/>
          </a:xfrm>
          <a:custGeom>
            <a:avLst/>
            <a:gdLst>
              <a:gd name="connsiteX0" fmla="*/ 985 w 6260"/>
              <a:gd name="connsiteY0" fmla="*/ 6 h 4411"/>
              <a:gd name="connsiteX1" fmla="*/ 966 w 6260"/>
              <a:gd name="connsiteY1" fmla="*/ 2189 h 4411"/>
              <a:gd name="connsiteX2" fmla="*/ 4734 w 6260"/>
              <a:gd name="connsiteY2" fmla="*/ 2228 h 4411"/>
              <a:gd name="connsiteX3" fmla="*/ 4734 w 6260"/>
              <a:gd name="connsiteY3" fmla="*/ 1107 h 4411"/>
              <a:gd name="connsiteX4" fmla="*/ 6260 w 6260"/>
              <a:gd name="connsiteY4" fmla="*/ 2769 h 4411"/>
              <a:gd name="connsiteX5" fmla="*/ 4734 w 6260"/>
              <a:gd name="connsiteY5" fmla="*/ 4411 h 4411"/>
              <a:gd name="connsiteX6" fmla="*/ 4714 w 6260"/>
              <a:gd name="connsiteY6" fmla="*/ 3638 h 4411"/>
              <a:gd name="connsiteX7" fmla="*/ 0 w 6260"/>
              <a:gd name="connsiteY7" fmla="*/ 3644 h 4411"/>
              <a:gd name="connsiteX8" fmla="*/ 0 w 6260"/>
              <a:gd name="connsiteY8" fmla="*/ 0 h 4411"/>
              <a:gd name="connsiteX9" fmla="*/ 985 w 6260"/>
              <a:gd name="connsiteY9" fmla="*/ 6 h 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60" h="4411">
                <a:moveTo>
                  <a:pt x="985" y="6"/>
                </a:moveTo>
                <a:lnTo>
                  <a:pt x="966" y="2189"/>
                </a:lnTo>
                <a:lnTo>
                  <a:pt x="4734" y="2228"/>
                </a:lnTo>
                <a:lnTo>
                  <a:pt x="4734" y="1107"/>
                </a:lnTo>
                <a:lnTo>
                  <a:pt x="6260" y="2769"/>
                </a:lnTo>
                <a:lnTo>
                  <a:pt x="4734" y="4411"/>
                </a:lnTo>
                <a:lnTo>
                  <a:pt x="4714" y="3638"/>
                </a:lnTo>
                <a:lnTo>
                  <a:pt x="0" y="3644"/>
                </a:lnTo>
                <a:lnTo>
                  <a:pt x="0" y="0"/>
                </a:lnTo>
                <a:lnTo>
                  <a:pt x="985" y="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660" y="4737100"/>
            <a:ext cx="39014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进入后台可查看收藏的商品、装修公司、设计师、装修案例、设计案例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113655" y="3962400"/>
            <a:ext cx="1510030" cy="1901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显示收藏的商品、装修公司、设计师、装修案例、设计案例</a:t>
            </a:r>
          </a:p>
        </p:txBody>
      </p:sp>
      <p:sp>
        <p:nvSpPr>
          <p:cNvPr id="9" name="右箭头 8"/>
          <p:cNvSpPr/>
          <p:nvPr/>
        </p:nvSpPr>
        <p:spPr>
          <a:xfrm>
            <a:off x="6814820" y="4519930"/>
            <a:ext cx="1643380" cy="785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点击删除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8684260" y="4029075"/>
            <a:ext cx="2379980" cy="1766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可删除不喜欢的商品、装修公司、设计师、装修案例、设计案例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用户评论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业主可对装修公司进行评论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719455" y="2023745"/>
            <a:ext cx="1583055" cy="1275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业主</a:t>
            </a:r>
          </a:p>
        </p:txBody>
      </p:sp>
      <p:sp>
        <p:nvSpPr>
          <p:cNvPr id="5" name="右箭头 4"/>
          <p:cNvSpPr/>
          <p:nvPr/>
        </p:nvSpPr>
        <p:spPr>
          <a:xfrm>
            <a:off x="2512695" y="2244090"/>
            <a:ext cx="2513965" cy="77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点击装修公司详情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5163185" y="2023745"/>
            <a:ext cx="1214755" cy="1275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填写相关评论信息</a:t>
            </a:r>
          </a:p>
        </p:txBody>
      </p:sp>
      <p:sp>
        <p:nvSpPr>
          <p:cNvPr id="7" name="右箭头 6"/>
          <p:cNvSpPr/>
          <p:nvPr/>
        </p:nvSpPr>
        <p:spPr>
          <a:xfrm>
            <a:off x="6623050" y="2274570"/>
            <a:ext cx="1706245" cy="711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点击提交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8610600" y="2023745"/>
            <a:ext cx="2564130" cy="30664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获取用户传递过来的评论信息，保存到数据库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并按时间顺序查询最新评论的前三条数据显示到装修公司详情页面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719455" y="3495675"/>
            <a:ext cx="7426325" cy="1496695"/>
          </a:xfrm>
          <a:custGeom>
            <a:avLst/>
            <a:gdLst>
              <a:gd name="connsiteX0" fmla="*/ 10297 w 10297"/>
              <a:gd name="connsiteY0" fmla="*/ 2647 h 3536"/>
              <a:gd name="connsiteX1" fmla="*/ 1642 w 10297"/>
              <a:gd name="connsiteY1" fmla="*/ 2666 h 3536"/>
              <a:gd name="connsiteX2" fmla="*/ 1623 w 10297"/>
              <a:gd name="connsiteY2" fmla="*/ 1159 h 3536"/>
              <a:gd name="connsiteX3" fmla="*/ 2453 w 10297"/>
              <a:gd name="connsiteY3" fmla="*/ 1159 h 3536"/>
              <a:gd name="connsiteX4" fmla="*/ 1217 w 10297"/>
              <a:gd name="connsiteY4" fmla="*/ 0 h 3536"/>
              <a:gd name="connsiteX5" fmla="*/ 0 w 10297"/>
              <a:gd name="connsiteY5" fmla="*/ 1178 h 3536"/>
              <a:gd name="connsiteX6" fmla="*/ 831 w 10297"/>
              <a:gd name="connsiteY6" fmla="*/ 1159 h 3536"/>
              <a:gd name="connsiteX7" fmla="*/ 850 w 10297"/>
              <a:gd name="connsiteY7" fmla="*/ 3536 h 3536"/>
              <a:gd name="connsiteX8" fmla="*/ 10297 w 10297"/>
              <a:gd name="connsiteY8" fmla="*/ 3478 h 3536"/>
              <a:gd name="connsiteX9" fmla="*/ 10297 w 10297"/>
              <a:gd name="connsiteY9" fmla="*/ 2647 h 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97" h="3536">
                <a:moveTo>
                  <a:pt x="10297" y="2647"/>
                </a:moveTo>
                <a:lnTo>
                  <a:pt x="1642" y="2666"/>
                </a:lnTo>
                <a:lnTo>
                  <a:pt x="1623" y="1159"/>
                </a:lnTo>
                <a:lnTo>
                  <a:pt x="2453" y="1159"/>
                </a:lnTo>
                <a:lnTo>
                  <a:pt x="1217" y="0"/>
                </a:lnTo>
                <a:lnTo>
                  <a:pt x="0" y="1178"/>
                </a:lnTo>
                <a:lnTo>
                  <a:pt x="831" y="1159"/>
                </a:lnTo>
                <a:lnTo>
                  <a:pt x="850" y="3536"/>
                </a:lnTo>
                <a:lnTo>
                  <a:pt x="10297" y="3478"/>
                </a:lnTo>
                <a:lnTo>
                  <a:pt x="10297" y="26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47470" y="4599940"/>
            <a:ext cx="683323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刷新显示该用户最新的最新评论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建材、案例、活动管理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" y="977265"/>
            <a:ext cx="10972800" cy="5152390"/>
          </a:xfrm>
        </p:spPr>
        <p:txBody>
          <a:bodyPr/>
          <a:lstStyle/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建材商、装修公司在后台可以添加、查看、修改、删除、自己的活动信息</a:t>
            </a: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装修公司、设计师在后台可以添加、查看、修改、删除、自己的案例信息，每个案例最多支持</a:t>
            </a:r>
            <a:r>
              <a:rPr lang="en-US" altLang="zh-CN" sz="2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5</a:t>
            </a: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张图片</a:t>
            </a: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建材商在后台可以添加、查看、修改删除自己的商品信息</a:t>
            </a:r>
          </a:p>
          <a:p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7225" y="2477135"/>
            <a:ext cx="1153795" cy="1202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商家</a:t>
            </a:r>
          </a:p>
        </p:txBody>
      </p:sp>
      <p:sp>
        <p:nvSpPr>
          <p:cNvPr id="5" name="右箭头 4"/>
          <p:cNvSpPr/>
          <p:nvPr/>
        </p:nvSpPr>
        <p:spPr>
          <a:xfrm>
            <a:off x="1910715" y="2766060"/>
            <a:ext cx="169291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点击查看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716655" y="2477770"/>
            <a:ext cx="993775" cy="1202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显示活动信息</a:t>
            </a:r>
          </a:p>
        </p:txBody>
      </p:sp>
      <p:sp>
        <p:nvSpPr>
          <p:cNvPr id="7" name="右箭头 6"/>
          <p:cNvSpPr/>
          <p:nvPr/>
        </p:nvSpPr>
        <p:spPr>
          <a:xfrm>
            <a:off x="4820920" y="2747645"/>
            <a:ext cx="1374140" cy="662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点击修改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6320155" y="2367915"/>
            <a:ext cx="2413635" cy="17519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获取到商家修改过的信息，商家点击提交，跳转到查看活动页面，显示最新修改的活动信息</a:t>
            </a:r>
          </a:p>
        </p:txBody>
      </p:sp>
      <p:sp>
        <p:nvSpPr>
          <p:cNvPr id="9" name="右箭头 8"/>
          <p:cNvSpPr/>
          <p:nvPr/>
        </p:nvSpPr>
        <p:spPr>
          <a:xfrm>
            <a:off x="8906510" y="2809240"/>
            <a:ext cx="1447165" cy="600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点击删除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10353675" y="2367915"/>
            <a:ext cx="1276350" cy="1703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根据商家点击的活动的</a:t>
            </a:r>
            <a:r>
              <a:rPr lang="en-US" altLang="zh-CN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id</a:t>
            </a:r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从数据库删除数据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087120" y="3823970"/>
            <a:ext cx="2152650" cy="2305685"/>
          </a:xfrm>
          <a:custGeom>
            <a:avLst/>
            <a:gdLst>
              <a:gd name="connsiteX0" fmla="*/ 870 w 3390"/>
              <a:gd name="connsiteY0" fmla="*/ 37 h 3631"/>
              <a:gd name="connsiteX1" fmla="*/ 870 w 3390"/>
              <a:gd name="connsiteY1" fmla="*/ 2163 h 3631"/>
              <a:gd name="connsiteX2" fmla="*/ 2614 w 3390"/>
              <a:gd name="connsiteY2" fmla="*/ 2182 h 3631"/>
              <a:gd name="connsiteX3" fmla="*/ 2590 w 3390"/>
              <a:gd name="connsiteY3" fmla="*/ 1583 h 3631"/>
              <a:gd name="connsiteX4" fmla="*/ 3390 w 3390"/>
              <a:gd name="connsiteY4" fmla="*/ 2588 h 3631"/>
              <a:gd name="connsiteX5" fmla="*/ 2516 w 3390"/>
              <a:gd name="connsiteY5" fmla="*/ 3631 h 3631"/>
              <a:gd name="connsiteX6" fmla="*/ 2516 w 3390"/>
              <a:gd name="connsiteY6" fmla="*/ 2935 h 3631"/>
              <a:gd name="connsiteX7" fmla="*/ 0 w 3390"/>
              <a:gd name="connsiteY7" fmla="*/ 2938 h 3631"/>
              <a:gd name="connsiteX8" fmla="*/ 0 w 3390"/>
              <a:gd name="connsiteY8" fmla="*/ 0 h 3631"/>
              <a:gd name="connsiteX9" fmla="*/ 870 w 3390"/>
              <a:gd name="connsiteY9" fmla="*/ 37 h 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0" h="3631">
                <a:moveTo>
                  <a:pt x="870" y="37"/>
                </a:moveTo>
                <a:lnTo>
                  <a:pt x="870" y="2163"/>
                </a:lnTo>
                <a:lnTo>
                  <a:pt x="2614" y="2182"/>
                </a:lnTo>
                <a:lnTo>
                  <a:pt x="2590" y="1583"/>
                </a:lnTo>
                <a:lnTo>
                  <a:pt x="3390" y="2588"/>
                </a:lnTo>
                <a:lnTo>
                  <a:pt x="2516" y="3631"/>
                </a:lnTo>
                <a:lnTo>
                  <a:pt x="2516" y="2935"/>
                </a:lnTo>
                <a:lnTo>
                  <a:pt x="0" y="2938"/>
                </a:lnTo>
                <a:lnTo>
                  <a:pt x="0" y="0"/>
                </a:lnTo>
                <a:lnTo>
                  <a:pt x="870" y="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7120" y="5250180"/>
            <a:ext cx="18529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点击添加活动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3459480" y="4608195"/>
            <a:ext cx="1250950" cy="1521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显示添加活动页面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929505" y="5006975"/>
            <a:ext cx="2427605" cy="7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填写活动相关信息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7433310" y="4558665"/>
            <a:ext cx="3091815" cy="1619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获取到商家传递过来的信息，保存到数据库，提示商家添加成功，点击查看活动，显示最新添加的活动在第一页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预约管理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查看预约，每个预约最多可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</a:rPr>
              <a:t>5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个装修公司查看，装修公司可申请查看预约者手机号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1065530" y="2280920"/>
            <a:ext cx="1250950" cy="11283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装修公司</a:t>
            </a:r>
          </a:p>
        </p:txBody>
      </p:sp>
      <p:sp>
        <p:nvSpPr>
          <p:cNvPr id="5" name="右箭头 4"/>
          <p:cNvSpPr/>
          <p:nvPr/>
        </p:nvSpPr>
        <p:spPr>
          <a:xfrm>
            <a:off x="2439035" y="2495550"/>
            <a:ext cx="2724150" cy="69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点击查看未接受的预约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5365750" y="2279650"/>
            <a:ext cx="1460500" cy="11277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显示所有未接受的预约</a:t>
            </a:r>
          </a:p>
        </p:txBody>
      </p:sp>
      <p:sp>
        <p:nvSpPr>
          <p:cNvPr id="8" name="右箭头 7"/>
          <p:cNvSpPr/>
          <p:nvPr/>
        </p:nvSpPr>
        <p:spPr>
          <a:xfrm>
            <a:off x="7015480" y="2495550"/>
            <a:ext cx="1913890" cy="699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点击接受预约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9100820" y="2279650"/>
            <a:ext cx="1988820" cy="11290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接受预约后可查看预约者手机号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307465" y="3566160"/>
            <a:ext cx="2900680" cy="2305685"/>
          </a:xfrm>
          <a:custGeom>
            <a:avLst/>
            <a:gdLst>
              <a:gd name="connsiteX0" fmla="*/ 870 w 3390"/>
              <a:gd name="connsiteY0" fmla="*/ 37 h 3631"/>
              <a:gd name="connsiteX1" fmla="*/ 870 w 3390"/>
              <a:gd name="connsiteY1" fmla="*/ 2163 h 3631"/>
              <a:gd name="connsiteX2" fmla="*/ 2614 w 3390"/>
              <a:gd name="connsiteY2" fmla="*/ 2182 h 3631"/>
              <a:gd name="connsiteX3" fmla="*/ 2590 w 3390"/>
              <a:gd name="connsiteY3" fmla="*/ 1583 h 3631"/>
              <a:gd name="connsiteX4" fmla="*/ 3390 w 3390"/>
              <a:gd name="connsiteY4" fmla="*/ 2588 h 3631"/>
              <a:gd name="connsiteX5" fmla="*/ 2516 w 3390"/>
              <a:gd name="connsiteY5" fmla="*/ 3631 h 3631"/>
              <a:gd name="connsiteX6" fmla="*/ 2516 w 3390"/>
              <a:gd name="connsiteY6" fmla="*/ 2935 h 3631"/>
              <a:gd name="connsiteX7" fmla="*/ 0 w 3390"/>
              <a:gd name="connsiteY7" fmla="*/ 2938 h 3631"/>
              <a:gd name="connsiteX8" fmla="*/ 0 w 3390"/>
              <a:gd name="connsiteY8" fmla="*/ 0 h 3631"/>
              <a:gd name="connsiteX9" fmla="*/ 870 w 3390"/>
              <a:gd name="connsiteY9" fmla="*/ 37 h 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0" h="3631">
                <a:moveTo>
                  <a:pt x="870" y="37"/>
                </a:moveTo>
                <a:lnTo>
                  <a:pt x="870" y="2163"/>
                </a:lnTo>
                <a:lnTo>
                  <a:pt x="2614" y="2182"/>
                </a:lnTo>
                <a:lnTo>
                  <a:pt x="2590" y="1583"/>
                </a:lnTo>
                <a:lnTo>
                  <a:pt x="3390" y="2588"/>
                </a:lnTo>
                <a:lnTo>
                  <a:pt x="2516" y="3631"/>
                </a:lnTo>
                <a:lnTo>
                  <a:pt x="2516" y="2935"/>
                </a:lnTo>
                <a:lnTo>
                  <a:pt x="0" y="2938"/>
                </a:lnTo>
                <a:lnTo>
                  <a:pt x="0" y="0"/>
                </a:lnTo>
                <a:lnTo>
                  <a:pt x="870" y="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73810" y="4943475"/>
            <a:ext cx="2674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点击查看已接受的预约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4389755" y="4117340"/>
            <a:ext cx="1823085" cy="1754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可查看业主的详细信息，当联系完业主后，预约信息可以被删除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667" y="1590260"/>
            <a:ext cx="10972800" cy="4061239"/>
          </a:xfrm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团队的重要性：一个人的能力和精力总是有限的，在有限的时间做完项目，一个人是不可能完成的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团队沟通的重要性：组员之间的沟通也很重要，如果缺乏沟通，那么几个人做和一个人做没什么区别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团队之间的配合：组员之间如果配合不来，也是没法完成这次项目的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任务分配：每个组员安排下</a:t>
            </a: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去的任务要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合理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383" y="1007165"/>
            <a:ext cx="449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行楷" pitchFamily="2" charset="-122"/>
                <a:ea typeface="华文行楷" pitchFamily="2" charset="-122"/>
              </a:rPr>
              <a:t>通过这次项目学到了什么？</a:t>
            </a:r>
            <a:endParaRPr lang="zh-CN" altLang="en-US" sz="2800" b="1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6960" y="2795905"/>
            <a:ext cx="7498080" cy="12661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prstTxWarp prst="textPlain">
              <a:avLst/>
            </a:prstTxWarp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7200" b="1">
                <a:ln w="0" cmpd="sng">
                  <a:solidFill>
                    <a:srgbClr val="FFFFFF"/>
                  </a:solidFill>
                  <a:prstDash val="solid"/>
                </a:ln>
                <a:blipFill>
                  <a:blip r:embed="rId2">
                    <a:alphaModFix amt="99000"/>
                  </a:blip>
                  <a:tile tx="139700" sx="59000" sy="42000" algn="b"/>
                </a:blipFill>
                <a:effectLst>
                  <a:glow rad="139700">
                    <a:srgbClr val="809CE2">
                      <a:alpha val="40000"/>
                    </a:srgbClr>
                  </a:glow>
                </a:effectLst>
                <a:latin typeface="华文行楷" panose="02010800040101010101" charset="-122"/>
                <a:ea typeface="华文行楷" panose="02010800040101010101" charset="-122"/>
              </a:rPr>
              <a:t>Thanks</a:t>
            </a:r>
            <a:r>
              <a:rPr lang="zh-CN" altLang="en-US" sz="7200" b="1">
                <a:ln w="0" cmpd="sng">
                  <a:solidFill>
                    <a:srgbClr val="FFFFFF"/>
                  </a:solidFill>
                  <a:prstDash val="solid"/>
                </a:ln>
                <a:blipFill>
                  <a:blip r:embed="rId2">
                    <a:alphaModFix amt="99000"/>
                  </a:blip>
                  <a:tile tx="139700" sx="59000" sy="42000" algn="b"/>
                </a:blipFill>
                <a:effectLst>
                  <a:glow rad="139700">
                    <a:srgbClr val="809CE2">
                      <a:alpha val="40000"/>
                    </a:srgbClr>
                  </a:glow>
                </a:effectLst>
                <a:latin typeface="华文行楷" panose="02010800040101010101" charset="-122"/>
                <a:ea typeface="华文行楷" panose="02010800040101010101" charset="-122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简介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5435" y="1030605"/>
            <a:ext cx="11580495" cy="448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	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在这个遍地是房的时代，人们对房子的需求也越来越多。在以前，为了把房子弄的漂亮一点，不惜东奔西走到处寻找装修公司，还得货比三家，选完装修公司，还得考虑装修设计的问题，所以再到处找寻好的设计师，设计师找完了，还得考虑建材商品等等一系列的问题。</a:t>
            </a:r>
          </a:p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</a:rPr>
              <a:t>	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然而，现在，您不需要那么麻烦到处东奔西走了，您只需要在家点点手指，滑滑屏幕，这些事情就可以全部搞定，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MagicHome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完美的为您解决了这些问题。</a:t>
            </a:r>
          </a:p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MagicHome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入驻了全赣州最好的装修公司、最优秀的设计团队，更有最诚信的建材商，您需要什么样的装修公司，什么样的设计师，什么价格的商品，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MagicHome</a:t>
            </a:r>
            <a:r>
              <a:rPr lang="zh-CN" altLang="en-US" sz="24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都可以满足您的需要</a:t>
            </a:r>
          </a:p>
          <a:p>
            <a:r>
              <a:rPr lang="en-US" altLang="zh-CN" sz="24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MagicHome</a:t>
            </a:r>
            <a:r>
              <a:rPr lang="zh-CN" altLang="en-US" sz="24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不仅仅只是方便业主，更是方便各个商家入驻的平台，所以，不管您是普通用户，装修公司，设计师，还是建材商，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MagicHome</a:t>
            </a:r>
            <a:r>
              <a:rPr lang="zh-CN" altLang="en-US" sz="24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都为您提供了一个属于您的平台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实现的功能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用户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：</a:t>
            </a:r>
          </a:p>
          <a:p>
            <a:r>
              <a:rPr lang="zh-CN" sz="2000">
                <a:latin typeface="华文行楷" panose="02010800040101010101" charset="-122"/>
                <a:ea typeface="华文行楷" panose="02010800040101010101" charset="-122"/>
              </a:rPr>
              <a:t>信息管理、用户预约、收藏管理、发表评论、浏览页面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建材商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：</a:t>
            </a: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信息管理、建材管理、活动管理</a:t>
            </a:r>
          </a:p>
          <a:p>
            <a:r>
              <a:rPr lang="zh-CN" altLang="en-US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装修公司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：</a:t>
            </a: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信息管理、案例管理、活动管理、预约管理</a:t>
            </a:r>
          </a:p>
          <a:p>
            <a:r>
              <a:rPr lang="zh-CN" altLang="en-US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设计师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：</a:t>
            </a: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信息管理、案例管理</a:t>
            </a:r>
          </a:p>
          <a:p>
            <a:r>
              <a:rPr lang="zh-CN" altLang="en-US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超级管理员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：</a:t>
            </a: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信息管理、管理员管理、用户管理、装修公司管理、建材商管理、设计师管理</a:t>
            </a:r>
          </a:p>
          <a:p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用到的技术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8139" y="1404730"/>
            <a:ext cx="10774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、采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用</a:t>
            </a:r>
            <a:r>
              <a:rPr lang="en-US" altLang="zh-CN" sz="2400" dirty="0" err="1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mvc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设计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模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式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好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处：层次清晰，分层结构，利于维护，利于扩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展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2400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JSTL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标签技术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	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好处：减少了</a:t>
            </a:r>
            <a:r>
              <a:rPr lang="en-US" altLang="zh-CN" sz="2400" dirty="0" err="1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jsp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页面的</a:t>
            </a:r>
            <a:r>
              <a:rPr lang="en-US" altLang="zh-CN" sz="2400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java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片段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、数据连接池技术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	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好处：解决了重复创建连接、关闭连接的问题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、使用会话跟踪技术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好处：用</a:t>
            </a:r>
            <a:r>
              <a:rPr lang="en-US" altLang="zh-CN" sz="2400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session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来保存用户的信息，以防在请求或响应时造成数据的丢失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团队分工和团队制度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8139" y="1404730"/>
            <a:ext cx="107740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团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队的分工：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我们的网站总共分为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6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个模块，分别为：游客、业主、装修公司、设计师、建材商、管理员。每个组员负者完成完成其中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个或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个模块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团队的制度：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、统一命名规则，包名、类名、项目名字等等名字统一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2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、变量命名规定好，不可以出现拼音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、团队之间沟通好，不要去写重复的代码，重复的代码抽出来写成方法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超级管理员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55" y="956310"/>
            <a:ext cx="10972800" cy="5288915"/>
          </a:xfrm>
        </p:spPr>
        <p:txBody>
          <a:bodyPr/>
          <a:lstStyle/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由系统初始化一个超级管理员，超级管理员可以操作任何模块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超级管理员可以添加普通管理员，普通管理员只能对特定的功能进行操作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管理员登录直接输入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</a:rPr>
              <a:t>URL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地址进入登录页面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审核分为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</a:rPr>
              <a:t>3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类审核，分别是建材商、装修公司和设计师，审核时如果是建材商、装修公司则添加经纬度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查看已审核的建材商、装修公司、设计师、如有违法信息则可禁用该用户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装修公司管理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查看装修公司信息、删除装修公司，查看、删除装修公司案例、活动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建材商管理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查看建材商信息、删除建材商，查看、删除建材商商品、活动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设计师管理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查看设计师信息、删除设计师，查看、删除设计师案例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管理员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用户管理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管理员可以查看、修改用户信息，冻结用户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超级管理员可添加、删除、修改、查看、禁用所有普通管理员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普通管理员只能查看所有管理员</a:t>
            </a:r>
          </a:p>
          <a:p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申请入驻界面包含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类申请，分别是普通用户、建材商、装修公司、设计师、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普通用户注册不需要审核，直接注册完就可以进行登录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商家入驻，填写相关信息，点击提交保存到数据库，状态为待审核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  <a:p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814705" y="2283460"/>
            <a:ext cx="1362075" cy="10071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用户</a:t>
            </a:r>
          </a:p>
        </p:txBody>
      </p:sp>
      <p:sp>
        <p:nvSpPr>
          <p:cNvPr id="6" name="右箭头 5"/>
          <p:cNvSpPr/>
          <p:nvPr/>
        </p:nvSpPr>
        <p:spPr>
          <a:xfrm>
            <a:off x="2292350" y="2493010"/>
            <a:ext cx="1520825" cy="5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点击注册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3911600" y="2283460"/>
            <a:ext cx="1447800" cy="1006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注册页面输入注册信息</a:t>
            </a:r>
          </a:p>
        </p:txBody>
      </p:sp>
      <p:sp>
        <p:nvSpPr>
          <p:cNvPr id="8" name="右箭头 7"/>
          <p:cNvSpPr/>
          <p:nvPr/>
        </p:nvSpPr>
        <p:spPr>
          <a:xfrm>
            <a:off x="5506085" y="2492375"/>
            <a:ext cx="1631950" cy="5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信息验证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7396480" y="2283460"/>
            <a:ext cx="3891915" cy="3470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根据用户传递过来的邮箱去数据库查有没该邮箱，如果有，则告诉注册用户已经存在该用户，如果没有，则去判断用户传递过来的密码是否为</a:t>
            </a:r>
            <a:r>
              <a:rPr lang="en-US" altLang="zh-CN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位以上的，手机号是否为</a:t>
            </a:r>
            <a:r>
              <a:rPr lang="en-US" altLang="zh-CN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为数字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4352925" y="3375025"/>
            <a:ext cx="2785110" cy="1287780"/>
          </a:xfrm>
          <a:custGeom>
            <a:avLst/>
            <a:gdLst>
              <a:gd name="connsiteX0" fmla="*/ 4367 w 4386"/>
              <a:gd name="connsiteY0" fmla="*/ 1468 h 2028"/>
              <a:gd name="connsiteX1" fmla="*/ 1179 w 4386"/>
              <a:gd name="connsiteY1" fmla="*/ 1487 h 2028"/>
              <a:gd name="connsiteX2" fmla="*/ 1162 w 4386"/>
              <a:gd name="connsiteY2" fmla="*/ 666 h 2028"/>
              <a:gd name="connsiteX3" fmla="*/ 1623 w 4386"/>
              <a:gd name="connsiteY3" fmla="*/ 657 h 2028"/>
              <a:gd name="connsiteX4" fmla="*/ 831 w 4386"/>
              <a:gd name="connsiteY4" fmla="*/ 0 h 2028"/>
              <a:gd name="connsiteX5" fmla="*/ 0 w 4386"/>
              <a:gd name="connsiteY5" fmla="*/ 637 h 2028"/>
              <a:gd name="connsiteX6" fmla="*/ 503 w 4386"/>
              <a:gd name="connsiteY6" fmla="*/ 657 h 2028"/>
              <a:gd name="connsiteX7" fmla="*/ 503 w 4386"/>
              <a:gd name="connsiteY7" fmla="*/ 2028 h 2028"/>
              <a:gd name="connsiteX8" fmla="*/ 4386 w 4386"/>
              <a:gd name="connsiteY8" fmla="*/ 2028 h 2028"/>
              <a:gd name="connsiteX9" fmla="*/ 4367 w 4386"/>
              <a:gd name="connsiteY9" fmla="*/ 1468 h 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6" h="2028">
                <a:moveTo>
                  <a:pt x="4367" y="1468"/>
                </a:moveTo>
                <a:lnTo>
                  <a:pt x="1179" y="1487"/>
                </a:lnTo>
                <a:lnTo>
                  <a:pt x="1162" y="666"/>
                </a:lnTo>
                <a:lnTo>
                  <a:pt x="1623" y="657"/>
                </a:lnTo>
                <a:lnTo>
                  <a:pt x="831" y="0"/>
                </a:lnTo>
                <a:lnTo>
                  <a:pt x="0" y="637"/>
                </a:lnTo>
                <a:lnTo>
                  <a:pt x="503" y="657"/>
                </a:lnTo>
                <a:lnTo>
                  <a:pt x="503" y="2028"/>
                </a:lnTo>
                <a:lnTo>
                  <a:pt x="4386" y="2028"/>
                </a:lnTo>
                <a:lnTo>
                  <a:pt x="4367" y="14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59630" y="4277995"/>
            <a:ext cx="2478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验证失败跳转回注册页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721995" y="3422015"/>
            <a:ext cx="6538595" cy="2245360"/>
          </a:xfrm>
          <a:custGeom>
            <a:avLst/>
            <a:gdLst>
              <a:gd name="connsiteX0" fmla="*/ 10297 w 10297"/>
              <a:gd name="connsiteY0" fmla="*/ 2647 h 3536"/>
              <a:gd name="connsiteX1" fmla="*/ 1642 w 10297"/>
              <a:gd name="connsiteY1" fmla="*/ 2666 h 3536"/>
              <a:gd name="connsiteX2" fmla="*/ 1623 w 10297"/>
              <a:gd name="connsiteY2" fmla="*/ 1159 h 3536"/>
              <a:gd name="connsiteX3" fmla="*/ 2453 w 10297"/>
              <a:gd name="connsiteY3" fmla="*/ 1159 h 3536"/>
              <a:gd name="connsiteX4" fmla="*/ 1217 w 10297"/>
              <a:gd name="connsiteY4" fmla="*/ 0 h 3536"/>
              <a:gd name="connsiteX5" fmla="*/ 0 w 10297"/>
              <a:gd name="connsiteY5" fmla="*/ 1178 h 3536"/>
              <a:gd name="connsiteX6" fmla="*/ 831 w 10297"/>
              <a:gd name="connsiteY6" fmla="*/ 1159 h 3536"/>
              <a:gd name="connsiteX7" fmla="*/ 850 w 10297"/>
              <a:gd name="connsiteY7" fmla="*/ 3536 h 3536"/>
              <a:gd name="connsiteX8" fmla="*/ 10297 w 10297"/>
              <a:gd name="connsiteY8" fmla="*/ 3478 h 3536"/>
              <a:gd name="connsiteX9" fmla="*/ 10297 w 10297"/>
              <a:gd name="connsiteY9" fmla="*/ 2647 h 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97" h="3536">
                <a:moveTo>
                  <a:pt x="10297" y="2647"/>
                </a:moveTo>
                <a:lnTo>
                  <a:pt x="1642" y="2666"/>
                </a:lnTo>
                <a:lnTo>
                  <a:pt x="1623" y="1159"/>
                </a:lnTo>
                <a:lnTo>
                  <a:pt x="2453" y="1159"/>
                </a:lnTo>
                <a:lnTo>
                  <a:pt x="1217" y="0"/>
                </a:lnTo>
                <a:lnTo>
                  <a:pt x="0" y="1178"/>
                </a:lnTo>
                <a:lnTo>
                  <a:pt x="831" y="1159"/>
                </a:lnTo>
                <a:lnTo>
                  <a:pt x="850" y="3536"/>
                </a:lnTo>
                <a:lnTo>
                  <a:pt x="10297" y="3478"/>
                </a:lnTo>
                <a:lnTo>
                  <a:pt x="10297" y="26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61110" y="5114925"/>
            <a:ext cx="5999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验证成功告诉用户已经注册成功，可以进行登录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登录默认为普通用户登录</a:t>
            </a:r>
          </a:p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商家、设计师需要通过审核才能登录， 审核通过，登录后跳转到后台管理页面</a:t>
            </a:r>
            <a:endParaRPr lang="en-US" altLang="zh-CN" sz="2400">
              <a:latin typeface="华文行楷" panose="02010800040101010101" charset="-122"/>
              <a:ea typeface="华文行楷" panose="02010800040101010101" charset="-122"/>
            </a:endParaRPr>
          </a:p>
          <a:p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814705" y="2283460"/>
            <a:ext cx="1362075" cy="10071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用户</a:t>
            </a:r>
          </a:p>
        </p:txBody>
      </p:sp>
      <p:sp>
        <p:nvSpPr>
          <p:cNvPr id="6" name="右箭头 5"/>
          <p:cNvSpPr/>
          <p:nvPr/>
        </p:nvSpPr>
        <p:spPr>
          <a:xfrm>
            <a:off x="2292350" y="2493010"/>
            <a:ext cx="1520825" cy="5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点击登录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3911600" y="2283460"/>
            <a:ext cx="1447800" cy="1006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登录页面输入邮箱密码</a:t>
            </a:r>
          </a:p>
        </p:txBody>
      </p:sp>
      <p:sp>
        <p:nvSpPr>
          <p:cNvPr id="8" name="右箭头 7"/>
          <p:cNvSpPr/>
          <p:nvPr/>
        </p:nvSpPr>
        <p:spPr>
          <a:xfrm>
            <a:off x="5506085" y="2492375"/>
            <a:ext cx="1631950" cy="5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信息验证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7396480" y="2283460"/>
            <a:ext cx="3891915" cy="3470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根据用户传递过来的邮箱和密码去数据库查询有没有该用户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4352925" y="3375025"/>
            <a:ext cx="2785110" cy="1287780"/>
          </a:xfrm>
          <a:custGeom>
            <a:avLst/>
            <a:gdLst>
              <a:gd name="connsiteX0" fmla="*/ 4367 w 4386"/>
              <a:gd name="connsiteY0" fmla="*/ 1468 h 2028"/>
              <a:gd name="connsiteX1" fmla="*/ 1179 w 4386"/>
              <a:gd name="connsiteY1" fmla="*/ 1487 h 2028"/>
              <a:gd name="connsiteX2" fmla="*/ 1162 w 4386"/>
              <a:gd name="connsiteY2" fmla="*/ 666 h 2028"/>
              <a:gd name="connsiteX3" fmla="*/ 1623 w 4386"/>
              <a:gd name="connsiteY3" fmla="*/ 657 h 2028"/>
              <a:gd name="connsiteX4" fmla="*/ 831 w 4386"/>
              <a:gd name="connsiteY4" fmla="*/ 0 h 2028"/>
              <a:gd name="connsiteX5" fmla="*/ 0 w 4386"/>
              <a:gd name="connsiteY5" fmla="*/ 637 h 2028"/>
              <a:gd name="connsiteX6" fmla="*/ 503 w 4386"/>
              <a:gd name="connsiteY6" fmla="*/ 657 h 2028"/>
              <a:gd name="connsiteX7" fmla="*/ 503 w 4386"/>
              <a:gd name="connsiteY7" fmla="*/ 2028 h 2028"/>
              <a:gd name="connsiteX8" fmla="*/ 4386 w 4386"/>
              <a:gd name="connsiteY8" fmla="*/ 2028 h 2028"/>
              <a:gd name="connsiteX9" fmla="*/ 4367 w 4386"/>
              <a:gd name="connsiteY9" fmla="*/ 1468 h 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6" h="2028">
                <a:moveTo>
                  <a:pt x="4367" y="1468"/>
                </a:moveTo>
                <a:lnTo>
                  <a:pt x="1179" y="1487"/>
                </a:lnTo>
                <a:lnTo>
                  <a:pt x="1162" y="666"/>
                </a:lnTo>
                <a:lnTo>
                  <a:pt x="1623" y="657"/>
                </a:lnTo>
                <a:lnTo>
                  <a:pt x="831" y="0"/>
                </a:lnTo>
                <a:lnTo>
                  <a:pt x="0" y="637"/>
                </a:lnTo>
                <a:lnTo>
                  <a:pt x="503" y="657"/>
                </a:lnTo>
                <a:lnTo>
                  <a:pt x="503" y="2028"/>
                </a:lnTo>
                <a:lnTo>
                  <a:pt x="4386" y="2028"/>
                </a:lnTo>
                <a:lnTo>
                  <a:pt x="4367" y="14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59630" y="4277995"/>
            <a:ext cx="2478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验证失败跳转回登录页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721995" y="3422015"/>
            <a:ext cx="6538595" cy="2245360"/>
          </a:xfrm>
          <a:custGeom>
            <a:avLst/>
            <a:gdLst>
              <a:gd name="connsiteX0" fmla="*/ 10297 w 10297"/>
              <a:gd name="connsiteY0" fmla="*/ 2647 h 3536"/>
              <a:gd name="connsiteX1" fmla="*/ 1642 w 10297"/>
              <a:gd name="connsiteY1" fmla="*/ 2666 h 3536"/>
              <a:gd name="connsiteX2" fmla="*/ 1623 w 10297"/>
              <a:gd name="connsiteY2" fmla="*/ 1159 h 3536"/>
              <a:gd name="connsiteX3" fmla="*/ 2453 w 10297"/>
              <a:gd name="connsiteY3" fmla="*/ 1159 h 3536"/>
              <a:gd name="connsiteX4" fmla="*/ 1217 w 10297"/>
              <a:gd name="connsiteY4" fmla="*/ 0 h 3536"/>
              <a:gd name="connsiteX5" fmla="*/ 0 w 10297"/>
              <a:gd name="connsiteY5" fmla="*/ 1178 h 3536"/>
              <a:gd name="connsiteX6" fmla="*/ 831 w 10297"/>
              <a:gd name="connsiteY6" fmla="*/ 1159 h 3536"/>
              <a:gd name="connsiteX7" fmla="*/ 850 w 10297"/>
              <a:gd name="connsiteY7" fmla="*/ 3536 h 3536"/>
              <a:gd name="connsiteX8" fmla="*/ 10297 w 10297"/>
              <a:gd name="connsiteY8" fmla="*/ 3478 h 3536"/>
              <a:gd name="connsiteX9" fmla="*/ 10297 w 10297"/>
              <a:gd name="connsiteY9" fmla="*/ 2647 h 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97" h="3536">
                <a:moveTo>
                  <a:pt x="10297" y="2647"/>
                </a:moveTo>
                <a:lnTo>
                  <a:pt x="1642" y="2666"/>
                </a:lnTo>
                <a:lnTo>
                  <a:pt x="1623" y="1159"/>
                </a:lnTo>
                <a:lnTo>
                  <a:pt x="2453" y="1159"/>
                </a:lnTo>
                <a:lnTo>
                  <a:pt x="1217" y="0"/>
                </a:lnTo>
                <a:lnTo>
                  <a:pt x="0" y="1178"/>
                </a:lnTo>
                <a:lnTo>
                  <a:pt x="831" y="1159"/>
                </a:lnTo>
                <a:lnTo>
                  <a:pt x="850" y="3536"/>
                </a:lnTo>
                <a:lnTo>
                  <a:pt x="10297" y="3478"/>
                </a:lnTo>
                <a:lnTo>
                  <a:pt x="10297" y="26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61110" y="5114925"/>
            <a:ext cx="5999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验证成功跳转到主页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1945</Words>
  <Application>Microsoft Office PowerPoint</Application>
  <PresentationFormat>自定义</PresentationFormat>
  <Paragraphs>143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立体地图</vt:lpstr>
      <vt:lpstr>MagicHome家装</vt:lpstr>
      <vt:lpstr>简介</vt:lpstr>
      <vt:lpstr>实现的功能</vt:lpstr>
      <vt:lpstr>用到的技术</vt:lpstr>
      <vt:lpstr>团队分工和团队制度</vt:lpstr>
      <vt:lpstr>超级管理员</vt:lpstr>
      <vt:lpstr>管理员</vt:lpstr>
      <vt:lpstr>注册</vt:lpstr>
      <vt:lpstr>登录</vt:lpstr>
      <vt:lpstr>信息管理</vt:lpstr>
      <vt:lpstr>用户预约</vt:lpstr>
      <vt:lpstr>用户收藏管理</vt:lpstr>
      <vt:lpstr>用户评论</vt:lpstr>
      <vt:lpstr>建材、案例、活动管理</vt:lpstr>
      <vt:lpstr>预约管理</vt:lpstr>
      <vt:lpstr>总结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USER</cp:lastModifiedBy>
  <cp:revision>40</cp:revision>
  <dcterms:created xsi:type="dcterms:W3CDTF">2016-09-22T03:09:00Z</dcterms:created>
  <dcterms:modified xsi:type="dcterms:W3CDTF">2016-09-28T02:15:17Z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