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ags/tag5.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 id="267" r:id="rId10"/>
    <p:sldId id="268" r:id="rId11"/>
    <p:sldId id="270" r:id="rId12"/>
    <p:sldId id="269" r:id="rId13"/>
    <p:sldId id="271" r:id="rId14"/>
    <p:sldId id="272" r:id="rId15"/>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C1E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p:cViewPr varScale="1">
        <p:scale>
          <a:sx n="72" d="100"/>
          <a:sy n="72" d="100"/>
        </p:scale>
        <p:origin x="-1332"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tags" Target="../tags/tag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Master" Target="../slideMasters/slideMaster1.xml"/><Relationship Id="rId11" Type="http://schemas.openxmlformats.org/officeDocument/2006/relationships/image" Target="../media/image5.png"/><Relationship Id="rId5" Type="http://schemas.openxmlformats.org/officeDocument/2006/relationships/tags" Target="../tags/tag5.xml"/><Relationship Id="rId10" Type="http://schemas.openxmlformats.org/officeDocument/2006/relationships/image" Target="../media/image4.png"/><Relationship Id="rId4" Type="http://schemas.openxmlformats.org/officeDocument/2006/relationships/tags" Target="../tags/tag4.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3080" name="Rectangle 8"/>
          <p:cNvSpPr>
            <a:spLocks noGrp="1" noChangeArrowheads="1"/>
          </p:cNvSpPr>
          <p:nvPr>
            <p:ph type="dt" sz="half" idx="2"/>
          </p:nvPr>
        </p:nvSpPr>
        <p:spPr>
          <a:xfrm>
            <a:off x="2195513" y="6381750"/>
            <a:ext cx="504825" cy="374650"/>
          </a:xfrm>
        </p:spPr>
        <p:txBody>
          <a:bodyPr/>
          <a:lstStyle>
            <a:lvl1pPr>
              <a:defRPr>
                <a:latin typeface="+mn-lt"/>
              </a:defRPr>
            </a:lvl1pPr>
          </a:lstStyle>
          <a:p>
            <a:endParaRPr lang="en-GB" altLang="zh-CN"/>
          </a:p>
        </p:txBody>
      </p:sp>
      <p:sp>
        <p:nvSpPr>
          <p:cNvPr id="3081" name="Rectangle 9"/>
          <p:cNvSpPr>
            <a:spLocks noGrp="1" noChangeArrowheads="1"/>
          </p:cNvSpPr>
          <p:nvPr>
            <p:ph type="ftr" sz="quarter" idx="3"/>
          </p:nvPr>
        </p:nvSpPr>
        <p:spPr>
          <a:xfrm>
            <a:off x="2805113" y="6381750"/>
            <a:ext cx="509587" cy="374650"/>
          </a:xfrm>
        </p:spPr>
        <p:txBody>
          <a:bodyPr/>
          <a:lstStyle>
            <a:lvl1pPr>
              <a:defRPr>
                <a:latin typeface="+mn-lt"/>
              </a:defRPr>
            </a:lvl1pPr>
          </a:lstStyle>
          <a:p>
            <a:endParaRPr lang="en-GB" altLang="zh-CN"/>
          </a:p>
        </p:txBody>
      </p:sp>
      <p:sp>
        <p:nvSpPr>
          <p:cNvPr id="3082" name="Rectangle 10"/>
          <p:cNvSpPr>
            <a:spLocks noGrp="1" noChangeArrowheads="1"/>
          </p:cNvSpPr>
          <p:nvPr>
            <p:ph type="sldNum" sz="quarter" idx="4"/>
          </p:nvPr>
        </p:nvSpPr>
        <p:spPr>
          <a:xfrm>
            <a:off x="3421063" y="6381750"/>
            <a:ext cx="358775" cy="374650"/>
          </a:xfrm>
        </p:spPr>
        <p:txBody>
          <a:bodyPr/>
          <a:lstStyle>
            <a:lvl1pPr>
              <a:defRPr>
                <a:latin typeface="+mn-lt"/>
              </a:defRPr>
            </a:lvl1pPr>
          </a:lstStyle>
          <a:p>
            <a:fld id="{9CE92412-7659-4459-B05C-252EDED37CE8}" type="slidenum">
              <a:rPr lang="en-GB" altLang="zh-CN"/>
              <a:pPr/>
              <a:t>‹#›</a:t>
            </a:fld>
            <a:endParaRPr lang="en-GB" altLang="zh-CN"/>
          </a:p>
        </p:txBody>
      </p:sp>
      <p:pic>
        <p:nvPicPr>
          <p:cNvPr id="3084" name="Picture 12"/>
          <p:cNvPicPr>
            <a:picLocks noChangeAspect="1" noChangeArrowheads="1"/>
          </p:cNvPicPr>
          <p:nvPr/>
        </p:nvPicPr>
        <p:blipFill>
          <a:blip r:embed="rId7" cstate="print">
            <a:extLst>
              <a:ext uri="{28A0092B-C50C-407E-A947-70E740481C1C}">
                <a14:useLocalDpi xmlns="" xmlns:a14="http://schemas.microsoft.com/office/drawing/2010/main" val="0"/>
              </a:ext>
            </a:extLst>
          </a:blip>
          <a:srcRect l="398" t="484" r="380" b="461"/>
          <a:stretch>
            <a:fillRect/>
          </a:stretch>
        </p:blipFill>
        <p:spPr bwMode="auto">
          <a:xfrm>
            <a:off x="0" y="0"/>
            <a:ext cx="9144000" cy="6877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85" name="Picture 13"/>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17463" y="-3175"/>
            <a:ext cx="9161463" cy="6870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075" name="Rectangle 3"/>
          <p:cNvSpPr>
            <a:spLocks noGrp="1" noChangeArrowheads="1"/>
          </p:cNvSpPr>
          <p:nvPr>
            <p:ph type="ctrTitle"/>
          </p:nvPr>
        </p:nvSpPr>
        <p:spPr>
          <a:xfrm>
            <a:off x="363538" y="549275"/>
            <a:ext cx="7448550" cy="1025525"/>
          </a:xfrm>
        </p:spPr>
        <p:txBody>
          <a:bodyPr/>
          <a:lstStyle>
            <a:lvl1pPr>
              <a:defRPr sz="3500"/>
            </a:lvl1pPr>
          </a:lstStyle>
          <a:p>
            <a:pPr lvl="0"/>
            <a:r>
              <a:rPr lang="zh-CN" altLang="en-US" noProof="0" smtClean="0"/>
              <a:t>单击此处编辑母版标题样式</a:t>
            </a:r>
            <a:endParaRPr lang="en-GB" altLang="zh-CN" noProof="0" smtClean="0"/>
          </a:p>
        </p:txBody>
      </p:sp>
      <p:sp>
        <p:nvSpPr>
          <p:cNvPr id="3076" name="Rectangle 4"/>
          <p:cNvSpPr>
            <a:spLocks noGrp="1" noChangeArrowheads="1"/>
          </p:cNvSpPr>
          <p:nvPr>
            <p:ph type="subTitle" idx="1"/>
          </p:nvPr>
        </p:nvSpPr>
        <p:spPr>
          <a:xfrm>
            <a:off x="363538" y="1792288"/>
            <a:ext cx="7523162" cy="1222375"/>
          </a:xfrm>
        </p:spPr>
        <p:txBody>
          <a:bodyPr anchor="ctr"/>
          <a:lstStyle>
            <a:lvl1pPr marL="0" indent="0">
              <a:buFontTx/>
              <a:buNone/>
              <a:defRPr sz="2800">
                <a:latin typeface="Arial Black" panose="020B0A04020102020204" pitchFamily="34" charset="0"/>
              </a:defRPr>
            </a:lvl1pPr>
          </a:lstStyle>
          <a:p>
            <a:pPr lvl="0"/>
            <a:r>
              <a:rPr lang="zh-CN" altLang="en-US" noProof="0" smtClean="0"/>
              <a:t>单击此处编辑母版副标题样式</a:t>
            </a:r>
            <a:endParaRPr lang="en-GB" altLang="zh-CN" noProof="0" smtClean="0"/>
          </a:p>
        </p:txBody>
      </p:sp>
      <p:pic>
        <p:nvPicPr>
          <p:cNvPr id="3091" name="Picture 19" descr="1"/>
          <p:cNvPicPr>
            <a:picLocks noChangeAspect="1" noChangeArrowheads="1"/>
          </p:cNvPicPr>
          <p:nvPr>
            <p:custDataLst>
              <p:tags r:id="rId1"/>
            </p:custDataLst>
          </p:nvPr>
        </p:nvPicPr>
        <p:blipFill>
          <a:blip r:embed="rId9" cstate="print">
            <a:lum bright="6000"/>
            <a:extLst>
              <a:ext uri="{28A0092B-C50C-407E-A947-70E740481C1C}">
                <a14:useLocalDpi xmlns="" xmlns:a14="http://schemas.microsoft.com/office/drawing/2010/main" val="0"/>
              </a:ext>
            </a:extLst>
          </a:blip>
          <a:srcRect/>
          <a:stretch>
            <a:fillRect/>
          </a:stretch>
        </p:blipFill>
        <p:spPr bwMode="auto">
          <a:xfrm rot="-1875580">
            <a:off x="8243888" y="3284538"/>
            <a:ext cx="1047750" cy="13684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3092" name="Picture 20" descr="2"/>
          <p:cNvPicPr>
            <a:picLocks noChangeAspect="1" noChangeArrowheads="1"/>
          </p:cNvPicPr>
          <p:nvPr>
            <p:custDataLst>
              <p:tags r:id="rId2"/>
            </p:custDataLst>
          </p:nvPr>
        </p:nvPicPr>
        <p:blipFill>
          <a:blip r:embed="rId10" cstate="print">
            <a:lum bright="12000"/>
            <a:extLst>
              <a:ext uri="{28A0092B-C50C-407E-A947-70E740481C1C}">
                <a14:useLocalDpi xmlns="" xmlns:a14="http://schemas.microsoft.com/office/drawing/2010/main" val="0"/>
              </a:ext>
            </a:extLst>
          </a:blip>
          <a:srcRect/>
          <a:stretch>
            <a:fillRect/>
          </a:stretch>
        </p:blipFill>
        <p:spPr bwMode="auto">
          <a:xfrm rot="2592828">
            <a:off x="7812088" y="4292600"/>
            <a:ext cx="825500" cy="10795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3093" name="Picture 21" descr="4"/>
          <p:cNvPicPr>
            <a:picLocks noChangeAspect="1" noChangeArrowheads="1"/>
          </p:cNvPicPr>
          <p:nvPr>
            <p:custDataLst>
              <p:tags r:id="rId3"/>
            </p:custDataLst>
          </p:nvPr>
        </p:nvPicPr>
        <p:blipFill>
          <a:blip r:embed="rId11" cstate="print">
            <a:lum bright="6000"/>
            <a:extLst>
              <a:ext uri="{28A0092B-C50C-407E-A947-70E740481C1C}">
                <a14:useLocalDpi xmlns="" xmlns:a14="http://schemas.microsoft.com/office/drawing/2010/main" val="0"/>
              </a:ext>
            </a:extLst>
          </a:blip>
          <a:srcRect/>
          <a:stretch>
            <a:fillRect/>
          </a:stretch>
        </p:blipFill>
        <p:spPr bwMode="auto">
          <a:xfrm rot="-3119061">
            <a:off x="8123238" y="5422900"/>
            <a:ext cx="603250" cy="7905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3094" name="Picture 22" descr="3"/>
          <p:cNvPicPr>
            <a:picLocks noChangeAspect="1" noChangeArrowheads="1"/>
          </p:cNvPicPr>
          <p:nvPr>
            <p:custDataLst>
              <p:tags r:id="rId4"/>
            </p:custDataLst>
          </p:nvPr>
        </p:nvPicPr>
        <p:blipFill>
          <a:blip r:embed="rId12" cstate="print">
            <a:lum bright="18000"/>
            <a:extLst>
              <a:ext uri="{28A0092B-C50C-407E-A947-70E740481C1C}">
                <a14:useLocalDpi xmlns="" xmlns:a14="http://schemas.microsoft.com/office/drawing/2010/main" val="0"/>
              </a:ext>
            </a:extLst>
          </a:blip>
          <a:srcRect/>
          <a:stretch>
            <a:fillRect/>
          </a:stretch>
        </p:blipFill>
        <p:spPr bwMode="auto">
          <a:xfrm>
            <a:off x="8613775" y="4824413"/>
            <a:ext cx="711200" cy="9334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3095" name="Picture 23" descr="5"/>
          <p:cNvPicPr>
            <a:picLocks noChangeAspect="1" noChangeArrowheads="1"/>
          </p:cNvPicPr>
          <p:nvPr>
            <p:custDataLst>
              <p:tags r:id="rId5"/>
            </p:custDataLst>
          </p:nvPr>
        </p:nvPicPr>
        <p:blipFill>
          <a:blip r:embed="rId13" cstate="print">
            <a:lum bright="12000"/>
            <a:extLst>
              <a:ext uri="{28A0092B-C50C-407E-A947-70E740481C1C}">
                <a14:useLocalDpi xmlns="" xmlns:a14="http://schemas.microsoft.com/office/drawing/2010/main" val="0"/>
              </a:ext>
            </a:extLst>
          </a:blip>
          <a:srcRect/>
          <a:stretch>
            <a:fillRect/>
          </a:stretch>
        </p:blipFill>
        <p:spPr bwMode="auto">
          <a:xfrm rot="3568906">
            <a:off x="8632825" y="6083300"/>
            <a:ext cx="536575" cy="701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1000"/>
                                        <p:tgtEl>
                                          <p:spTgt spid="3075"/>
                                        </p:tgtEl>
                                      </p:cBhvr>
                                    </p:animEffect>
                                    <p:anim calcmode="lin" valueType="num">
                                      <p:cBhvr>
                                        <p:cTn id="8" dur="1000" fill="hold"/>
                                        <p:tgtEl>
                                          <p:spTgt spid="3075"/>
                                        </p:tgtEl>
                                        <p:attrNameLst>
                                          <p:attrName>ppt_x</p:attrName>
                                        </p:attrNameLst>
                                      </p:cBhvr>
                                      <p:tavLst>
                                        <p:tav tm="0">
                                          <p:val>
                                            <p:strVal val="#ppt_x"/>
                                          </p:val>
                                        </p:tav>
                                        <p:tav tm="100000">
                                          <p:val>
                                            <p:strVal val="#ppt_x"/>
                                          </p:val>
                                        </p:tav>
                                      </p:tavLst>
                                    </p:anim>
                                    <p:anim calcmode="lin" valueType="num">
                                      <p:cBhvr>
                                        <p:cTn id="9" dur="1000" fill="hold"/>
                                        <p:tgtEl>
                                          <p:spTgt spid="307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076">
                                            <p:txEl>
                                              <p:pRg st="0" end="0"/>
                                            </p:txEl>
                                          </p:spTgt>
                                        </p:tgtEl>
                                        <p:attrNameLst>
                                          <p:attrName>style.visibility</p:attrName>
                                        </p:attrNameLst>
                                      </p:cBhvr>
                                      <p:to>
                                        <p:strVal val="visible"/>
                                      </p:to>
                                    </p:set>
                                    <p:animEffect transition="in" filter="fade">
                                      <p:cBhvr>
                                        <p:cTn id="13" dur="1000"/>
                                        <p:tgtEl>
                                          <p:spTgt spid="3076">
                                            <p:txEl>
                                              <p:pRg st="0" end="0"/>
                                            </p:txEl>
                                          </p:spTgt>
                                        </p:tgtEl>
                                      </p:cBhvr>
                                    </p:animEffect>
                                    <p:anim calcmode="lin" valueType="num">
                                      <p:cBhvr>
                                        <p:cTn id="14" dur="1000" fill="hold"/>
                                        <p:tgtEl>
                                          <p:spTgt spid="307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07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6" grpId="0" build="p">
        <p:tmplLst>
          <p:tmpl lvl="1">
            <p:tnLst>
              <p:par>
                <p:cTn presetID="42" presetClass="entr" presetSubtype="0" fill="hold" nodeType="afterEffect">
                  <p:stCondLst>
                    <p:cond delay="0"/>
                  </p:stCondLst>
                  <p:childTnLst>
                    <p:set>
                      <p:cBhvr>
                        <p:cTn dur="1" fill="hold">
                          <p:stCondLst>
                            <p:cond delay="0"/>
                          </p:stCondLst>
                        </p:cTn>
                        <p:tgtEl>
                          <p:spTgt spid="3076"/>
                        </p:tgtEl>
                        <p:attrNameLst>
                          <p:attrName>style.visibility</p:attrName>
                        </p:attrNameLst>
                      </p:cBhvr>
                      <p:to>
                        <p:strVal val="visible"/>
                      </p:to>
                    </p:set>
                    <p:animEffect transition="in" filter="fade">
                      <p:cBhvr>
                        <p:cTn dur="1000"/>
                        <p:tgtEl>
                          <p:spTgt spid="3076"/>
                        </p:tgtEl>
                      </p:cBhvr>
                    </p:animEffect>
                    <p:anim calcmode="lin" valueType="num">
                      <p:cBhvr>
                        <p:cTn dur="1000" fill="hold"/>
                        <p:tgtEl>
                          <p:spTgt spid="3076"/>
                        </p:tgtEl>
                        <p:attrNameLst>
                          <p:attrName>ppt_x</p:attrName>
                        </p:attrNameLst>
                      </p:cBhvr>
                      <p:tavLst>
                        <p:tav tm="0">
                          <p:val>
                            <p:strVal val="#ppt_x"/>
                          </p:val>
                        </p:tav>
                        <p:tav tm="100000">
                          <p:val>
                            <p:strVal val="#ppt_x"/>
                          </p:val>
                        </p:tav>
                      </p:tavLst>
                    </p:anim>
                    <p:anim calcmode="lin" valueType="num">
                      <p:cBhvr>
                        <p:cTn dur="1000" fill="hold"/>
                        <p:tgtEl>
                          <p:spTgt spid="3076"/>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GB" altLang="zh-CN"/>
          </a:p>
        </p:txBody>
      </p:sp>
      <p:sp>
        <p:nvSpPr>
          <p:cNvPr id="5" name="页脚占位符 4"/>
          <p:cNvSpPr>
            <a:spLocks noGrp="1"/>
          </p:cNvSpPr>
          <p:nvPr>
            <p:ph type="ftr" sz="quarter" idx="11"/>
          </p:nvPr>
        </p:nvSpPr>
        <p:spPr/>
        <p:txBody>
          <a:bodyPr/>
          <a:lstStyle>
            <a:lvl1pPr>
              <a:defRPr/>
            </a:lvl1pPr>
          </a:lstStyle>
          <a:p>
            <a:endParaRPr lang="en-GB" altLang="zh-CN"/>
          </a:p>
        </p:txBody>
      </p:sp>
      <p:sp>
        <p:nvSpPr>
          <p:cNvPr id="6" name="灯片编号占位符 5"/>
          <p:cNvSpPr>
            <a:spLocks noGrp="1"/>
          </p:cNvSpPr>
          <p:nvPr>
            <p:ph type="sldNum" sz="quarter" idx="12"/>
          </p:nvPr>
        </p:nvSpPr>
        <p:spPr/>
        <p:txBody>
          <a:bodyPr/>
          <a:lstStyle>
            <a:lvl1pPr>
              <a:defRPr/>
            </a:lvl1pPr>
          </a:lstStyle>
          <a:p>
            <a:fld id="{A64D98F1-BCC0-4DC6-A1A8-DB285CE22F9C}" type="slidenum">
              <a:rPr lang="en-GB" altLang="zh-CN"/>
              <a:pPr/>
              <a:t>‹#›</a:t>
            </a:fld>
            <a:endParaRPr lang="en-GB" altLang="zh-CN"/>
          </a:p>
        </p:txBody>
      </p:sp>
    </p:spTree>
    <p:extLst>
      <p:ext uri="{BB962C8B-B14F-4D97-AF65-F5344CB8AC3E}">
        <p14:creationId xmlns="" xmlns:p14="http://schemas.microsoft.com/office/powerpoint/2010/main" val="75171555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16663" y="201613"/>
            <a:ext cx="2000250" cy="5924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14325" y="201613"/>
            <a:ext cx="5849938" cy="5924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GB" altLang="zh-CN"/>
          </a:p>
        </p:txBody>
      </p:sp>
      <p:sp>
        <p:nvSpPr>
          <p:cNvPr id="5" name="页脚占位符 4"/>
          <p:cNvSpPr>
            <a:spLocks noGrp="1"/>
          </p:cNvSpPr>
          <p:nvPr>
            <p:ph type="ftr" sz="quarter" idx="11"/>
          </p:nvPr>
        </p:nvSpPr>
        <p:spPr/>
        <p:txBody>
          <a:bodyPr/>
          <a:lstStyle>
            <a:lvl1pPr>
              <a:defRPr/>
            </a:lvl1pPr>
          </a:lstStyle>
          <a:p>
            <a:endParaRPr lang="en-GB" altLang="zh-CN"/>
          </a:p>
        </p:txBody>
      </p:sp>
      <p:sp>
        <p:nvSpPr>
          <p:cNvPr id="6" name="灯片编号占位符 5"/>
          <p:cNvSpPr>
            <a:spLocks noGrp="1"/>
          </p:cNvSpPr>
          <p:nvPr>
            <p:ph type="sldNum" sz="quarter" idx="12"/>
          </p:nvPr>
        </p:nvSpPr>
        <p:spPr/>
        <p:txBody>
          <a:bodyPr/>
          <a:lstStyle>
            <a:lvl1pPr>
              <a:defRPr/>
            </a:lvl1pPr>
          </a:lstStyle>
          <a:p>
            <a:fld id="{C42C4AC2-F911-4356-A3F5-25E4DF35F0EC}" type="slidenum">
              <a:rPr lang="en-GB" altLang="zh-CN"/>
              <a:pPr/>
              <a:t>‹#›</a:t>
            </a:fld>
            <a:endParaRPr lang="en-GB" altLang="zh-CN"/>
          </a:p>
        </p:txBody>
      </p:sp>
    </p:spTree>
    <p:extLst>
      <p:ext uri="{BB962C8B-B14F-4D97-AF65-F5344CB8AC3E}">
        <p14:creationId xmlns="" xmlns:p14="http://schemas.microsoft.com/office/powerpoint/2010/main" val="76434797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GB" altLang="zh-CN"/>
          </a:p>
        </p:txBody>
      </p:sp>
      <p:sp>
        <p:nvSpPr>
          <p:cNvPr id="5" name="页脚占位符 4"/>
          <p:cNvSpPr>
            <a:spLocks noGrp="1"/>
          </p:cNvSpPr>
          <p:nvPr>
            <p:ph type="ftr" sz="quarter" idx="11"/>
          </p:nvPr>
        </p:nvSpPr>
        <p:spPr/>
        <p:txBody>
          <a:bodyPr/>
          <a:lstStyle>
            <a:lvl1pPr>
              <a:defRPr/>
            </a:lvl1pPr>
          </a:lstStyle>
          <a:p>
            <a:endParaRPr lang="en-GB" altLang="zh-CN"/>
          </a:p>
        </p:txBody>
      </p:sp>
      <p:sp>
        <p:nvSpPr>
          <p:cNvPr id="6" name="灯片编号占位符 5"/>
          <p:cNvSpPr>
            <a:spLocks noGrp="1"/>
          </p:cNvSpPr>
          <p:nvPr>
            <p:ph type="sldNum" sz="quarter" idx="12"/>
          </p:nvPr>
        </p:nvSpPr>
        <p:spPr/>
        <p:txBody>
          <a:bodyPr/>
          <a:lstStyle>
            <a:lvl1pPr>
              <a:defRPr/>
            </a:lvl1pPr>
          </a:lstStyle>
          <a:p>
            <a:fld id="{03C6826F-76B4-4B21-B028-CE9C8C37AE1E}" type="slidenum">
              <a:rPr lang="en-GB" altLang="zh-CN"/>
              <a:pPr/>
              <a:t>‹#›</a:t>
            </a:fld>
            <a:endParaRPr lang="en-GB" altLang="zh-CN"/>
          </a:p>
        </p:txBody>
      </p:sp>
    </p:spTree>
    <p:extLst>
      <p:ext uri="{BB962C8B-B14F-4D97-AF65-F5344CB8AC3E}">
        <p14:creationId xmlns="" xmlns:p14="http://schemas.microsoft.com/office/powerpoint/2010/main" val="354700787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GB" altLang="zh-CN"/>
          </a:p>
        </p:txBody>
      </p:sp>
      <p:sp>
        <p:nvSpPr>
          <p:cNvPr id="5" name="页脚占位符 4"/>
          <p:cNvSpPr>
            <a:spLocks noGrp="1"/>
          </p:cNvSpPr>
          <p:nvPr>
            <p:ph type="ftr" sz="quarter" idx="11"/>
          </p:nvPr>
        </p:nvSpPr>
        <p:spPr/>
        <p:txBody>
          <a:bodyPr/>
          <a:lstStyle>
            <a:lvl1pPr>
              <a:defRPr/>
            </a:lvl1pPr>
          </a:lstStyle>
          <a:p>
            <a:endParaRPr lang="en-GB" altLang="zh-CN"/>
          </a:p>
        </p:txBody>
      </p:sp>
      <p:sp>
        <p:nvSpPr>
          <p:cNvPr id="6" name="灯片编号占位符 5"/>
          <p:cNvSpPr>
            <a:spLocks noGrp="1"/>
          </p:cNvSpPr>
          <p:nvPr>
            <p:ph type="sldNum" sz="quarter" idx="12"/>
          </p:nvPr>
        </p:nvSpPr>
        <p:spPr/>
        <p:txBody>
          <a:bodyPr/>
          <a:lstStyle>
            <a:lvl1pPr>
              <a:defRPr/>
            </a:lvl1pPr>
          </a:lstStyle>
          <a:p>
            <a:fld id="{ACBBC429-09CC-465B-9803-C02C937E9335}" type="slidenum">
              <a:rPr lang="en-GB" altLang="zh-CN"/>
              <a:pPr/>
              <a:t>‹#›</a:t>
            </a:fld>
            <a:endParaRPr lang="en-GB" altLang="zh-CN"/>
          </a:p>
        </p:txBody>
      </p:sp>
    </p:spTree>
    <p:extLst>
      <p:ext uri="{BB962C8B-B14F-4D97-AF65-F5344CB8AC3E}">
        <p14:creationId xmlns="" xmlns:p14="http://schemas.microsoft.com/office/powerpoint/2010/main" val="136104233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14325" y="1052513"/>
            <a:ext cx="3924300" cy="5073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391025" y="1052513"/>
            <a:ext cx="3925888" cy="5073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GB" altLang="zh-CN"/>
          </a:p>
        </p:txBody>
      </p:sp>
      <p:sp>
        <p:nvSpPr>
          <p:cNvPr id="6" name="页脚占位符 5"/>
          <p:cNvSpPr>
            <a:spLocks noGrp="1"/>
          </p:cNvSpPr>
          <p:nvPr>
            <p:ph type="ftr" sz="quarter" idx="11"/>
          </p:nvPr>
        </p:nvSpPr>
        <p:spPr/>
        <p:txBody>
          <a:bodyPr/>
          <a:lstStyle>
            <a:lvl1pPr>
              <a:defRPr/>
            </a:lvl1pPr>
          </a:lstStyle>
          <a:p>
            <a:endParaRPr lang="en-GB" altLang="zh-CN"/>
          </a:p>
        </p:txBody>
      </p:sp>
      <p:sp>
        <p:nvSpPr>
          <p:cNvPr id="7" name="灯片编号占位符 6"/>
          <p:cNvSpPr>
            <a:spLocks noGrp="1"/>
          </p:cNvSpPr>
          <p:nvPr>
            <p:ph type="sldNum" sz="quarter" idx="12"/>
          </p:nvPr>
        </p:nvSpPr>
        <p:spPr/>
        <p:txBody>
          <a:bodyPr/>
          <a:lstStyle>
            <a:lvl1pPr>
              <a:defRPr/>
            </a:lvl1pPr>
          </a:lstStyle>
          <a:p>
            <a:fld id="{F41989E5-9DF5-46AF-A5CE-C5CD1FF3B608}" type="slidenum">
              <a:rPr lang="en-GB" altLang="zh-CN"/>
              <a:pPr/>
              <a:t>‹#›</a:t>
            </a:fld>
            <a:endParaRPr lang="en-GB" altLang="zh-CN"/>
          </a:p>
        </p:txBody>
      </p:sp>
    </p:spTree>
    <p:extLst>
      <p:ext uri="{BB962C8B-B14F-4D97-AF65-F5344CB8AC3E}">
        <p14:creationId xmlns="" xmlns:p14="http://schemas.microsoft.com/office/powerpoint/2010/main" val="110345288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GB" altLang="zh-CN"/>
          </a:p>
        </p:txBody>
      </p:sp>
      <p:sp>
        <p:nvSpPr>
          <p:cNvPr id="8" name="页脚占位符 7"/>
          <p:cNvSpPr>
            <a:spLocks noGrp="1"/>
          </p:cNvSpPr>
          <p:nvPr>
            <p:ph type="ftr" sz="quarter" idx="11"/>
          </p:nvPr>
        </p:nvSpPr>
        <p:spPr/>
        <p:txBody>
          <a:bodyPr/>
          <a:lstStyle>
            <a:lvl1pPr>
              <a:defRPr/>
            </a:lvl1pPr>
          </a:lstStyle>
          <a:p>
            <a:endParaRPr lang="en-GB" altLang="zh-CN"/>
          </a:p>
        </p:txBody>
      </p:sp>
      <p:sp>
        <p:nvSpPr>
          <p:cNvPr id="9" name="灯片编号占位符 8"/>
          <p:cNvSpPr>
            <a:spLocks noGrp="1"/>
          </p:cNvSpPr>
          <p:nvPr>
            <p:ph type="sldNum" sz="quarter" idx="12"/>
          </p:nvPr>
        </p:nvSpPr>
        <p:spPr/>
        <p:txBody>
          <a:bodyPr/>
          <a:lstStyle>
            <a:lvl1pPr>
              <a:defRPr/>
            </a:lvl1pPr>
          </a:lstStyle>
          <a:p>
            <a:fld id="{EC36E304-A4F1-4315-A83F-44FFCD4AD5AB}" type="slidenum">
              <a:rPr lang="en-GB" altLang="zh-CN"/>
              <a:pPr/>
              <a:t>‹#›</a:t>
            </a:fld>
            <a:endParaRPr lang="en-GB" altLang="zh-CN"/>
          </a:p>
        </p:txBody>
      </p:sp>
    </p:spTree>
    <p:extLst>
      <p:ext uri="{BB962C8B-B14F-4D97-AF65-F5344CB8AC3E}">
        <p14:creationId xmlns="" xmlns:p14="http://schemas.microsoft.com/office/powerpoint/2010/main" val="159626021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GB" altLang="zh-CN"/>
          </a:p>
        </p:txBody>
      </p:sp>
      <p:sp>
        <p:nvSpPr>
          <p:cNvPr id="4" name="页脚占位符 3"/>
          <p:cNvSpPr>
            <a:spLocks noGrp="1"/>
          </p:cNvSpPr>
          <p:nvPr>
            <p:ph type="ftr" sz="quarter" idx="11"/>
          </p:nvPr>
        </p:nvSpPr>
        <p:spPr/>
        <p:txBody>
          <a:bodyPr/>
          <a:lstStyle>
            <a:lvl1pPr>
              <a:defRPr/>
            </a:lvl1pPr>
          </a:lstStyle>
          <a:p>
            <a:endParaRPr lang="en-GB" altLang="zh-CN"/>
          </a:p>
        </p:txBody>
      </p:sp>
      <p:sp>
        <p:nvSpPr>
          <p:cNvPr id="5" name="灯片编号占位符 4"/>
          <p:cNvSpPr>
            <a:spLocks noGrp="1"/>
          </p:cNvSpPr>
          <p:nvPr>
            <p:ph type="sldNum" sz="quarter" idx="12"/>
          </p:nvPr>
        </p:nvSpPr>
        <p:spPr/>
        <p:txBody>
          <a:bodyPr/>
          <a:lstStyle>
            <a:lvl1pPr>
              <a:defRPr/>
            </a:lvl1pPr>
          </a:lstStyle>
          <a:p>
            <a:fld id="{0CF13965-E9AF-4EFF-9262-75C14B4EB009}" type="slidenum">
              <a:rPr lang="en-GB" altLang="zh-CN"/>
              <a:pPr/>
              <a:t>‹#›</a:t>
            </a:fld>
            <a:endParaRPr lang="en-GB" altLang="zh-CN"/>
          </a:p>
        </p:txBody>
      </p:sp>
    </p:spTree>
    <p:extLst>
      <p:ext uri="{BB962C8B-B14F-4D97-AF65-F5344CB8AC3E}">
        <p14:creationId xmlns="" xmlns:p14="http://schemas.microsoft.com/office/powerpoint/2010/main" val="91396581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GB" altLang="zh-CN"/>
          </a:p>
        </p:txBody>
      </p:sp>
      <p:sp>
        <p:nvSpPr>
          <p:cNvPr id="3" name="页脚占位符 2"/>
          <p:cNvSpPr>
            <a:spLocks noGrp="1"/>
          </p:cNvSpPr>
          <p:nvPr>
            <p:ph type="ftr" sz="quarter" idx="11"/>
          </p:nvPr>
        </p:nvSpPr>
        <p:spPr/>
        <p:txBody>
          <a:bodyPr/>
          <a:lstStyle>
            <a:lvl1pPr>
              <a:defRPr/>
            </a:lvl1pPr>
          </a:lstStyle>
          <a:p>
            <a:endParaRPr lang="en-GB" altLang="zh-CN"/>
          </a:p>
        </p:txBody>
      </p:sp>
      <p:sp>
        <p:nvSpPr>
          <p:cNvPr id="4" name="灯片编号占位符 3"/>
          <p:cNvSpPr>
            <a:spLocks noGrp="1"/>
          </p:cNvSpPr>
          <p:nvPr>
            <p:ph type="sldNum" sz="quarter" idx="12"/>
          </p:nvPr>
        </p:nvSpPr>
        <p:spPr/>
        <p:txBody>
          <a:bodyPr/>
          <a:lstStyle>
            <a:lvl1pPr>
              <a:defRPr/>
            </a:lvl1pPr>
          </a:lstStyle>
          <a:p>
            <a:fld id="{05F83F11-F74C-485A-BC0A-74D640B14FD8}" type="slidenum">
              <a:rPr lang="en-GB" altLang="zh-CN"/>
              <a:pPr/>
              <a:t>‹#›</a:t>
            </a:fld>
            <a:endParaRPr lang="en-GB" altLang="zh-CN"/>
          </a:p>
        </p:txBody>
      </p:sp>
    </p:spTree>
    <p:extLst>
      <p:ext uri="{BB962C8B-B14F-4D97-AF65-F5344CB8AC3E}">
        <p14:creationId xmlns="" xmlns:p14="http://schemas.microsoft.com/office/powerpoint/2010/main" val="36158088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GB" altLang="zh-CN"/>
          </a:p>
        </p:txBody>
      </p:sp>
      <p:sp>
        <p:nvSpPr>
          <p:cNvPr id="6" name="页脚占位符 5"/>
          <p:cNvSpPr>
            <a:spLocks noGrp="1"/>
          </p:cNvSpPr>
          <p:nvPr>
            <p:ph type="ftr" sz="quarter" idx="11"/>
          </p:nvPr>
        </p:nvSpPr>
        <p:spPr/>
        <p:txBody>
          <a:bodyPr/>
          <a:lstStyle>
            <a:lvl1pPr>
              <a:defRPr/>
            </a:lvl1pPr>
          </a:lstStyle>
          <a:p>
            <a:endParaRPr lang="en-GB" altLang="zh-CN"/>
          </a:p>
        </p:txBody>
      </p:sp>
      <p:sp>
        <p:nvSpPr>
          <p:cNvPr id="7" name="灯片编号占位符 6"/>
          <p:cNvSpPr>
            <a:spLocks noGrp="1"/>
          </p:cNvSpPr>
          <p:nvPr>
            <p:ph type="sldNum" sz="quarter" idx="12"/>
          </p:nvPr>
        </p:nvSpPr>
        <p:spPr/>
        <p:txBody>
          <a:bodyPr/>
          <a:lstStyle>
            <a:lvl1pPr>
              <a:defRPr/>
            </a:lvl1pPr>
          </a:lstStyle>
          <a:p>
            <a:fld id="{ED5944B1-DB6B-4892-9DC9-859FCFFCF9F0}" type="slidenum">
              <a:rPr lang="en-GB" altLang="zh-CN"/>
              <a:pPr/>
              <a:t>‹#›</a:t>
            </a:fld>
            <a:endParaRPr lang="en-GB" altLang="zh-CN"/>
          </a:p>
        </p:txBody>
      </p:sp>
    </p:spTree>
    <p:extLst>
      <p:ext uri="{BB962C8B-B14F-4D97-AF65-F5344CB8AC3E}">
        <p14:creationId xmlns="" xmlns:p14="http://schemas.microsoft.com/office/powerpoint/2010/main" val="67066550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GB" altLang="zh-CN"/>
          </a:p>
        </p:txBody>
      </p:sp>
      <p:sp>
        <p:nvSpPr>
          <p:cNvPr id="6" name="页脚占位符 5"/>
          <p:cNvSpPr>
            <a:spLocks noGrp="1"/>
          </p:cNvSpPr>
          <p:nvPr>
            <p:ph type="ftr" sz="quarter" idx="11"/>
          </p:nvPr>
        </p:nvSpPr>
        <p:spPr/>
        <p:txBody>
          <a:bodyPr/>
          <a:lstStyle>
            <a:lvl1pPr>
              <a:defRPr/>
            </a:lvl1pPr>
          </a:lstStyle>
          <a:p>
            <a:endParaRPr lang="en-GB" altLang="zh-CN"/>
          </a:p>
        </p:txBody>
      </p:sp>
      <p:sp>
        <p:nvSpPr>
          <p:cNvPr id="7" name="灯片编号占位符 6"/>
          <p:cNvSpPr>
            <a:spLocks noGrp="1"/>
          </p:cNvSpPr>
          <p:nvPr>
            <p:ph type="sldNum" sz="quarter" idx="12"/>
          </p:nvPr>
        </p:nvSpPr>
        <p:spPr/>
        <p:txBody>
          <a:bodyPr/>
          <a:lstStyle>
            <a:lvl1pPr>
              <a:defRPr/>
            </a:lvl1pPr>
          </a:lstStyle>
          <a:p>
            <a:fld id="{E41C11BD-E4DB-4FD7-B6ED-9A47628F3E0B}" type="slidenum">
              <a:rPr lang="en-GB" altLang="zh-CN"/>
              <a:pPr/>
              <a:t>‹#›</a:t>
            </a:fld>
            <a:endParaRPr lang="en-GB" altLang="zh-CN"/>
          </a:p>
        </p:txBody>
      </p:sp>
    </p:spTree>
    <p:extLst>
      <p:ext uri="{BB962C8B-B14F-4D97-AF65-F5344CB8AC3E}">
        <p14:creationId xmlns="" xmlns:p14="http://schemas.microsoft.com/office/powerpoint/2010/main" val="35051119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4" name="Picture 20"/>
          <p:cNvPicPr>
            <a:picLocks noChangeAspect="1" noChangeArrowheads="1"/>
          </p:cNvPicPr>
          <p:nvPr/>
        </p:nvPicPr>
        <p:blipFill>
          <a:blip r:embed="rId13" cstate="print">
            <a:extLst>
              <a:ext uri="{28A0092B-C50C-407E-A947-70E740481C1C}">
                <a14:useLocalDpi xmlns="" xmlns:a14="http://schemas.microsoft.com/office/drawing/2010/main" val="0"/>
              </a:ext>
            </a:extLst>
          </a:blip>
          <a:srcRect l="398" t="484" r="380" b="461"/>
          <a:stretch>
            <a:fillRect/>
          </a:stretch>
        </p:blipFill>
        <p:spPr bwMode="auto">
          <a:xfrm>
            <a:off x="0" y="0"/>
            <a:ext cx="9144000" cy="6877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45" name="Picture 21"/>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17463" y="-3175"/>
            <a:ext cx="9161463" cy="6870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26" name="Rectangle 2"/>
          <p:cNvSpPr>
            <a:spLocks noGrp="1" noChangeArrowheads="1"/>
          </p:cNvSpPr>
          <p:nvPr>
            <p:ph type="title"/>
          </p:nvPr>
        </p:nvSpPr>
        <p:spPr bwMode="auto">
          <a:xfrm>
            <a:off x="314325" y="201613"/>
            <a:ext cx="8002588" cy="438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GB" altLang="zh-CN" smtClean="0"/>
          </a:p>
        </p:txBody>
      </p:sp>
      <p:sp>
        <p:nvSpPr>
          <p:cNvPr id="1027" name="Rectangle 3"/>
          <p:cNvSpPr>
            <a:spLocks noGrp="1" noChangeArrowheads="1"/>
          </p:cNvSpPr>
          <p:nvPr>
            <p:ph type="body" idx="1"/>
          </p:nvPr>
        </p:nvSpPr>
        <p:spPr bwMode="auto">
          <a:xfrm>
            <a:off x="314325" y="1052513"/>
            <a:ext cx="8002588" cy="5073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ltLang="zh-CN" smtClean="0"/>
          </a:p>
        </p:txBody>
      </p:sp>
      <p:sp>
        <p:nvSpPr>
          <p:cNvPr id="1028" name="Rectangle 4"/>
          <p:cNvSpPr>
            <a:spLocks noGrp="1" noChangeArrowheads="1"/>
          </p:cNvSpPr>
          <p:nvPr>
            <p:ph type="dt" sz="half" idx="2"/>
          </p:nvPr>
        </p:nvSpPr>
        <p:spPr bwMode="auto">
          <a:xfrm>
            <a:off x="314325" y="6381750"/>
            <a:ext cx="968375" cy="374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mj-lt"/>
                <a:ea typeface="宋体" panose="02010600030101010101" pitchFamily="2" charset="-122"/>
              </a:defRPr>
            </a:lvl1pPr>
          </a:lstStyle>
          <a:p>
            <a:endParaRPr lang="en-GB" altLang="zh-CN"/>
          </a:p>
        </p:txBody>
      </p:sp>
      <p:sp>
        <p:nvSpPr>
          <p:cNvPr id="1029" name="Rectangle 5"/>
          <p:cNvSpPr>
            <a:spLocks noGrp="1" noChangeArrowheads="1"/>
          </p:cNvSpPr>
          <p:nvPr>
            <p:ph type="ftr" sz="quarter" idx="3"/>
          </p:nvPr>
        </p:nvSpPr>
        <p:spPr bwMode="auto">
          <a:xfrm>
            <a:off x="1862138" y="6381750"/>
            <a:ext cx="977900" cy="374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j-lt"/>
                <a:ea typeface="宋体" panose="02010600030101010101" pitchFamily="2" charset="-122"/>
              </a:defRPr>
            </a:lvl1pPr>
          </a:lstStyle>
          <a:p>
            <a:endParaRPr lang="en-GB" altLang="zh-CN"/>
          </a:p>
        </p:txBody>
      </p:sp>
      <p:sp>
        <p:nvSpPr>
          <p:cNvPr id="1030" name="Rectangle 6"/>
          <p:cNvSpPr>
            <a:spLocks noGrp="1" noChangeArrowheads="1"/>
          </p:cNvSpPr>
          <p:nvPr>
            <p:ph type="sldNum" sz="quarter" idx="4"/>
          </p:nvPr>
        </p:nvSpPr>
        <p:spPr bwMode="auto">
          <a:xfrm>
            <a:off x="3421063" y="6381750"/>
            <a:ext cx="688975" cy="374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j-lt"/>
                <a:ea typeface="宋体" panose="02010600030101010101" pitchFamily="2" charset="-122"/>
              </a:defRPr>
            </a:lvl1pPr>
          </a:lstStyle>
          <a:p>
            <a:fld id="{200C559D-A80E-4A6D-A0F7-5247C65AA2CF}" type="slidenum">
              <a:rPr lang="en-GB" altLang="zh-CN"/>
              <a:pPr/>
              <a:t>‹#›</a:t>
            </a:fld>
            <a:endParaRPr lang="en-GB" altLang="zh-CN"/>
          </a:p>
        </p:txBody>
      </p:sp>
      <p:sp>
        <p:nvSpPr>
          <p:cNvPr id="1046" name="Freeform 22"/>
          <p:cNvSpPr>
            <a:spLocks noEditPoints="1"/>
          </p:cNvSpPr>
          <p:nvPr/>
        </p:nvSpPr>
        <p:spPr bwMode="auto">
          <a:xfrm>
            <a:off x="7089775" y="5661025"/>
            <a:ext cx="361950" cy="1095375"/>
          </a:xfrm>
          <a:custGeom>
            <a:avLst/>
            <a:gdLst>
              <a:gd name="T0" fmla="*/ 471 w 543"/>
              <a:gd name="T1" fmla="*/ 377 h 1649"/>
              <a:gd name="T2" fmla="*/ 474 w 543"/>
              <a:gd name="T3" fmla="*/ 337 h 1649"/>
              <a:gd name="T4" fmla="*/ 427 w 543"/>
              <a:gd name="T5" fmla="*/ 273 h 1649"/>
              <a:gd name="T6" fmla="*/ 378 w 543"/>
              <a:gd name="T7" fmla="*/ 242 h 1649"/>
              <a:gd name="T8" fmla="*/ 293 w 543"/>
              <a:gd name="T9" fmla="*/ 224 h 1649"/>
              <a:gd name="T10" fmla="*/ 280 w 543"/>
              <a:gd name="T11" fmla="*/ 183 h 1649"/>
              <a:gd name="T12" fmla="*/ 244 w 543"/>
              <a:gd name="T13" fmla="*/ 46 h 1649"/>
              <a:gd name="T14" fmla="*/ 203 w 543"/>
              <a:gd name="T15" fmla="*/ 2 h 1649"/>
              <a:gd name="T16" fmla="*/ 173 w 543"/>
              <a:gd name="T17" fmla="*/ 5 h 1649"/>
              <a:gd name="T18" fmla="*/ 129 w 543"/>
              <a:gd name="T19" fmla="*/ 13 h 1649"/>
              <a:gd name="T20" fmla="*/ 87 w 543"/>
              <a:gd name="T21" fmla="*/ 86 h 1649"/>
              <a:gd name="T22" fmla="*/ 84 w 543"/>
              <a:gd name="T23" fmla="*/ 181 h 1649"/>
              <a:gd name="T24" fmla="*/ 91 w 543"/>
              <a:gd name="T25" fmla="*/ 233 h 1649"/>
              <a:gd name="T26" fmla="*/ 82 w 543"/>
              <a:gd name="T27" fmla="*/ 265 h 1649"/>
              <a:gd name="T28" fmla="*/ 81 w 543"/>
              <a:gd name="T29" fmla="*/ 280 h 1649"/>
              <a:gd name="T30" fmla="*/ 82 w 543"/>
              <a:gd name="T31" fmla="*/ 291 h 1649"/>
              <a:gd name="T32" fmla="*/ 59 w 543"/>
              <a:gd name="T33" fmla="*/ 319 h 1649"/>
              <a:gd name="T34" fmla="*/ 23 w 543"/>
              <a:gd name="T35" fmla="*/ 371 h 1649"/>
              <a:gd name="T36" fmla="*/ 12 w 543"/>
              <a:gd name="T37" fmla="*/ 444 h 1649"/>
              <a:gd name="T38" fmla="*/ 28 w 543"/>
              <a:gd name="T39" fmla="*/ 448 h 1649"/>
              <a:gd name="T40" fmla="*/ 23 w 543"/>
              <a:gd name="T41" fmla="*/ 662 h 1649"/>
              <a:gd name="T42" fmla="*/ 3 w 543"/>
              <a:gd name="T43" fmla="*/ 831 h 1649"/>
              <a:gd name="T44" fmla="*/ 15 w 543"/>
              <a:gd name="T45" fmla="*/ 907 h 1649"/>
              <a:gd name="T46" fmla="*/ 62 w 543"/>
              <a:gd name="T47" fmla="*/ 935 h 1649"/>
              <a:gd name="T48" fmla="*/ 60 w 543"/>
              <a:gd name="T49" fmla="*/ 913 h 1649"/>
              <a:gd name="T50" fmla="*/ 81 w 543"/>
              <a:gd name="T51" fmla="*/ 931 h 1649"/>
              <a:gd name="T52" fmla="*/ 107 w 543"/>
              <a:gd name="T53" fmla="*/ 1030 h 1649"/>
              <a:gd name="T54" fmla="*/ 143 w 543"/>
              <a:gd name="T55" fmla="*/ 1148 h 1649"/>
              <a:gd name="T56" fmla="*/ 142 w 543"/>
              <a:gd name="T57" fmla="*/ 1208 h 1649"/>
              <a:gd name="T58" fmla="*/ 168 w 543"/>
              <a:gd name="T59" fmla="*/ 1356 h 1649"/>
              <a:gd name="T60" fmla="*/ 137 w 543"/>
              <a:gd name="T61" fmla="*/ 1429 h 1649"/>
              <a:gd name="T62" fmla="*/ 64 w 543"/>
              <a:gd name="T63" fmla="*/ 1486 h 1649"/>
              <a:gd name="T64" fmla="*/ 67 w 543"/>
              <a:gd name="T65" fmla="*/ 1520 h 1649"/>
              <a:gd name="T66" fmla="*/ 158 w 543"/>
              <a:gd name="T67" fmla="*/ 1507 h 1649"/>
              <a:gd name="T68" fmla="*/ 183 w 543"/>
              <a:gd name="T69" fmla="*/ 1543 h 1649"/>
              <a:gd name="T70" fmla="*/ 220 w 543"/>
              <a:gd name="T71" fmla="*/ 1605 h 1649"/>
              <a:gd name="T72" fmla="*/ 246 w 543"/>
              <a:gd name="T73" fmla="*/ 1642 h 1649"/>
              <a:gd name="T74" fmla="*/ 308 w 543"/>
              <a:gd name="T75" fmla="*/ 1638 h 1649"/>
              <a:gd name="T76" fmla="*/ 302 w 543"/>
              <a:gd name="T77" fmla="*/ 1585 h 1649"/>
              <a:gd name="T78" fmla="*/ 284 w 543"/>
              <a:gd name="T79" fmla="*/ 1523 h 1649"/>
              <a:gd name="T80" fmla="*/ 284 w 543"/>
              <a:gd name="T81" fmla="*/ 1431 h 1649"/>
              <a:gd name="T82" fmla="*/ 287 w 543"/>
              <a:gd name="T83" fmla="*/ 1265 h 1649"/>
              <a:gd name="T84" fmla="*/ 290 w 543"/>
              <a:gd name="T85" fmla="*/ 1137 h 1649"/>
              <a:gd name="T86" fmla="*/ 312 w 543"/>
              <a:gd name="T87" fmla="*/ 1005 h 1649"/>
              <a:gd name="T88" fmla="*/ 341 w 543"/>
              <a:gd name="T89" fmla="*/ 942 h 1649"/>
              <a:gd name="T90" fmla="*/ 379 w 543"/>
              <a:gd name="T91" fmla="*/ 904 h 1649"/>
              <a:gd name="T92" fmla="*/ 397 w 543"/>
              <a:gd name="T93" fmla="*/ 826 h 1649"/>
              <a:gd name="T94" fmla="*/ 406 w 543"/>
              <a:gd name="T95" fmla="*/ 692 h 1649"/>
              <a:gd name="T96" fmla="*/ 413 w 543"/>
              <a:gd name="T97" fmla="*/ 732 h 1649"/>
              <a:gd name="T98" fmla="*/ 455 w 543"/>
              <a:gd name="T99" fmla="*/ 755 h 1649"/>
              <a:gd name="T100" fmla="*/ 445 w 543"/>
              <a:gd name="T101" fmla="*/ 742 h 1649"/>
              <a:gd name="T102" fmla="*/ 431 w 543"/>
              <a:gd name="T103" fmla="*/ 678 h 1649"/>
              <a:gd name="T104" fmla="*/ 479 w 543"/>
              <a:gd name="T105" fmla="*/ 619 h 1649"/>
              <a:gd name="T106" fmla="*/ 536 w 543"/>
              <a:gd name="T107" fmla="*/ 532 h 1649"/>
              <a:gd name="T108" fmla="*/ 527 w 543"/>
              <a:gd name="T109" fmla="*/ 489 h 1649"/>
              <a:gd name="T110" fmla="*/ 35 w 543"/>
              <a:gd name="T111" fmla="*/ 904 h 1649"/>
              <a:gd name="T112" fmla="*/ 34 w 543"/>
              <a:gd name="T113" fmla="*/ 886 h 1649"/>
              <a:gd name="T114" fmla="*/ 287 w 543"/>
              <a:gd name="T115" fmla="*/ 235 h 1649"/>
              <a:gd name="T116" fmla="*/ 287 w 543"/>
              <a:gd name="T117" fmla="*/ 226 h 1649"/>
              <a:gd name="T118" fmla="*/ 284 w 543"/>
              <a:gd name="T119" fmla="*/ 241 h 1649"/>
              <a:gd name="T120" fmla="*/ 339 w 543"/>
              <a:gd name="T121" fmla="*/ 898 h 1649"/>
              <a:gd name="T122" fmla="*/ 490 w 543"/>
              <a:gd name="T123" fmla="*/ 484 h 1649"/>
              <a:gd name="T124" fmla="*/ 534 w 543"/>
              <a:gd name="T125" fmla="*/ 514 h 1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3" h="1649">
                <a:moveTo>
                  <a:pt x="495" y="475"/>
                </a:moveTo>
                <a:lnTo>
                  <a:pt x="481" y="456"/>
                </a:lnTo>
                <a:lnTo>
                  <a:pt x="481" y="456"/>
                </a:lnTo>
                <a:lnTo>
                  <a:pt x="481" y="446"/>
                </a:lnTo>
                <a:lnTo>
                  <a:pt x="481" y="444"/>
                </a:lnTo>
                <a:lnTo>
                  <a:pt x="483" y="443"/>
                </a:lnTo>
                <a:lnTo>
                  <a:pt x="471" y="377"/>
                </a:lnTo>
                <a:lnTo>
                  <a:pt x="463" y="376"/>
                </a:lnTo>
                <a:lnTo>
                  <a:pt x="463" y="376"/>
                </a:lnTo>
                <a:lnTo>
                  <a:pt x="463" y="371"/>
                </a:lnTo>
                <a:lnTo>
                  <a:pt x="464" y="360"/>
                </a:lnTo>
                <a:lnTo>
                  <a:pt x="468" y="347"/>
                </a:lnTo>
                <a:lnTo>
                  <a:pt x="470" y="341"/>
                </a:lnTo>
                <a:lnTo>
                  <a:pt x="474" y="337"/>
                </a:lnTo>
                <a:lnTo>
                  <a:pt x="474" y="337"/>
                </a:lnTo>
                <a:lnTo>
                  <a:pt x="470" y="326"/>
                </a:lnTo>
                <a:lnTo>
                  <a:pt x="464" y="315"/>
                </a:lnTo>
                <a:lnTo>
                  <a:pt x="456" y="302"/>
                </a:lnTo>
                <a:lnTo>
                  <a:pt x="444" y="287"/>
                </a:lnTo>
                <a:lnTo>
                  <a:pt x="436" y="280"/>
                </a:lnTo>
                <a:lnTo>
                  <a:pt x="427" y="273"/>
                </a:lnTo>
                <a:lnTo>
                  <a:pt x="419" y="266"/>
                </a:lnTo>
                <a:lnTo>
                  <a:pt x="409" y="260"/>
                </a:lnTo>
                <a:lnTo>
                  <a:pt x="397" y="254"/>
                </a:lnTo>
                <a:lnTo>
                  <a:pt x="385" y="249"/>
                </a:lnTo>
                <a:lnTo>
                  <a:pt x="385" y="249"/>
                </a:lnTo>
                <a:lnTo>
                  <a:pt x="381" y="246"/>
                </a:lnTo>
                <a:lnTo>
                  <a:pt x="378" y="242"/>
                </a:lnTo>
                <a:lnTo>
                  <a:pt x="373" y="239"/>
                </a:lnTo>
                <a:lnTo>
                  <a:pt x="366" y="235"/>
                </a:lnTo>
                <a:lnTo>
                  <a:pt x="358" y="233"/>
                </a:lnTo>
                <a:lnTo>
                  <a:pt x="348" y="231"/>
                </a:lnTo>
                <a:lnTo>
                  <a:pt x="336" y="231"/>
                </a:lnTo>
                <a:lnTo>
                  <a:pt x="297" y="235"/>
                </a:lnTo>
                <a:lnTo>
                  <a:pt x="293" y="224"/>
                </a:lnTo>
                <a:lnTo>
                  <a:pt x="287" y="209"/>
                </a:lnTo>
                <a:lnTo>
                  <a:pt x="282" y="195"/>
                </a:lnTo>
                <a:lnTo>
                  <a:pt x="290" y="208"/>
                </a:lnTo>
                <a:lnTo>
                  <a:pt x="295" y="211"/>
                </a:lnTo>
                <a:lnTo>
                  <a:pt x="290" y="204"/>
                </a:lnTo>
                <a:lnTo>
                  <a:pt x="284" y="194"/>
                </a:lnTo>
                <a:lnTo>
                  <a:pt x="280" y="183"/>
                </a:lnTo>
                <a:lnTo>
                  <a:pt x="275" y="170"/>
                </a:lnTo>
                <a:lnTo>
                  <a:pt x="270" y="137"/>
                </a:lnTo>
                <a:lnTo>
                  <a:pt x="263" y="105"/>
                </a:lnTo>
                <a:lnTo>
                  <a:pt x="260" y="88"/>
                </a:lnTo>
                <a:lnTo>
                  <a:pt x="256" y="74"/>
                </a:lnTo>
                <a:lnTo>
                  <a:pt x="250" y="59"/>
                </a:lnTo>
                <a:lnTo>
                  <a:pt x="244" y="46"/>
                </a:lnTo>
                <a:lnTo>
                  <a:pt x="238" y="34"/>
                </a:lnTo>
                <a:lnTo>
                  <a:pt x="233" y="23"/>
                </a:lnTo>
                <a:lnTo>
                  <a:pt x="225" y="15"/>
                </a:lnTo>
                <a:lnTo>
                  <a:pt x="217" y="8"/>
                </a:lnTo>
                <a:lnTo>
                  <a:pt x="212" y="6"/>
                </a:lnTo>
                <a:lnTo>
                  <a:pt x="208" y="3"/>
                </a:lnTo>
                <a:lnTo>
                  <a:pt x="203" y="2"/>
                </a:lnTo>
                <a:lnTo>
                  <a:pt x="198" y="0"/>
                </a:lnTo>
                <a:lnTo>
                  <a:pt x="194" y="0"/>
                </a:lnTo>
                <a:lnTo>
                  <a:pt x="189" y="0"/>
                </a:lnTo>
                <a:lnTo>
                  <a:pt x="183" y="1"/>
                </a:lnTo>
                <a:lnTo>
                  <a:pt x="177" y="3"/>
                </a:lnTo>
                <a:lnTo>
                  <a:pt x="175" y="3"/>
                </a:lnTo>
                <a:lnTo>
                  <a:pt x="173" y="5"/>
                </a:lnTo>
                <a:lnTo>
                  <a:pt x="168" y="3"/>
                </a:lnTo>
                <a:lnTo>
                  <a:pt x="164" y="2"/>
                </a:lnTo>
                <a:lnTo>
                  <a:pt x="158" y="2"/>
                </a:lnTo>
                <a:lnTo>
                  <a:pt x="153" y="2"/>
                </a:lnTo>
                <a:lnTo>
                  <a:pt x="145" y="3"/>
                </a:lnTo>
                <a:lnTo>
                  <a:pt x="137" y="7"/>
                </a:lnTo>
                <a:lnTo>
                  <a:pt x="129" y="13"/>
                </a:lnTo>
                <a:lnTo>
                  <a:pt x="120" y="20"/>
                </a:lnTo>
                <a:lnTo>
                  <a:pt x="113" y="28"/>
                </a:lnTo>
                <a:lnTo>
                  <a:pt x="106" y="38"/>
                </a:lnTo>
                <a:lnTo>
                  <a:pt x="100" y="48"/>
                </a:lnTo>
                <a:lnTo>
                  <a:pt x="95" y="60"/>
                </a:lnTo>
                <a:lnTo>
                  <a:pt x="91" y="72"/>
                </a:lnTo>
                <a:lnTo>
                  <a:pt x="87" y="86"/>
                </a:lnTo>
                <a:lnTo>
                  <a:pt x="84" y="98"/>
                </a:lnTo>
                <a:lnTo>
                  <a:pt x="81" y="112"/>
                </a:lnTo>
                <a:lnTo>
                  <a:pt x="80" y="126"/>
                </a:lnTo>
                <a:lnTo>
                  <a:pt x="79" y="140"/>
                </a:lnTo>
                <a:lnTo>
                  <a:pt x="79" y="150"/>
                </a:lnTo>
                <a:lnTo>
                  <a:pt x="80" y="159"/>
                </a:lnTo>
                <a:lnTo>
                  <a:pt x="84" y="181"/>
                </a:lnTo>
                <a:lnTo>
                  <a:pt x="88" y="202"/>
                </a:lnTo>
                <a:lnTo>
                  <a:pt x="91" y="224"/>
                </a:lnTo>
                <a:lnTo>
                  <a:pt x="85" y="239"/>
                </a:lnTo>
                <a:lnTo>
                  <a:pt x="82" y="244"/>
                </a:lnTo>
                <a:lnTo>
                  <a:pt x="79" y="249"/>
                </a:lnTo>
                <a:lnTo>
                  <a:pt x="82" y="246"/>
                </a:lnTo>
                <a:lnTo>
                  <a:pt x="91" y="233"/>
                </a:lnTo>
                <a:lnTo>
                  <a:pt x="86" y="246"/>
                </a:lnTo>
                <a:lnTo>
                  <a:pt x="81" y="261"/>
                </a:lnTo>
                <a:lnTo>
                  <a:pt x="75" y="274"/>
                </a:lnTo>
                <a:lnTo>
                  <a:pt x="72" y="280"/>
                </a:lnTo>
                <a:lnTo>
                  <a:pt x="69" y="283"/>
                </a:lnTo>
                <a:lnTo>
                  <a:pt x="75" y="275"/>
                </a:lnTo>
                <a:lnTo>
                  <a:pt x="82" y="265"/>
                </a:lnTo>
                <a:lnTo>
                  <a:pt x="91" y="250"/>
                </a:lnTo>
                <a:lnTo>
                  <a:pt x="87" y="262"/>
                </a:lnTo>
                <a:lnTo>
                  <a:pt x="82" y="274"/>
                </a:lnTo>
                <a:lnTo>
                  <a:pt x="77" y="285"/>
                </a:lnTo>
                <a:lnTo>
                  <a:pt x="72" y="292"/>
                </a:lnTo>
                <a:lnTo>
                  <a:pt x="75" y="287"/>
                </a:lnTo>
                <a:lnTo>
                  <a:pt x="81" y="280"/>
                </a:lnTo>
                <a:lnTo>
                  <a:pt x="86" y="272"/>
                </a:lnTo>
                <a:lnTo>
                  <a:pt x="82" y="282"/>
                </a:lnTo>
                <a:lnTo>
                  <a:pt x="79" y="292"/>
                </a:lnTo>
                <a:lnTo>
                  <a:pt x="74" y="300"/>
                </a:lnTo>
                <a:lnTo>
                  <a:pt x="69" y="306"/>
                </a:lnTo>
                <a:lnTo>
                  <a:pt x="75" y="299"/>
                </a:lnTo>
                <a:lnTo>
                  <a:pt x="82" y="291"/>
                </a:lnTo>
                <a:lnTo>
                  <a:pt x="88" y="279"/>
                </a:lnTo>
                <a:lnTo>
                  <a:pt x="86" y="287"/>
                </a:lnTo>
                <a:lnTo>
                  <a:pt x="84" y="292"/>
                </a:lnTo>
                <a:lnTo>
                  <a:pt x="81" y="298"/>
                </a:lnTo>
                <a:lnTo>
                  <a:pt x="75" y="306"/>
                </a:lnTo>
                <a:lnTo>
                  <a:pt x="67" y="313"/>
                </a:lnTo>
                <a:lnTo>
                  <a:pt x="59" y="319"/>
                </a:lnTo>
                <a:lnTo>
                  <a:pt x="52" y="325"/>
                </a:lnTo>
                <a:lnTo>
                  <a:pt x="43" y="332"/>
                </a:lnTo>
                <a:lnTo>
                  <a:pt x="36" y="340"/>
                </a:lnTo>
                <a:lnTo>
                  <a:pt x="34" y="344"/>
                </a:lnTo>
                <a:lnTo>
                  <a:pt x="32" y="348"/>
                </a:lnTo>
                <a:lnTo>
                  <a:pt x="27" y="359"/>
                </a:lnTo>
                <a:lnTo>
                  <a:pt x="23" y="371"/>
                </a:lnTo>
                <a:lnTo>
                  <a:pt x="20" y="381"/>
                </a:lnTo>
                <a:lnTo>
                  <a:pt x="17" y="392"/>
                </a:lnTo>
                <a:lnTo>
                  <a:pt x="14" y="413"/>
                </a:lnTo>
                <a:lnTo>
                  <a:pt x="9" y="437"/>
                </a:lnTo>
                <a:lnTo>
                  <a:pt x="10" y="441"/>
                </a:lnTo>
                <a:lnTo>
                  <a:pt x="12" y="442"/>
                </a:lnTo>
                <a:lnTo>
                  <a:pt x="12" y="444"/>
                </a:lnTo>
                <a:lnTo>
                  <a:pt x="13" y="444"/>
                </a:lnTo>
                <a:lnTo>
                  <a:pt x="16" y="445"/>
                </a:lnTo>
                <a:lnTo>
                  <a:pt x="20" y="445"/>
                </a:lnTo>
                <a:lnTo>
                  <a:pt x="23" y="445"/>
                </a:lnTo>
                <a:lnTo>
                  <a:pt x="27" y="445"/>
                </a:lnTo>
                <a:lnTo>
                  <a:pt x="27" y="446"/>
                </a:lnTo>
                <a:lnTo>
                  <a:pt x="28" y="448"/>
                </a:lnTo>
                <a:lnTo>
                  <a:pt x="28" y="452"/>
                </a:lnTo>
                <a:lnTo>
                  <a:pt x="30" y="519"/>
                </a:lnTo>
                <a:lnTo>
                  <a:pt x="30" y="568"/>
                </a:lnTo>
                <a:lnTo>
                  <a:pt x="30" y="608"/>
                </a:lnTo>
                <a:lnTo>
                  <a:pt x="27" y="647"/>
                </a:lnTo>
                <a:lnTo>
                  <a:pt x="25" y="653"/>
                </a:lnTo>
                <a:lnTo>
                  <a:pt x="23" y="662"/>
                </a:lnTo>
                <a:lnTo>
                  <a:pt x="19" y="678"/>
                </a:lnTo>
                <a:lnTo>
                  <a:pt x="16" y="698"/>
                </a:lnTo>
                <a:lnTo>
                  <a:pt x="14" y="721"/>
                </a:lnTo>
                <a:lnTo>
                  <a:pt x="10" y="769"/>
                </a:lnTo>
                <a:lnTo>
                  <a:pt x="8" y="795"/>
                </a:lnTo>
                <a:lnTo>
                  <a:pt x="4" y="820"/>
                </a:lnTo>
                <a:lnTo>
                  <a:pt x="3" y="831"/>
                </a:lnTo>
                <a:lnTo>
                  <a:pt x="1" y="847"/>
                </a:lnTo>
                <a:lnTo>
                  <a:pt x="0" y="857"/>
                </a:lnTo>
                <a:lnTo>
                  <a:pt x="0" y="866"/>
                </a:lnTo>
                <a:lnTo>
                  <a:pt x="0" y="877"/>
                </a:lnTo>
                <a:lnTo>
                  <a:pt x="1" y="885"/>
                </a:lnTo>
                <a:lnTo>
                  <a:pt x="10" y="900"/>
                </a:lnTo>
                <a:lnTo>
                  <a:pt x="15" y="907"/>
                </a:lnTo>
                <a:lnTo>
                  <a:pt x="22" y="914"/>
                </a:lnTo>
                <a:lnTo>
                  <a:pt x="30" y="922"/>
                </a:lnTo>
                <a:lnTo>
                  <a:pt x="39" y="927"/>
                </a:lnTo>
                <a:lnTo>
                  <a:pt x="45" y="930"/>
                </a:lnTo>
                <a:lnTo>
                  <a:pt x="51" y="932"/>
                </a:lnTo>
                <a:lnTo>
                  <a:pt x="56" y="935"/>
                </a:lnTo>
                <a:lnTo>
                  <a:pt x="62" y="935"/>
                </a:lnTo>
                <a:lnTo>
                  <a:pt x="64" y="933"/>
                </a:lnTo>
                <a:lnTo>
                  <a:pt x="65" y="931"/>
                </a:lnTo>
                <a:lnTo>
                  <a:pt x="65" y="927"/>
                </a:lnTo>
                <a:lnTo>
                  <a:pt x="64" y="923"/>
                </a:lnTo>
                <a:lnTo>
                  <a:pt x="62" y="919"/>
                </a:lnTo>
                <a:lnTo>
                  <a:pt x="61" y="916"/>
                </a:lnTo>
                <a:lnTo>
                  <a:pt x="60" y="913"/>
                </a:lnTo>
                <a:lnTo>
                  <a:pt x="61" y="913"/>
                </a:lnTo>
                <a:lnTo>
                  <a:pt x="66" y="914"/>
                </a:lnTo>
                <a:lnTo>
                  <a:pt x="69" y="916"/>
                </a:lnTo>
                <a:lnTo>
                  <a:pt x="73" y="918"/>
                </a:lnTo>
                <a:lnTo>
                  <a:pt x="75" y="920"/>
                </a:lnTo>
                <a:lnTo>
                  <a:pt x="78" y="924"/>
                </a:lnTo>
                <a:lnTo>
                  <a:pt x="81" y="931"/>
                </a:lnTo>
                <a:lnTo>
                  <a:pt x="84" y="938"/>
                </a:lnTo>
                <a:lnTo>
                  <a:pt x="85" y="946"/>
                </a:lnTo>
                <a:lnTo>
                  <a:pt x="86" y="955"/>
                </a:lnTo>
                <a:lnTo>
                  <a:pt x="88" y="962"/>
                </a:lnTo>
                <a:lnTo>
                  <a:pt x="90" y="969"/>
                </a:lnTo>
                <a:lnTo>
                  <a:pt x="99" y="1000"/>
                </a:lnTo>
                <a:lnTo>
                  <a:pt x="107" y="1030"/>
                </a:lnTo>
                <a:lnTo>
                  <a:pt x="116" y="1062"/>
                </a:lnTo>
                <a:lnTo>
                  <a:pt x="124" y="1095"/>
                </a:lnTo>
                <a:lnTo>
                  <a:pt x="125" y="1102"/>
                </a:lnTo>
                <a:lnTo>
                  <a:pt x="129" y="1112"/>
                </a:lnTo>
                <a:lnTo>
                  <a:pt x="134" y="1127"/>
                </a:lnTo>
                <a:lnTo>
                  <a:pt x="140" y="1143"/>
                </a:lnTo>
                <a:lnTo>
                  <a:pt x="143" y="1148"/>
                </a:lnTo>
                <a:lnTo>
                  <a:pt x="144" y="1157"/>
                </a:lnTo>
                <a:lnTo>
                  <a:pt x="144" y="1161"/>
                </a:lnTo>
                <a:lnTo>
                  <a:pt x="144" y="1165"/>
                </a:lnTo>
                <a:lnTo>
                  <a:pt x="143" y="1176"/>
                </a:lnTo>
                <a:lnTo>
                  <a:pt x="140" y="1185"/>
                </a:lnTo>
                <a:lnTo>
                  <a:pt x="140" y="1195"/>
                </a:lnTo>
                <a:lnTo>
                  <a:pt x="142" y="1208"/>
                </a:lnTo>
                <a:lnTo>
                  <a:pt x="143" y="1219"/>
                </a:lnTo>
                <a:lnTo>
                  <a:pt x="147" y="1244"/>
                </a:lnTo>
                <a:lnTo>
                  <a:pt x="158" y="1294"/>
                </a:lnTo>
                <a:lnTo>
                  <a:pt x="164" y="1319"/>
                </a:lnTo>
                <a:lnTo>
                  <a:pt x="165" y="1330"/>
                </a:lnTo>
                <a:lnTo>
                  <a:pt x="168" y="1343"/>
                </a:lnTo>
                <a:lnTo>
                  <a:pt x="168" y="1356"/>
                </a:lnTo>
                <a:lnTo>
                  <a:pt x="168" y="1369"/>
                </a:lnTo>
                <a:lnTo>
                  <a:pt x="166" y="1381"/>
                </a:lnTo>
                <a:lnTo>
                  <a:pt x="165" y="1395"/>
                </a:lnTo>
                <a:lnTo>
                  <a:pt x="159" y="1405"/>
                </a:lnTo>
                <a:lnTo>
                  <a:pt x="153" y="1413"/>
                </a:lnTo>
                <a:lnTo>
                  <a:pt x="146" y="1421"/>
                </a:lnTo>
                <a:lnTo>
                  <a:pt x="137" y="1429"/>
                </a:lnTo>
                <a:lnTo>
                  <a:pt x="129" y="1436"/>
                </a:lnTo>
                <a:lnTo>
                  <a:pt x="119" y="1443"/>
                </a:lnTo>
                <a:lnTo>
                  <a:pt x="100" y="1455"/>
                </a:lnTo>
                <a:lnTo>
                  <a:pt x="82" y="1468"/>
                </a:lnTo>
                <a:lnTo>
                  <a:pt x="75" y="1473"/>
                </a:lnTo>
                <a:lnTo>
                  <a:pt x="69" y="1479"/>
                </a:lnTo>
                <a:lnTo>
                  <a:pt x="64" y="1486"/>
                </a:lnTo>
                <a:lnTo>
                  <a:pt x="60" y="1495"/>
                </a:lnTo>
                <a:lnTo>
                  <a:pt x="59" y="1498"/>
                </a:lnTo>
                <a:lnTo>
                  <a:pt x="58" y="1503"/>
                </a:lnTo>
                <a:lnTo>
                  <a:pt x="58" y="1508"/>
                </a:lnTo>
                <a:lnTo>
                  <a:pt x="59" y="1511"/>
                </a:lnTo>
                <a:lnTo>
                  <a:pt x="64" y="1516"/>
                </a:lnTo>
                <a:lnTo>
                  <a:pt x="67" y="1520"/>
                </a:lnTo>
                <a:lnTo>
                  <a:pt x="73" y="1522"/>
                </a:lnTo>
                <a:lnTo>
                  <a:pt x="79" y="1523"/>
                </a:lnTo>
                <a:lnTo>
                  <a:pt x="86" y="1523"/>
                </a:lnTo>
                <a:lnTo>
                  <a:pt x="94" y="1523"/>
                </a:lnTo>
                <a:lnTo>
                  <a:pt x="110" y="1520"/>
                </a:lnTo>
                <a:lnTo>
                  <a:pt x="143" y="1510"/>
                </a:lnTo>
                <a:lnTo>
                  <a:pt x="158" y="1507"/>
                </a:lnTo>
                <a:lnTo>
                  <a:pt x="168" y="1504"/>
                </a:lnTo>
                <a:lnTo>
                  <a:pt x="175" y="1504"/>
                </a:lnTo>
                <a:lnTo>
                  <a:pt x="175" y="1512"/>
                </a:lnTo>
                <a:lnTo>
                  <a:pt x="176" y="1520"/>
                </a:lnTo>
                <a:lnTo>
                  <a:pt x="177" y="1525"/>
                </a:lnTo>
                <a:lnTo>
                  <a:pt x="178" y="1531"/>
                </a:lnTo>
                <a:lnTo>
                  <a:pt x="183" y="1543"/>
                </a:lnTo>
                <a:lnTo>
                  <a:pt x="189" y="1553"/>
                </a:lnTo>
                <a:lnTo>
                  <a:pt x="195" y="1562"/>
                </a:lnTo>
                <a:lnTo>
                  <a:pt x="202" y="1570"/>
                </a:lnTo>
                <a:lnTo>
                  <a:pt x="208" y="1577"/>
                </a:lnTo>
                <a:lnTo>
                  <a:pt x="212" y="1587"/>
                </a:lnTo>
                <a:lnTo>
                  <a:pt x="216" y="1595"/>
                </a:lnTo>
                <a:lnTo>
                  <a:pt x="220" y="1605"/>
                </a:lnTo>
                <a:lnTo>
                  <a:pt x="223" y="1613"/>
                </a:lnTo>
                <a:lnTo>
                  <a:pt x="225" y="1621"/>
                </a:lnTo>
                <a:lnTo>
                  <a:pt x="229" y="1628"/>
                </a:lnTo>
                <a:lnTo>
                  <a:pt x="235" y="1635"/>
                </a:lnTo>
                <a:lnTo>
                  <a:pt x="238" y="1638"/>
                </a:lnTo>
                <a:lnTo>
                  <a:pt x="241" y="1641"/>
                </a:lnTo>
                <a:lnTo>
                  <a:pt x="246" y="1642"/>
                </a:lnTo>
                <a:lnTo>
                  <a:pt x="250" y="1645"/>
                </a:lnTo>
                <a:lnTo>
                  <a:pt x="262" y="1648"/>
                </a:lnTo>
                <a:lnTo>
                  <a:pt x="271" y="1649"/>
                </a:lnTo>
                <a:lnTo>
                  <a:pt x="283" y="1649"/>
                </a:lnTo>
                <a:lnTo>
                  <a:pt x="294" y="1648"/>
                </a:lnTo>
                <a:lnTo>
                  <a:pt x="302" y="1642"/>
                </a:lnTo>
                <a:lnTo>
                  <a:pt x="308" y="1638"/>
                </a:lnTo>
                <a:lnTo>
                  <a:pt x="312" y="1633"/>
                </a:lnTo>
                <a:lnTo>
                  <a:pt x="314" y="1627"/>
                </a:lnTo>
                <a:lnTo>
                  <a:pt x="315" y="1620"/>
                </a:lnTo>
                <a:lnTo>
                  <a:pt x="314" y="1613"/>
                </a:lnTo>
                <a:lnTo>
                  <a:pt x="312" y="1606"/>
                </a:lnTo>
                <a:lnTo>
                  <a:pt x="309" y="1599"/>
                </a:lnTo>
                <a:lnTo>
                  <a:pt x="302" y="1585"/>
                </a:lnTo>
                <a:lnTo>
                  <a:pt x="294" y="1569"/>
                </a:lnTo>
                <a:lnTo>
                  <a:pt x="290" y="1562"/>
                </a:lnTo>
                <a:lnTo>
                  <a:pt x="287" y="1554"/>
                </a:lnTo>
                <a:lnTo>
                  <a:pt x="284" y="1547"/>
                </a:lnTo>
                <a:lnTo>
                  <a:pt x="284" y="1538"/>
                </a:lnTo>
                <a:lnTo>
                  <a:pt x="284" y="1531"/>
                </a:lnTo>
                <a:lnTo>
                  <a:pt x="284" y="1523"/>
                </a:lnTo>
                <a:lnTo>
                  <a:pt x="287" y="1508"/>
                </a:lnTo>
                <a:lnTo>
                  <a:pt x="290" y="1491"/>
                </a:lnTo>
                <a:lnTo>
                  <a:pt x="290" y="1483"/>
                </a:lnTo>
                <a:lnTo>
                  <a:pt x="290" y="1473"/>
                </a:lnTo>
                <a:lnTo>
                  <a:pt x="290" y="1463"/>
                </a:lnTo>
                <a:lnTo>
                  <a:pt x="288" y="1452"/>
                </a:lnTo>
                <a:lnTo>
                  <a:pt x="284" y="1431"/>
                </a:lnTo>
                <a:lnTo>
                  <a:pt x="279" y="1408"/>
                </a:lnTo>
                <a:lnTo>
                  <a:pt x="279" y="1397"/>
                </a:lnTo>
                <a:lnTo>
                  <a:pt x="277" y="1385"/>
                </a:lnTo>
                <a:lnTo>
                  <a:pt x="277" y="1366"/>
                </a:lnTo>
                <a:lnTo>
                  <a:pt x="279" y="1347"/>
                </a:lnTo>
                <a:lnTo>
                  <a:pt x="282" y="1307"/>
                </a:lnTo>
                <a:lnTo>
                  <a:pt x="287" y="1265"/>
                </a:lnTo>
                <a:lnTo>
                  <a:pt x="289" y="1245"/>
                </a:lnTo>
                <a:lnTo>
                  <a:pt x="290" y="1225"/>
                </a:lnTo>
                <a:lnTo>
                  <a:pt x="290" y="1203"/>
                </a:lnTo>
                <a:lnTo>
                  <a:pt x="290" y="1179"/>
                </a:lnTo>
                <a:lnTo>
                  <a:pt x="290" y="1158"/>
                </a:lnTo>
                <a:lnTo>
                  <a:pt x="290" y="1146"/>
                </a:lnTo>
                <a:lnTo>
                  <a:pt x="290" y="1137"/>
                </a:lnTo>
                <a:lnTo>
                  <a:pt x="292" y="1128"/>
                </a:lnTo>
                <a:lnTo>
                  <a:pt x="293" y="1121"/>
                </a:lnTo>
                <a:lnTo>
                  <a:pt x="297" y="1105"/>
                </a:lnTo>
                <a:lnTo>
                  <a:pt x="302" y="1091"/>
                </a:lnTo>
                <a:lnTo>
                  <a:pt x="302" y="1082"/>
                </a:lnTo>
                <a:lnTo>
                  <a:pt x="305" y="1075"/>
                </a:lnTo>
                <a:lnTo>
                  <a:pt x="312" y="1005"/>
                </a:lnTo>
                <a:lnTo>
                  <a:pt x="316" y="971"/>
                </a:lnTo>
                <a:lnTo>
                  <a:pt x="319" y="956"/>
                </a:lnTo>
                <a:lnTo>
                  <a:pt x="323" y="940"/>
                </a:lnTo>
                <a:lnTo>
                  <a:pt x="327" y="942"/>
                </a:lnTo>
                <a:lnTo>
                  <a:pt x="332" y="942"/>
                </a:lnTo>
                <a:lnTo>
                  <a:pt x="336" y="942"/>
                </a:lnTo>
                <a:lnTo>
                  <a:pt x="341" y="942"/>
                </a:lnTo>
                <a:lnTo>
                  <a:pt x="345" y="940"/>
                </a:lnTo>
                <a:lnTo>
                  <a:pt x="348" y="939"/>
                </a:lnTo>
                <a:lnTo>
                  <a:pt x="357" y="935"/>
                </a:lnTo>
                <a:lnTo>
                  <a:pt x="364" y="930"/>
                </a:lnTo>
                <a:lnTo>
                  <a:pt x="370" y="923"/>
                </a:lnTo>
                <a:lnTo>
                  <a:pt x="374" y="913"/>
                </a:lnTo>
                <a:lnTo>
                  <a:pt x="379" y="904"/>
                </a:lnTo>
                <a:lnTo>
                  <a:pt x="384" y="894"/>
                </a:lnTo>
                <a:lnTo>
                  <a:pt x="388" y="883"/>
                </a:lnTo>
                <a:lnTo>
                  <a:pt x="391" y="872"/>
                </a:lnTo>
                <a:lnTo>
                  <a:pt x="393" y="861"/>
                </a:lnTo>
                <a:lnTo>
                  <a:pt x="394" y="848"/>
                </a:lnTo>
                <a:lnTo>
                  <a:pt x="396" y="836"/>
                </a:lnTo>
                <a:lnTo>
                  <a:pt x="397" y="826"/>
                </a:lnTo>
                <a:lnTo>
                  <a:pt x="397" y="815"/>
                </a:lnTo>
                <a:lnTo>
                  <a:pt x="396" y="796"/>
                </a:lnTo>
                <a:lnTo>
                  <a:pt x="397" y="777"/>
                </a:lnTo>
                <a:lnTo>
                  <a:pt x="398" y="760"/>
                </a:lnTo>
                <a:lnTo>
                  <a:pt x="400" y="742"/>
                </a:lnTo>
                <a:lnTo>
                  <a:pt x="404" y="708"/>
                </a:lnTo>
                <a:lnTo>
                  <a:pt x="406" y="692"/>
                </a:lnTo>
                <a:lnTo>
                  <a:pt x="406" y="692"/>
                </a:lnTo>
                <a:lnTo>
                  <a:pt x="406" y="715"/>
                </a:lnTo>
                <a:lnTo>
                  <a:pt x="406" y="715"/>
                </a:lnTo>
                <a:lnTo>
                  <a:pt x="407" y="719"/>
                </a:lnTo>
                <a:lnTo>
                  <a:pt x="409" y="724"/>
                </a:lnTo>
                <a:lnTo>
                  <a:pt x="411" y="728"/>
                </a:lnTo>
                <a:lnTo>
                  <a:pt x="413" y="732"/>
                </a:lnTo>
                <a:lnTo>
                  <a:pt x="420" y="740"/>
                </a:lnTo>
                <a:lnTo>
                  <a:pt x="429" y="745"/>
                </a:lnTo>
                <a:lnTo>
                  <a:pt x="438" y="750"/>
                </a:lnTo>
                <a:lnTo>
                  <a:pt x="445" y="754"/>
                </a:lnTo>
                <a:lnTo>
                  <a:pt x="452" y="757"/>
                </a:lnTo>
                <a:lnTo>
                  <a:pt x="452" y="757"/>
                </a:lnTo>
                <a:lnTo>
                  <a:pt x="455" y="755"/>
                </a:lnTo>
                <a:lnTo>
                  <a:pt x="459" y="751"/>
                </a:lnTo>
                <a:lnTo>
                  <a:pt x="461" y="749"/>
                </a:lnTo>
                <a:lnTo>
                  <a:pt x="461" y="747"/>
                </a:lnTo>
                <a:lnTo>
                  <a:pt x="458" y="745"/>
                </a:lnTo>
                <a:lnTo>
                  <a:pt x="452" y="744"/>
                </a:lnTo>
                <a:lnTo>
                  <a:pt x="452" y="744"/>
                </a:lnTo>
                <a:lnTo>
                  <a:pt x="445" y="742"/>
                </a:lnTo>
                <a:lnTo>
                  <a:pt x="439" y="738"/>
                </a:lnTo>
                <a:lnTo>
                  <a:pt x="435" y="732"/>
                </a:lnTo>
                <a:lnTo>
                  <a:pt x="431" y="727"/>
                </a:lnTo>
                <a:lnTo>
                  <a:pt x="426" y="716"/>
                </a:lnTo>
                <a:lnTo>
                  <a:pt x="424" y="710"/>
                </a:lnTo>
                <a:lnTo>
                  <a:pt x="431" y="678"/>
                </a:lnTo>
                <a:lnTo>
                  <a:pt x="431" y="678"/>
                </a:lnTo>
                <a:lnTo>
                  <a:pt x="437" y="676"/>
                </a:lnTo>
                <a:lnTo>
                  <a:pt x="437" y="676"/>
                </a:lnTo>
                <a:lnTo>
                  <a:pt x="444" y="669"/>
                </a:lnTo>
                <a:lnTo>
                  <a:pt x="451" y="660"/>
                </a:lnTo>
                <a:lnTo>
                  <a:pt x="461" y="649"/>
                </a:lnTo>
                <a:lnTo>
                  <a:pt x="470" y="634"/>
                </a:lnTo>
                <a:lnTo>
                  <a:pt x="479" y="619"/>
                </a:lnTo>
                <a:lnTo>
                  <a:pt x="488" y="601"/>
                </a:lnTo>
                <a:lnTo>
                  <a:pt x="495" y="582"/>
                </a:lnTo>
                <a:lnTo>
                  <a:pt x="530" y="581"/>
                </a:lnTo>
                <a:lnTo>
                  <a:pt x="516" y="549"/>
                </a:lnTo>
                <a:lnTo>
                  <a:pt x="516" y="549"/>
                </a:lnTo>
                <a:lnTo>
                  <a:pt x="528" y="540"/>
                </a:lnTo>
                <a:lnTo>
                  <a:pt x="536" y="532"/>
                </a:lnTo>
                <a:lnTo>
                  <a:pt x="541" y="524"/>
                </a:lnTo>
                <a:lnTo>
                  <a:pt x="543" y="517"/>
                </a:lnTo>
                <a:lnTo>
                  <a:pt x="543" y="510"/>
                </a:lnTo>
                <a:lnTo>
                  <a:pt x="541" y="504"/>
                </a:lnTo>
                <a:lnTo>
                  <a:pt x="537" y="498"/>
                </a:lnTo>
                <a:lnTo>
                  <a:pt x="533" y="494"/>
                </a:lnTo>
                <a:lnTo>
                  <a:pt x="527" y="489"/>
                </a:lnTo>
                <a:lnTo>
                  <a:pt x="521" y="485"/>
                </a:lnTo>
                <a:lnTo>
                  <a:pt x="508" y="480"/>
                </a:lnTo>
                <a:lnTo>
                  <a:pt x="495" y="475"/>
                </a:lnTo>
                <a:lnTo>
                  <a:pt x="495" y="475"/>
                </a:lnTo>
                <a:close/>
                <a:moveTo>
                  <a:pt x="43" y="910"/>
                </a:moveTo>
                <a:lnTo>
                  <a:pt x="41" y="909"/>
                </a:lnTo>
                <a:lnTo>
                  <a:pt x="35" y="904"/>
                </a:lnTo>
                <a:lnTo>
                  <a:pt x="32" y="900"/>
                </a:lnTo>
                <a:lnTo>
                  <a:pt x="29" y="897"/>
                </a:lnTo>
                <a:lnTo>
                  <a:pt x="27" y="892"/>
                </a:lnTo>
                <a:lnTo>
                  <a:pt x="26" y="888"/>
                </a:lnTo>
                <a:lnTo>
                  <a:pt x="30" y="886"/>
                </a:lnTo>
                <a:lnTo>
                  <a:pt x="33" y="886"/>
                </a:lnTo>
                <a:lnTo>
                  <a:pt x="34" y="886"/>
                </a:lnTo>
                <a:lnTo>
                  <a:pt x="36" y="888"/>
                </a:lnTo>
                <a:lnTo>
                  <a:pt x="38" y="892"/>
                </a:lnTo>
                <a:lnTo>
                  <a:pt x="40" y="901"/>
                </a:lnTo>
                <a:lnTo>
                  <a:pt x="42" y="906"/>
                </a:lnTo>
                <a:lnTo>
                  <a:pt x="46" y="910"/>
                </a:lnTo>
                <a:lnTo>
                  <a:pt x="43" y="910"/>
                </a:lnTo>
                <a:close/>
                <a:moveTo>
                  <a:pt x="287" y="235"/>
                </a:moveTo>
                <a:lnTo>
                  <a:pt x="287" y="234"/>
                </a:lnTo>
                <a:lnTo>
                  <a:pt x="288" y="235"/>
                </a:lnTo>
                <a:lnTo>
                  <a:pt x="287" y="235"/>
                </a:lnTo>
                <a:close/>
                <a:moveTo>
                  <a:pt x="290" y="227"/>
                </a:moveTo>
                <a:lnTo>
                  <a:pt x="295" y="235"/>
                </a:lnTo>
                <a:lnTo>
                  <a:pt x="290" y="235"/>
                </a:lnTo>
                <a:lnTo>
                  <a:pt x="287" y="226"/>
                </a:lnTo>
                <a:lnTo>
                  <a:pt x="282" y="213"/>
                </a:lnTo>
                <a:lnTo>
                  <a:pt x="290" y="227"/>
                </a:lnTo>
                <a:close/>
                <a:moveTo>
                  <a:pt x="284" y="241"/>
                </a:moveTo>
                <a:lnTo>
                  <a:pt x="287" y="246"/>
                </a:lnTo>
                <a:lnTo>
                  <a:pt x="287" y="249"/>
                </a:lnTo>
                <a:lnTo>
                  <a:pt x="286" y="247"/>
                </a:lnTo>
                <a:lnTo>
                  <a:pt x="284" y="241"/>
                </a:lnTo>
                <a:close/>
                <a:moveTo>
                  <a:pt x="340" y="900"/>
                </a:moveTo>
                <a:lnTo>
                  <a:pt x="339" y="904"/>
                </a:lnTo>
                <a:lnTo>
                  <a:pt x="338" y="907"/>
                </a:lnTo>
                <a:lnTo>
                  <a:pt x="333" y="916"/>
                </a:lnTo>
                <a:lnTo>
                  <a:pt x="327" y="925"/>
                </a:lnTo>
                <a:lnTo>
                  <a:pt x="333" y="911"/>
                </a:lnTo>
                <a:lnTo>
                  <a:pt x="339" y="898"/>
                </a:lnTo>
                <a:lnTo>
                  <a:pt x="340" y="898"/>
                </a:lnTo>
                <a:lnTo>
                  <a:pt x="340" y="900"/>
                </a:lnTo>
                <a:close/>
                <a:moveTo>
                  <a:pt x="508" y="529"/>
                </a:moveTo>
                <a:lnTo>
                  <a:pt x="508" y="529"/>
                </a:lnTo>
                <a:lnTo>
                  <a:pt x="500" y="508"/>
                </a:lnTo>
                <a:lnTo>
                  <a:pt x="490" y="484"/>
                </a:lnTo>
                <a:lnTo>
                  <a:pt x="490" y="484"/>
                </a:lnTo>
                <a:lnTo>
                  <a:pt x="513" y="493"/>
                </a:lnTo>
                <a:lnTo>
                  <a:pt x="520" y="496"/>
                </a:lnTo>
                <a:lnTo>
                  <a:pt x="527" y="501"/>
                </a:lnTo>
                <a:lnTo>
                  <a:pt x="530" y="504"/>
                </a:lnTo>
                <a:lnTo>
                  <a:pt x="533" y="507"/>
                </a:lnTo>
                <a:lnTo>
                  <a:pt x="534" y="510"/>
                </a:lnTo>
                <a:lnTo>
                  <a:pt x="534" y="514"/>
                </a:lnTo>
                <a:lnTo>
                  <a:pt x="533" y="516"/>
                </a:lnTo>
                <a:lnTo>
                  <a:pt x="530" y="519"/>
                </a:lnTo>
                <a:lnTo>
                  <a:pt x="524" y="523"/>
                </a:lnTo>
                <a:lnTo>
                  <a:pt x="516" y="527"/>
                </a:lnTo>
                <a:lnTo>
                  <a:pt x="508" y="529"/>
                </a:lnTo>
                <a:lnTo>
                  <a:pt x="508" y="529"/>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grpSp>
        <p:nvGrpSpPr>
          <p:cNvPr id="1047" name="Group 23"/>
          <p:cNvGrpSpPr>
            <a:grpSpLocks/>
          </p:cNvGrpSpPr>
          <p:nvPr/>
        </p:nvGrpSpPr>
        <p:grpSpPr bwMode="auto">
          <a:xfrm>
            <a:off x="7885113" y="5416550"/>
            <a:ext cx="1101725" cy="1339850"/>
            <a:chOff x="3920" y="2886"/>
            <a:chExt cx="956" cy="1161"/>
          </a:xfrm>
        </p:grpSpPr>
        <p:sp>
          <p:nvSpPr>
            <p:cNvPr id="1048" name="Freeform 24"/>
            <p:cNvSpPr>
              <a:spLocks noEditPoints="1"/>
            </p:cNvSpPr>
            <p:nvPr userDrawn="1"/>
          </p:nvSpPr>
          <p:spPr bwMode="auto">
            <a:xfrm>
              <a:off x="4345" y="2886"/>
              <a:ext cx="531" cy="1161"/>
            </a:xfrm>
            <a:custGeom>
              <a:avLst/>
              <a:gdLst>
                <a:gd name="T0" fmla="*/ 359 w 439"/>
                <a:gd name="T1" fmla="*/ 378 h 961"/>
                <a:gd name="T2" fmla="*/ 340 w 439"/>
                <a:gd name="T3" fmla="*/ 15 h 961"/>
                <a:gd name="T4" fmla="*/ 145 w 439"/>
                <a:gd name="T5" fmla="*/ 157 h 961"/>
                <a:gd name="T6" fmla="*/ 156 w 439"/>
                <a:gd name="T7" fmla="*/ 154 h 961"/>
                <a:gd name="T8" fmla="*/ 165 w 439"/>
                <a:gd name="T9" fmla="*/ 156 h 961"/>
                <a:gd name="T10" fmla="*/ 167 w 439"/>
                <a:gd name="T11" fmla="*/ 157 h 961"/>
                <a:gd name="T12" fmla="*/ 170 w 439"/>
                <a:gd name="T13" fmla="*/ 148 h 961"/>
                <a:gd name="T14" fmla="*/ 179 w 439"/>
                <a:gd name="T15" fmla="*/ 139 h 961"/>
                <a:gd name="T16" fmla="*/ 184 w 439"/>
                <a:gd name="T17" fmla="*/ 134 h 961"/>
                <a:gd name="T18" fmla="*/ 193 w 439"/>
                <a:gd name="T19" fmla="*/ 129 h 961"/>
                <a:gd name="T20" fmla="*/ 198 w 439"/>
                <a:gd name="T21" fmla="*/ 129 h 961"/>
                <a:gd name="T22" fmla="*/ 198 w 439"/>
                <a:gd name="T23" fmla="*/ 128 h 961"/>
                <a:gd name="T24" fmla="*/ 199 w 439"/>
                <a:gd name="T25" fmla="*/ 128 h 961"/>
                <a:gd name="T26" fmla="*/ 212 w 439"/>
                <a:gd name="T27" fmla="*/ 126 h 961"/>
                <a:gd name="T28" fmla="*/ 219 w 439"/>
                <a:gd name="T29" fmla="*/ 123 h 961"/>
                <a:gd name="T30" fmla="*/ 231 w 439"/>
                <a:gd name="T31" fmla="*/ 117 h 961"/>
                <a:gd name="T32" fmla="*/ 231 w 439"/>
                <a:gd name="T33" fmla="*/ 117 h 961"/>
                <a:gd name="T34" fmla="*/ 238 w 439"/>
                <a:gd name="T35" fmla="*/ 116 h 961"/>
                <a:gd name="T36" fmla="*/ 243 w 439"/>
                <a:gd name="T37" fmla="*/ 117 h 961"/>
                <a:gd name="T38" fmla="*/ 244 w 439"/>
                <a:gd name="T39" fmla="*/ 119 h 961"/>
                <a:gd name="T40" fmla="*/ 242 w 439"/>
                <a:gd name="T41" fmla="*/ 125 h 961"/>
                <a:gd name="T42" fmla="*/ 238 w 439"/>
                <a:gd name="T43" fmla="*/ 129 h 961"/>
                <a:gd name="T44" fmla="*/ 235 w 439"/>
                <a:gd name="T45" fmla="*/ 131 h 961"/>
                <a:gd name="T46" fmla="*/ 222 w 439"/>
                <a:gd name="T47" fmla="*/ 139 h 961"/>
                <a:gd name="T48" fmla="*/ 225 w 439"/>
                <a:gd name="T49" fmla="*/ 144 h 961"/>
                <a:gd name="T50" fmla="*/ 229 w 439"/>
                <a:gd name="T51" fmla="*/ 162 h 961"/>
                <a:gd name="T52" fmla="*/ 227 w 439"/>
                <a:gd name="T53" fmla="*/ 174 h 961"/>
                <a:gd name="T54" fmla="*/ 226 w 439"/>
                <a:gd name="T55" fmla="*/ 176 h 961"/>
                <a:gd name="T56" fmla="*/ 218 w 439"/>
                <a:gd name="T57" fmla="*/ 181 h 961"/>
                <a:gd name="T58" fmla="*/ 204 w 439"/>
                <a:gd name="T59" fmla="*/ 186 h 961"/>
                <a:gd name="T60" fmla="*/ 199 w 439"/>
                <a:gd name="T61" fmla="*/ 187 h 961"/>
                <a:gd name="T62" fmla="*/ 186 w 439"/>
                <a:gd name="T63" fmla="*/ 190 h 961"/>
                <a:gd name="T64" fmla="*/ 179 w 439"/>
                <a:gd name="T65" fmla="*/ 193 h 961"/>
                <a:gd name="T66" fmla="*/ 176 w 439"/>
                <a:gd name="T67" fmla="*/ 207 h 961"/>
                <a:gd name="T68" fmla="*/ 175 w 439"/>
                <a:gd name="T69" fmla="*/ 213 h 961"/>
                <a:gd name="T70" fmla="*/ 174 w 439"/>
                <a:gd name="T71" fmla="*/ 214 h 961"/>
                <a:gd name="T72" fmla="*/ 128 w 439"/>
                <a:gd name="T73" fmla="*/ 229 h 961"/>
                <a:gd name="T74" fmla="*/ 129 w 439"/>
                <a:gd name="T75" fmla="*/ 493 h 961"/>
                <a:gd name="T76" fmla="*/ 0 w 439"/>
                <a:gd name="T77" fmla="*/ 929 h 961"/>
                <a:gd name="T78" fmla="*/ 0 w 439"/>
                <a:gd name="T79" fmla="*/ 934 h 961"/>
                <a:gd name="T80" fmla="*/ 5 w 439"/>
                <a:gd name="T81" fmla="*/ 938 h 961"/>
                <a:gd name="T82" fmla="*/ 7 w 439"/>
                <a:gd name="T83" fmla="*/ 938 h 961"/>
                <a:gd name="T84" fmla="*/ 11 w 439"/>
                <a:gd name="T85" fmla="*/ 935 h 961"/>
                <a:gd name="T86" fmla="*/ 142 w 439"/>
                <a:gd name="T87" fmla="*/ 494 h 961"/>
                <a:gd name="T88" fmla="*/ 238 w 439"/>
                <a:gd name="T89" fmla="*/ 955 h 961"/>
                <a:gd name="T90" fmla="*/ 238 w 439"/>
                <a:gd name="T91" fmla="*/ 957 h 961"/>
                <a:gd name="T92" fmla="*/ 242 w 439"/>
                <a:gd name="T93" fmla="*/ 961 h 961"/>
                <a:gd name="T94" fmla="*/ 244 w 439"/>
                <a:gd name="T95" fmla="*/ 961 h 961"/>
                <a:gd name="T96" fmla="*/ 249 w 439"/>
                <a:gd name="T97" fmla="*/ 960 h 961"/>
                <a:gd name="T98" fmla="*/ 250 w 439"/>
                <a:gd name="T99" fmla="*/ 955 h 961"/>
                <a:gd name="T100" fmla="*/ 339 w 439"/>
                <a:gd name="T101" fmla="*/ 519 h 961"/>
                <a:gd name="T102" fmla="*/ 361 w 439"/>
                <a:gd name="T103" fmla="*/ 474 h 961"/>
                <a:gd name="T104" fmla="*/ 427 w 439"/>
                <a:gd name="T105" fmla="*/ 865 h 961"/>
                <a:gd name="T106" fmla="*/ 429 w 439"/>
                <a:gd name="T107" fmla="*/ 870 h 961"/>
                <a:gd name="T108" fmla="*/ 434 w 439"/>
                <a:gd name="T109" fmla="*/ 871 h 961"/>
                <a:gd name="T110" fmla="*/ 437 w 439"/>
                <a:gd name="T111" fmla="*/ 870 h 961"/>
                <a:gd name="T112" fmla="*/ 439 w 439"/>
                <a:gd name="T113" fmla="*/ 865 h 961"/>
                <a:gd name="T114" fmla="*/ 439 w 439"/>
                <a:gd name="T115" fmla="*/ 862 h 961"/>
                <a:gd name="T116" fmla="*/ 353 w 439"/>
                <a:gd name="T117" fmla="*/ 421 h 961"/>
                <a:gd name="T118" fmla="*/ 347 w 439"/>
                <a:gd name="T119" fmla="*/ 461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9" h="961">
                  <a:moveTo>
                    <a:pt x="439" y="862"/>
                  </a:moveTo>
                  <a:lnTo>
                    <a:pt x="359" y="378"/>
                  </a:lnTo>
                  <a:lnTo>
                    <a:pt x="410" y="18"/>
                  </a:lnTo>
                  <a:lnTo>
                    <a:pt x="340" y="15"/>
                  </a:lnTo>
                  <a:lnTo>
                    <a:pt x="180" y="0"/>
                  </a:lnTo>
                  <a:lnTo>
                    <a:pt x="145" y="157"/>
                  </a:lnTo>
                  <a:lnTo>
                    <a:pt x="145" y="157"/>
                  </a:lnTo>
                  <a:lnTo>
                    <a:pt x="156" y="154"/>
                  </a:lnTo>
                  <a:lnTo>
                    <a:pt x="160" y="154"/>
                  </a:lnTo>
                  <a:lnTo>
                    <a:pt x="165" y="156"/>
                  </a:lnTo>
                  <a:lnTo>
                    <a:pt x="165" y="156"/>
                  </a:lnTo>
                  <a:lnTo>
                    <a:pt x="167" y="157"/>
                  </a:lnTo>
                  <a:lnTo>
                    <a:pt x="167" y="157"/>
                  </a:lnTo>
                  <a:lnTo>
                    <a:pt x="170" y="148"/>
                  </a:lnTo>
                  <a:lnTo>
                    <a:pt x="174" y="144"/>
                  </a:lnTo>
                  <a:lnTo>
                    <a:pt x="179" y="139"/>
                  </a:lnTo>
                  <a:lnTo>
                    <a:pt x="179" y="139"/>
                  </a:lnTo>
                  <a:lnTo>
                    <a:pt x="184" y="134"/>
                  </a:lnTo>
                  <a:lnTo>
                    <a:pt x="188" y="130"/>
                  </a:lnTo>
                  <a:lnTo>
                    <a:pt x="193" y="129"/>
                  </a:lnTo>
                  <a:lnTo>
                    <a:pt x="198" y="129"/>
                  </a:lnTo>
                  <a:lnTo>
                    <a:pt x="198" y="129"/>
                  </a:lnTo>
                  <a:lnTo>
                    <a:pt x="198" y="129"/>
                  </a:lnTo>
                  <a:lnTo>
                    <a:pt x="198" y="128"/>
                  </a:lnTo>
                  <a:lnTo>
                    <a:pt x="199" y="128"/>
                  </a:lnTo>
                  <a:lnTo>
                    <a:pt x="199" y="128"/>
                  </a:lnTo>
                  <a:lnTo>
                    <a:pt x="205" y="128"/>
                  </a:lnTo>
                  <a:lnTo>
                    <a:pt x="212" y="126"/>
                  </a:lnTo>
                  <a:lnTo>
                    <a:pt x="219" y="123"/>
                  </a:lnTo>
                  <a:lnTo>
                    <a:pt x="219" y="123"/>
                  </a:lnTo>
                  <a:lnTo>
                    <a:pt x="231" y="117"/>
                  </a:lnTo>
                  <a:lnTo>
                    <a:pt x="231" y="117"/>
                  </a:lnTo>
                  <a:lnTo>
                    <a:pt x="231" y="117"/>
                  </a:lnTo>
                  <a:lnTo>
                    <a:pt x="231" y="117"/>
                  </a:lnTo>
                  <a:lnTo>
                    <a:pt x="231" y="117"/>
                  </a:lnTo>
                  <a:lnTo>
                    <a:pt x="238" y="116"/>
                  </a:lnTo>
                  <a:lnTo>
                    <a:pt x="241" y="116"/>
                  </a:lnTo>
                  <a:lnTo>
                    <a:pt x="243" y="117"/>
                  </a:lnTo>
                  <a:lnTo>
                    <a:pt x="243" y="117"/>
                  </a:lnTo>
                  <a:lnTo>
                    <a:pt x="244" y="119"/>
                  </a:lnTo>
                  <a:lnTo>
                    <a:pt x="244" y="122"/>
                  </a:lnTo>
                  <a:lnTo>
                    <a:pt x="242" y="125"/>
                  </a:lnTo>
                  <a:lnTo>
                    <a:pt x="242" y="125"/>
                  </a:lnTo>
                  <a:lnTo>
                    <a:pt x="238" y="129"/>
                  </a:lnTo>
                  <a:lnTo>
                    <a:pt x="235" y="131"/>
                  </a:lnTo>
                  <a:lnTo>
                    <a:pt x="235" y="131"/>
                  </a:lnTo>
                  <a:lnTo>
                    <a:pt x="230" y="134"/>
                  </a:lnTo>
                  <a:lnTo>
                    <a:pt x="222" y="139"/>
                  </a:lnTo>
                  <a:lnTo>
                    <a:pt x="222" y="139"/>
                  </a:lnTo>
                  <a:lnTo>
                    <a:pt x="225" y="144"/>
                  </a:lnTo>
                  <a:lnTo>
                    <a:pt x="227" y="152"/>
                  </a:lnTo>
                  <a:lnTo>
                    <a:pt x="229" y="162"/>
                  </a:lnTo>
                  <a:lnTo>
                    <a:pt x="229" y="168"/>
                  </a:lnTo>
                  <a:lnTo>
                    <a:pt x="227" y="174"/>
                  </a:lnTo>
                  <a:lnTo>
                    <a:pt x="227" y="175"/>
                  </a:lnTo>
                  <a:lnTo>
                    <a:pt x="226" y="176"/>
                  </a:lnTo>
                  <a:lnTo>
                    <a:pt x="226" y="176"/>
                  </a:lnTo>
                  <a:lnTo>
                    <a:pt x="218" y="181"/>
                  </a:lnTo>
                  <a:lnTo>
                    <a:pt x="209" y="185"/>
                  </a:lnTo>
                  <a:lnTo>
                    <a:pt x="204" y="186"/>
                  </a:lnTo>
                  <a:lnTo>
                    <a:pt x="199" y="187"/>
                  </a:lnTo>
                  <a:lnTo>
                    <a:pt x="199" y="187"/>
                  </a:lnTo>
                  <a:lnTo>
                    <a:pt x="192" y="187"/>
                  </a:lnTo>
                  <a:lnTo>
                    <a:pt x="186" y="190"/>
                  </a:lnTo>
                  <a:lnTo>
                    <a:pt x="181" y="191"/>
                  </a:lnTo>
                  <a:lnTo>
                    <a:pt x="179" y="193"/>
                  </a:lnTo>
                  <a:lnTo>
                    <a:pt x="179" y="193"/>
                  </a:lnTo>
                  <a:lnTo>
                    <a:pt x="176" y="207"/>
                  </a:lnTo>
                  <a:lnTo>
                    <a:pt x="175" y="212"/>
                  </a:lnTo>
                  <a:lnTo>
                    <a:pt x="175" y="213"/>
                  </a:lnTo>
                  <a:lnTo>
                    <a:pt x="174" y="214"/>
                  </a:lnTo>
                  <a:lnTo>
                    <a:pt x="174" y="214"/>
                  </a:lnTo>
                  <a:lnTo>
                    <a:pt x="159" y="219"/>
                  </a:lnTo>
                  <a:lnTo>
                    <a:pt x="128" y="229"/>
                  </a:lnTo>
                  <a:lnTo>
                    <a:pt x="70" y="485"/>
                  </a:lnTo>
                  <a:lnTo>
                    <a:pt x="129" y="493"/>
                  </a:lnTo>
                  <a:lnTo>
                    <a:pt x="0" y="929"/>
                  </a:lnTo>
                  <a:lnTo>
                    <a:pt x="0" y="929"/>
                  </a:lnTo>
                  <a:lnTo>
                    <a:pt x="0" y="932"/>
                  </a:lnTo>
                  <a:lnTo>
                    <a:pt x="0" y="934"/>
                  </a:lnTo>
                  <a:lnTo>
                    <a:pt x="2" y="936"/>
                  </a:lnTo>
                  <a:lnTo>
                    <a:pt x="5" y="938"/>
                  </a:lnTo>
                  <a:lnTo>
                    <a:pt x="5" y="938"/>
                  </a:lnTo>
                  <a:lnTo>
                    <a:pt x="7" y="938"/>
                  </a:lnTo>
                  <a:lnTo>
                    <a:pt x="10" y="936"/>
                  </a:lnTo>
                  <a:lnTo>
                    <a:pt x="11" y="935"/>
                  </a:lnTo>
                  <a:lnTo>
                    <a:pt x="12" y="933"/>
                  </a:lnTo>
                  <a:lnTo>
                    <a:pt x="142" y="494"/>
                  </a:lnTo>
                  <a:lnTo>
                    <a:pt x="258" y="508"/>
                  </a:lnTo>
                  <a:lnTo>
                    <a:pt x="238" y="955"/>
                  </a:lnTo>
                  <a:lnTo>
                    <a:pt x="238" y="955"/>
                  </a:lnTo>
                  <a:lnTo>
                    <a:pt x="238" y="957"/>
                  </a:lnTo>
                  <a:lnTo>
                    <a:pt x="240" y="960"/>
                  </a:lnTo>
                  <a:lnTo>
                    <a:pt x="242" y="961"/>
                  </a:lnTo>
                  <a:lnTo>
                    <a:pt x="244" y="961"/>
                  </a:lnTo>
                  <a:lnTo>
                    <a:pt x="244" y="961"/>
                  </a:lnTo>
                  <a:lnTo>
                    <a:pt x="247" y="961"/>
                  </a:lnTo>
                  <a:lnTo>
                    <a:pt x="249" y="960"/>
                  </a:lnTo>
                  <a:lnTo>
                    <a:pt x="250" y="957"/>
                  </a:lnTo>
                  <a:lnTo>
                    <a:pt x="250" y="955"/>
                  </a:lnTo>
                  <a:lnTo>
                    <a:pt x="271" y="511"/>
                  </a:lnTo>
                  <a:lnTo>
                    <a:pt x="339" y="519"/>
                  </a:lnTo>
                  <a:lnTo>
                    <a:pt x="345" y="473"/>
                  </a:lnTo>
                  <a:lnTo>
                    <a:pt x="361" y="474"/>
                  </a:lnTo>
                  <a:lnTo>
                    <a:pt x="427" y="865"/>
                  </a:lnTo>
                  <a:lnTo>
                    <a:pt x="427" y="865"/>
                  </a:lnTo>
                  <a:lnTo>
                    <a:pt x="427" y="867"/>
                  </a:lnTo>
                  <a:lnTo>
                    <a:pt x="429" y="870"/>
                  </a:lnTo>
                  <a:lnTo>
                    <a:pt x="432" y="871"/>
                  </a:lnTo>
                  <a:lnTo>
                    <a:pt x="434" y="871"/>
                  </a:lnTo>
                  <a:lnTo>
                    <a:pt x="434" y="871"/>
                  </a:lnTo>
                  <a:lnTo>
                    <a:pt x="437" y="870"/>
                  </a:lnTo>
                  <a:lnTo>
                    <a:pt x="438" y="868"/>
                  </a:lnTo>
                  <a:lnTo>
                    <a:pt x="439" y="865"/>
                  </a:lnTo>
                  <a:lnTo>
                    <a:pt x="439" y="862"/>
                  </a:lnTo>
                  <a:lnTo>
                    <a:pt x="439" y="862"/>
                  </a:lnTo>
                  <a:close/>
                  <a:moveTo>
                    <a:pt x="347" y="461"/>
                  </a:moveTo>
                  <a:lnTo>
                    <a:pt x="353" y="421"/>
                  </a:lnTo>
                  <a:lnTo>
                    <a:pt x="360" y="461"/>
                  </a:lnTo>
                  <a:lnTo>
                    <a:pt x="347" y="461"/>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049" name="Freeform 25"/>
            <p:cNvSpPr>
              <a:spLocks/>
            </p:cNvSpPr>
            <p:nvPr userDrawn="1"/>
          </p:nvSpPr>
          <p:spPr bwMode="auto">
            <a:xfrm>
              <a:off x="3920" y="2894"/>
              <a:ext cx="716" cy="1149"/>
            </a:xfrm>
            <a:custGeom>
              <a:avLst/>
              <a:gdLst>
                <a:gd name="T0" fmla="*/ 387 w 592"/>
                <a:gd name="T1" fmla="*/ 239 h 951"/>
                <a:gd name="T2" fmla="*/ 523 w 592"/>
                <a:gd name="T3" fmla="*/ 202 h 951"/>
                <a:gd name="T4" fmla="*/ 551 w 592"/>
                <a:gd name="T5" fmla="*/ 175 h 951"/>
                <a:gd name="T6" fmla="*/ 571 w 592"/>
                <a:gd name="T7" fmla="*/ 135 h 951"/>
                <a:gd name="T8" fmla="*/ 584 w 592"/>
                <a:gd name="T9" fmla="*/ 119 h 951"/>
                <a:gd name="T10" fmla="*/ 584 w 592"/>
                <a:gd name="T11" fmla="*/ 115 h 951"/>
                <a:gd name="T12" fmla="*/ 550 w 592"/>
                <a:gd name="T13" fmla="*/ 127 h 951"/>
                <a:gd name="T14" fmla="*/ 527 w 592"/>
                <a:gd name="T15" fmla="*/ 143 h 951"/>
                <a:gd name="T16" fmla="*/ 510 w 592"/>
                <a:gd name="T17" fmla="*/ 152 h 951"/>
                <a:gd name="T18" fmla="*/ 391 w 592"/>
                <a:gd name="T19" fmla="*/ 178 h 951"/>
                <a:gd name="T20" fmla="*/ 318 w 592"/>
                <a:gd name="T21" fmla="*/ 147 h 951"/>
                <a:gd name="T22" fmla="*/ 219 w 592"/>
                <a:gd name="T23" fmla="*/ 130 h 951"/>
                <a:gd name="T24" fmla="*/ 202 w 592"/>
                <a:gd name="T25" fmla="*/ 51 h 951"/>
                <a:gd name="T26" fmla="*/ 167 w 592"/>
                <a:gd name="T27" fmla="*/ 4 h 951"/>
                <a:gd name="T28" fmla="*/ 127 w 592"/>
                <a:gd name="T29" fmla="*/ 6 h 951"/>
                <a:gd name="T30" fmla="*/ 94 w 592"/>
                <a:gd name="T31" fmla="*/ 51 h 951"/>
                <a:gd name="T32" fmla="*/ 100 w 592"/>
                <a:gd name="T33" fmla="*/ 70 h 951"/>
                <a:gd name="T34" fmla="*/ 98 w 592"/>
                <a:gd name="T35" fmla="*/ 95 h 951"/>
                <a:gd name="T36" fmla="*/ 104 w 592"/>
                <a:gd name="T37" fmla="*/ 100 h 951"/>
                <a:gd name="T38" fmla="*/ 106 w 592"/>
                <a:gd name="T39" fmla="*/ 113 h 951"/>
                <a:gd name="T40" fmla="*/ 110 w 592"/>
                <a:gd name="T41" fmla="*/ 124 h 951"/>
                <a:gd name="T42" fmla="*/ 126 w 592"/>
                <a:gd name="T43" fmla="*/ 147 h 951"/>
                <a:gd name="T44" fmla="*/ 55 w 592"/>
                <a:gd name="T45" fmla="*/ 195 h 951"/>
                <a:gd name="T46" fmla="*/ 36 w 592"/>
                <a:gd name="T47" fmla="*/ 190 h 951"/>
                <a:gd name="T48" fmla="*/ 32 w 592"/>
                <a:gd name="T49" fmla="*/ 206 h 951"/>
                <a:gd name="T50" fmla="*/ 15 w 592"/>
                <a:gd name="T51" fmla="*/ 179 h 951"/>
                <a:gd name="T52" fmla="*/ 9 w 592"/>
                <a:gd name="T53" fmla="*/ 184 h 951"/>
                <a:gd name="T54" fmla="*/ 3 w 592"/>
                <a:gd name="T55" fmla="*/ 189 h 951"/>
                <a:gd name="T56" fmla="*/ 2 w 592"/>
                <a:gd name="T57" fmla="*/ 206 h 951"/>
                <a:gd name="T58" fmla="*/ 3 w 592"/>
                <a:gd name="T59" fmla="*/ 225 h 951"/>
                <a:gd name="T60" fmla="*/ 15 w 592"/>
                <a:gd name="T61" fmla="*/ 247 h 951"/>
                <a:gd name="T62" fmla="*/ 11 w 592"/>
                <a:gd name="T63" fmla="*/ 284 h 951"/>
                <a:gd name="T64" fmla="*/ 19 w 592"/>
                <a:gd name="T65" fmla="*/ 360 h 951"/>
                <a:gd name="T66" fmla="*/ 53 w 592"/>
                <a:gd name="T67" fmla="*/ 357 h 951"/>
                <a:gd name="T68" fmla="*/ 98 w 592"/>
                <a:gd name="T69" fmla="*/ 299 h 951"/>
                <a:gd name="T70" fmla="*/ 112 w 592"/>
                <a:gd name="T71" fmla="*/ 523 h 951"/>
                <a:gd name="T72" fmla="*/ 122 w 592"/>
                <a:gd name="T73" fmla="*/ 618 h 951"/>
                <a:gd name="T74" fmla="*/ 121 w 592"/>
                <a:gd name="T75" fmla="*/ 811 h 951"/>
                <a:gd name="T76" fmla="*/ 118 w 592"/>
                <a:gd name="T77" fmla="*/ 883 h 951"/>
                <a:gd name="T78" fmla="*/ 73 w 592"/>
                <a:gd name="T79" fmla="*/ 910 h 951"/>
                <a:gd name="T80" fmla="*/ 83 w 592"/>
                <a:gd name="T81" fmla="*/ 929 h 951"/>
                <a:gd name="T82" fmla="*/ 155 w 592"/>
                <a:gd name="T83" fmla="*/ 917 h 951"/>
                <a:gd name="T84" fmla="*/ 179 w 592"/>
                <a:gd name="T85" fmla="*/ 911 h 951"/>
                <a:gd name="T86" fmla="*/ 183 w 592"/>
                <a:gd name="T87" fmla="*/ 898 h 951"/>
                <a:gd name="T88" fmla="*/ 194 w 592"/>
                <a:gd name="T89" fmla="*/ 780 h 951"/>
                <a:gd name="T90" fmla="*/ 201 w 592"/>
                <a:gd name="T91" fmla="*/ 582 h 951"/>
                <a:gd name="T92" fmla="*/ 219 w 592"/>
                <a:gd name="T93" fmla="*/ 595 h 951"/>
                <a:gd name="T94" fmla="*/ 238 w 592"/>
                <a:gd name="T95" fmla="*/ 829 h 951"/>
                <a:gd name="T96" fmla="*/ 246 w 592"/>
                <a:gd name="T97" fmla="*/ 893 h 951"/>
                <a:gd name="T98" fmla="*/ 213 w 592"/>
                <a:gd name="T99" fmla="*/ 934 h 951"/>
                <a:gd name="T100" fmla="*/ 228 w 592"/>
                <a:gd name="T101" fmla="*/ 951 h 951"/>
                <a:gd name="T102" fmla="*/ 290 w 592"/>
                <a:gd name="T103" fmla="*/ 932 h 951"/>
                <a:gd name="T104" fmla="*/ 304 w 592"/>
                <a:gd name="T105" fmla="*/ 920 h 951"/>
                <a:gd name="T106" fmla="*/ 317 w 592"/>
                <a:gd name="T107" fmla="*/ 898 h 951"/>
                <a:gd name="T108" fmla="*/ 304 w 592"/>
                <a:gd name="T109" fmla="*/ 739 h 951"/>
                <a:gd name="T110" fmla="*/ 293 w 592"/>
                <a:gd name="T111" fmla="*/ 655 h 951"/>
                <a:gd name="T112" fmla="*/ 331 w 592"/>
                <a:gd name="T113" fmla="*/ 476 h 951"/>
                <a:gd name="T114" fmla="*/ 319 w 592"/>
                <a:gd name="T115" fmla="*/ 248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2" h="951">
                  <a:moveTo>
                    <a:pt x="328" y="241"/>
                  </a:moveTo>
                  <a:lnTo>
                    <a:pt x="329" y="240"/>
                  </a:lnTo>
                  <a:lnTo>
                    <a:pt x="330" y="240"/>
                  </a:lnTo>
                  <a:lnTo>
                    <a:pt x="330" y="240"/>
                  </a:lnTo>
                  <a:lnTo>
                    <a:pt x="335" y="242"/>
                  </a:lnTo>
                  <a:lnTo>
                    <a:pt x="340" y="244"/>
                  </a:lnTo>
                  <a:lnTo>
                    <a:pt x="354" y="244"/>
                  </a:lnTo>
                  <a:lnTo>
                    <a:pt x="371" y="241"/>
                  </a:lnTo>
                  <a:lnTo>
                    <a:pt x="387" y="239"/>
                  </a:lnTo>
                  <a:lnTo>
                    <a:pt x="416" y="233"/>
                  </a:lnTo>
                  <a:lnTo>
                    <a:pt x="430" y="229"/>
                  </a:lnTo>
                  <a:lnTo>
                    <a:pt x="430" y="229"/>
                  </a:lnTo>
                  <a:lnTo>
                    <a:pt x="430" y="229"/>
                  </a:lnTo>
                  <a:lnTo>
                    <a:pt x="430" y="229"/>
                  </a:lnTo>
                  <a:lnTo>
                    <a:pt x="442" y="227"/>
                  </a:lnTo>
                  <a:lnTo>
                    <a:pt x="455" y="224"/>
                  </a:lnTo>
                  <a:lnTo>
                    <a:pt x="484" y="216"/>
                  </a:lnTo>
                  <a:lnTo>
                    <a:pt x="523" y="202"/>
                  </a:lnTo>
                  <a:lnTo>
                    <a:pt x="523" y="202"/>
                  </a:lnTo>
                  <a:lnTo>
                    <a:pt x="525" y="196"/>
                  </a:lnTo>
                  <a:lnTo>
                    <a:pt x="526" y="186"/>
                  </a:lnTo>
                  <a:lnTo>
                    <a:pt x="526" y="186"/>
                  </a:lnTo>
                  <a:lnTo>
                    <a:pt x="527" y="183"/>
                  </a:lnTo>
                  <a:lnTo>
                    <a:pt x="529" y="180"/>
                  </a:lnTo>
                  <a:lnTo>
                    <a:pt x="537" y="178"/>
                  </a:lnTo>
                  <a:lnTo>
                    <a:pt x="545" y="175"/>
                  </a:lnTo>
                  <a:lnTo>
                    <a:pt x="551" y="175"/>
                  </a:lnTo>
                  <a:lnTo>
                    <a:pt x="551" y="175"/>
                  </a:lnTo>
                  <a:lnTo>
                    <a:pt x="559" y="174"/>
                  </a:lnTo>
                  <a:lnTo>
                    <a:pt x="566" y="171"/>
                  </a:lnTo>
                  <a:lnTo>
                    <a:pt x="574" y="166"/>
                  </a:lnTo>
                  <a:lnTo>
                    <a:pt x="574" y="166"/>
                  </a:lnTo>
                  <a:lnTo>
                    <a:pt x="576" y="158"/>
                  </a:lnTo>
                  <a:lnTo>
                    <a:pt x="576" y="152"/>
                  </a:lnTo>
                  <a:lnTo>
                    <a:pt x="573" y="141"/>
                  </a:lnTo>
                  <a:lnTo>
                    <a:pt x="571" y="135"/>
                  </a:lnTo>
                  <a:lnTo>
                    <a:pt x="568" y="133"/>
                  </a:lnTo>
                  <a:lnTo>
                    <a:pt x="567" y="130"/>
                  </a:lnTo>
                  <a:lnTo>
                    <a:pt x="570" y="129"/>
                  </a:lnTo>
                  <a:lnTo>
                    <a:pt x="570" y="129"/>
                  </a:lnTo>
                  <a:lnTo>
                    <a:pt x="578" y="123"/>
                  </a:lnTo>
                  <a:lnTo>
                    <a:pt x="583" y="119"/>
                  </a:lnTo>
                  <a:lnTo>
                    <a:pt x="584" y="119"/>
                  </a:lnTo>
                  <a:lnTo>
                    <a:pt x="584" y="119"/>
                  </a:lnTo>
                  <a:lnTo>
                    <a:pt x="584" y="119"/>
                  </a:lnTo>
                  <a:lnTo>
                    <a:pt x="590" y="115"/>
                  </a:lnTo>
                  <a:lnTo>
                    <a:pt x="590" y="115"/>
                  </a:lnTo>
                  <a:lnTo>
                    <a:pt x="592" y="113"/>
                  </a:lnTo>
                  <a:lnTo>
                    <a:pt x="592" y="113"/>
                  </a:lnTo>
                  <a:lnTo>
                    <a:pt x="589" y="113"/>
                  </a:lnTo>
                  <a:lnTo>
                    <a:pt x="584" y="115"/>
                  </a:lnTo>
                  <a:lnTo>
                    <a:pt x="584" y="115"/>
                  </a:lnTo>
                  <a:lnTo>
                    <a:pt x="584" y="115"/>
                  </a:lnTo>
                  <a:lnTo>
                    <a:pt x="584" y="115"/>
                  </a:lnTo>
                  <a:lnTo>
                    <a:pt x="584" y="115"/>
                  </a:lnTo>
                  <a:lnTo>
                    <a:pt x="573" y="119"/>
                  </a:lnTo>
                  <a:lnTo>
                    <a:pt x="573" y="119"/>
                  </a:lnTo>
                  <a:lnTo>
                    <a:pt x="565" y="123"/>
                  </a:lnTo>
                  <a:lnTo>
                    <a:pt x="559" y="126"/>
                  </a:lnTo>
                  <a:lnTo>
                    <a:pt x="555" y="127"/>
                  </a:lnTo>
                  <a:lnTo>
                    <a:pt x="551" y="126"/>
                  </a:lnTo>
                  <a:lnTo>
                    <a:pt x="550" y="127"/>
                  </a:lnTo>
                  <a:lnTo>
                    <a:pt x="550" y="127"/>
                  </a:lnTo>
                  <a:lnTo>
                    <a:pt x="550" y="127"/>
                  </a:lnTo>
                  <a:lnTo>
                    <a:pt x="545" y="127"/>
                  </a:lnTo>
                  <a:lnTo>
                    <a:pt x="542" y="128"/>
                  </a:lnTo>
                  <a:lnTo>
                    <a:pt x="538" y="130"/>
                  </a:lnTo>
                  <a:lnTo>
                    <a:pt x="534" y="135"/>
                  </a:lnTo>
                  <a:lnTo>
                    <a:pt x="534" y="135"/>
                  </a:lnTo>
                  <a:lnTo>
                    <a:pt x="534" y="135"/>
                  </a:lnTo>
                  <a:lnTo>
                    <a:pt x="534" y="135"/>
                  </a:lnTo>
                  <a:lnTo>
                    <a:pt x="527" y="143"/>
                  </a:lnTo>
                  <a:lnTo>
                    <a:pt x="523" y="150"/>
                  </a:lnTo>
                  <a:lnTo>
                    <a:pt x="522" y="155"/>
                  </a:lnTo>
                  <a:lnTo>
                    <a:pt x="521" y="156"/>
                  </a:lnTo>
                  <a:lnTo>
                    <a:pt x="516" y="156"/>
                  </a:lnTo>
                  <a:lnTo>
                    <a:pt x="516" y="156"/>
                  </a:lnTo>
                  <a:lnTo>
                    <a:pt x="516" y="155"/>
                  </a:lnTo>
                  <a:lnTo>
                    <a:pt x="515" y="154"/>
                  </a:lnTo>
                  <a:lnTo>
                    <a:pt x="515" y="154"/>
                  </a:lnTo>
                  <a:lnTo>
                    <a:pt x="510" y="152"/>
                  </a:lnTo>
                  <a:lnTo>
                    <a:pt x="504" y="152"/>
                  </a:lnTo>
                  <a:lnTo>
                    <a:pt x="491" y="156"/>
                  </a:lnTo>
                  <a:lnTo>
                    <a:pt x="491" y="156"/>
                  </a:lnTo>
                  <a:lnTo>
                    <a:pt x="491" y="156"/>
                  </a:lnTo>
                  <a:lnTo>
                    <a:pt x="491" y="156"/>
                  </a:lnTo>
                  <a:lnTo>
                    <a:pt x="424" y="175"/>
                  </a:lnTo>
                  <a:lnTo>
                    <a:pt x="424" y="175"/>
                  </a:lnTo>
                  <a:lnTo>
                    <a:pt x="407" y="178"/>
                  </a:lnTo>
                  <a:lnTo>
                    <a:pt x="391" y="178"/>
                  </a:lnTo>
                  <a:lnTo>
                    <a:pt x="375" y="177"/>
                  </a:lnTo>
                  <a:lnTo>
                    <a:pt x="362" y="173"/>
                  </a:lnTo>
                  <a:lnTo>
                    <a:pt x="351" y="169"/>
                  </a:lnTo>
                  <a:lnTo>
                    <a:pt x="341" y="167"/>
                  </a:lnTo>
                  <a:lnTo>
                    <a:pt x="331" y="162"/>
                  </a:lnTo>
                  <a:lnTo>
                    <a:pt x="331" y="162"/>
                  </a:lnTo>
                  <a:lnTo>
                    <a:pt x="326" y="158"/>
                  </a:lnTo>
                  <a:lnTo>
                    <a:pt x="323" y="154"/>
                  </a:lnTo>
                  <a:lnTo>
                    <a:pt x="318" y="147"/>
                  </a:lnTo>
                  <a:lnTo>
                    <a:pt x="312" y="144"/>
                  </a:lnTo>
                  <a:lnTo>
                    <a:pt x="283" y="134"/>
                  </a:lnTo>
                  <a:lnTo>
                    <a:pt x="283" y="134"/>
                  </a:lnTo>
                  <a:lnTo>
                    <a:pt x="276" y="132"/>
                  </a:lnTo>
                  <a:lnTo>
                    <a:pt x="264" y="130"/>
                  </a:lnTo>
                  <a:lnTo>
                    <a:pt x="246" y="130"/>
                  </a:lnTo>
                  <a:lnTo>
                    <a:pt x="221" y="132"/>
                  </a:lnTo>
                  <a:lnTo>
                    <a:pt x="219" y="132"/>
                  </a:lnTo>
                  <a:lnTo>
                    <a:pt x="219" y="130"/>
                  </a:lnTo>
                  <a:lnTo>
                    <a:pt x="219" y="130"/>
                  </a:lnTo>
                  <a:lnTo>
                    <a:pt x="213" y="123"/>
                  </a:lnTo>
                  <a:lnTo>
                    <a:pt x="207" y="118"/>
                  </a:lnTo>
                  <a:lnTo>
                    <a:pt x="202" y="115"/>
                  </a:lnTo>
                  <a:lnTo>
                    <a:pt x="201" y="113"/>
                  </a:lnTo>
                  <a:lnTo>
                    <a:pt x="201" y="112"/>
                  </a:lnTo>
                  <a:lnTo>
                    <a:pt x="201" y="112"/>
                  </a:lnTo>
                  <a:lnTo>
                    <a:pt x="203" y="74"/>
                  </a:lnTo>
                  <a:lnTo>
                    <a:pt x="202" y="51"/>
                  </a:lnTo>
                  <a:lnTo>
                    <a:pt x="200" y="39"/>
                  </a:lnTo>
                  <a:lnTo>
                    <a:pt x="200" y="36"/>
                  </a:lnTo>
                  <a:lnTo>
                    <a:pt x="200" y="36"/>
                  </a:lnTo>
                  <a:lnTo>
                    <a:pt x="193" y="23"/>
                  </a:lnTo>
                  <a:lnTo>
                    <a:pt x="185" y="14"/>
                  </a:lnTo>
                  <a:lnTo>
                    <a:pt x="182" y="10"/>
                  </a:lnTo>
                  <a:lnTo>
                    <a:pt x="177" y="8"/>
                  </a:lnTo>
                  <a:lnTo>
                    <a:pt x="172" y="5"/>
                  </a:lnTo>
                  <a:lnTo>
                    <a:pt x="167" y="4"/>
                  </a:lnTo>
                  <a:lnTo>
                    <a:pt x="167" y="4"/>
                  </a:lnTo>
                  <a:lnTo>
                    <a:pt x="166" y="4"/>
                  </a:lnTo>
                  <a:lnTo>
                    <a:pt x="166" y="4"/>
                  </a:lnTo>
                  <a:lnTo>
                    <a:pt x="157" y="2"/>
                  </a:lnTo>
                  <a:lnTo>
                    <a:pt x="157" y="2"/>
                  </a:lnTo>
                  <a:lnTo>
                    <a:pt x="152" y="0"/>
                  </a:lnTo>
                  <a:lnTo>
                    <a:pt x="148" y="0"/>
                  </a:lnTo>
                  <a:lnTo>
                    <a:pt x="137" y="3"/>
                  </a:lnTo>
                  <a:lnTo>
                    <a:pt x="127" y="6"/>
                  </a:lnTo>
                  <a:lnTo>
                    <a:pt x="117" y="12"/>
                  </a:lnTo>
                  <a:lnTo>
                    <a:pt x="110" y="17"/>
                  </a:lnTo>
                  <a:lnTo>
                    <a:pt x="104" y="22"/>
                  </a:lnTo>
                  <a:lnTo>
                    <a:pt x="98" y="27"/>
                  </a:lnTo>
                  <a:lnTo>
                    <a:pt x="98" y="27"/>
                  </a:lnTo>
                  <a:lnTo>
                    <a:pt x="96" y="29"/>
                  </a:lnTo>
                  <a:lnTo>
                    <a:pt x="95" y="33"/>
                  </a:lnTo>
                  <a:lnTo>
                    <a:pt x="94" y="42"/>
                  </a:lnTo>
                  <a:lnTo>
                    <a:pt x="94" y="51"/>
                  </a:lnTo>
                  <a:lnTo>
                    <a:pt x="95" y="57"/>
                  </a:lnTo>
                  <a:lnTo>
                    <a:pt x="100" y="67"/>
                  </a:lnTo>
                  <a:lnTo>
                    <a:pt x="100" y="67"/>
                  </a:lnTo>
                  <a:lnTo>
                    <a:pt x="100" y="67"/>
                  </a:lnTo>
                  <a:lnTo>
                    <a:pt x="100" y="68"/>
                  </a:lnTo>
                  <a:lnTo>
                    <a:pt x="100" y="68"/>
                  </a:lnTo>
                  <a:lnTo>
                    <a:pt x="100" y="70"/>
                  </a:lnTo>
                  <a:lnTo>
                    <a:pt x="100" y="70"/>
                  </a:lnTo>
                  <a:lnTo>
                    <a:pt x="100" y="70"/>
                  </a:lnTo>
                  <a:lnTo>
                    <a:pt x="100" y="70"/>
                  </a:lnTo>
                  <a:lnTo>
                    <a:pt x="100" y="70"/>
                  </a:lnTo>
                  <a:lnTo>
                    <a:pt x="100" y="70"/>
                  </a:lnTo>
                  <a:lnTo>
                    <a:pt x="94" y="88"/>
                  </a:lnTo>
                  <a:lnTo>
                    <a:pt x="94" y="88"/>
                  </a:lnTo>
                  <a:lnTo>
                    <a:pt x="95" y="92"/>
                  </a:lnTo>
                  <a:lnTo>
                    <a:pt x="96" y="94"/>
                  </a:lnTo>
                  <a:lnTo>
                    <a:pt x="96" y="94"/>
                  </a:lnTo>
                  <a:lnTo>
                    <a:pt x="98" y="95"/>
                  </a:lnTo>
                  <a:lnTo>
                    <a:pt x="101" y="95"/>
                  </a:lnTo>
                  <a:lnTo>
                    <a:pt x="104" y="95"/>
                  </a:lnTo>
                  <a:lnTo>
                    <a:pt x="104" y="98"/>
                  </a:lnTo>
                  <a:lnTo>
                    <a:pt x="104" y="99"/>
                  </a:lnTo>
                  <a:lnTo>
                    <a:pt x="104" y="99"/>
                  </a:lnTo>
                  <a:lnTo>
                    <a:pt x="104" y="99"/>
                  </a:lnTo>
                  <a:lnTo>
                    <a:pt x="104" y="100"/>
                  </a:lnTo>
                  <a:lnTo>
                    <a:pt x="104" y="100"/>
                  </a:lnTo>
                  <a:lnTo>
                    <a:pt x="104" y="100"/>
                  </a:lnTo>
                  <a:lnTo>
                    <a:pt x="104" y="106"/>
                  </a:lnTo>
                  <a:lnTo>
                    <a:pt x="104" y="109"/>
                  </a:lnTo>
                  <a:lnTo>
                    <a:pt x="105" y="111"/>
                  </a:lnTo>
                  <a:lnTo>
                    <a:pt x="106" y="111"/>
                  </a:lnTo>
                  <a:lnTo>
                    <a:pt x="109" y="111"/>
                  </a:lnTo>
                  <a:lnTo>
                    <a:pt x="107" y="112"/>
                  </a:lnTo>
                  <a:lnTo>
                    <a:pt x="107" y="112"/>
                  </a:lnTo>
                  <a:lnTo>
                    <a:pt x="107" y="112"/>
                  </a:lnTo>
                  <a:lnTo>
                    <a:pt x="106" y="113"/>
                  </a:lnTo>
                  <a:lnTo>
                    <a:pt x="106" y="113"/>
                  </a:lnTo>
                  <a:lnTo>
                    <a:pt x="106" y="113"/>
                  </a:lnTo>
                  <a:lnTo>
                    <a:pt x="106" y="115"/>
                  </a:lnTo>
                  <a:lnTo>
                    <a:pt x="106" y="116"/>
                  </a:lnTo>
                  <a:lnTo>
                    <a:pt x="107" y="117"/>
                  </a:lnTo>
                  <a:lnTo>
                    <a:pt x="107" y="117"/>
                  </a:lnTo>
                  <a:lnTo>
                    <a:pt x="109" y="118"/>
                  </a:lnTo>
                  <a:lnTo>
                    <a:pt x="109" y="118"/>
                  </a:lnTo>
                  <a:lnTo>
                    <a:pt x="110" y="124"/>
                  </a:lnTo>
                  <a:lnTo>
                    <a:pt x="112" y="129"/>
                  </a:lnTo>
                  <a:lnTo>
                    <a:pt x="112" y="129"/>
                  </a:lnTo>
                  <a:lnTo>
                    <a:pt x="113" y="130"/>
                  </a:lnTo>
                  <a:lnTo>
                    <a:pt x="115" y="130"/>
                  </a:lnTo>
                  <a:lnTo>
                    <a:pt x="127" y="132"/>
                  </a:lnTo>
                  <a:lnTo>
                    <a:pt x="127" y="132"/>
                  </a:lnTo>
                  <a:lnTo>
                    <a:pt x="126" y="143"/>
                  </a:lnTo>
                  <a:lnTo>
                    <a:pt x="126" y="146"/>
                  </a:lnTo>
                  <a:lnTo>
                    <a:pt x="126" y="147"/>
                  </a:lnTo>
                  <a:lnTo>
                    <a:pt x="126" y="147"/>
                  </a:lnTo>
                  <a:lnTo>
                    <a:pt x="95" y="164"/>
                  </a:lnTo>
                  <a:lnTo>
                    <a:pt x="75" y="178"/>
                  </a:lnTo>
                  <a:lnTo>
                    <a:pt x="62" y="188"/>
                  </a:lnTo>
                  <a:lnTo>
                    <a:pt x="59" y="190"/>
                  </a:lnTo>
                  <a:lnTo>
                    <a:pt x="59" y="191"/>
                  </a:lnTo>
                  <a:lnTo>
                    <a:pt x="59" y="191"/>
                  </a:lnTo>
                  <a:lnTo>
                    <a:pt x="59" y="191"/>
                  </a:lnTo>
                  <a:lnTo>
                    <a:pt x="55" y="195"/>
                  </a:lnTo>
                  <a:lnTo>
                    <a:pt x="49" y="208"/>
                  </a:lnTo>
                  <a:lnTo>
                    <a:pt x="47" y="212"/>
                  </a:lnTo>
                  <a:lnTo>
                    <a:pt x="44" y="208"/>
                  </a:lnTo>
                  <a:lnTo>
                    <a:pt x="39" y="200"/>
                  </a:lnTo>
                  <a:lnTo>
                    <a:pt x="38" y="200"/>
                  </a:lnTo>
                  <a:lnTo>
                    <a:pt x="38" y="199"/>
                  </a:lnTo>
                  <a:lnTo>
                    <a:pt x="38" y="199"/>
                  </a:lnTo>
                  <a:lnTo>
                    <a:pt x="36" y="190"/>
                  </a:lnTo>
                  <a:lnTo>
                    <a:pt x="36" y="190"/>
                  </a:lnTo>
                  <a:lnTo>
                    <a:pt x="33" y="189"/>
                  </a:lnTo>
                  <a:lnTo>
                    <a:pt x="32" y="189"/>
                  </a:lnTo>
                  <a:lnTo>
                    <a:pt x="32" y="189"/>
                  </a:lnTo>
                  <a:lnTo>
                    <a:pt x="30" y="191"/>
                  </a:lnTo>
                  <a:lnTo>
                    <a:pt x="30" y="194"/>
                  </a:lnTo>
                  <a:lnTo>
                    <a:pt x="30" y="194"/>
                  </a:lnTo>
                  <a:lnTo>
                    <a:pt x="31" y="196"/>
                  </a:lnTo>
                  <a:lnTo>
                    <a:pt x="31" y="196"/>
                  </a:lnTo>
                  <a:lnTo>
                    <a:pt x="32" y="206"/>
                  </a:lnTo>
                  <a:lnTo>
                    <a:pt x="27" y="207"/>
                  </a:lnTo>
                  <a:lnTo>
                    <a:pt x="27" y="207"/>
                  </a:lnTo>
                  <a:lnTo>
                    <a:pt x="22" y="199"/>
                  </a:lnTo>
                  <a:lnTo>
                    <a:pt x="22" y="199"/>
                  </a:lnTo>
                  <a:lnTo>
                    <a:pt x="17" y="192"/>
                  </a:lnTo>
                  <a:lnTo>
                    <a:pt x="17" y="192"/>
                  </a:lnTo>
                  <a:lnTo>
                    <a:pt x="17" y="191"/>
                  </a:lnTo>
                  <a:lnTo>
                    <a:pt x="17" y="191"/>
                  </a:lnTo>
                  <a:lnTo>
                    <a:pt x="15" y="179"/>
                  </a:lnTo>
                  <a:lnTo>
                    <a:pt x="15" y="179"/>
                  </a:lnTo>
                  <a:lnTo>
                    <a:pt x="15" y="179"/>
                  </a:lnTo>
                  <a:lnTo>
                    <a:pt x="15" y="179"/>
                  </a:lnTo>
                  <a:lnTo>
                    <a:pt x="13" y="177"/>
                  </a:lnTo>
                  <a:lnTo>
                    <a:pt x="13" y="177"/>
                  </a:lnTo>
                  <a:lnTo>
                    <a:pt x="13" y="177"/>
                  </a:lnTo>
                  <a:lnTo>
                    <a:pt x="11" y="178"/>
                  </a:lnTo>
                  <a:lnTo>
                    <a:pt x="10" y="180"/>
                  </a:lnTo>
                  <a:lnTo>
                    <a:pt x="9" y="184"/>
                  </a:lnTo>
                  <a:lnTo>
                    <a:pt x="6" y="182"/>
                  </a:lnTo>
                  <a:lnTo>
                    <a:pt x="6" y="182"/>
                  </a:lnTo>
                  <a:lnTo>
                    <a:pt x="5" y="180"/>
                  </a:lnTo>
                  <a:lnTo>
                    <a:pt x="5" y="180"/>
                  </a:lnTo>
                  <a:lnTo>
                    <a:pt x="4" y="183"/>
                  </a:lnTo>
                  <a:lnTo>
                    <a:pt x="3" y="188"/>
                  </a:lnTo>
                  <a:lnTo>
                    <a:pt x="3" y="188"/>
                  </a:lnTo>
                  <a:lnTo>
                    <a:pt x="3" y="189"/>
                  </a:lnTo>
                  <a:lnTo>
                    <a:pt x="3" y="189"/>
                  </a:lnTo>
                  <a:lnTo>
                    <a:pt x="3" y="189"/>
                  </a:lnTo>
                  <a:lnTo>
                    <a:pt x="3" y="189"/>
                  </a:lnTo>
                  <a:lnTo>
                    <a:pt x="3" y="191"/>
                  </a:lnTo>
                  <a:lnTo>
                    <a:pt x="2" y="192"/>
                  </a:lnTo>
                  <a:lnTo>
                    <a:pt x="2" y="192"/>
                  </a:lnTo>
                  <a:lnTo>
                    <a:pt x="0" y="194"/>
                  </a:lnTo>
                  <a:lnTo>
                    <a:pt x="0" y="196"/>
                  </a:lnTo>
                  <a:lnTo>
                    <a:pt x="2" y="206"/>
                  </a:lnTo>
                  <a:lnTo>
                    <a:pt x="2" y="206"/>
                  </a:lnTo>
                  <a:lnTo>
                    <a:pt x="2" y="207"/>
                  </a:lnTo>
                  <a:lnTo>
                    <a:pt x="2" y="207"/>
                  </a:lnTo>
                  <a:lnTo>
                    <a:pt x="0" y="211"/>
                  </a:lnTo>
                  <a:lnTo>
                    <a:pt x="0" y="211"/>
                  </a:lnTo>
                  <a:lnTo>
                    <a:pt x="0" y="217"/>
                  </a:lnTo>
                  <a:lnTo>
                    <a:pt x="2" y="222"/>
                  </a:lnTo>
                  <a:lnTo>
                    <a:pt x="2" y="222"/>
                  </a:lnTo>
                  <a:lnTo>
                    <a:pt x="3" y="225"/>
                  </a:lnTo>
                  <a:lnTo>
                    <a:pt x="3" y="225"/>
                  </a:lnTo>
                  <a:lnTo>
                    <a:pt x="8" y="235"/>
                  </a:lnTo>
                  <a:lnTo>
                    <a:pt x="8" y="235"/>
                  </a:lnTo>
                  <a:lnTo>
                    <a:pt x="10" y="237"/>
                  </a:lnTo>
                  <a:lnTo>
                    <a:pt x="10" y="239"/>
                  </a:lnTo>
                  <a:lnTo>
                    <a:pt x="10" y="239"/>
                  </a:lnTo>
                  <a:lnTo>
                    <a:pt x="10" y="239"/>
                  </a:lnTo>
                  <a:lnTo>
                    <a:pt x="15" y="247"/>
                  </a:lnTo>
                  <a:lnTo>
                    <a:pt x="15" y="247"/>
                  </a:lnTo>
                  <a:lnTo>
                    <a:pt x="15" y="247"/>
                  </a:lnTo>
                  <a:lnTo>
                    <a:pt x="15" y="247"/>
                  </a:lnTo>
                  <a:lnTo>
                    <a:pt x="15" y="247"/>
                  </a:lnTo>
                  <a:lnTo>
                    <a:pt x="16" y="248"/>
                  </a:lnTo>
                  <a:lnTo>
                    <a:pt x="16" y="248"/>
                  </a:lnTo>
                  <a:lnTo>
                    <a:pt x="16" y="248"/>
                  </a:lnTo>
                  <a:lnTo>
                    <a:pt x="20" y="261"/>
                  </a:lnTo>
                  <a:lnTo>
                    <a:pt x="20" y="261"/>
                  </a:lnTo>
                  <a:lnTo>
                    <a:pt x="20" y="262"/>
                  </a:lnTo>
                  <a:lnTo>
                    <a:pt x="11" y="284"/>
                  </a:lnTo>
                  <a:lnTo>
                    <a:pt x="11" y="284"/>
                  </a:lnTo>
                  <a:lnTo>
                    <a:pt x="9" y="301"/>
                  </a:lnTo>
                  <a:lnTo>
                    <a:pt x="8" y="316"/>
                  </a:lnTo>
                  <a:lnTo>
                    <a:pt x="8" y="329"/>
                  </a:lnTo>
                  <a:lnTo>
                    <a:pt x="9" y="338"/>
                  </a:lnTo>
                  <a:lnTo>
                    <a:pt x="10" y="347"/>
                  </a:lnTo>
                  <a:lnTo>
                    <a:pt x="13" y="353"/>
                  </a:lnTo>
                  <a:lnTo>
                    <a:pt x="16" y="357"/>
                  </a:lnTo>
                  <a:lnTo>
                    <a:pt x="19" y="360"/>
                  </a:lnTo>
                  <a:lnTo>
                    <a:pt x="19" y="360"/>
                  </a:lnTo>
                  <a:lnTo>
                    <a:pt x="22" y="363"/>
                  </a:lnTo>
                  <a:lnTo>
                    <a:pt x="26" y="364"/>
                  </a:lnTo>
                  <a:lnTo>
                    <a:pt x="32" y="365"/>
                  </a:lnTo>
                  <a:lnTo>
                    <a:pt x="38" y="364"/>
                  </a:lnTo>
                  <a:lnTo>
                    <a:pt x="42" y="363"/>
                  </a:lnTo>
                  <a:lnTo>
                    <a:pt x="42" y="363"/>
                  </a:lnTo>
                  <a:lnTo>
                    <a:pt x="48" y="360"/>
                  </a:lnTo>
                  <a:lnTo>
                    <a:pt x="53" y="357"/>
                  </a:lnTo>
                  <a:lnTo>
                    <a:pt x="64" y="348"/>
                  </a:lnTo>
                  <a:lnTo>
                    <a:pt x="72" y="338"/>
                  </a:lnTo>
                  <a:lnTo>
                    <a:pt x="79" y="327"/>
                  </a:lnTo>
                  <a:lnTo>
                    <a:pt x="85" y="316"/>
                  </a:lnTo>
                  <a:lnTo>
                    <a:pt x="90" y="308"/>
                  </a:lnTo>
                  <a:lnTo>
                    <a:pt x="94" y="299"/>
                  </a:lnTo>
                  <a:lnTo>
                    <a:pt x="95" y="295"/>
                  </a:lnTo>
                  <a:lnTo>
                    <a:pt x="98" y="299"/>
                  </a:lnTo>
                  <a:lnTo>
                    <a:pt x="98" y="299"/>
                  </a:lnTo>
                  <a:lnTo>
                    <a:pt x="100" y="307"/>
                  </a:lnTo>
                  <a:lnTo>
                    <a:pt x="103" y="316"/>
                  </a:lnTo>
                  <a:lnTo>
                    <a:pt x="106" y="343"/>
                  </a:lnTo>
                  <a:lnTo>
                    <a:pt x="107" y="377"/>
                  </a:lnTo>
                  <a:lnTo>
                    <a:pt x="109" y="414"/>
                  </a:lnTo>
                  <a:lnTo>
                    <a:pt x="109" y="483"/>
                  </a:lnTo>
                  <a:lnTo>
                    <a:pt x="107" y="522"/>
                  </a:lnTo>
                  <a:lnTo>
                    <a:pt x="112" y="523"/>
                  </a:lnTo>
                  <a:lnTo>
                    <a:pt x="112" y="523"/>
                  </a:lnTo>
                  <a:lnTo>
                    <a:pt x="112" y="523"/>
                  </a:lnTo>
                  <a:lnTo>
                    <a:pt x="112" y="523"/>
                  </a:lnTo>
                  <a:lnTo>
                    <a:pt x="113" y="524"/>
                  </a:lnTo>
                  <a:lnTo>
                    <a:pt x="115" y="526"/>
                  </a:lnTo>
                  <a:lnTo>
                    <a:pt x="116" y="531"/>
                  </a:lnTo>
                  <a:lnTo>
                    <a:pt x="117" y="538"/>
                  </a:lnTo>
                  <a:lnTo>
                    <a:pt x="121" y="566"/>
                  </a:lnTo>
                  <a:lnTo>
                    <a:pt x="122" y="618"/>
                  </a:lnTo>
                  <a:lnTo>
                    <a:pt x="122" y="618"/>
                  </a:lnTo>
                  <a:lnTo>
                    <a:pt x="123" y="684"/>
                  </a:lnTo>
                  <a:lnTo>
                    <a:pt x="123" y="729"/>
                  </a:lnTo>
                  <a:lnTo>
                    <a:pt x="123" y="730"/>
                  </a:lnTo>
                  <a:lnTo>
                    <a:pt x="123" y="730"/>
                  </a:lnTo>
                  <a:lnTo>
                    <a:pt x="123" y="730"/>
                  </a:lnTo>
                  <a:lnTo>
                    <a:pt x="121" y="739"/>
                  </a:lnTo>
                  <a:lnTo>
                    <a:pt x="120" y="749"/>
                  </a:lnTo>
                  <a:lnTo>
                    <a:pt x="120" y="779"/>
                  </a:lnTo>
                  <a:lnTo>
                    <a:pt x="121" y="811"/>
                  </a:lnTo>
                  <a:lnTo>
                    <a:pt x="124" y="846"/>
                  </a:lnTo>
                  <a:lnTo>
                    <a:pt x="124" y="847"/>
                  </a:lnTo>
                  <a:lnTo>
                    <a:pt x="123" y="847"/>
                  </a:lnTo>
                  <a:lnTo>
                    <a:pt x="123" y="847"/>
                  </a:lnTo>
                  <a:lnTo>
                    <a:pt x="121" y="853"/>
                  </a:lnTo>
                  <a:lnTo>
                    <a:pt x="120" y="861"/>
                  </a:lnTo>
                  <a:lnTo>
                    <a:pt x="118" y="871"/>
                  </a:lnTo>
                  <a:lnTo>
                    <a:pt x="118" y="882"/>
                  </a:lnTo>
                  <a:lnTo>
                    <a:pt x="118" y="883"/>
                  </a:lnTo>
                  <a:lnTo>
                    <a:pt x="117" y="884"/>
                  </a:lnTo>
                  <a:lnTo>
                    <a:pt x="117" y="884"/>
                  </a:lnTo>
                  <a:lnTo>
                    <a:pt x="100" y="892"/>
                  </a:lnTo>
                  <a:lnTo>
                    <a:pt x="88" y="899"/>
                  </a:lnTo>
                  <a:lnTo>
                    <a:pt x="78" y="905"/>
                  </a:lnTo>
                  <a:lnTo>
                    <a:pt x="73" y="910"/>
                  </a:lnTo>
                  <a:lnTo>
                    <a:pt x="73" y="910"/>
                  </a:lnTo>
                  <a:lnTo>
                    <a:pt x="73" y="910"/>
                  </a:lnTo>
                  <a:lnTo>
                    <a:pt x="73" y="910"/>
                  </a:lnTo>
                  <a:lnTo>
                    <a:pt x="73" y="910"/>
                  </a:lnTo>
                  <a:lnTo>
                    <a:pt x="71" y="914"/>
                  </a:lnTo>
                  <a:lnTo>
                    <a:pt x="70" y="918"/>
                  </a:lnTo>
                  <a:lnTo>
                    <a:pt x="70" y="922"/>
                  </a:lnTo>
                  <a:lnTo>
                    <a:pt x="70" y="922"/>
                  </a:lnTo>
                  <a:lnTo>
                    <a:pt x="72" y="925"/>
                  </a:lnTo>
                  <a:lnTo>
                    <a:pt x="75" y="926"/>
                  </a:lnTo>
                  <a:lnTo>
                    <a:pt x="78" y="928"/>
                  </a:lnTo>
                  <a:lnTo>
                    <a:pt x="83" y="929"/>
                  </a:lnTo>
                  <a:lnTo>
                    <a:pt x="92" y="932"/>
                  </a:lnTo>
                  <a:lnTo>
                    <a:pt x="101" y="932"/>
                  </a:lnTo>
                  <a:lnTo>
                    <a:pt x="113" y="932"/>
                  </a:lnTo>
                  <a:lnTo>
                    <a:pt x="129" y="932"/>
                  </a:lnTo>
                  <a:lnTo>
                    <a:pt x="129" y="932"/>
                  </a:lnTo>
                  <a:lnTo>
                    <a:pt x="135" y="929"/>
                  </a:lnTo>
                  <a:lnTo>
                    <a:pt x="143" y="926"/>
                  </a:lnTo>
                  <a:lnTo>
                    <a:pt x="155" y="917"/>
                  </a:lnTo>
                  <a:lnTo>
                    <a:pt x="155" y="917"/>
                  </a:lnTo>
                  <a:lnTo>
                    <a:pt x="157" y="916"/>
                  </a:lnTo>
                  <a:lnTo>
                    <a:pt x="158" y="916"/>
                  </a:lnTo>
                  <a:lnTo>
                    <a:pt x="160" y="917"/>
                  </a:lnTo>
                  <a:lnTo>
                    <a:pt x="160" y="917"/>
                  </a:lnTo>
                  <a:lnTo>
                    <a:pt x="160" y="918"/>
                  </a:lnTo>
                  <a:lnTo>
                    <a:pt x="160" y="918"/>
                  </a:lnTo>
                  <a:lnTo>
                    <a:pt x="169" y="916"/>
                  </a:lnTo>
                  <a:lnTo>
                    <a:pt x="176" y="915"/>
                  </a:lnTo>
                  <a:lnTo>
                    <a:pt x="179" y="911"/>
                  </a:lnTo>
                  <a:lnTo>
                    <a:pt x="179" y="911"/>
                  </a:lnTo>
                  <a:lnTo>
                    <a:pt x="180" y="909"/>
                  </a:lnTo>
                  <a:lnTo>
                    <a:pt x="182" y="906"/>
                  </a:lnTo>
                  <a:lnTo>
                    <a:pt x="182" y="900"/>
                  </a:lnTo>
                  <a:lnTo>
                    <a:pt x="182" y="900"/>
                  </a:lnTo>
                  <a:lnTo>
                    <a:pt x="182" y="899"/>
                  </a:lnTo>
                  <a:lnTo>
                    <a:pt x="183" y="898"/>
                  </a:lnTo>
                  <a:lnTo>
                    <a:pt x="183" y="898"/>
                  </a:lnTo>
                  <a:lnTo>
                    <a:pt x="183" y="898"/>
                  </a:lnTo>
                  <a:lnTo>
                    <a:pt x="183" y="898"/>
                  </a:lnTo>
                  <a:lnTo>
                    <a:pt x="186" y="893"/>
                  </a:lnTo>
                  <a:lnTo>
                    <a:pt x="189" y="886"/>
                  </a:lnTo>
                  <a:lnTo>
                    <a:pt x="191" y="878"/>
                  </a:lnTo>
                  <a:lnTo>
                    <a:pt x="194" y="870"/>
                  </a:lnTo>
                  <a:lnTo>
                    <a:pt x="196" y="850"/>
                  </a:lnTo>
                  <a:lnTo>
                    <a:pt x="196" y="827"/>
                  </a:lnTo>
                  <a:lnTo>
                    <a:pt x="195" y="804"/>
                  </a:lnTo>
                  <a:lnTo>
                    <a:pt x="194" y="780"/>
                  </a:lnTo>
                  <a:lnTo>
                    <a:pt x="190" y="757"/>
                  </a:lnTo>
                  <a:lnTo>
                    <a:pt x="188" y="737"/>
                  </a:lnTo>
                  <a:lnTo>
                    <a:pt x="186" y="735"/>
                  </a:lnTo>
                  <a:lnTo>
                    <a:pt x="189" y="735"/>
                  </a:lnTo>
                  <a:lnTo>
                    <a:pt x="189" y="735"/>
                  </a:lnTo>
                  <a:lnTo>
                    <a:pt x="188" y="719"/>
                  </a:lnTo>
                  <a:lnTo>
                    <a:pt x="189" y="695"/>
                  </a:lnTo>
                  <a:lnTo>
                    <a:pt x="195" y="636"/>
                  </a:lnTo>
                  <a:lnTo>
                    <a:pt x="201" y="582"/>
                  </a:lnTo>
                  <a:lnTo>
                    <a:pt x="205" y="556"/>
                  </a:lnTo>
                  <a:lnTo>
                    <a:pt x="206" y="552"/>
                  </a:lnTo>
                  <a:lnTo>
                    <a:pt x="208" y="554"/>
                  </a:lnTo>
                  <a:lnTo>
                    <a:pt x="208" y="554"/>
                  </a:lnTo>
                  <a:lnTo>
                    <a:pt x="210" y="555"/>
                  </a:lnTo>
                  <a:lnTo>
                    <a:pt x="211" y="556"/>
                  </a:lnTo>
                  <a:lnTo>
                    <a:pt x="213" y="560"/>
                  </a:lnTo>
                  <a:lnTo>
                    <a:pt x="214" y="567"/>
                  </a:lnTo>
                  <a:lnTo>
                    <a:pt x="219" y="595"/>
                  </a:lnTo>
                  <a:lnTo>
                    <a:pt x="224" y="649"/>
                  </a:lnTo>
                  <a:lnTo>
                    <a:pt x="224" y="649"/>
                  </a:lnTo>
                  <a:lnTo>
                    <a:pt x="229" y="711"/>
                  </a:lnTo>
                  <a:lnTo>
                    <a:pt x="231" y="739"/>
                  </a:lnTo>
                  <a:lnTo>
                    <a:pt x="231" y="739"/>
                  </a:lnTo>
                  <a:lnTo>
                    <a:pt x="230" y="753"/>
                  </a:lnTo>
                  <a:lnTo>
                    <a:pt x="231" y="787"/>
                  </a:lnTo>
                  <a:lnTo>
                    <a:pt x="234" y="808"/>
                  </a:lnTo>
                  <a:lnTo>
                    <a:pt x="238" y="829"/>
                  </a:lnTo>
                  <a:lnTo>
                    <a:pt x="242" y="849"/>
                  </a:lnTo>
                  <a:lnTo>
                    <a:pt x="246" y="858"/>
                  </a:lnTo>
                  <a:lnTo>
                    <a:pt x="250" y="865"/>
                  </a:lnTo>
                  <a:lnTo>
                    <a:pt x="251" y="866"/>
                  </a:lnTo>
                  <a:lnTo>
                    <a:pt x="250" y="867"/>
                  </a:lnTo>
                  <a:lnTo>
                    <a:pt x="250" y="867"/>
                  </a:lnTo>
                  <a:lnTo>
                    <a:pt x="247" y="878"/>
                  </a:lnTo>
                  <a:lnTo>
                    <a:pt x="246" y="887"/>
                  </a:lnTo>
                  <a:lnTo>
                    <a:pt x="246" y="893"/>
                  </a:lnTo>
                  <a:lnTo>
                    <a:pt x="247" y="898"/>
                  </a:lnTo>
                  <a:lnTo>
                    <a:pt x="248" y="899"/>
                  </a:lnTo>
                  <a:lnTo>
                    <a:pt x="247" y="900"/>
                  </a:lnTo>
                  <a:lnTo>
                    <a:pt x="247" y="900"/>
                  </a:lnTo>
                  <a:lnTo>
                    <a:pt x="224" y="921"/>
                  </a:lnTo>
                  <a:lnTo>
                    <a:pt x="217" y="928"/>
                  </a:lnTo>
                  <a:lnTo>
                    <a:pt x="213" y="934"/>
                  </a:lnTo>
                  <a:lnTo>
                    <a:pt x="213" y="934"/>
                  </a:lnTo>
                  <a:lnTo>
                    <a:pt x="213" y="934"/>
                  </a:lnTo>
                  <a:lnTo>
                    <a:pt x="213" y="934"/>
                  </a:lnTo>
                  <a:lnTo>
                    <a:pt x="212" y="939"/>
                  </a:lnTo>
                  <a:lnTo>
                    <a:pt x="212" y="943"/>
                  </a:lnTo>
                  <a:lnTo>
                    <a:pt x="213" y="946"/>
                  </a:lnTo>
                  <a:lnTo>
                    <a:pt x="213" y="946"/>
                  </a:lnTo>
                  <a:lnTo>
                    <a:pt x="216" y="949"/>
                  </a:lnTo>
                  <a:lnTo>
                    <a:pt x="218" y="950"/>
                  </a:lnTo>
                  <a:lnTo>
                    <a:pt x="222" y="951"/>
                  </a:lnTo>
                  <a:lnTo>
                    <a:pt x="228" y="951"/>
                  </a:lnTo>
                  <a:lnTo>
                    <a:pt x="236" y="951"/>
                  </a:lnTo>
                  <a:lnTo>
                    <a:pt x="246" y="949"/>
                  </a:lnTo>
                  <a:lnTo>
                    <a:pt x="258" y="946"/>
                  </a:lnTo>
                  <a:lnTo>
                    <a:pt x="273" y="942"/>
                  </a:lnTo>
                  <a:lnTo>
                    <a:pt x="273" y="942"/>
                  </a:lnTo>
                  <a:lnTo>
                    <a:pt x="278" y="940"/>
                  </a:lnTo>
                  <a:lnTo>
                    <a:pt x="285" y="936"/>
                  </a:lnTo>
                  <a:lnTo>
                    <a:pt x="285" y="936"/>
                  </a:lnTo>
                  <a:lnTo>
                    <a:pt x="290" y="932"/>
                  </a:lnTo>
                  <a:lnTo>
                    <a:pt x="292" y="928"/>
                  </a:lnTo>
                  <a:lnTo>
                    <a:pt x="293" y="925"/>
                  </a:lnTo>
                  <a:lnTo>
                    <a:pt x="292" y="923"/>
                  </a:lnTo>
                  <a:lnTo>
                    <a:pt x="295" y="922"/>
                  </a:lnTo>
                  <a:lnTo>
                    <a:pt x="295" y="922"/>
                  </a:lnTo>
                  <a:lnTo>
                    <a:pt x="295" y="922"/>
                  </a:lnTo>
                  <a:lnTo>
                    <a:pt x="296" y="922"/>
                  </a:lnTo>
                  <a:lnTo>
                    <a:pt x="296" y="922"/>
                  </a:lnTo>
                  <a:lnTo>
                    <a:pt x="304" y="920"/>
                  </a:lnTo>
                  <a:lnTo>
                    <a:pt x="312" y="916"/>
                  </a:lnTo>
                  <a:lnTo>
                    <a:pt x="314" y="914"/>
                  </a:lnTo>
                  <a:lnTo>
                    <a:pt x="317" y="910"/>
                  </a:lnTo>
                  <a:lnTo>
                    <a:pt x="317" y="910"/>
                  </a:lnTo>
                  <a:lnTo>
                    <a:pt x="318" y="905"/>
                  </a:lnTo>
                  <a:lnTo>
                    <a:pt x="317" y="899"/>
                  </a:lnTo>
                  <a:lnTo>
                    <a:pt x="317" y="898"/>
                  </a:lnTo>
                  <a:lnTo>
                    <a:pt x="317" y="898"/>
                  </a:lnTo>
                  <a:lnTo>
                    <a:pt x="317" y="898"/>
                  </a:lnTo>
                  <a:lnTo>
                    <a:pt x="319" y="883"/>
                  </a:lnTo>
                  <a:lnTo>
                    <a:pt x="320" y="865"/>
                  </a:lnTo>
                  <a:lnTo>
                    <a:pt x="319" y="844"/>
                  </a:lnTo>
                  <a:lnTo>
                    <a:pt x="318" y="822"/>
                  </a:lnTo>
                  <a:lnTo>
                    <a:pt x="315" y="801"/>
                  </a:lnTo>
                  <a:lnTo>
                    <a:pt x="312" y="779"/>
                  </a:lnTo>
                  <a:lnTo>
                    <a:pt x="304" y="741"/>
                  </a:lnTo>
                  <a:lnTo>
                    <a:pt x="304" y="741"/>
                  </a:lnTo>
                  <a:lnTo>
                    <a:pt x="304" y="739"/>
                  </a:lnTo>
                  <a:lnTo>
                    <a:pt x="304" y="739"/>
                  </a:lnTo>
                  <a:lnTo>
                    <a:pt x="303" y="736"/>
                  </a:lnTo>
                  <a:lnTo>
                    <a:pt x="303" y="736"/>
                  </a:lnTo>
                  <a:lnTo>
                    <a:pt x="303" y="735"/>
                  </a:lnTo>
                  <a:lnTo>
                    <a:pt x="303" y="735"/>
                  </a:lnTo>
                  <a:lnTo>
                    <a:pt x="300" y="715"/>
                  </a:lnTo>
                  <a:lnTo>
                    <a:pt x="296" y="696"/>
                  </a:lnTo>
                  <a:lnTo>
                    <a:pt x="295" y="675"/>
                  </a:lnTo>
                  <a:lnTo>
                    <a:pt x="293" y="655"/>
                  </a:lnTo>
                  <a:lnTo>
                    <a:pt x="293" y="634"/>
                  </a:lnTo>
                  <a:lnTo>
                    <a:pt x="295" y="614"/>
                  </a:lnTo>
                  <a:lnTo>
                    <a:pt x="297" y="576"/>
                  </a:lnTo>
                  <a:lnTo>
                    <a:pt x="302" y="541"/>
                  </a:lnTo>
                  <a:lnTo>
                    <a:pt x="306" y="515"/>
                  </a:lnTo>
                  <a:lnTo>
                    <a:pt x="311" y="490"/>
                  </a:lnTo>
                  <a:lnTo>
                    <a:pt x="311" y="489"/>
                  </a:lnTo>
                  <a:lnTo>
                    <a:pt x="312" y="489"/>
                  </a:lnTo>
                  <a:lnTo>
                    <a:pt x="331" y="476"/>
                  </a:lnTo>
                  <a:lnTo>
                    <a:pt x="301" y="318"/>
                  </a:lnTo>
                  <a:lnTo>
                    <a:pt x="301" y="318"/>
                  </a:lnTo>
                  <a:lnTo>
                    <a:pt x="301" y="318"/>
                  </a:lnTo>
                  <a:lnTo>
                    <a:pt x="301" y="318"/>
                  </a:lnTo>
                  <a:lnTo>
                    <a:pt x="303" y="297"/>
                  </a:lnTo>
                  <a:lnTo>
                    <a:pt x="306" y="280"/>
                  </a:lnTo>
                  <a:lnTo>
                    <a:pt x="311" y="267"/>
                  </a:lnTo>
                  <a:lnTo>
                    <a:pt x="314" y="256"/>
                  </a:lnTo>
                  <a:lnTo>
                    <a:pt x="319" y="248"/>
                  </a:lnTo>
                  <a:lnTo>
                    <a:pt x="323" y="244"/>
                  </a:lnTo>
                  <a:lnTo>
                    <a:pt x="328" y="241"/>
                  </a:lnTo>
                  <a:lnTo>
                    <a:pt x="328" y="241"/>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grpSp>
      <p:sp>
        <p:nvSpPr>
          <p:cNvPr id="1050" name="Freeform 26"/>
          <p:cNvSpPr>
            <a:spLocks/>
          </p:cNvSpPr>
          <p:nvPr/>
        </p:nvSpPr>
        <p:spPr bwMode="auto">
          <a:xfrm flipH="1">
            <a:off x="7507288" y="5546725"/>
            <a:ext cx="304800" cy="1209675"/>
          </a:xfrm>
          <a:custGeom>
            <a:avLst/>
            <a:gdLst>
              <a:gd name="T0" fmla="*/ 336 w 400"/>
              <a:gd name="T1" fmla="*/ 291 h 1585"/>
              <a:gd name="T2" fmla="*/ 283 w 400"/>
              <a:gd name="T3" fmla="*/ 252 h 1585"/>
              <a:gd name="T4" fmla="*/ 228 w 400"/>
              <a:gd name="T5" fmla="*/ 247 h 1585"/>
              <a:gd name="T6" fmla="*/ 215 w 400"/>
              <a:gd name="T7" fmla="*/ 218 h 1585"/>
              <a:gd name="T8" fmla="*/ 231 w 400"/>
              <a:gd name="T9" fmla="*/ 232 h 1585"/>
              <a:gd name="T10" fmla="*/ 229 w 400"/>
              <a:gd name="T11" fmla="*/ 221 h 1585"/>
              <a:gd name="T12" fmla="*/ 247 w 400"/>
              <a:gd name="T13" fmla="*/ 210 h 1585"/>
              <a:gd name="T14" fmla="*/ 234 w 400"/>
              <a:gd name="T15" fmla="*/ 196 h 1585"/>
              <a:gd name="T16" fmla="*/ 232 w 400"/>
              <a:gd name="T17" fmla="*/ 174 h 1585"/>
              <a:gd name="T18" fmla="*/ 237 w 400"/>
              <a:gd name="T19" fmla="*/ 171 h 1585"/>
              <a:gd name="T20" fmla="*/ 246 w 400"/>
              <a:gd name="T21" fmla="*/ 172 h 1585"/>
              <a:gd name="T22" fmla="*/ 237 w 400"/>
              <a:gd name="T23" fmla="*/ 156 h 1585"/>
              <a:gd name="T24" fmla="*/ 237 w 400"/>
              <a:gd name="T25" fmla="*/ 137 h 1585"/>
              <a:gd name="T26" fmla="*/ 252 w 400"/>
              <a:gd name="T27" fmla="*/ 153 h 1585"/>
              <a:gd name="T28" fmla="*/ 246 w 400"/>
              <a:gd name="T29" fmla="*/ 102 h 1585"/>
              <a:gd name="T30" fmla="*/ 220 w 400"/>
              <a:gd name="T31" fmla="*/ 55 h 1585"/>
              <a:gd name="T32" fmla="*/ 200 w 400"/>
              <a:gd name="T33" fmla="*/ 23 h 1585"/>
              <a:gd name="T34" fmla="*/ 156 w 400"/>
              <a:gd name="T35" fmla="*/ 1 h 1585"/>
              <a:gd name="T36" fmla="*/ 125 w 400"/>
              <a:gd name="T37" fmla="*/ 4 h 1585"/>
              <a:gd name="T38" fmla="*/ 89 w 400"/>
              <a:gd name="T39" fmla="*/ 13 h 1585"/>
              <a:gd name="T40" fmla="*/ 52 w 400"/>
              <a:gd name="T41" fmla="*/ 50 h 1585"/>
              <a:gd name="T42" fmla="*/ 50 w 400"/>
              <a:gd name="T43" fmla="*/ 67 h 1585"/>
              <a:gd name="T44" fmla="*/ 47 w 400"/>
              <a:gd name="T45" fmla="*/ 109 h 1585"/>
              <a:gd name="T46" fmla="*/ 52 w 400"/>
              <a:gd name="T47" fmla="*/ 150 h 1585"/>
              <a:gd name="T48" fmla="*/ 52 w 400"/>
              <a:gd name="T49" fmla="*/ 183 h 1585"/>
              <a:gd name="T50" fmla="*/ 59 w 400"/>
              <a:gd name="T51" fmla="*/ 190 h 1585"/>
              <a:gd name="T52" fmla="*/ 63 w 400"/>
              <a:gd name="T53" fmla="*/ 218 h 1585"/>
              <a:gd name="T54" fmla="*/ 72 w 400"/>
              <a:gd name="T55" fmla="*/ 206 h 1585"/>
              <a:gd name="T56" fmla="*/ 85 w 400"/>
              <a:gd name="T57" fmla="*/ 247 h 1585"/>
              <a:gd name="T58" fmla="*/ 95 w 400"/>
              <a:gd name="T59" fmla="*/ 243 h 1585"/>
              <a:gd name="T60" fmla="*/ 108 w 400"/>
              <a:gd name="T61" fmla="*/ 255 h 1585"/>
              <a:gd name="T62" fmla="*/ 112 w 400"/>
              <a:gd name="T63" fmla="*/ 257 h 1585"/>
              <a:gd name="T64" fmla="*/ 120 w 400"/>
              <a:gd name="T65" fmla="*/ 261 h 1585"/>
              <a:gd name="T66" fmla="*/ 110 w 400"/>
              <a:gd name="T67" fmla="*/ 327 h 1585"/>
              <a:gd name="T68" fmla="*/ 55 w 400"/>
              <a:gd name="T69" fmla="*/ 384 h 1585"/>
              <a:gd name="T70" fmla="*/ 40 w 400"/>
              <a:gd name="T71" fmla="*/ 457 h 1585"/>
              <a:gd name="T72" fmla="*/ 49 w 400"/>
              <a:gd name="T73" fmla="*/ 518 h 1585"/>
              <a:gd name="T74" fmla="*/ 44 w 400"/>
              <a:gd name="T75" fmla="*/ 748 h 1585"/>
              <a:gd name="T76" fmla="*/ 26 w 400"/>
              <a:gd name="T77" fmla="*/ 828 h 1585"/>
              <a:gd name="T78" fmla="*/ 34 w 400"/>
              <a:gd name="T79" fmla="*/ 883 h 1585"/>
              <a:gd name="T80" fmla="*/ 33 w 400"/>
              <a:gd name="T81" fmla="*/ 1005 h 1585"/>
              <a:gd name="T82" fmla="*/ 47 w 400"/>
              <a:gd name="T83" fmla="*/ 1178 h 1585"/>
              <a:gd name="T84" fmla="*/ 69 w 400"/>
              <a:gd name="T85" fmla="*/ 1351 h 1585"/>
              <a:gd name="T86" fmla="*/ 81 w 400"/>
              <a:gd name="T87" fmla="*/ 1447 h 1585"/>
              <a:gd name="T88" fmla="*/ 65 w 400"/>
              <a:gd name="T89" fmla="*/ 1477 h 1585"/>
              <a:gd name="T90" fmla="*/ 1 w 400"/>
              <a:gd name="T91" fmla="*/ 1504 h 1585"/>
              <a:gd name="T92" fmla="*/ 12 w 400"/>
              <a:gd name="T93" fmla="*/ 1523 h 1585"/>
              <a:gd name="T94" fmla="*/ 125 w 400"/>
              <a:gd name="T95" fmla="*/ 1520 h 1585"/>
              <a:gd name="T96" fmla="*/ 168 w 400"/>
              <a:gd name="T97" fmla="*/ 1549 h 1585"/>
              <a:gd name="T98" fmla="*/ 219 w 400"/>
              <a:gd name="T99" fmla="*/ 1585 h 1585"/>
              <a:gd name="T100" fmla="*/ 257 w 400"/>
              <a:gd name="T101" fmla="*/ 1575 h 1585"/>
              <a:gd name="T102" fmla="*/ 276 w 400"/>
              <a:gd name="T103" fmla="*/ 1542 h 1585"/>
              <a:gd name="T104" fmla="*/ 271 w 400"/>
              <a:gd name="T105" fmla="*/ 1479 h 1585"/>
              <a:gd name="T106" fmla="*/ 291 w 400"/>
              <a:gd name="T107" fmla="*/ 1377 h 1585"/>
              <a:gd name="T108" fmla="*/ 299 w 400"/>
              <a:gd name="T109" fmla="*/ 915 h 1585"/>
              <a:gd name="T110" fmla="*/ 342 w 400"/>
              <a:gd name="T111" fmla="*/ 777 h 1585"/>
              <a:gd name="T112" fmla="*/ 356 w 400"/>
              <a:gd name="T113" fmla="*/ 727 h 1585"/>
              <a:gd name="T114" fmla="*/ 393 w 400"/>
              <a:gd name="T115" fmla="*/ 588 h 1585"/>
              <a:gd name="T116" fmla="*/ 396 w 400"/>
              <a:gd name="T117" fmla="*/ 512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1585">
                <a:moveTo>
                  <a:pt x="396" y="512"/>
                </a:moveTo>
                <a:lnTo>
                  <a:pt x="388" y="469"/>
                </a:lnTo>
                <a:lnTo>
                  <a:pt x="400" y="460"/>
                </a:lnTo>
                <a:lnTo>
                  <a:pt x="357" y="339"/>
                </a:lnTo>
                <a:lnTo>
                  <a:pt x="346" y="314"/>
                </a:lnTo>
                <a:lnTo>
                  <a:pt x="336" y="291"/>
                </a:lnTo>
                <a:lnTo>
                  <a:pt x="328" y="281"/>
                </a:lnTo>
                <a:lnTo>
                  <a:pt x="318" y="270"/>
                </a:lnTo>
                <a:lnTo>
                  <a:pt x="306" y="263"/>
                </a:lnTo>
                <a:lnTo>
                  <a:pt x="294" y="256"/>
                </a:lnTo>
                <a:lnTo>
                  <a:pt x="289" y="254"/>
                </a:lnTo>
                <a:lnTo>
                  <a:pt x="283" y="252"/>
                </a:lnTo>
                <a:lnTo>
                  <a:pt x="271" y="251"/>
                </a:lnTo>
                <a:lnTo>
                  <a:pt x="259" y="252"/>
                </a:lnTo>
                <a:lnTo>
                  <a:pt x="247" y="252"/>
                </a:lnTo>
                <a:lnTo>
                  <a:pt x="238" y="254"/>
                </a:lnTo>
                <a:lnTo>
                  <a:pt x="238" y="254"/>
                </a:lnTo>
                <a:lnTo>
                  <a:pt x="228" y="247"/>
                </a:lnTo>
                <a:lnTo>
                  <a:pt x="221" y="238"/>
                </a:lnTo>
                <a:lnTo>
                  <a:pt x="218" y="235"/>
                </a:lnTo>
                <a:lnTo>
                  <a:pt x="216" y="230"/>
                </a:lnTo>
                <a:lnTo>
                  <a:pt x="215" y="224"/>
                </a:lnTo>
                <a:lnTo>
                  <a:pt x="215" y="218"/>
                </a:lnTo>
                <a:lnTo>
                  <a:pt x="215" y="218"/>
                </a:lnTo>
                <a:lnTo>
                  <a:pt x="220" y="216"/>
                </a:lnTo>
                <a:lnTo>
                  <a:pt x="220" y="216"/>
                </a:lnTo>
                <a:lnTo>
                  <a:pt x="222" y="222"/>
                </a:lnTo>
                <a:lnTo>
                  <a:pt x="225" y="228"/>
                </a:lnTo>
                <a:lnTo>
                  <a:pt x="228" y="230"/>
                </a:lnTo>
                <a:lnTo>
                  <a:pt x="231" y="232"/>
                </a:lnTo>
                <a:lnTo>
                  <a:pt x="233" y="232"/>
                </a:lnTo>
                <a:lnTo>
                  <a:pt x="235" y="232"/>
                </a:lnTo>
                <a:lnTo>
                  <a:pt x="240" y="231"/>
                </a:lnTo>
                <a:lnTo>
                  <a:pt x="240" y="231"/>
                </a:lnTo>
                <a:lnTo>
                  <a:pt x="234" y="226"/>
                </a:lnTo>
                <a:lnTo>
                  <a:pt x="229" y="221"/>
                </a:lnTo>
                <a:lnTo>
                  <a:pt x="226" y="212"/>
                </a:lnTo>
                <a:lnTo>
                  <a:pt x="224" y="203"/>
                </a:lnTo>
                <a:lnTo>
                  <a:pt x="224" y="203"/>
                </a:lnTo>
                <a:lnTo>
                  <a:pt x="237" y="209"/>
                </a:lnTo>
                <a:lnTo>
                  <a:pt x="245" y="210"/>
                </a:lnTo>
                <a:lnTo>
                  <a:pt x="247" y="210"/>
                </a:lnTo>
                <a:lnTo>
                  <a:pt x="250" y="209"/>
                </a:lnTo>
                <a:lnTo>
                  <a:pt x="253" y="206"/>
                </a:lnTo>
                <a:lnTo>
                  <a:pt x="253" y="206"/>
                </a:lnTo>
                <a:lnTo>
                  <a:pt x="242" y="202"/>
                </a:lnTo>
                <a:lnTo>
                  <a:pt x="238" y="198"/>
                </a:lnTo>
                <a:lnTo>
                  <a:pt x="234" y="196"/>
                </a:lnTo>
                <a:lnTo>
                  <a:pt x="234" y="196"/>
                </a:lnTo>
                <a:lnTo>
                  <a:pt x="232" y="191"/>
                </a:lnTo>
                <a:lnTo>
                  <a:pt x="229" y="186"/>
                </a:lnTo>
                <a:lnTo>
                  <a:pt x="231" y="180"/>
                </a:lnTo>
                <a:lnTo>
                  <a:pt x="232" y="174"/>
                </a:lnTo>
                <a:lnTo>
                  <a:pt x="232" y="174"/>
                </a:lnTo>
                <a:lnTo>
                  <a:pt x="235" y="178"/>
                </a:lnTo>
                <a:lnTo>
                  <a:pt x="239" y="180"/>
                </a:lnTo>
                <a:lnTo>
                  <a:pt x="246" y="184"/>
                </a:lnTo>
                <a:lnTo>
                  <a:pt x="246" y="184"/>
                </a:lnTo>
                <a:lnTo>
                  <a:pt x="240" y="178"/>
                </a:lnTo>
                <a:lnTo>
                  <a:pt x="237" y="171"/>
                </a:lnTo>
                <a:lnTo>
                  <a:pt x="234" y="164"/>
                </a:lnTo>
                <a:lnTo>
                  <a:pt x="233" y="157"/>
                </a:lnTo>
                <a:lnTo>
                  <a:pt x="233" y="157"/>
                </a:lnTo>
                <a:lnTo>
                  <a:pt x="235" y="161"/>
                </a:lnTo>
                <a:lnTo>
                  <a:pt x="239" y="166"/>
                </a:lnTo>
                <a:lnTo>
                  <a:pt x="246" y="172"/>
                </a:lnTo>
                <a:lnTo>
                  <a:pt x="259" y="180"/>
                </a:lnTo>
                <a:lnTo>
                  <a:pt x="259" y="180"/>
                </a:lnTo>
                <a:lnTo>
                  <a:pt x="253" y="176"/>
                </a:lnTo>
                <a:lnTo>
                  <a:pt x="246" y="171"/>
                </a:lnTo>
                <a:lnTo>
                  <a:pt x="241" y="164"/>
                </a:lnTo>
                <a:lnTo>
                  <a:pt x="237" y="156"/>
                </a:lnTo>
                <a:lnTo>
                  <a:pt x="237" y="156"/>
                </a:lnTo>
                <a:lnTo>
                  <a:pt x="253" y="169"/>
                </a:lnTo>
                <a:lnTo>
                  <a:pt x="253" y="169"/>
                </a:lnTo>
                <a:lnTo>
                  <a:pt x="246" y="159"/>
                </a:lnTo>
                <a:lnTo>
                  <a:pt x="241" y="148"/>
                </a:lnTo>
                <a:lnTo>
                  <a:pt x="237" y="137"/>
                </a:lnTo>
                <a:lnTo>
                  <a:pt x="234" y="122"/>
                </a:lnTo>
                <a:lnTo>
                  <a:pt x="234" y="122"/>
                </a:lnTo>
                <a:lnTo>
                  <a:pt x="239" y="128"/>
                </a:lnTo>
                <a:lnTo>
                  <a:pt x="242" y="135"/>
                </a:lnTo>
                <a:lnTo>
                  <a:pt x="252" y="153"/>
                </a:lnTo>
                <a:lnTo>
                  <a:pt x="252" y="153"/>
                </a:lnTo>
                <a:lnTo>
                  <a:pt x="240" y="124"/>
                </a:lnTo>
                <a:lnTo>
                  <a:pt x="235" y="108"/>
                </a:lnTo>
                <a:lnTo>
                  <a:pt x="232" y="92"/>
                </a:lnTo>
                <a:lnTo>
                  <a:pt x="232" y="92"/>
                </a:lnTo>
                <a:lnTo>
                  <a:pt x="239" y="98"/>
                </a:lnTo>
                <a:lnTo>
                  <a:pt x="246" y="102"/>
                </a:lnTo>
                <a:lnTo>
                  <a:pt x="260" y="111"/>
                </a:lnTo>
                <a:lnTo>
                  <a:pt x="260" y="111"/>
                </a:lnTo>
                <a:lnTo>
                  <a:pt x="251" y="100"/>
                </a:lnTo>
                <a:lnTo>
                  <a:pt x="240" y="88"/>
                </a:lnTo>
                <a:lnTo>
                  <a:pt x="231" y="73"/>
                </a:lnTo>
                <a:lnTo>
                  <a:pt x="220" y="55"/>
                </a:lnTo>
                <a:lnTo>
                  <a:pt x="220" y="55"/>
                </a:lnTo>
                <a:lnTo>
                  <a:pt x="227" y="60"/>
                </a:lnTo>
                <a:lnTo>
                  <a:pt x="233" y="63"/>
                </a:lnTo>
                <a:lnTo>
                  <a:pt x="233" y="63"/>
                </a:lnTo>
                <a:lnTo>
                  <a:pt x="200" y="23"/>
                </a:lnTo>
                <a:lnTo>
                  <a:pt x="200" y="23"/>
                </a:lnTo>
                <a:lnTo>
                  <a:pt x="194" y="15"/>
                </a:lnTo>
                <a:lnTo>
                  <a:pt x="187" y="9"/>
                </a:lnTo>
                <a:lnTo>
                  <a:pt x="180" y="4"/>
                </a:lnTo>
                <a:lnTo>
                  <a:pt x="173" y="1"/>
                </a:lnTo>
                <a:lnTo>
                  <a:pt x="164" y="0"/>
                </a:lnTo>
                <a:lnTo>
                  <a:pt x="156" y="1"/>
                </a:lnTo>
                <a:lnTo>
                  <a:pt x="148" y="4"/>
                </a:lnTo>
                <a:lnTo>
                  <a:pt x="138" y="10"/>
                </a:lnTo>
                <a:lnTo>
                  <a:pt x="138" y="10"/>
                </a:lnTo>
                <a:lnTo>
                  <a:pt x="135" y="7"/>
                </a:lnTo>
                <a:lnTo>
                  <a:pt x="130" y="4"/>
                </a:lnTo>
                <a:lnTo>
                  <a:pt x="125" y="4"/>
                </a:lnTo>
                <a:lnTo>
                  <a:pt x="122" y="4"/>
                </a:lnTo>
                <a:lnTo>
                  <a:pt x="112" y="5"/>
                </a:lnTo>
                <a:lnTo>
                  <a:pt x="103" y="9"/>
                </a:lnTo>
                <a:lnTo>
                  <a:pt x="103" y="9"/>
                </a:lnTo>
                <a:lnTo>
                  <a:pt x="96" y="10"/>
                </a:lnTo>
                <a:lnTo>
                  <a:pt x="89" y="13"/>
                </a:lnTo>
                <a:lnTo>
                  <a:pt x="83" y="15"/>
                </a:lnTo>
                <a:lnTo>
                  <a:pt x="78" y="18"/>
                </a:lnTo>
                <a:lnTo>
                  <a:pt x="69" y="28"/>
                </a:lnTo>
                <a:lnTo>
                  <a:pt x="60" y="39"/>
                </a:lnTo>
                <a:lnTo>
                  <a:pt x="60" y="39"/>
                </a:lnTo>
                <a:lnTo>
                  <a:pt x="52" y="50"/>
                </a:lnTo>
                <a:lnTo>
                  <a:pt x="47" y="61"/>
                </a:lnTo>
                <a:lnTo>
                  <a:pt x="44" y="70"/>
                </a:lnTo>
                <a:lnTo>
                  <a:pt x="44" y="79"/>
                </a:lnTo>
                <a:lnTo>
                  <a:pt x="44" y="79"/>
                </a:lnTo>
                <a:lnTo>
                  <a:pt x="46" y="72"/>
                </a:lnTo>
                <a:lnTo>
                  <a:pt x="50" y="67"/>
                </a:lnTo>
                <a:lnTo>
                  <a:pt x="53" y="65"/>
                </a:lnTo>
                <a:lnTo>
                  <a:pt x="56" y="65"/>
                </a:lnTo>
                <a:lnTo>
                  <a:pt x="56" y="65"/>
                </a:lnTo>
                <a:lnTo>
                  <a:pt x="53" y="75"/>
                </a:lnTo>
                <a:lnTo>
                  <a:pt x="51" y="87"/>
                </a:lnTo>
                <a:lnTo>
                  <a:pt x="47" y="109"/>
                </a:lnTo>
                <a:lnTo>
                  <a:pt x="46" y="132"/>
                </a:lnTo>
                <a:lnTo>
                  <a:pt x="46" y="153"/>
                </a:lnTo>
                <a:lnTo>
                  <a:pt x="46" y="153"/>
                </a:lnTo>
                <a:lnTo>
                  <a:pt x="50" y="115"/>
                </a:lnTo>
                <a:lnTo>
                  <a:pt x="50" y="115"/>
                </a:lnTo>
                <a:lnTo>
                  <a:pt x="52" y="150"/>
                </a:lnTo>
                <a:lnTo>
                  <a:pt x="52" y="150"/>
                </a:lnTo>
                <a:lnTo>
                  <a:pt x="53" y="158"/>
                </a:lnTo>
                <a:lnTo>
                  <a:pt x="55" y="164"/>
                </a:lnTo>
                <a:lnTo>
                  <a:pt x="55" y="171"/>
                </a:lnTo>
                <a:lnTo>
                  <a:pt x="53" y="177"/>
                </a:lnTo>
                <a:lnTo>
                  <a:pt x="52" y="183"/>
                </a:lnTo>
                <a:lnTo>
                  <a:pt x="50" y="187"/>
                </a:lnTo>
                <a:lnTo>
                  <a:pt x="44" y="196"/>
                </a:lnTo>
                <a:lnTo>
                  <a:pt x="44" y="196"/>
                </a:lnTo>
                <a:lnTo>
                  <a:pt x="57" y="183"/>
                </a:lnTo>
                <a:lnTo>
                  <a:pt x="57" y="183"/>
                </a:lnTo>
                <a:lnTo>
                  <a:pt x="59" y="190"/>
                </a:lnTo>
                <a:lnTo>
                  <a:pt x="59" y="190"/>
                </a:lnTo>
                <a:lnTo>
                  <a:pt x="63" y="184"/>
                </a:lnTo>
                <a:lnTo>
                  <a:pt x="63" y="184"/>
                </a:lnTo>
                <a:lnTo>
                  <a:pt x="65" y="196"/>
                </a:lnTo>
                <a:lnTo>
                  <a:pt x="65" y="208"/>
                </a:lnTo>
                <a:lnTo>
                  <a:pt x="63" y="218"/>
                </a:lnTo>
                <a:lnTo>
                  <a:pt x="60" y="229"/>
                </a:lnTo>
                <a:lnTo>
                  <a:pt x="60" y="229"/>
                </a:lnTo>
                <a:lnTo>
                  <a:pt x="64" y="226"/>
                </a:lnTo>
                <a:lnTo>
                  <a:pt x="66" y="223"/>
                </a:lnTo>
                <a:lnTo>
                  <a:pt x="70" y="216"/>
                </a:lnTo>
                <a:lnTo>
                  <a:pt x="72" y="206"/>
                </a:lnTo>
                <a:lnTo>
                  <a:pt x="73" y="198"/>
                </a:lnTo>
                <a:lnTo>
                  <a:pt x="73" y="198"/>
                </a:lnTo>
                <a:lnTo>
                  <a:pt x="78" y="210"/>
                </a:lnTo>
                <a:lnTo>
                  <a:pt x="83" y="222"/>
                </a:lnTo>
                <a:lnTo>
                  <a:pt x="85" y="234"/>
                </a:lnTo>
                <a:lnTo>
                  <a:pt x="85" y="247"/>
                </a:lnTo>
                <a:lnTo>
                  <a:pt x="85" y="247"/>
                </a:lnTo>
                <a:lnTo>
                  <a:pt x="86" y="249"/>
                </a:lnTo>
                <a:lnTo>
                  <a:pt x="86" y="249"/>
                </a:lnTo>
                <a:lnTo>
                  <a:pt x="92" y="250"/>
                </a:lnTo>
                <a:lnTo>
                  <a:pt x="92" y="250"/>
                </a:lnTo>
                <a:lnTo>
                  <a:pt x="95" y="243"/>
                </a:lnTo>
                <a:lnTo>
                  <a:pt x="101" y="241"/>
                </a:lnTo>
                <a:lnTo>
                  <a:pt x="101" y="241"/>
                </a:lnTo>
                <a:lnTo>
                  <a:pt x="102" y="247"/>
                </a:lnTo>
                <a:lnTo>
                  <a:pt x="103" y="254"/>
                </a:lnTo>
                <a:lnTo>
                  <a:pt x="103" y="254"/>
                </a:lnTo>
                <a:lnTo>
                  <a:pt x="108" y="255"/>
                </a:lnTo>
                <a:lnTo>
                  <a:pt x="108" y="255"/>
                </a:lnTo>
                <a:lnTo>
                  <a:pt x="110" y="251"/>
                </a:lnTo>
                <a:lnTo>
                  <a:pt x="110" y="251"/>
                </a:lnTo>
                <a:lnTo>
                  <a:pt x="110" y="256"/>
                </a:lnTo>
                <a:lnTo>
                  <a:pt x="110" y="256"/>
                </a:lnTo>
                <a:lnTo>
                  <a:pt x="112" y="257"/>
                </a:lnTo>
                <a:lnTo>
                  <a:pt x="112" y="257"/>
                </a:lnTo>
                <a:lnTo>
                  <a:pt x="114" y="251"/>
                </a:lnTo>
                <a:lnTo>
                  <a:pt x="114" y="251"/>
                </a:lnTo>
                <a:lnTo>
                  <a:pt x="116" y="258"/>
                </a:lnTo>
                <a:lnTo>
                  <a:pt x="116" y="258"/>
                </a:lnTo>
                <a:lnTo>
                  <a:pt x="120" y="261"/>
                </a:lnTo>
                <a:lnTo>
                  <a:pt x="121" y="261"/>
                </a:lnTo>
                <a:lnTo>
                  <a:pt x="92" y="294"/>
                </a:lnTo>
                <a:lnTo>
                  <a:pt x="122" y="307"/>
                </a:lnTo>
                <a:lnTo>
                  <a:pt x="120" y="309"/>
                </a:lnTo>
                <a:lnTo>
                  <a:pt x="115" y="319"/>
                </a:lnTo>
                <a:lnTo>
                  <a:pt x="110" y="327"/>
                </a:lnTo>
                <a:lnTo>
                  <a:pt x="102" y="334"/>
                </a:lnTo>
                <a:lnTo>
                  <a:pt x="86" y="348"/>
                </a:lnTo>
                <a:lnTo>
                  <a:pt x="71" y="362"/>
                </a:lnTo>
                <a:lnTo>
                  <a:pt x="65" y="369"/>
                </a:lnTo>
                <a:lnTo>
                  <a:pt x="59" y="376"/>
                </a:lnTo>
                <a:lnTo>
                  <a:pt x="55" y="384"/>
                </a:lnTo>
                <a:lnTo>
                  <a:pt x="52" y="392"/>
                </a:lnTo>
                <a:lnTo>
                  <a:pt x="50" y="402"/>
                </a:lnTo>
                <a:lnTo>
                  <a:pt x="50" y="402"/>
                </a:lnTo>
                <a:lnTo>
                  <a:pt x="46" y="419"/>
                </a:lnTo>
                <a:lnTo>
                  <a:pt x="44" y="437"/>
                </a:lnTo>
                <a:lnTo>
                  <a:pt x="40" y="457"/>
                </a:lnTo>
                <a:lnTo>
                  <a:pt x="39" y="477"/>
                </a:lnTo>
                <a:lnTo>
                  <a:pt x="39" y="496"/>
                </a:lnTo>
                <a:lnTo>
                  <a:pt x="40" y="504"/>
                </a:lnTo>
                <a:lnTo>
                  <a:pt x="43" y="510"/>
                </a:lnTo>
                <a:lnTo>
                  <a:pt x="45" y="515"/>
                </a:lnTo>
                <a:lnTo>
                  <a:pt x="49" y="518"/>
                </a:lnTo>
                <a:lnTo>
                  <a:pt x="47" y="544"/>
                </a:lnTo>
                <a:lnTo>
                  <a:pt x="45" y="593"/>
                </a:lnTo>
                <a:lnTo>
                  <a:pt x="44" y="618"/>
                </a:lnTo>
                <a:lnTo>
                  <a:pt x="44" y="645"/>
                </a:lnTo>
                <a:lnTo>
                  <a:pt x="45" y="697"/>
                </a:lnTo>
                <a:lnTo>
                  <a:pt x="44" y="748"/>
                </a:lnTo>
                <a:lnTo>
                  <a:pt x="43" y="772"/>
                </a:lnTo>
                <a:lnTo>
                  <a:pt x="39" y="795"/>
                </a:lnTo>
                <a:lnTo>
                  <a:pt x="38" y="801"/>
                </a:lnTo>
                <a:lnTo>
                  <a:pt x="36" y="805"/>
                </a:lnTo>
                <a:lnTo>
                  <a:pt x="31" y="817"/>
                </a:lnTo>
                <a:lnTo>
                  <a:pt x="26" y="828"/>
                </a:lnTo>
                <a:lnTo>
                  <a:pt x="23" y="834"/>
                </a:lnTo>
                <a:lnTo>
                  <a:pt x="23" y="840"/>
                </a:lnTo>
                <a:lnTo>
                  <a:pt x="23" y="846"/>
                </a:lnTo>
                <a:lnTo>
                  <a:pt x="24" y="853"/>
                </a:lnTo>
                <a:lnTo>
                  <a:pt x="30" y="868"/>
                </a:lnTo>
                <a:lnTo>
                  <a:pt x="34" y="883"/>
                </a:lnTo>
                <a:lnTo>
                  <a:pt x="37" y="899"/>
                </a:lnTo>
                <a:lnTo>
                  <a:pt x="38" y="913"/>
                </a:lnTo>
                <a:lnTo>
                  <a:pt x="38" y="928"/>
                </a:lnTo>
                <a:lnTo>
                  <a:pt x="36" y="958"/>
                </a:lnTo>
                <a:lnTo>
                  <a:pt x="33" y="989"/>
                </a:lnTo>
                <a:lnTo>
                  <a:pt x="33" y="1005"/>
                </a:lnTo>
                <a:lnTo>
                  <a:pt x="32" y="1021"/>
                </a:lnTo>
                <a:lnTo>
                  <a:pt x="34" y="1051"/>
                </a:lnTo>
                <a:lnTo>
                  <a:pt x="37" y="1082"/>
                </a:lnTo>
                <a:lnTo>
                  <a:pt x="42" y="1114"/>
                </a:lnTo>
                <a:lnTo>
                  <a:pt x="45" y="1146"/>
                </a:lnTo>
                <a:lnTo>
                  <a:pt x="47" y="1178"/>
                </a:lnTo>
                <a:lnTo>
                  <a:pt x="49" y="1211"/>
                </a:lnTo>
                <a:lnTo>
                  <a:pt x="52" y="1273"/>
                </a:lnTo>
                <a:lnTo>
                  <a:pt x="55" y="1291"/>
                </a:lnTo>
                <a:lnTo>
                  <a:pt x="60" y="1311"/>
                </a:lnTo>
                <a:lnTo>
                  <a:pt x="65" y="1330"/>
                </a:lnTo>
                <a:lnTo>
                  <a:pt x="69" y="1351"/>
                </a:lnTo>
                <a:lnTo>
                  <a:pt x="70" y="1366"/>
                </a:lnTo>
                <a:lnTo>
                  <a:pt x="71" y="1382"/>
                </a:lnTo>
                <a:lnTo>
                  <a:pt x="72" y="1416"/>
                </a:lnTo>
                <a:lnTo>
                  <a:pt x="75" y="1429"/>
                </a:lnTo>
                <a:lnTo>
                  <a:pt x="78" y="1442"/>
                </a:lnTo>
                <a:lnTo>
                  <a:pt x="81" y="1447"/>
                </a:lnTo>
                <a:lnTo>
                  <a:pt x="84" y="1453"/>
                </a:lnTo>
                <a:lnTo>
                  <a:pt x="88" y="1457"/>
                </a:lnTo>
                <a:lnTo>
                  <a:pt x="94" y="1459"/>
                </a:lnTo>
                <a:lnTo>
                  <a:pt x="85" y="1466"/>
                </a:lnTo>
                <a:lnTo>
                  <a:pt x="76" y="1472"/>
                </a:lnTo>
                <a:lnTo>
                  <a:pt x="65" y="1477"/>
                </a:lnTo>
                <a:lnTo>
                  <a:pt x="53" y="1481"/>
                </a:lnTo>
                <a:lnTo>
                  <a:pt x="30" y="1487"/>
                </a:lnTo>
                <a:lnTo>
                  <a:pt x="17" y="1491"/>
                </a:lnTo>
                <a:lnTo>
                  <a:pt x="5" y="1494"/>
                </a:lnTo>
                <a:lnTo>
                  <a:pt x="3" y="1499"/>
                </a:lnTo>
                <a:lnTo>
                  <a:pt x="1" y="1504"/>
                </a:lnTo>
                <a:lnTo>
                  <a:pt x="0" y="1509"/>
                </a:lnTo>
                <a:lnTo>
                  <a:pt x="1" y="1511"/>
                </a:lnTo>
                <a:lnTo>
                  <a:pt x="1" y="1515"/>
                </a:lnTo>
                <a:lnTo>
                  <a:pt x="1" y="1517"/>
                </a:lnTo>
                <a:lnTo>
                  <a:pt x="5" y="1520"/>
                </a:lnTo>
                <a:lnTo>
                  <a:pt x="12" y="1523"/>
                </a:lnTo>
                <a:lnTo>
                  <a:pt x="19" y="1525"/>
                </a:lnTo>
                <a:lnTo>
                  <a:pt x="30" y="1526"/>
                </a:lnTo>
                <a:lnTo>
                  <a:pt x="43" y="1528"/>
                </a:lnTo>
                <a:lnTo>
                  <a:pt x="68" y="1528"/>
                </a:lnTo>
                <a:lnTo>
                  <a:pt x="97" y="1524"/>
                </a:lnTo>
                <a:lnTo>
                  <a:pt x="125" y="1520"/>
                </a:lnTo>
                <a:lnTo>
                  <a:pt x="150" y="1515"/>
                </a:lnTo>
                <a:lnTo>
                  <a:pt x="161" y="1511"/>
                </a:lnTo>
                <a:lnTo>
                  <a:pt x="169" y="1507"/>
                </a:lnTo>
                <a:lnTo>
                  <a:pt x="167" y="1522"/>
                </a:lnTo>
                <a:lnTo>
                  <a:pt x="167" y="1536"/>
                </a:lnTo>
                <a:lnTo>
                  <a:pt x="168" y="1549"/>
                </a:lnTo>
                <a:lnTo>
                  <a:pt x="173" y="1558"/>
                </a:lnTo>
                <a:lnTo>
                  <a:pt x="179" y="1568"/>
                </a:lnTo>
                <a:lnTo>
                  <a:pt x="188" y="1575"/>
                </a:lnTo>
                <a:lnTo>
                  <a:pt x="196" y="1581"/>
                </a:lnTo>
                <a:lnTo>
                  <a:pt x="209" y="1583"/>
                </a:lnTo>
                <a:lnTo>
                  <a:pt x="219" y="1585"/>
                </a:lnTo>
                <a:lnTo>
                  <a:pt x="225" y="1585"/>
                </a:lnTo>
                <a:lnTo>
                  <a:pt x="231" y="1583"/>
                </a:lnTo>
                <a:lnTo>
                  <a:pt x="239" y="1583"/>
                </a:lnTo>
                <a:lnTo>
                  <a:pt x="245" y="1581"/>
                </a:lnTo>
                <a:lnTo>
                  <a:pt x="251" y="1577"/>
                </a:lnTo>
                <a:lnTo>
                  <a:pt x="257" y="1575"/>
                </a:lnTo>
                <a:lnTo>
                  <a:pt x="261" y="1571"/>
                </a:lnTo>
                <a:lnTo>
                  <a:pt x="265" y="1567"/>
                </a:lnTo>
                <a:lnTo>
                  <a:pt x="270" y="1561"/>
                </a:lnTo>
                <a:lnTo>
                  <a:pt x="272" y="1556"/>
                </a:lnTo>
                <a:lnTo>
                  <a:pt x="273" y="1550"/>
                </a:lnTo>
                <a:lnTo>
                  <a:pt x="276" y="1542"/>
                </a:lnTo>
                <a:lnTo>
                  <a:pt x="276" y="1526"/>
                </a:lnTo>
                <a:lnTo>
                  <a:pt x="274" y="1509"/>
                </a:lnTo>
                <a:lnTo>
                  <a:pt x="271" y="1489"/>
                </a:lnTo>
                <a:lnTo>
                  <a:pt x="270" y="1485"/>
                </a:lnTo>
                <a:lnTo>
                  <a:pt x="270" y="1483"/>
                </a:lnTo>
                <a:lnTo>
                  <a:pt x="271" y="1479"/>
                </a:lnTo>
                <a:lnTo>
                  <a:pt x="272" y="1478"/>
                </a:lnTo>
                <a:lnTo>
                  <a:pt x="283" y="1471"/>
                </a:lnTo>
                <a:lnTo>
                  <a:pt x="284" y="1470"/>
                </a:lnTo>
                <a:lnTo>
                  <a:pt x="286" y="1465"/>
                </a:lnTo>
                <a:lnTo>
                  <a:pt x="289" y="1444"/>
                </a:lnTo>
                <a:lnTo>
                  <a:pt x="291" y="1377"/>
                </a:lnTo>
                <a:lnTo>
                  <a:pt x="293" y="1296"/>
                </a:lnTo>
                <a:lnTo>
                  <a:pt x="297" y="1224"/>
                </a:lnTo>
                <a:lnTo>
                  <a:pt x="299" y="1169"/>
                </a:lnTo>
                <a:lnTo>
                  <a:pt x="299" y="1117"/>
                </a:lnTo>
                <a:lnTo>
                  <a:pt x="299" y="1016"/>
                </a:lnTo>
                <a:lnTo>
                  <a:pt x="299" y="915"/>
                </a:lnTo>
                <a:lnTo>
                  <a:pt x="302" y="863"/>
                </a:lnTo>
                <a:lnTo>
                  <a:pt x="304" y="809"/>
                </a:lnTo>
                <a:lnTo>
                  <a:pt x="310" y="803"/>
                </a:lnTo>
                <a:lnTo>
                  <a:pt x="316" y="796"/>
                </a:lnTo>
                <a:lnTo>
                  <a:pt x="335" y="784"/>
                </a:lnTo>
                <a:lnTo>
                  <a:pt x="342" y="777"/>
                </a:lnTo>
                <a:lnTo>
                  <a:pt x="348" y="771"/>
                </a:lnTo>
                <a:lnTo>
                  <a:pt x="354" y="763"/>
                </a:lnTo>
                <a:lnTo>
                  <a:pt x="355" y="759"/>
                </a:lnTo>
                <a:lnTo>
                  <a:pt x="356" y="757"/>
                </a:lnTo>
                <a:lnTo>
                  <a:pt x="355" y="742"/>
                </a:lnTo>
                <a:lnTo>
                  <a:pt x="356" y="727"/>
                </a:lnTo>
                <a:lnTo>
                  <a:pt x="357" y="713"/>
                </a:lnTo>
                <a:lnTo>
                  <a:pt x="358" y="701"/>
                </a:lnTo>
                <a:lnTo>
                  <a:pt x="364" y="677"/>
                </a:lnTo>
                <a:lnTo>
                  <a:pt x="371" y="655"/>
                </a:lnTo>
                <a:lnTo>
                  <a:pt x="387" y="610"/>
                </a:lnTo>
                <a:lnTo>
                  <a:pt x="393" y="588"/>
                </a:lnTo>
                <a:lnTo>
                  <a:pt x="396" y="563"/>
                </a:lnTo>
                <a:lnTo>
                  <a:pt x="400" y="557"/>
                </a:lnTo>
                <a:lnTo>
                  <a:pt x="400" y="550"/>
                </a:lnTo>
                <a:lnTo>
                  <a:pt x="400" y="538"/>
                </a:lnTo>
                <a:lnTo>
                  <a:pt x="397" y="525"/>
                </a:lnTo>
                <a:lnTo>
                  <a:pt x="396" y="51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iterate type="lt">
                                    <p:tmPct val="4000"/>
                                  </p:iterate>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27">
                                            <p:txEl>
                                              <p:pRg st="0" end="0"/>
                                            </p:txEl>
                                          </p:spTgt>
                                        </p:tgtEl>
                                        <p:attrNameLst>
                                          <p:attrName>style.visibility</p:attrName>
                                        </p:attrNameLst>
                                      </p:cBhvr>
                                      <p:to>
                                        <p:strVal val="visible"/>
                                      </p:to>
                                    </p:set>
                                    <p:animEffect transition="in" filter="fade">
                                      <p:cBhvr>
                                        <p:cTn id="14" dur="500"/>
                                        <p:tgtEl>
                                          <p:spTgt spid="1027">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fade">
                                      <p:cBhvr>
                                        <p:cTn id="17" dur="500"/>
                                        <p:tgtEl>
                                          <p:spTgt spid="1027">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27">
                                            <p:txEl>
                                              <p:pRg st="2" end="2"/>
                                            </p:txEl>
                                          </p:spTgt>
                                        </p:tgtEl>
                                        <p:attrNameLst>
                                          <p:attrName>style.visibility</p:attrName>
                                        </p:attrNameLst>
                                      </p:cBhvr>
                                      <p:to>
                                        <p:strVal val="visible"/>
                                      </p:to>
                                    </p:set>
                                    <p:animEffect transition="in" filter="fade">
                                      <p:cBhvr>
                                        <p:cTn id="20" dur="500"/>
                                        <p:tgtEl>
                                          <p:spTgt spid="1027">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27">
                                            <p:txEl>
                                              <p:pRg st="3" end="3"/>
                                            </p:txEl>
                                          </p:spTgt>
                                        </p:tgtEl>
                                        <p:attrNameLst>
                                          <p:attrName>style.visibility</p:attrName>
                                        </p:attrNameLst>
                                      </p:cBhvr>
                                      <p:to>
                                        <p:strVal val="visible"/>
                                      </p:to>
                                    </p:set>
                                    <p:animEffect transition="in" filter="fade">
                                      <p:cBhvr>
                                        <p:cTn id="23" dur="500"/>
                                        <p:tgtEl>
                                          <p:spTgt spid="1027">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27">
                                            <p:txEl>
                                              <p:pRg st="4" end="4"/>
                                            </p:txEl>
                                          </p:spTgt>
                                        </p:tgtEl>
                                        <p:attrNameLst>
                                          <p:attrName>style.visibility</p:attrName>
                                        </p:attrNameLst>
                                      </p:cBhvr>
                                      <p:to>
                                        <p:strVal val="visible"/>
                                      </p:to>
                                    </p:set>
                                    <p:animEffect transition="in" filter="fade">
                                      <p:cBhvr>
                                        <p:cTn id="26"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tmplLst>
          <p:tmpl lvl="1">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childTnLst>
                </p:cTn>
              </p:par>
            </p:tnLst>
          </p:tmpl>
        </p:tmplLst>
      </p:bldP>
    </p:bldLst>
  </p:timing>
  <p:txStyles>
    <p:titleStyle>
      <a:lvl1pPr algn="l" rtl="0" eaLnBrk="1" fontAlgn="base" hangingPunct="1">
        <a:spcBef>
          <a:spcPct val="0"/>
        </a:spcBef>
        <a:spcAft>
          <a:spcPct val="0"/>
        </a:spcAft>
        <a:defRPr sz="2600" kern="1200">
          <a:solidFill>
            <a:schemeClr val="bg1"/>
          </a:solidFill>
          <a:latin typeface="+mj-lt"/>
          <a:ea typeface="+mj-ea"/>
          <a:cs typeface="+mj-cs"/>
        </a:defRPr>
      </a:lvl1pPr>
      <a:lvl2pPr algn="l" rtl="0" eaLnBrk="1" fontAlgn="base" hangingPunct="1">
        <a:spcBef>
          <a:spcPct val="0"/>
        </a:spcBef>
        <a:spcAft>
          <a:spcPct val="0"/>
        </a:spcAft>
        <a:defRPr sz="2600">
          <a:solidFill>
            <a:schemeClr val="bg1"/>
          </a:solidFill>
          <a:latin typeface="Arial Black" panose="020B0A04020102020204" pitchFamily="34" charset="0"/>
        </a:defRPr>
      </a:lvl2pPr>
      <a:lvl3pPr algn="l" rtl="0" eaLnBrk="1" fontAlgn="base" hangingPunct="1">
        <a:spcBef>
          <a:spcPct val="0"/>
        </a:spcBef>
        <a:spcAft>
          <a:spcPct val="0"/>
        </a:spcAft>
        <a:defRPr sz="2600">
          <a:solidFill>
            <a:schemeClr val="bg1"/>
          </a:solidFill>
          <a:latin typeface="Arial Black" panose="020B0A04020102020204" pitchFamily="34" charset="0"/>
        </a:defRPr>
      </a:lvl3pPr>
      <a:lvl4pPr algn="l" rtl="0" eaLnBrk="1" fontAlgn="base" hangingPunct="1">
        <a:spcBef>
          <a:spcPct val="0"/>
        </a:spcBef>
        <a:spcAft>
          <a:spcPct val="0"/>
        </a:spcAft>
        <a:defRPr sz="2600">
          <a:solidFill>
            <a:schemeClr val="bg1"/>
          </a:solidFill>
          <a:latin typeface="Arial Black" panose="020B0A04020102020204" pitchFamily="34" charset="0"/>
        </a:defRPr>
      </a:lvl4pPr>
      <a:lvl5pPr algn="l" rtl="0" eaLnBrk="1" fontAlgn="base" hangingPunct="1">
        <a:spcBef>
          <a:spcPct val="0"/>
        </a:spcBef>
        <a:spcAft>
          <a:spcPct val="0"/>
        </a:spcAft>
        <a:defRPr sz="2600">
          <a:solidFill>
            <a:schemeClr val="bg1"/>
          </a:solidFill>
          <a:latin typeface="Arial Black" panose="020B0A04020102020204" pitchFamily="34" charset="0"/>
        </a:defRPr>
      </a:lvl5pPr>
      <a:lvl6pPr marL="457200" algn="l" rtl="0" eaLnBrk="1" fontAlgn="base" hangingPunct="1">
        <a:spcBef>
          <a:spcPct val="0"/>
        </a:spcBef>
        <a:spcAft>
          <a:spcPct val="0"/>
        </a:spcAft>
        <a:defRPr sz="2600">
          <a:solidFill>
            <a:schemeClr val="bg1"/>
          </a:solidFill>
          <a:latin typeface="Arial Black" panose="020B0A04020102020204" pitchFamily="34" charset="0"/>
        </a:defRPr>
      </a:lvl6pPr>
      <a:lvl7pPr marL="914400" algn="l" rtl="0" eaLnBrk="1" fontAlgn="base" hangingPunct="1">
        <a:spcBef>
          <a:spcPct val="0"/>
        </a:spcBef>
        <a:spcAft>
          <a:spcPct val="0"/>
        </a:spcAft>
        <a:defRPr sz="2600">
          <a:solidFill>
            <a:schemeClr val="bg1"/>
          </a:solidFill>
          <a:latin typeface="Arial Black" panose="020B0A04020102020204" pitchFamily="34" charset="0"/>
        </a:defRPr>
      </a:lvl7pPr>
      <a:lvl8pPr marL="1371600" algn="l" rtl="0" eaLnBrk="1" fontAlgn="base" hangingPunct="1">
        <a:spcBef>
          <a:spcPct val="0"/>
        </a:spcBef>
        <a:spcAft>
          <a:spcPct val="0"/>
        </a:spcAft>
        <a:defRPr sz="2600">
          <a:solidFill>
            <a:schemeClr val="bg1"/>
          </a:solidFill>
          <a:latin typeface="Arial Black" panose="020B0A04020102020204" pitchFamily="34" charset="0"/>
        </a:defRPr>
      </a:lvl8pPr>
      <a:lvl9pPr marL="1828800" algn="l" rtl="0" eaLnBrk="1" fontAlgn="base" hangingPunct="1">
        <a:spcBef>
          <a:spcPct val="0"/>
        </a:spcBef>
        <a:spcAft>
          <a:spcPct val="0"/>
        </a:spcAft>
        <a:defRPr sz="2600">
          <a:solidFill>
            <a:schemeClr val="bg1"/>
          </a:solidFill>
          <a:latin typeface="Arial Black" panose="020B0A04020102020204" pitchFamily="34" charset="0"/>
        </a:defRPr>
      </a:lvl9pPr>
    </p:titleStyle>
    <p:bodyStyle>
      <a:lvl1pPr marL="342900" indent="-342900" algn="l" rtl="0" eaLnBrk="1" fontAlgn="base" hangingPunct="1">
        <a:spcBef>
          <a:spcPct val="20000"/>
        </a:spcBef>
        <a:spcAft>
          <a:spcPct val="0"/>
        </a:spcAft>
        <a:buChar char="•"/>
        <a:defRPr sz="2400" b="1"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b="1"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400" b="1"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400" b="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38150" y="1196752"/>
            <a:ext cx="7448550" cy="1025525"/>
          </a:xfrm>
        </p:spPr>
        <p:txBody>
          <a:bodyPr/>
          <a:lstStyle/>
          <a:p>
            <a:r>
              <a:rPr lang="en-US" altLang="zh-CN" sz="9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迷你简硬笔楷书" panose="03000509000000000000" pitchFamily="65" charset="-122"/>
                <a:ea typeface="迷你简硬笔楷书" panose="03000509000000000000" pitchFamily="65" charset="-122"/>
              </a:rPr>
              <a:t>QQ</a:t>
            </a:r>
            <a:r>
              <a:rPr lang="zh-CN" altLang="en-US" sz="9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迷你简硬笔楷书" panose="03000509000000000000" pitchFamily="65" charset="-122"/>
                <a:ea typeface="迷你简硬笔楷书" panose="03000509000000000000" pitchFamily="65" charset="-122"/>
              </a:rPr>
              <a:t>聊天系统</a:t>
            </a:r>
            <a:endParaRPr lang="zh-CN" altLang="zh-CN" sz="9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迷你简硬笔楷书" panose="03000509000000000000" pitchFamily="65" charset="-122"/>
              <a:ea typeface="迷你简硬笔楷书" panose="03000509000000000000" pitchFamily="65" charset="-122"/>
            </a:endParaRPr>
          </a:p>
        </p:txBody>
      </p:sp>
      <p:sp>
        <p:nvSpPr>
          <p:cNvPr id="2051" name="Rectangle 3"/>
          <p:cNvSpPr>
            <a:spLocks noGrp="1" noChangeArrowheads="1"/>
          </p:cNvSpPr>
          <p:nvPr>
            <p:ph type="subTitle" idx="1"/>
          </p:nvPr>
        </p:nvSpPr>
        <p:spPr>
          <a:xfrm>
            <a:off x="363538" y="2492896"/>
            <a:ext cx="7523162" cy="1222375"/>
          </a:xfrm>
        </p:spPr>
        <p:txBody>
          <a:bodyPr/>
          <a:lstStyle/>
          <a:p>
            <a:r>
              <a:rPr lang="en-US" altLang="zh-CN" sz="3200" dirty="0" smtClean="0">
                <a:latin typeface="迷你简硬笔楷书" panose="03000509000000000000" pitchFamily="65" charset="-122"/>
                <a:ea typeface="迷你简硬笔楷书" panose="03000509000000000000" pitchFamily="65" charset="-122"/>
              </a:rPr>
              <a:t>QQ</a:t>
            </a:r>
            <a:r>
              <a:rPr lang="zh-CN" altLang="en-US" sz="3200" dirty="0" smtClean="0">
                <a:latin typeface="迷你简硬笔楷书" panose="03000509000000000000" pitchFamily="65" charset="-122"/>
                <a:ea typeface="迷你简硬笔楷书" panose="03000509000000000000" pitchFamily="65" charset="-122"/>
              </a:rPr>
              <a:t>局域网聊天设计项目答辩</a:t>
            </a:r>
            <a:endParaRPr lang="zh-CN" altLang="zh-CN" sz="3200" dirty="0">
              <a:latin typeface="迷你简硬笔楷书" panose="03000509000000000000" pitchFamily="65" charset="-122"/>
              <a:ea typeface="迷你简硬笔楷书" panose="03000509000000000000" pitchFamily="65" charset="-122"/>
            </a:endParaRPr>
          </a:p>
        </p:txBody>
      </p:sp>
      <p:sp>
        <p:nvSpPr>
          <p:cNvPr id="4" name="TextBox 3"/>
          <p:cNvSpPr txBox="1"/>
          <p:nvPr/>
        </p:nvSpPr>
        <p:spPr>
          <a:xfrm>
            <a:off x="5076056" y="5219908"/>
            <a:ext cx="2088232" cy="369332"/>
          </a:xfrm>
          <a:prstGeom prst="rect">
            <a:avLst/>
          </a:prstGeom>
          <a:noFill/>
        </p:spPr>
        <p:txBody>
          <a:bodyPr wrap="square" rtlCol="0">
            <a:spAutoFit/>
          </a:bodyPr>
          <a:lstStyle/>
          <a:p>
            <a:r>
              <a:rPr lang="zh-CN" altLang="en-US" dirty="0" smtClean="0"/>
              <a:t>答辩人：锦辉</a:t>
            </a:r>
            <a:endParaRPr lang="zh-CN" altLang="en-US" dirty="0"/>
          </a:p>
        </p:txBody>
      </p:sp>
      <p:sp>
        <p:nvSpPr>
          <p:cNvPr id="5" name="TextBox 4"/>
          <p:cNvSpPr txBox="1"/>
          <p:nvPr/>
        </p:nvSpPr>
        <p:spPr>
          <a:xfrm>
            <a:off x="5004048" y="5723964"/>
            <a:ext cx="2954655" cy="369332"/>
          </a:xfrm>
          <a:prstGeom prst="rect">
            <a:avLst/>
          </a:prstGeom>
          <a:noFill/>
        </p:spPr>
        <p:txBody>
          <a:bodyPr wrap="none" rtlCol="0">
            <a:spAutoFit/>
          </a:bodyPr>
          <a:lstStyle/>
          <a:p>
            <a:r>
              <a:rPr lang="zh-CN" altLang="en-US" dirty="0" smtClean="0"/>
              <a:t>指导老师：王老师、朱老师</a:t>
            </a:r>
            <a:endParaRPr lang="zh-CN" altLang="en-US" dirty="0"/>
          </a:p>
        </p:txBody>
      </p:sp>
      <p:sp>
        <p:nvSpPr>
          <p:cNvPr id="6" name="TextBox 5"/>
          <p:cNvSpPr txBox="1"/>
          <p:nvPr/>
        </p:nvSpPr>
        <p:spPr>
          <a:xfrm>
            <a:off x="5004048" y="6156012"/>
            <a:ext cx="3377848" cy="369332"/>
          </a:xfrm>
          <a:prstGeom prst="rect">
            <a:avLst/>
          </a:prstGeom>
          <a:noFill/>
        </p:spPr>
        <p:txBody>
          <a:bodyPr wrap="none" rtlCol="0">
            <a:spAutoFit/>
          </a:bodyPr>
          <a:lstStyle/>
          <a:p>
            <a:r>
              <a:rPr lang="zh-CN" altLang="en-US" dirty="0" smtClean="0"/>
              <a:t>答辩时间：</a:t>
            </a:r>
            <a:r>
              <a:rPr lang="en-US" altLang="zh-CN" dirty="0" smtClean="0"/>
              <a:t>2016/06/27   </a:t>
            </a:r>
            <a:r>
              <a:rPr lang="zh-CN" altLang="en-US" dirty="0" smtClean="0"/>
              <a:t>星</a:t>
            </a:r>
            <a:r>
              <a:rPr lang="zh-CN" altLang="en-US" dirty="0" smtClean="0"/>
              <a:t>期一</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051">
                                            <p:txEl>
                                              <p:pRg st="0" end="0"/>
                                            </p:txEl>
                                          </p:spTgt>
                                        </p:tgtEl>
                                        <p:attrNameLst>
                                          <p:attrName>style.visibility</p:attrName>
                                        </p:attrNameLst>
                                      </p:cBhvr>
                                      <p:to>
                                        <p:strVal val="visible"/>
                                      </p:to>
                                    </p:set>
                                    <p:animEffect transition="in" filter="fade">
                                      <p:cBhvr>
                                        <p:cTn id="13" dur="1000"/>
                                        <p:tgtEl>
                                          <p:spTgt spid="2051">
                                            <p:txEl>
                                              <p:pRg st="0" end="0"/>
                                            </p:txEl>
                                          </p:spTgt>
                                        </p:tgtEl>
                                      </p:cBhvr>
                                    </p:animEffect>
                                    <p:anim calcmode="lin" valueType="num">
                                      <p:cBhvr>
                                        <p:cTn id="14" dur="1000" fill="hold"/>
                                        <p:tgtEl>
                                          <p:spTgt spid="2051">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05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mj-ea"/>
              </a:rPr>
              <a:t>关键技术</a:t>
            </a:r>
            <a:r>
              <a:rPr lang="en-US" altLang="zh-CN" b="1" dirty="0" smtClean="0">
                <a:latin typeface="+mj-ea"/>
              </a:rPr>
              <a:t>2</a:t>
            </a:r>
            <a:endParaRPr lang="zh-CN" altLang="en-US" b="1" dirty="0">
              <a:latin typeface="+mj-ea"/>
            </a:endParaRPr>
          </a:p>
        </p:txBody>
      </p:sp>
      <p:sp>
        <p:nvSpPr>
          <p:cNvPr id="4" name="TextBox 3"/>
          <p:cNvSpPr txBox="1"/>
          <p:nvPr/>
        </p:nvSpPr>
        <p:spPr>
          <a:xfrm>
            <a:off x="683568" y="980728"/>
            <a:ext cx="3168352" cy="461665"/>
          </a:xfrm>
          <a:prstGeom prst="rect">
            <a:avLst/>
          </a:prstGeom>
          <a:noFill/>
        </p:spPr>
        <p:txBody>
          <a:bodyPr wrap="square" rtlCol="0">
            <a:spAutoFit/>
          </a:bodyPr>
          <a:lstStyle/>
          <a:p>
            <a:r>
              <a:rPr lang="en-US" altLang="zh-CN" sz="2400" b="1" dirty="0" smtClean="0"/>
              <a:t>Java  </a:t>
            </a:r>
            <a:r>
              <a:rPr lang="zh-CN" altLang="en-US" sz="2400" b="1" dirty="0" smtClean="0"/>
              <a:t>多线程技术</a:t>
            </a:r>
            <a:r>
              <a:rPr lang="en-US" altLang="zh-CN" sz="2400" b="1" dirty="0" smtClean="0"/>
              <a:t>:</a:t>
            </a:r>
            <a:endParaRPr lang="zh-CN" altLang="en-US" sz="2400" b="1" dirty="0"/>
          </a:p>
        </p:txBody>
      </p:sp>
      <p:sp>
        <p:nvSpPr>
          <p:cNvPr id="5" name="TextBox 4"/>
          <p:cNvSpPr txBox="1"/>
          <p:nvPr/>
        </p:nvSpPr>
        <p:spPr>
          <a:xfrm>
            <a:off x="1259632" y="2420888"/>
            <a:ext cx="6840760" cy="2308324"/>
          </a:xfrm>
          <a:prstGeom prst="rect">
            <a:avLst/>
          </a:prstGeom>
          <a:noFill/>
        </p:spPr>
        <p:txBody>
          <a:bodyPr wrap="square" rtlCol="0">
            <a:spAutoFit/>
          </a:bodyPr>
          <a:lstStyle/>
          <a:p>
            <a:r>
              <a:rPr lang="en-US" altLang="zh-CN" sz="2400" b="1" dirty="0" smtClean="0"/>
              <a:t>	</a:t>
            </a:r>
            <a:r>
              <a:rPr lang="zh-CN" altLang="en-US" sz="2400" b="1" dirty="0" smtClean="0"/>
              <a:t>多线程是这样一种机制，它允许程序并发执行多个指令流，每个指令流被称为一个线程，彼此之间相互独立，多个线程的执行是并发的，也就是逻辑上的“同时”，但它又不是真正意义上的同时，而是在同一时间段做事情，</a:t>
            </a:r>
            <a:r>
              <a:rPr lang="en-US" altLang="zh-CN" sz="2400" b="1" dirty="0" smtClean="0"/>
              <a:t>CPU</a:t>
            </a:r>
            <a:r>
              <a:rPr lang="zh-CN" altLang="en-US" sz="2400" b="1" dirty="0" smtClean="0"/>
              <a:t>中央处理会自动地分配相应的时间给每一个线程</a:t>
            </a:r>
            <a:endParaRPr lang="en-US" altLang="zh-CN" sz="2400" b="1" dirty="0" smtClean="0"/>
          </a:p>
        </p:txBody>
      </p:sp>
    </p:spTree>
    <p:extLst>
      <p:ext uri="{BB962C8B-B14F-4D97-AF65-F5344CB8AC3E}">
        <p14:creationId xmlns="" xmlns:p14="http://schemas.microsoft.com/office/powerpoint/2010/main" val="619703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mj-ea"/>
              </a:rPr>
              <a:t>关键技术</a:t>
            </a:r>
            <a:r>
              <a:rPr lang="en-US" altLang="zh-CN" b="1" dirty="0" smtClean="0">
                <a:latin typeface="+mj-ea"/>
              </a:rPr>
              <a:t>3</a:t>
            </a:r>
            <a:endParaRPr lang="zh-CN" altLang="en-US" b="1" dirty="0">
              <a:latin typeface="+mj-ea"/>
            </a:endParaRPr>
          </a:p>
        </p:txBody>
      </p:sp>
      <p:sp>
        <p:nvSpPr>
          <p:cNvPr id="4" name="TextBox 3"/>
          <p:cNvSpPr txBox="1"/>
          <p:nvPr/>
        </p:nvSpPr>
        <p:spPr>
          <a:xfrm>
            <a:off x="683568" y="980728"/>
            <a:ext cx="3168352" cy="461665"/>
          </a:xfrm>
          <a:prstGeom prst="rect">
            <a:avLst/>
          </a:prstGeom>
          <a:noFill/>
        </p:spPr>
        <p:txBody>
          <a:bodyPr wrap="square" rtlCol="0">
            <a:spAutoFit/>
          </a:bodyPr>
          <a:lstStyle/>
          <a:p>
            <a:r>
              <a:rPr lang="zh-CN" altLang="en-US" sz="2400" b="1" dirty="0" smtClean="0"/>
              <a:t>网络编程技术</a:t>
            </a:r>
            <a:r>
              <a:rPr lang="en-US" altLang="zh-CN" sz="2400" b="1" dirty="0" smtClean="0"/>
              <a:t>:</a:t>
            </a:r>
            <a:endParaRPr lang="zh-CN" altLang="en-US" sz="2400" b="1" dirty="0"/>
          </a:p>
        </p:txBody>
      </p:sp>
      <p:sp>
        <p:nvSpPr>
          <p:cNvPr id="5" name="TextBox 4"/>
          <p:cNvSpPr txBox="1"/>
          <p:nvPr/>
        </p:nvSpPr>
        <p:spPr>
          <a:xfrm>
            <a:off x="1259632" y="2420888"/>
            <a:ext cx="6840760" cy="2677656"/>
          </a:xfrm>
          <a:prstGeom prst="rect">
            <a:avLst/>
          </a:prstGeom>
          <a:noFill/>
        </p:spPr>
        <p:txBody>
          <a:bodyPr wrap="square" rtlCol="0">
            <a:spAutoFit/>
          </a:bodyPr>
          <a:lstStyle/>
          <a:p>
            <a:r>
              <a:rPr lang="en-US" altLang="zh-CN" sz="2400" b="1" dirty="0" smtClean="0"/>
              <a:t>	</a:t>
            </a:r>
            <a:r>
              <a:rPr lang="zh-CN" altLang="en-US" sz="2400" b="1" dirty="0" smtClean="0"/>
              <a:t>网络编程的目的就是直接或间接的通过网络实现与其他计算机之间的通讯，本次项目采用的</a:t>
            </a:r>
            <a:r>
              <a:rPr lang="en-US" altLang="zh-CN" sz="2400" b="1" dirty="0" smtClean="0"/>
              <a:t>TCP</a:t>
            </a:r>
            <a:r>
              <a:rPr lang="zh-CN" altLang="en-US" sz="2400" b="1" dirty="0" smtClean="0"/>
              <a:t>协议，和服务器进行可靠的连接。</a:t>
            </a:r>
            <a:endParaRPr lang="en-US" altLang="zh-CN" sz="2400" b="1" dirty="0" smtClean="0"/>
          </a:p>
          <a:p>
            <a:r>
              <a:rPr lang="en-US" altLang="zh-CN" sz="2400" b="1" dirty="0" smtClean="0"/>
              <a:t>	</a:t>
            </a:r>
            <a:r>
              <a:rPr lang="zh-CN" altLang="en-US" sz="2400" b="1" dirty="0" smtClean="0"/>
              <a:t>客户端上线、下线，修改状态，修改资料，发送消息都需要通过发送消息给服务器，然后由服务器将消息转发给好友，然后客户端再去做相应的操作</a:t>
            </a:r>
            <a:endParaRPr lang="en-US" altLang="zh-CN" sz="2400" b="1" dirty="0" smtClean="0"/>
          </a:p>
        </p:txBody>
      </p:sp>
    </p:spTree>
    <p:extLst>
      <p:ext uri="{BB962C8B-B14F-4D97-AF65-F5344CB8AC3E}">
        <p14:creationId xmlns="" xmlns:p14="http://schemas.microsoft.com/office/powerpoint/2010/main" val="6197030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mj-ea"/>
              </a:rPr>
              <a:t>遇到的问题以及解决的方案</a:t>
            </a:r>
            <a:endParaRPr lang="zh-CN" altLang="en-US" b="1" dirty="0">
              <a:latin typeface="+mj-ea"/>
            </a:endParaRPr>
          </a:p>
        </p:txBody>
      </p:sp>
      <p:sp>
        <p:nvSpPr>
          <p:cNvPr id="3" name="内容占位符 2"/>
          <p:cNvSpPr>
            <a:spLocks noGrp="1"/>
          </p:cNvSpPr>
          <p:nvPr>
            <p:ph idx="1"/>
          </p:nvPr>
        </p:nvSpPr>
        <p:spPr>
          <a:xfrm>
            <a:off x="323528" y="908721"/>
            <a:ext cx="8002588" cy="5184576"/>
          </a:xfrm>
        </p:spPr>
        <p:txBody>
          <a:bodyPr/>
          <a:lstStyle/>
          <a:p>
            <a:pPr>
              <a:buNone/>
            </a:pPr>
            <a:r>
              <a:rPr lang="zh-CN" altLang="en-US" sz="2000" dirty="0" smtClean="0"/>
              <a:t>问题：</a:t>
            </a:r>
            <a:endParaRPr lang="en-US" altLang="zh-CN" sz="2000" dirty="0" smtClean="0"/>
          </a:p>
          <a:p>
            <a:r>
              <a:rPr lang="zh-CN" altLang="en-US" sz="2000" dirty="0" smtClean="0"/>
              <a:t>在登入界面输入账号后，头像不会及时去更新</a:t>
            </a:r>
            <a:endParaRPr lang="en-US" altLang="zh-CN" sz="2000" dirty="0" smtClean="0"/>
          </a:p>
          <a:p>
            <a:r>
              <a:rPr lang="zh-CN" altLang="en-US" sz="2000" dirty="0" smtClean="0"/>
              <a:t>在主界面修改了皮肤之后，下次登入会还原成默认的皮肤</a:t>
            </a:r>
            <a:endParaRPr lang="en-US" altLang="zh-CN" sz="2000" dirty="0" smtClean="0"/>
          </a:p>
          <a:p>
            <a:r>
              <a:rPr lang="zh-CN" altLang="en-US" sz="2000" dirty="0" smtClean="0"/>
              <a:t>个人资料界面修改了资料后，主界面和好友界面都不会及时更新</a:t>
            </a:r>
            <a:endParaRPr lang="en-US" altLang="zh-CN" sz="2000" dirty="0" smtClean="0"/>
          </a:p>
          <a:p>
            <a:r>
              <a:rPr lang="zh-CN" altLang="en-US" sz="2000" dirty="0" smtClean="0"/>
              <a:t>用户上下线后，好友的状态不会更新</a:t>
            </a:r>
            <a:endParaRPr lang="en-US" altLang="zh-CN" sz="2000" dirty="0" smtClean="0"/>
          </a:p>
          <a:p>
            <a:pPr>
              <a:buNone/>
            </a:pPr>
            <a:r>
              <a:rPr lang="zh-CN" altLang="en-US" sz="2000" dirty="0" smtClean="0"/>
              <a:t>解决方案：</a:t>
            </a:r>
            <a:endParaRPr lang="en-US" altLang="zh-CN" sz="2000" dirty="0" smtClean="0"/>
          </a:p>
          <a:p>
            <a:r>
              <a:rPr lang="zh-CN" altLang="en-US" sz="2000" dirty="0" smtClean="0"/>
              <a:t>添加</a:t>
            </a:r>
            <a:r>
              <a:rPr lang="en-US" altLang="zh-CN" sz="2000" dirty="0" err="1" smtClean="0"/>
              <a:t>ItemListener</a:t>
            </a:r>
            <a:r>
              <a:rPr lang="zh-CN" altLang="en-US" sz="2000" dirty="0" smtClean="0"/>
              <a:t>监听事件，当账号输入完毕后，去根据这个账号去查询数据库，然后从数据库获取到用户所对应的头像，去更新登入界面的头像</a:t>
            </a:r>
            <a:endParaRPr lang="en-US" altLang="zh-CN" sz="2000" dirty="0" smtClean="0"/>
          </a:p>
          <a:p>
            <a:r>
              <a:rPr lang="zh-CN" altLang="en-US" sz="2000" dirty="0" smtClean="0"/>
              <a:t>每次用户修改了皮肤，把数据保存到数据库中，然后下次登入，直接去数据库拿资料</a:t>
            </a:r>
            <a:endParaRPr lang="en-US" altLang="zh-CN" sz="2000" dirty="0" smtClean="0"/>
          </a:p>
          <a:p>
            <a:r>
              <a:rPr lang="zh-CN" altLang="en-US" sz="2000" dirty="0" smtClean="0"/>
              <a:t>每次更新资料后都及时</a:t>
            </a:r>
            <a:r>
              <a:rPr lang="zh-CN" altLang="en-US" sz="2000" dirty="0" smtClean="0"/>
              <a:t>去调用自</a:t>
            </a:r>
            <a:r>
              <a:rPr lang="zh-CN" altLang="en-US" sz="2000" dirty="0" smtClean="0"/>
              <a:t>定义的</a:t>
            </a:r>
            <a:r>
              <a:rPr lang="en-US" altLang="zh-CN" sz="2000" dirty="0" smtClean="0"/>
              <a:t>update</a:t>
            </a:r>
            <a:r>
              <a:rPr lang="zh-CN" altLang="en-US" sz="2000" dirty="0" smtClean="0"/>
              <a:t>方法来实现更新操作</a:t>
            </a:r>
            <a:endParaRPr lang="en-US" altLang="zh-CN" sz="2000" dirty="0" smtClean="0"/>
          </a:p>
          <a:p>
            <a:r>
              <a:rPr lang="zh-CN" altLang="en-US" sz="2000" dirty="0" smtClean="0"/>
              <a:t>不管是上线，还是下线都及时给服务器发送一条上下线的消息，然后服务器会将消息转发给你所有好友，然后去更新好友的状态。</a:t>
            </a:r>
            <a:endParaRPr lang="en-US" altLang="zh-CN" sz="2000" dirty="0" smtClean="0"/>
          </a:p>
          <a:p>
            <a:endParaRPr lang="en-US" altLang="zh-CN" sz="2000" dirty="0" smtClean="0"/>
          </a:p>
        </p:txBody>
      </p:sp>
    </p:spTree>
    <p:extLst>
      <p:ext uri="{BB962C8B-B14F-4D97-AF65-F5344CB8AC3E}">
        <p14:creationId xmlns="" xmlns:p14="http://schemas.microsoft.com/office/powerpoint/2010/main" val="6197030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mj-ea"/>
              </a:rPr>
              <a:t>总结</a:t>
            </a:r>
            <a:endParaRPr lang="zh-CN" altLang="en-US" b="1" dirty="0">
              <a:latin typeface="+mj-ea"/>
            </a:endParaRPr>
          </a:p>
        </p:txBody>
      </p:sp>
      <p:sp>
        <p:nvSpPr>
          <p:cNvPr id="4" name="TextBox 3"/>
          <p:cNvSpPr txBox="1"/>
          <p:nvPr/>
        </p:nvSpPr>
        <p:spPr>
          <a:xfrm>
            <a:off x="971600" y="1772816"/>
            <a:ext cx="7272808" cy="3170099"/>
          </a:xfrm>
          <a:prstGeom prst="rect">
            <a:avLst/>
          </a:prstGeom>
          <a:noFill/>
        </p:spPr>
        <p:txBody>
          <a:bodyPr wrap="square" rtlCol="0">
            <a:spAutoFit/>
          </a:bodyPr>
          <a:lstStyle/>
          <a:p>
            <a:r>
              <a:rPr lang="en-US" altLang="zh-CN" sz="2000" b="1" dirty="0" smtClean="0"/>
              <a:t>	</a:t>
            </a:r>
            <a:r>
              <a:rPr lang="zh-CN" altLang="en-US" sz="2000" b="1" dirty="0" smtClean="0"/>
              <a:t>经过两个多星期的努力，局域网聊天软件基本上完成，项目需求已经全部完成，在实现这些功能的基础上有实现了额外的一些功能，基本上实现了聊天软件应有的功能</a:t>
            </a:r>
            <a:endParaRPr lang="en-US" altLang="zh-CN" sz="2000" b="1" dirty="0" smtClean="0"/>
          </a:p>
          <a:p>
            <a:r>
              <a:rPr lang="en-US" altLang="zh-CN" sz="2000" b="1" dirty="0" smtClean="0"/>
              <a:t>	</a:t>
            </a:r>
            <a:r>
              <a:rPr lang="zh-CN" altLang="en-US" sz="2000" b="1" dirty="0" smtClean="0"/>
              <a:t>本次项目设计，使我对网络编程又有了新的认识和理解，对很多知识都得到了进一步的提升，在</a:t>
            </a:r>
            <a:r>
              <a:rPr lang="en-US" altLang="zh-CN" sz="2000" b="1" dirty="0" smtClean="0"/>
              <a:t>Java Swing</a:t>
            </a:r>
            <a:r>
              <a:rPr lang="zh-CN" altLang="en-US" sz="2000" b="1" dirty="0" smtClean="0"/>
              <a:t>方面感觉有了很大的进步，也学习到了很多专业的技能</a:t>
            </a:r>
            <a:endParaRPr lang="en-US" altLang="zh-CN" sz="2000" b="1" dirty="0" smtClean="0"/>
          </a:p>
          <a:p>
            <a:r>
              <a:rPr lang="en-US" altLang="zh-CN" sz="2000" b="1" dirty="0" smtClean="0"/>
              <a:t>	</a:t>
            </a:r>
            <a:r>
              <a:rPr lang="zh-CN" altLang="en-US" sz="2000" b="1" dirty="0" smtClean="0"/>
              <a:t>同时，通过这次项目，也让我知道了自身的不足，可以说如果没有老师写好的基础，让我自己去写这个项目，我估计什么的写不出来，为此，我觉得在以后的学习生涯中，我应该更加努力的去学习</a:t>
            </a:r>
            <a:r>
              <a:rPr lang="zh-CN" altLang="en-US" sz="2000" b="1" dirty="0" smtClean="0"/>
              <a:t>，去理解到每一个知识点</a:t>
            </a:r>
            <a:endParaRPr lang="zh-CN" altLang="en-US" sz="2000" b="1" dirty="0"/>
          </a:p>
        </p:txBody>
      </p:sp>
    </p:spTree>
    <p:extLst>
      <p:ext uri="{BB962C8B-B14F-4D97-AF65-F5344CB8AC3E}">
        <p14:creationId xmlns="" xmlns:p14="http://schemas.microsoft.com/office/powerpoint/2010/main" val="6197030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mj-ea"/>
              </a:rPr>
              <a:t>致谢</a:t>
            </a:r>
            <a:endParaRPr lang="zh-CN" altLang="en-US" b="1" dirty="0">
              <a:latin typeface="+mj-ea"/>
            </a:endParaRPr>
          </a:p>
        </p:txBody>
      </p:sp>
      <p:sp>
        <p:nvSpPr>
          <p:cNvPr id="4" name="TextBox 3"/>
          <p:cNvSpPr txBox="1"/>
          <p:nvPr/>
        </p:nvSpPr>
        <p:spPr>
          <a:xfrm>
            <a:off x="1259632" y="2636912"/>
            <a:ext cx="6408712" cy="1938992"/>
          </a:xfrm>
          <a:prstGeom prst="rect">
            <a:avLst/>
          </a:prstGeom>
          <a:noFill/>
        </p:spPr>
        <p:txBody>
          <a:bodyPr wrap="square" rtlCol="0">
            <a:spAutoFit/>
          </a:bodyPr>
          <a:lstStyle/>
          <a:p>
            <a:r>
              <a:rPr lang="en-US" altLang="zh-CN" sz="2000" b="1" dirty="0" smtClean="0"/>
              <a:t>	</a:t>
            </a:r>
            <a:r>
              <a:rPr lang="zh-CN" altLang="en-US" sz="2000" b="1" dirty="0" smtClean="0"/>
              <a:t>我要真诚的感谢我的指导老师王老师和朱老师，在我写项目的过程中给了我很多的建议和帮助，让我在设计和完成的过程中考虑到了更多，更好。</a:t>
            </a:r>
            <a:endParaRPr lang="en-US" altLang="zh-CN" sz="2000" b="1" dirty="0" smtClean="0"/>
          </a:p>
          <a:p>
            <a:r>
              <a:rPr lang="en-US" altLang="zh-CN" sz="2000" b="1" dirty="0" smtClean="0"/>
              <a:t>	</a:t>
            </a:r>
            <a:r>
              <a:rPr lang="zh-CN" altLang="en-US" sz="2000" b="1" dirty="0" smtClean="0"/>
              <a:t>同时，也要感谢朝夕相处的同学，也给了我很多的建议和帮助，使我在写项目的过程中避免了很多没有必要发生的错误，才得以使我顺利完成项目</a:t>
            </a:r>
            <a:endParaRPr lang="zh-CN" altLang="en-US" sz="2000" b="1" dirty="0"/>
          </a:p>
        </p:txBody>
      </p:sp>
    </p:spTree>
    <p:extLst>
      <p:ext uri="{BB962C8B-B14F-4D97-AF65-F5344CB8AC3E}">
        <p14:creationId xmlns="" xmlns:p14="http://schemas.microsoft.com/office/powerpoint/2010/main" val="619703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b="1" dirty="0" smtClean="0">
                <a:latin typeface="+mj-ea"/>
              </a:rPr>
              <a:t>简介</a:t>
            </a:r>
            <a:endParaRPr lang="en-GB" altLang="zh-CN" b="1" dirty="0">
              <a:latin typeface="+mj-ea"/>
            </a:endParaRPr>
          </a:p>
        </p:txBody>
      </p:sp>
      <p:sp>
        <p:nvSpPr>
          <p:cNvPr id="12292"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TextBox 5"/>
          <p:cNvSpPr txBox="1"/>
          <p:nvPr/>
        </p:nvSpPr>
        <p:spPr>
          <a:xfrm>
            <a:off x="899592" y="2204864"/>
            <a:ext cx="7200800" cy="2862322"/>
          </a:xfrm>
          <a:prstGeom prst="rect">
            <a:avLst/>
          </a:prstGeom>
          <a:noFill/>
        </p:spPr>
        <p:txBody>
          <a:bodyPr wrap="square" rtlCol="0">
            <a:spAutoFit/>
          </a:bodyPr>
          <a:lstStyle/>
          <a:p>
            <a:r>
              <a:rPr lang="en-US" altLang="zh-CN" sz="3600" b="1" spc="300" dirty="0" smtClean="0">
                <a:latin typeface="宋体" pitchFamily="2" charset="-122"/>
                <a:ea typeface="宋体" pitchFamily="2" charset="-122"/>
              </a:rPr>
              <a:t>	</a:t>
            </a:r>
            <a:r>
              <a:rPr lang="zh-CN" altLang="en-US" sz="3600" b="1" spc="300" dirty="0" smtClean="0">
                <a:latin typeface="宋体" pitchFamily="2" charset="-122"/>
                <a:ea typeface="宋体" pitchFamily="2" charset="-122"/>
              </a:rPr>
              <a:t>本次项目设计我的题目是仿</a:t>
            </a:r>
            <a:r>
              <a:rPr lang="en-US" altLang="zh-CN" sz="3600" b="1" spc="300" dirty="0" smtClean="0">
                <a:latin typeface="宋体" pitchFamily="2" charset="-122"/>
                <a:ea typeface="宋体" pitchFamily="2" charset="-122"/>
              </a:rPr>
              <a:t>QQ</a:t>
            </a:r>
            <a:r>
              <a:rPr lang="zh-CN" altLang="en-US" sz="3600" b="1" spc="300" dirty="0" smtClean="0">
                <a:latin typeface="宋体" pitchFamily="2" charset="-122"/>
                <a:ea typeface="宋体" pitchFamily="2" charset="-122"/>
              </a:rPr>
              <a:t>聊天系统的设计与实现，本题目由指导老师提供，主要做的是一个类似于</a:t>
            </a:r>
            <a:r>
              <a:rPr lang="en-US" altLang="zh-CN" sz="3600" b="1" spc="300" dirty="0" smtClean="0">
                <a:latin typeface="宋体" pitchFamily="2" charset="-122"/>
                <a:ea typeface="宋体" pitchFamily="2" charset="-122"/>
              </a:rPr>
              <a:t>QQ</a:t>
            </a:r>
            <a:r>
              <a:rPr lang="zh-CN" altLang="en-US" sz="3600" b="1" spc="300" dirty="0" smtClean="0">
                <a:latin typeface="宋体" pitchFamily="2" charset="-122"/>
                <a:ea typeface="宋体" pitchFamily="2" charset="-122"/>
              </a:rPr>
              <a:t>的聊天软件，实现了在局域网内通讯。</a:t>
            </a:r>
            <a:endParaRPr lang="zh-CN" altLang="en-US" sz="3600" b="1" spc="300" dirty="0">
              <a:latin typeface="宋体" pitchFamily="2" charset="-122"/>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b="1" dirty="0" smtClean="0">
                <a:latin typeface="+mj-ea"/>
              </a:rPr>
              <a:t>概括</a:t>
            </a:r>
            <a:endParaRPr lang="en-GB" altLang="zh-CN" b="1" dirty="0">
              <a:latin typeface="+mj-ea"/>
            </a:endParaRPr>
          </a:p>
        </p:txBody>
      </p:sp>
      <p:sp>
        <p:nvSpPr>
          <p:cNvPr id="13316" name="Freeform 4"/>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7" name="Oval 5"/>
          <p:cNvSpPr>
            <a:spLocks noChangeArrowheads="1"/>
          </p:cNvSpPr>
          <p:nvPr/>
        </p:nvSpPr>
        <p:spPr bwMode="auto">
          <a:xfrm>
            <a:off x="317500" y="3752850"/>
            <a:ext cx="1811338" cy="666750"/>
          </a:xfrm>
          <a:prstGeom prst="ellipse">
            <a:avLst/>
          </a:prstGeom>
          <a:gradFill rotWithShape="1">
            <a:gsLst>
              <a:gs pos="0">
                <a:srgbClr val="0B1107">
                  <a:alpha val="83000"/>
                </a:srgbClr>
              </a:gs>
              <a:gs pos="100000">
                <a:srgbClr val="0B1107">
                  <a:gamma/>
                  <a:shade val="46275"/>
                  <a:invGamma/>
                  <a:alpha val="0"/>
                </a:srgbClr>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8" name="Oval 6"/>
          <p:cNvSpPr>
            <a:spLocks noChangeArrowheads="1"/>
          </p:cNvSpPr>
          <p:nvPr/>
        </p:nvSpPr>
        <p:spPr bwMode="auto">
          <a:xfrm>
            <a:off x="2552700" y="3752850"/>
            <a:ext cx="1811338" cy="666750"/>
          </a:xfrm>
          <a:prstGeom prst="ellipse">
            <a:avLst/>
          </a:prstGeom>
          <a:gradFill rotWithShape="1">
            <a:gsLst>
              <a:gs pos="0">
                <a:srgbClr val="0B1107">
                  <a:alpha val="83000"/>
                </a:srgbClr>
              </a:gs>
              <a:gs pos="100000">
                <a:srgbClr val="0B1107">
                  <a:gamma/>
                  <a:shade val="46275"/>
                  <a:invGamma/>
                  <a:alpha val="0"/>
                </a:srgbClr>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9" name="Oval 7"/>
          <p:cNvSpPr>
            <a:spLocks noChangeArrowheads="1"/>
          </p:cNvSpPr>
          <p:nvPr/>
        </p:nvSpPr>
        <p:spPr bwMode="auto">
          <a:xfrm>
            <a:off x="4787900" y="3752850"/>
            <a:ext cx="1811338" cy="666750"/>
          </a:xfrm>
          <a:prstGeom prst="ellipse">
            <a:avLst/>
          </a:prstGeom>
          <a:gradFill rotWithShape="1">
            <a:gsLst>
              <a:gs pos="0">
                <a:srgbClr val="0B1107">
                  <a:alpha val="83000"/>
                </a:srgbClr>
              </a:gs>
              <a:gs pos="100000">
                <a:srgbClr val="0B1107">
                  <a:gamma/>
                  <a:shade val="46275"/>
                  <a:invGamma/>
                  <a:alpha val="0"/>
                </a:srgbClr>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0" name="Oval 8"/>
          <p:cNvSpPr>
            <a:spLocks noChangeArrowheads="1"/>
          </p:cNvSpPr>
          <p:nvPr/>
        </p:nvSpPr>
        <p:spPr bwMode="auto">
          <a:xfrm>
            <a:off x="7024688" y="3752850"/>
            <a:ext cx="1811337" cy="666750"/>
          </a:xfrm>
          <a:prstGeom prst="ellipse">
            <a:avLst/>
          </a:prstGeom>
          <a:gradFill rotWithShape="1">
            <a:gsLst>
              <a:gs pos="0">
                <a:srgbClr val="0B1107">
                  <a:alpha val="83000"/>
                </a:srgbClr>
              </a:gs>
              <a:gs pos="100000">
                <a:srgbClr val="0B1107">
                  <a:gamma/>
                  <a:shade val="46275"/>
                  <a:invGamma/>
                  <a:alpha val="0"/>
                </a:srgbClr>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321" name="Group 9"/>
          <p:cNvGrpSpPr>
            <a:grpSpLocks/>
          </p:cNvGrpSpPr>
          <p:nvPr/>
        </p:nvGrpSpPr>
        <p:grpSpPr bwMode="auto">
          <a:xfrm>
            <a:off x="301625" y="2300288"/>
            <a:ext cx="1841500" cy="2095500"/>
            <a:chOff x="685" y="1492"/>
            <a:chExt cx="1160" cy="1320"/>
          </a:xfrm>
        </p:grpSpPr>
        <p:grpSp>
          <p:nvGrpSpPr>
            <p:cNvPr id="13322" name="Group 10"/>
            <p:cNvGrpSpPr>
              <a:grpSpLocks/>
            </p:cNvGrpSpPr>
            <p:nvPr/>
          </p:nvGrpSpPr>
          <p:grpSpPr bwMode="auto">
            <a:xfrm>
              <a:off x="685" y="1492"/>
              <a:ext cx="1160" cy="1320"/>
              <a:chOff x="1249" y="2313"/>
              <a:chExt cx="1400" cy="1592"/>
            </a:xfrm>
          </p:grpSpPr>
          <p:sp>
            <p:nvSpPr>
              <p:cNvPr id="13323" name="Oval 11"/>
              <p:cNvSpPr>
                <a:spLocks noChangeArrowheads="1"/>
              </p:cNvSpPr>
              <p:nvPr/>
            </p:nvSpPr>
            <p:spPr bwMode="auto">
              <a:xfrm>
                <a:off x="1281" y="2313"/>
                <a:ext cx="1368" cy="1365"/>
              </a:xfrm>
              <a:prstGeom prst="ellipse">
                <a:avLst/>
              </a:prstGeom>
              <a:solidFill>
                <a:srgbClr val="FF99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4" name="Oval 12"/>
              <p:cNvSpPr>
                <a:spLocks noChangeArrowheads="1"/>
              </p:cNvSpPr>
              <p:nvPr/>
            </p:nvSpPr>
            <p:spPr bwMode="auto">
              <a:xfrm rot="-2136651">
                <a:off x="1249" y="2337"/>
                <a:ext cx="789" cy="630"/>
              </a:xfrm>
              <a:prstGeom prst="ellipse">
                <a:avLst/>
              </a:prstGeom>
              <a:gradFill rotWithShape="1">
                <a:gsLst>
                  <a:gs pos="0">
                    <a:schemeClr val="bg1">
                      <a:alpha val="41000"/>
                    </a:schemeClr>
                  </a:gs>
                  <a:gs pos="100000">
                    <a:schemeClr val="bg1">
                      <a:gamma/>
                      <a:shade val="46275"/>
                      <a:invGamma/>
                      <a:alpha val="0"/>
                    </a:schemeClr>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5" name="AutoShape 13"/>
              <p:cNvSpPr>
                <a:spLocks noChangeArrowheads="1"/>
              </p:cNvSpPr>
              <p:nvPr/>
            </p:nvSpPr>
            <p:spPr bwMode="auto">
              <a:xfrm rot="13398019">
                <a:off x="1877" y="2547"/>
                <a:ext cx="665" cy="1358"/>
              </a:xfrm>
              <a:prstGeom prst="moon">
                <a:avLst>
                  <a:gd name="adj" fmla="val 68009"/>
                </a:avLst>
              </a:prstGeom>
              <a:gradFill rotWithShape="1">
                <a:gsLst>
                  <a:gs pos="0">
                    <a:srgbClr val="A86400">
                      <a:alpha val="0"/>
                    </a:srgbClr>
                  </a:gs>
                  <a:gs pos="100000">
                    <a:srgbClr val="A86400">
                      <a:gamma/>
                      <a:shade val="15686"/>
                      <a:invGamma/>
                      <a:alpha val="13000"/>
                    </a:srgbClr>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26" name="Text Box 14"/>
            <p:cNvSpPr txBox="1">
              <a:spLocks noChangeArrowheads="1"/>
            </p:cNvSpPr>
            <p:nvPr/>
          </p:nvSpPr>
          <p:spPr bwMode="auto">
            <a:xfrm>
              <a:off x="891" y="1798"/>
              <a:ext cx="771" cy="518"/>
            </a:xfrm>
            <a:prstGeom prst="rect">
              <a:avLst/>
            </a:prstGeom>
            <a:noFill/>
            <a:ln>
              <a:noFill/>
            </a:ln>
            <a:effectLst>
              <a:outerShdw dist="17961" dir="2700000" algn="ctr" rotWithShape="0">
                <a:srgbClr val="B86E00"/>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ctr"/>
            <a:lstStyle/>
            <a:p>
              <a:pPr algn="ctr">
                <a:spcBef>
                  <a:spcPct val="50000"/>
                </a:spcBef>
              </a:pPr>
              <a:r>
                <a:rPr lang="zh-CN" altLang="en-US" sz="2000" b="1" dirty="0" smtClean="0">
                  <a:solidFill>
                    <a:schemeClr val="bg1"/>
                  </a:solidFill>
                  <a:latin typeface="Arial Narrow" panose="020B0606020202030204" pitchFamily="34" charset="0"/>
                  <a:ea typeface="宋体" panose="02010600030101010101" pitchFamily="2" charset="-122"/>
                </a:rPr>
                <a:t>主要功能</a:t>
              </a:r>
              <a:endParaRPr lang="en-GB" altLang="zh-CN" sz="2000" b="1" dirty="0">
                <a:solidFill>
                  <a:schemeClr val="bg1"/>
                </a:solidFill>
                <a:latin typeface="Arial Narrow" panose="020B0606020202030204" pitchFamily="34" charset="0"/>
                <a:ea typeface="宋体" panose="02010600030101010101" pitchFamily="2" charset="-122"/>
              </a:endParaRPr>
            </a:p>
          </p:txBody>
        </p:sp>
      </p:grpSp>
      <p:grpSp>
        <p:nvGrpSpPr>
          <p:cNvPr id="13327" name="Group 15"/>
          <p:cNvGrpSpPr>
            <a:grpSpLocks/>
          </p:cNvGrpSpPr>
          <p:nvPr/>
        </p:nvGrpSpPr>
        <p:grpSpPr bwMode="auto">
          <a:xfrm>
            <a:off x="4772025" y="2300288"/>
            <a:ext cx="1841500" cy="2095500"/>
            <a:chOff x="3906" y="1492"/>
            <a:chExt cx="1160" cy="1320"/>
          </a:xfrm>
        </p:grpSpPr>
        <p:grpSp>
          <p:nvGrpSpPr>
            <p:cNvPr id="13328" name="Group 16"/>
            <p:cNvGrpSpPr>
              <a:grpSpLocks/>
            </p:cNvGrpSpPr>
            <p:nvPr/>
          </p:nvGrpSpPr>
          <p:grpSpPr bwMode="auto">
            <a:xfrm>
              <a:off x="3906" y="1492"/>
              <a:ext cx="1160" cy="1320"/>
              <a:chOff x="1249" y="2313"/>
              <a:chExt cx="1400" cy="1592"/>
            </a:xfrm>
          </p:grpSpPr>
          <p:sp>
            <p:nvSpPr>
              <p:cNvPr id="13329" name="Oval 17"/>
              <p:cNvSpPr>
                <a:spLocks noChangeArrowheads="1"/>
              </p:cNvSpPr>
              <p:nvPr/>
            </p:nvSpPr>
            <p:spPr bwMode="auto">
              <a:xfrm>
                <a:off x="1281" y="2313"/>
                <a:ext cx="1368" cy="1365"/>
              </a:xfrm>
              <a:prstGeom prst="ellipse">
                <a:avLst/>
              </a:prstGeom>
              <a:solidFill>
                <a:srgbClr val="0099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0" name="Oval 18"/>
              <p:cNvSpPr>
                <a:spLocks noChangeArrowheads="1"/>
              </p:cNvSpPr>
              <p:nvPr/>
            </p:nvSpPr>
            <p:spPr bwMode="auto">
              <a:xfrm rot="-2136651">
                <a:off x="1249" y="2337"/>
                <a:ext cx="789" cy="630"/>
              </a:xfrm>
              <a:prstGeom prst="ellipse">
                <a:avLst/>
              </a:prstGeom>
              <a:gradFill rotWithShape="1">
                <a:gsLst>
                  <a:gs pos="0">
                    <a:schemeClr val="bg1">
                      <a:alpha val="41000"/>
                    </a:schemeClr>
                  </a:gs>
                  <a:gs pos="100000">
                    <a:schemeClr val="bg1">
                      <a:gamma/>
                      <a:shade val="46275"/>
                      <a:invGamma/>
                      <a:alpha val="0"/>
                    </a:schemeClr>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1" name="AutoShape 19"/>
              <p:cNvSpPr>
                <a:spLocks noChangeArrowheads="1"/>
              </p:cNvSpPr>
              <p:nvPr/>
            </p:nvSpPr>
            <p:spPr bwMode="auto">
              <a:xfrm rot="13398019">
                <a:off x="1877" y="2547"/>
                <a:ext cx="665" cy="1358"/>
              </a:xfrm>
              <a:prstGeom prst="moon">
                <a:avLst>
                  <a:gd name="adj" fmla="val 68009"/>
                </a:avLst>
              </a:prstGeom>
              <a:gradFill rotWithShape="1">
                <a:gsLst>
                  <a:gs pos="0">
                    <a:srgbClr val="A86400">
                      <a:alpha val="0"/>
                    </a:srgbClr>
                  </a:gs>
                  <a:gs pos="100000">
                    <a:srgbClr val="A86400">
                      <a:gamma/>
                      <a:shade val="15686"/>
                      <a:invGamma/>
                      <a:alpha val="13000"/>
                    </a:srgbClr>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32" name="Text Box 20"/>
            <p:cNvSpPr txBox="1">
              <a:spLocks noChangeArrowheads="1"/>
            </p:cNvSpPr>
            <p:nvPr/>
          </p:nvSpPr>
          <p:spPr bwMode="auto">
            <a:xfrm>
              <a:off x="4101" y="1797"/>
              <a:ext cx="771" cy="518"/>
            </a:xfrm>
            <a:prstGeom prst="rect">
              <a:avLst/>
            </a:prstGeom>
            <a:noFill/>
            <a:ln>
              <a:noFill/>
            </a:ln>
            <a:effectLst>
              <a:outerShdw dist="17961" dir="2700000" algn="ctr" rotWithShape="0">
                <a:srgbClr val="0070BC"/>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ctr"/>
            <a:lstStyle/>
            <a:p>
              <a:pPr algn="ctr">
                <a:spcBef>
                  <a:spcPct val="50000"/>
                </a:spcBef>
              </a:pPr>
              <a:r>
                <a:rPr lang="zh-CN" altLang="en-US" sz="2000" b="1" dirty="0" smtClean="0">
                  <a:solidFill>
                    <a:schemeClr val="bg1"/>
                  </a:solidFill>
                  <a:latin typeface="Arial Narrow" panose="020B0606020202030204" pitchFamily="34" charset="0"/>
                  <a:ea typeface="宋体" panose="02010600030101010101" pitchFamily="2" charset="-122"/>
                </a:rPr>
                <a:t>遇到的问题</a:t>
              </a:r>
              <a:endParaRPr lang="en-GB" altLang="zh-CN" sz="2000" b="1" dirty="0">
                <a:solidFill>
                  <a:schemeClr val="bg1"/>
                </a:solidFill>
                <a:latin typeface="Arial Narrow" panose="020B0606020202030204" pitchFamily="34" charset="0"/>
                <a:ea typeface="宋体" panose="02010600030101010101" pitchFamily="2" charset="-122"/>
              </a:endParaRPr>
            </a:p>
          </p:txBody>
        </p:sp>
      </p:grpSp>
      <p:grpSp>
        <p:nvGrpSpPr>
          <p:cNvPr id="13333" name="Group 21"/>
          <p:cNvGrpSpPr>
            <a:grpSpLocks/>
          </p:cNvGrpSpPr>
          <p:nvPr/>
        </p:nvGrpSpPr>
        <p:grpSpPr bwMode="auto">
          <a:xfrm>
            <a:off x="2536825" y="2300288"/>
            <a:ext cx="1841500" cy="2095500"/>
            <a:chOff x="2295" y="1492"/>
            <a:chExt cx="1160" cy="1320"/>
          </a:xfrm>
        </p:grpSpPr>
        <p:grpSp>
          <p:nvGrpSpPr>
            <p:cNvPr id="13334" name="Group 22"/>
            <p:cNvGrpSpPr>
              <a:grpSpLocks/>
            </p:cNvGrpSpPr>
            <p:nvPr/>
          </p:nvGrpSpPr>
          <p:grpSpPr bwMode="auto">
            <a:xfrm>
              <a:off x="2295" y="1492"/>
              <a:ext cx="1160" cy="1320"/>
              <a:chOff x="1249" y="2313"/>
              <a:chExt cx="1400" cy="1592"/>
            </a:xfrm>
          </p:grpSpPr>
          <p:sp>
            <p:nvSpPr>
              <p:cNvPr id="13335" name="Oval 23"/>
              <p:cNvSpPr>
                <a:spLocks noChangeArrowheads="1"/>
              </p:cNvSpPr>
              <p:nvPr/>
            </p:nvSpPr>
            <p:spPr bwMode="auto">
              <a:xfrm>
                <a:off x="1281" y="2313"/>
                <a:ext cx="1368" cy="1365"/>
              </a:xfrm>
              <a:prstGeom prst="ellipse">
                <a:avLst/>
              </a:prstGeom>
              <a:solidFill>
                <a:srgbClr val="75B947"/>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6" name="Oval 24"/>
              <p:cNvSpPr>
                <a:spLocks noChangeArrowheads="1"/>
              </p:cNvSpPr>
              <p:nvPr/>
            </p:nvSpPr>
            <p:spPr bwMode="auto">
              <a:xfrm rot="-2136651">
                <a:off x="1249" y="2337"/>
                <a:ext cx="789" cy="630"/>
              </a:xfrm>
              <a:prstGeom prst="ellipse">
                <a:avLst/>
              </a:prstGeom>
              <a:gradFill rotWithShape="1">
                <a:gsLst>
                  <a:gs pos="0">
                    <a:schemeClr val="bg1">
                      <a:alpha val="41000"/>
                    </a:schemeClr>
                  </a:gs>
                  <a:gs pos="100000">
                    <a:schemeClr val="bg1">
                      <a:gamma/>
                      <a:shade val="46275"/>
                      <a:invGamma/>
                      <a:alpha val="0"/>
                    </a:schemeClr>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7" name="AutoShape 25"/>
              <p:cNvSpPr>
                <a:spLocks noChangeArrowheads="1"/>
              </p:cNvSpPr>
              <p:nvPr/>
            </p:nvSpPr>
            <p:spPr bwMode="auto">
              <a:xfrm rot="13398019">
                <a:off x="1877" y="2547"/>
                <a:ext cx="665" cy="1358"/>
              </a:xfrm>
              <a:prstGeom prst="moon">
                <a:avLst>
                  <a:gd name="adj" fmla="val 68009"/>
                </a:avLst>
              </a:prstGeom>
              <a:gradFill rotWithShape="1">
                <a:gsLst>
                  <a:gs pos="0">
                    <a:srgbClr val="A86400">
                      <a:alpha val="0"/>
                    </a:srgbClr>
                  </a:gs>
                  <a:gs pos="100000">
                    <a:srgbClr val="A86400">
                      <a:gamma/>
                      <a:shade val="15686"/>
                      <a:invGamma/>
                      <a:alpha val="13000"/>
                    </a:srgbClr>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38" name="Text Box 26"/>
            <p:cNvSpPr txBox="1">
              <a:spLocks noChangeArrowheads="1"/>
            </p:cNvSpPr>
            <p:nvPr/>
          </p:nvSpPr>
          <p:spPr bwMode="auto">
            <a:xfrm>
              <a:off x="2489" y="1797"/>
              <a:ext cx="771" cy="518"/>
            </a:xfrm>
            <a:prstGeom prst="rect">
              <a:avLst/>
            </a:prstGeom>
            <a:noFill/>
            <a:ln>
              <a:noFill/>
            </a:ln>
            <a:effectLst>
              <a:outerShdw dist="17961" dir="2700000" algn="ctr" rotWithShape="0">
                <a:schemeClr val="folHlink"/>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ctr"/>
            <a:lstStyle/>
            <a:p>
              <a:pPr algn="ctr">
                <a:spcBef>
                  <a:spcPct val="50000"/>
                </a:spcBef>
              </a:pPr>
              <a:r>
                <a:rPr lang="zh-CN" altLang="en-US" sz="2000" b="1" dirty="0" smtClean="0">
                  <a:solidFill>
                    <a:schemeClr val="bg1"/>
                  </a:solidFill>
                  <a:latin typeface="Arial Narrow" panose="020B0606020202030204" pitchFamily="34" charset="0"/>
                  <a:ea typeface="宋体" panose="02010600030101010101" pitchFamily="2" charset="-122"/>
                </a:rPr>
                <a:t>用到的技术</a:t>
              </a:r>
              <a:endParaRPr lang="en-GB" altLang="zh-CN" sz="2000" b="1" dirty="0">
                <a:solidFill>
                  <a:schemeClr val="bg1"/>
                </a:solidFill>
                <a:latin typeface="Arial Narrow" panose="020B0606020202030204" pitchFamily="34" charset="0"/>
                <a:ea typeface="宋体" panose="02010600030101010101" pitchFamily="2" charset="-122"/>
              </a:endParaRPr>
            </a:p>
          </p:txBody>
        </p:sp>
      </p:grpSp>
      <p:grpSp>
        <p:nvGrpSpPr>
          <p:cNvPr id="13339" name="Group 27"/>
          <p:cNvGrpSpPr>
            <a:grpSpLocks/>
          </p:cNvGrpSpPr>
          <p:nvPr/>
        </p:nvGrpSpPr>
        <p:grpSpPr bwMode="auto">
          <a:xfrm>
            <a:off x="7008813" y="2298700"/>
            <a:ext cx="1841500" cy="2095500"/>
            <a:chOff x="3906" y="1492"/>
            <a:chExt cx="1160" cy="1320"/>
          </a:xfrm>
        </p:grpSpPr>
        <p:grpSp>
          <p:nvGrpSpPr>
            <p:cNvPr id="13340" name="Group 28"/>
            <p:cNvGrpSpPr>
              <a:grpSpLocks/>
            </p:cNvGrpSpPr>
            <p:nvPr/>
          </p:nvGrpSpPr>
          <p:grpSpPr bwMode="auto">
            <a:xfrm>
              <a:off x="3906" y="1492"/>
              <a:ext cx="1160" cy="1320"/>
              <a:chOff x="1249" y="2313"/>
              <a:chExt cx="1400" cy="1592"/>
            </a:xfrm>
          </p:grpSpPr>
          <p:sp>
            <p:nvSpPr>
              <p:cNvPr id="13341" name="Oval 29"/>
              <p:cNvSpPr>
                <a:spLocks noChangeArrowheads="1"/>
              </p:cNvSpPr>
              <p:nvPr/>
            </p:nvSpPr>
            <p:spPr bwMode="auto">
              <a:xfrm>
                <a:off x="1281" y="2313"/>
                <a:ext cx="1368" cy="1365"/>
              </a:xfrm>
              <a:prstGeom prst="ellipse">
                <a:avLst/>
              </a:prstGeom>
              <a:solidFill>
                <a:srgbClr val="969696"/>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2" name="Oval 30"/>
              <p:cNvSpPr>
                <a:spLocks noChangeArrowheads="1"/>
              </p:cNvSpPr>
              <p:nvPr/>
            </p:nvSpPr>
            <p:spPr bwMode="auto">
              <a:xfrm rot="-2136651">
                <a:off x="1249" y="2337"/>
                <a:ext cx="789" cy="630"/>
              </a:xfrm>
              <a:prstGeom prst="ellipse">
                <a:avLst/>
              </a:prstGeom>
              <a:gradFill rotWithShape="1">
                <a:gsLst>
                  <a:gs pos="0">
                    <a:schemeClr val="bg1">
                      <a:alpha val="41000"/>
                    </a:schemeClr>
                  </a:gs>
                  <a:gs pos="100000">
                    <a:schemeClr val="bg1">
                      <a:gamma/>
                      <a:shade val="46275"/>
                      <a:invGamma/>
                      <a:alpha val="0"/>
                    </a:schemeClr>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3" name="AutoShape 31"/>
              <p:cNvSpPr>
                <a:spLocks noChangeArrowheads="1"/>
              </p:cNvSpPr>
              <p:nvPr/>
            </p:nvSpPr>
            <p:spPr bwMode="auto">
              <a:xfrm rot="13398019">
                <a:off x="1877" y="2547"/>
                <a:ext cx="665" cy="1358"/>
              </a:xfrm>
              <a:prstGeom prst="moon">
                <a:avLst>
                  <a:gd name="adj" fmla="val 68009"/>
                </a:avLst>
              </a:prstGeom>
              <a:gradFill rotWithShape="1">
                <a:gsLst>
                  <a:gs pos="0">
                    <a:srgbClr val="A86400">
                      <a:alpha val="0"/>
                    </a:srgbClr>
                  </a:gs>
                  <a:gs pos="100000">
                    <a:srgbClr val="A86400">
                      <a:gamma/>
                      <a:shade val="15686"/>
                      <a:invGamma/>
                      <a:alpha val="13000"/>
                    </a:srgbClr>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44" name="Text Box 32"/>
            <p:cNvSpPr txBox="1">
              <a:spLocks noChangeArrowheads="1"/>
            </p:cNvSpPr>
            <p:nvPr/>
          </p:nvSpPr>
          <p:spPr bwMode="auto">
            <a:xfrm>
              <a:off x="4101" y="1797"/>
              <a:ext cx="771" cy="518"/>
            </a:xfrm>
            <a:prstGeom prst="rect">
              <a:avLst/>
            </a:prstGeom>
            <a:noFill/>
            <a:ln>
              <a:noFill/>
            </a:ln>
            <a:effectLst>
              <a:outerShdw dist="17961" dir="2700000" algn="ctr" rotWithShape="0">
                <a:srgbClr val="4D4D4D"/>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ctr"/>
            <a:lstStyle/>
            <a:p>
              <a:pPr algn="ctr">
                <a:spcBef>
                  <a:spcPct val="50000"/>
                </a:spcBef>
              </a:pPr>
              <a:r>
                <a:rPr lang="zh-CN" altLang="en-US" sz="2000" b="1" dirty="0" smtClean="0">
                  <a:solidFill>
                    <a:schemeClr val="bg1"/>
                  </a:solidFill>
                  <a:latin typeface="Arial Narrow" panose="020B0606020202030204" pitchFamily="34" charset="0"/>
                  <a:ea typeface="宋体" panose="02010600030101010101" pitchFamily="2" charset="-122"/>
                </a:rPr>
                <a:t>总结</a:t>
              </a:r>
              <a:endParaRPr lang="en-GB" altLang="zh-CN" sz="2000" b="1" dirty="0">
                <a:solidFill>
                  <a:schemeClr val="bg1"/>
                </a:solidFill>
                <a:latin typeface="Arial Narrow" panose="020B0606020202030204" pitchFamily="34" charset="0"/>
                <a:ea typeface="宋体" panose="02010600030101010101"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wipe(left)">
                                      <p:cBhvr>
                                        <p:cTn id="7" dur="500"/>
                                        <p:tgtEl>
                                          <p:spTgt spid="13316"/>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3314"/>
                                        </p:tgtEl>
                                        <p:attrNameLst>
                                          <p:attrName>style.visibility</p:attrName>
                                        </p:attrNameLst>
                                      </p:cBhvr>
                                      <p:to>
                                        <p:strVal val="visible"/>
                                      </p:to>
                                    </p:set>
                                    <p:anim calcmode="lin" valueType="num">
                                      <p:cBhvr>
                                        <p:cTn id="11" dur="500" fill="hold"/>
                                        <p:tgtEl>
                                          <p:spTgt spid="13314"/>
                                        </p:tgtEl>
                                        <p:attrNameLst>
                                          <p:attrName>ppt_w</p:attrName>
                                        </p:attrNameLst>
                                      </p:cBhvr>
                                      <p:tavLst>
                                        <p:tav tm="0">
                                          <p:val>
                                            <p:fltVal val="0"/>
                                          </p:val>
                                        </p:tav>
                                        <p:tav tm="100000">
                                          <p:val>
                                            <p:strVal val="#ppt_w"/>
                                          </p:val>
                                        </p:tav>
                                      </p:tavLst>
                                    </p:anim>
                                    <p:anim calcmode="lin" valueType="num">
                                      <p:cBhvr>
                                        <p:cTn id="12" dur="500" fill="hold"/>
                                        <p:tgtEl>
                                          <p:spTgt spid="13314"/>
                                        </p:tgtEl>
                                        <p:attrNameLst>
                                          <p:attrName>ppt_h</p:attrName>
                                        </p:attrNameLst>
                                      </p:cBhvr>
                                      <p:tavLst>
                                        <p:tav tm="0">
                                          <p:val>
                                            <p:fltVal val="0"/>
                                          </p:val>
                                        </p:tav>
                                        <p:tav tm="100000">
                                          <p:val>
                                            <p:strVal val="#ppt_h"/>
                                          </p:val>
                                        </p:tav>
                                      </p:tavLst>
                                    </p:anim>
                                    <p:animEffect transition="in" filter="fade">
                                      <p:cBhvr>
                                        <p:cTn id="13" dur="500"/>
                                        <p:tgtEl>
                                          <p:spTgt spid="13314"/>
                                        </p:tgtEl>
                                      </p:cBhvr>
                                    </p:animEffect>
                                  </p:childTnLst>
                                </p:cTn>
                              </p:par>
                            </p:childTnLst>
                          </p:cTn>
                        </p:par>
                        <p:par>
                          <p:cTn id="14" fill="hold" nodeType="afterGroup">
                            <p:stCondLst>
                              <p:cond delay="1020"/>
                            </p:stCondLst>
                            <p:childTnLst>
                              <p:par>
                                <p:cTn id="15" presetID="53" presetClass="entr" presetSubtype="0" fill="hold" nodeType="afterEffect">
                                  <p:stCondLst>
                                    <p:cond delay="0"/>
                                  </p:stCondLst>
                                  <p:childTnLst>
                                    <p:set>
                                      <p:cBhvr>
                                        <p:cTn id="16" dur="1" fill="hold">
                                          <p:stCondLst>
                                            <p:cond delay="0"/>
                                          </p:stCondLst>
                                        </p:cTn>
                                        <p:tgtEl>
                                          <p:spTgt spid="13321"/>
                                        </p:tgtEl>
                                        <p:attrNameLst>
                                          <p:attrName>style.visibility</p:attrName>
                                        </p:attrNameLst>
                                      </p:cBhvr>
                                      <p:to>
                                        <p:strVal val="visible"/>
                                      </p:to>
                                    </p:set>
                                    <p:anim calcmode="lin" valueType="num">
                                      <p:cBhvr>
                                        <p:cTn id="17" dur="500" fill="hold"/>
                                        <p:tgtEl>
                                          <p:spTgt spid="13321"/>
                                        </p:tgtEl>
                                        <p:attrNameLst>
                                          <p:attrName>ppt_w</p:attrName>
                                        </p:attrNameLst>
                                      </p:cBhvr>
                                      <p:tavLst>
                                        <p:tav tm="0">
                                          <p:val>
                                            <p:fltVal val="0"/>
                                          </p:val>
                                        </p:tav>
                                        <p:tav tm="100000">
                                          <p:val>
                                            <p:strVal val="#ppt_w"/>
                                          </p:val>
                                        </p:tav>
                                      </p:tavLst>
                                    </p:anim>
                                    <p:anim calcmode="lin" valueType="num">
                                      <p:cBhvr>
                                        <p:cTn id="18" dur="500" fill="hold"/>
                                        <p:tgtEl>
                                          <p:spTgt spid="13321"/>
                                        </p:tgtEl>
                                        <p:attrNameLst>
                                          <p:attrName>ppt_h</p:attrName>
                                        </p:attrNameLst>
                                      </p:cBhvr>
                                      <p:tavLst>
                                        <p:tav tm="0">
                                          <p:val>
                                            <p:fltVal val="0"/>
                                          </p:val>
                                        </p:tav>
                                        <p:tav tm="100000">
                                          <p:val>
                                            <p:strVal val="#ppt_h"/>
                                          </p:val>
                                        </p:tav>
                                      </p:tavLst>
                                    </p:anim>
                                    <p:animEffect transition="in" filter="fade">
                                      <p:cBhvr>
                                        <p:cTn id="19" dur="500"/>
                                        <p:tgtEl>
                                          <p:spTgt spid="13321"/>
                                        </p:tgtEl>
                                      </p:cBhvr>
                                    </p:animEffect>
                                  </p:childTnLst>
                                </p:cTn>
                              </p:par>
                              <p:par>
                                <p:cTn id="20" presetID="53" presetClass="entr" presetSubtype="0" fill="hold" nodeType="withEffect">
                                  <p:stCondLst>
                                    <p:cond delay="0"/>
                                  </p:stCondLst>
                                  <p:childTnLst>
                                    <p:set>
                                      <p:cBhvr>
                                        <p:cTn id="21" dur="1" fill="hold">
                                          <p:stCondLst>
                                            <p:cond delay="0"/>
                                          </p:stCondLst>
                                        </p:cTn>
                                        <p:tgtEl>
                                          <p:spTgt spid="13333"/>
                                        </p:tgtEl>
                                        <p:attrNameLst>
                                          <p:attrName>style.visibility</p:attrName>
                                        </p:attrNameLst>
                                      </p:cBhvr>
                                      <p:to>
                                        <p:strVal val="visible"/>
                                      </p:to>
                                    </p:set>
                                    <p:anim calcmode="lin" valueType="num">
                                      <p:cBhvr>
                                        <p:cTn id="22" dur="500" fill="hold"/>
                                        <p:tgtEl>
                                          <p:spTgt spid="13333"/>
                                        </p:tgtEl>
                                        <p:attrNameLst>
                                          <p:attrName>ppt_w</p:attrName>
                                        </p:attrNameLst>
                                      </p:cBhvr>
                                      <p:tavLst>
                                        <p:tav tm="0">
                                          <p:val>
                                            <p:fltVal val="0"/>
                                          </p:val>
                                        </p:tav>
                                        <p:tav tm="100000">
                                          <p:val>
                                            <p:strVal val="#ppt_w"/>
                                          </p:val>
                                        </p:tav>
                                      </p:tavLst>
                                    </p:anim>
                                    <p:anim calcmode="lin" valueType="num">
                                      <p:cBhvr>
                                        <p:cTn id="23" dur="500" fill="hold"/>
                                        <p:tgtEl>
                                          <p:spTgt spid="13333"/>
                                        </p:tgtEl>
                                        <p:attrNameLst>
                                          <p:attrName>ppt_h</p:attrName>
                                        </p:attrNameLst>
                                      </p:cBhvr>
                                      <p:tavLst>
                                        <p:tav tm="0">
                                          <p:val>
                                            <p:fltVal val="0"/>
                                          </p:val>
                                        </p:tav>
                                        <p:tav tm="100000">
                                          <p:val>
                                            <p:strVal val="#ppt_h"/>
                                          </p:val>
                                        </p:tav>
                                      </p:tavLst>
                                    </p:anim>
                                    <p:animEffect transition="in" filter="fade">
                                      <p:cBhvr>
                                        <p:cTn id="24" dur="500"/>
                                        <p:tgtEl>
                                          <p:spTgt spid="13333"/>
                                        </p:tgtEl>
                                      </p:cBhvr>
                                    </p:animEffect>
                                  </p:childTnLst>
                                </p:cTn>
                              </p:par>
                              <p:par>
                                <p:cTn id="25" presetID="53" presetClass="entr" presetSubtype="0" fill="hold" nodeType="withEffect">
                                  <p:stCondLst>
                                    <p:cond delay="0"/>
                                  </p:stCondLst>
                                  <p:childTnLst>
                                    <p:set>
                                      <p:cBhvr>
                                        <p:cTn id="26" dur="1" fill="hold">
                                          <p:stCondLst>
                                            <p:cond delay="0"/>
                                          </p:stCondLst>
                                        </p:cTn>
                                        <p:tgtEl>
                                          <p:spTgt spid="13327"/>
                                        </p:tgtEl>
                                        <p:attrNameLst>
                                          <p:attrName>style.visibility</p:attrName>
                                        </p:attrNameLst>
                                      </p:cBhvr>
                                      <p:to>
                                        <p:strVal val="visible"/>
                                      </p:to>
                                    </p:set>
                                    <p:anim calcmode="lin" valueType="num">
                                      <p:cBhvr>
                                        <p:cTn id="27" dur="500" fill="hold"/>
                                        <p:tgtEl>
                                          <p:spTgt spid="13327"/>
                                        </p:tgtEl>
                                        <p:attrNameLst>
                                          <p:attrName>ppt_w</p:attrName>
                                        </p:attrNameLst>
                                      </p:cBhvr>
                                      <p:tavLst>
                                        <p:tav tm="0">
                                          <p:val>
                                            <p:fltVal val="0"/>
                                          </p:val>
                                        </p:tav>
                                        <p:tav tm="100000">
                                          <p:val>
                                            <p:strVal val="#ppt_w"/>
                                          </p:val>
                                        </p:tav>
                                      </p:tavLst>
                                    </p:anim>
                                    <p:anim calcmode="lin" valueType="num">
                                      <p:cBhvr>
                                        <p:cTn id="28" dur="500" fill="hold"/>
                                        <p:tgtEl>
                                          <p:spTgt spid="13327"/>
                                        </p:tgtEl>
                                        <p:attrNameLst>
                                          <p:attrName>ppt_h</p:attrName>
                                        </p:attrNameLst>
                                      </p:cBhvr>
                                      <p:tavLst>
                                        <p:tav tm="0">
                                          <p:val>
                                            <p:fltVal val="0"/>
                                          </p:val>
                                        </p:tav>
                                        <p:tav tm="100000">
                                          <p:val>
                                            <p:strVal val="#ppt_h"/>
                                          </p:val>
                                        </p:tav>
                                      </p:tavLst>
                                    </p:anim>
                                    <p:animEffect transition="in" filter="fade">
                                      <p:cBhvr>
                                        <p:cTn id="29" dur="500"/>
                                        <p:tgtEl>
                                          <p:spTgt spid="13327"/>
                                        </p:tgtEl>
                                      </p:cBhvr>
                                    </p:animEffect>
                                  </p:childTnLst>
                                </p:cTn>
                              </p:par>
                              <p:par>
                                <p:cTn id="30" presetID="53" presetClass="entr" presetSubtype="0" fill="hold" nodeType="withEffect">
                                  <p:stCondLst>
                                    <p:cond delay="0"/>
                                  </p:stCondLst>
                                  <p:childTnLst>
                                    <p:set>
                                      <p:cBhvr>
                                        <p:cTn id="31" dur="1" fill="hold">
                                          <p:stCondLst>
                                            <p:cond delay="0"/>
                                          </p:stCondLst>
                                        </p:cTn>
                                        <p:tgtEl>
                                          <p:spTgt spid="13339"/>
                                        </p:tgtEl>
                                        <p:attrNameLst>
                                          <p:attrName>style.visibility</p:attrName>
                                        </p:attrNameLst>
                                      </p:cBhvr>
                                      <p:to>
                                        <p:strVal val="visible"/>
                                      </p:to>
                                    </p:set>
                                    <p:anim calcmode="lin" valueType="num">
                                      <p:cBhvr>
                                        <p:cTn id="32" dur="500" fill="hold"/>
                                        <p:tgtEl>
                                          <p:spTgt spid="13339"/>
                                        </p:tgtEl>
                                        <p:attrNameLst>
                                          <p:attrName>ppt_w</p:attrName>
                                        </p:attrNameLst>
                                      </p:cBhvr>
                                      <p:tavLst>
                                        <p:tav tm="0">
                                          <p:val>
                                            <p:fltVal val="0"/>
                                          </p:val>
                                        </p:tav>
                                        <p:tav tm="100000">
                                          <p:val>
                                            <p:strVal val="#ppt_w"/>
                                          </p:val>
                                        </p:tav>
                                      </p:tavLst>
                                    </p:anim>
                                    <p:anim calcmode="lin" valueType="num">
                                      <p:cBhvr>
                                        <p:cTn id="33" dur="500" fill="hold"/>
                                        <p:tgtEl>
                                          <p:spTgt spid="13339"/>
                                        </p:tgtEl>
                                        <p:attrNameLst>
                                          <p:attrName>ppt_h</p:attrName>
                                        </p:attrNameLst>
                                      </p:cBhvr>
                                      <p:tavLst>
                                        <p:tav tm="0">
                                          <p:val>
                                            <p:fltVal val="0"/>
                                          </p:val>
                                        </p:tav>
                                        <p:tav tm="100000">
                                          <p:val>
                                            <p:strVal val="#ppt_h"/>
                                          </p:val>
                                        </p:tav>
                                      </p:tavLst>
                                    </p:anim>
                                    <p:animEffect transition="in" filter="fade">
                                      <p:cBhvr>
                                        <p:cTn id="34" dur="500"/>
                                        <p:tgtEl>
                                          <p:spTgt spid="13339"/>
                                        </p:tgtEl>
                                      </p:cBhvr>
                                    </p:animEffect>
                                  </p:childTnLst>
                                </p:cTn>
                              </p:par>
                              <p:par>
                                <p:cTn id="35" presetID="53" presetClass="entr" presetSubtype="0" fill="hold" grpId="0" nodeType="withEffect">
                                  <p:stCondLst>
                                    <p:cond delay="0"/>
                                  </p:stCondLst>
                                  <p:childTnLst>
                                    <p:set>
                                      <p:cBhvr>
                                        <p:cTn id="36" dur="1" fill="hold">
                                          <p:stCondLst>
                                            <p:cond delay="0"/>
                                          </p:stCondLst>
                                        </p:cTn>
                                        <p:tgtEl>
                                          <p:spTgt spid="13317"/>
                                        </p:tgtEl>
                                        <p:attrNameLst>
                                          <p:attrName>style.visibility</p:attrName>
                                        </p:attrNameLst>
                                      </p:cBhvr>
                                      <p:to>
                                        <p:strVal val="visible"/>
                                      </p:to>
                                    </p:set>
                                    <p:anim calcmode="lin" valueType="num">
                                      <p:cBhvr>
                                        <p:cTn id="37" dur="1000" fill="hold"/>
                                        <p:tgtEl>
                                          <p:spTgt spid="13317"/>
                                        </p:tgtEl>
                                        <p:attrNameLst>
                                          <p:attrName>ppt_w</p:attrName>
                                        </p:attrNameLst>
                                      </p:cBhvr>
                                      <p:tavLst>
                                        <p:tav tm="0">
                                          <p:val>
                                            <p:fltVal val="0"/>
                                          </p:val>
                                        </p:tav>
                                        <p:tav tm="100000">
                                          <p:val>
                                            <p:strVal val="#ppt_w"/>
                                          </p:val>
                                        </p:tav>
                                      </p:tavLst>
                                    </p:anim>
                                    <p:anim calcmode="lin" valueType="num">
                                      <p:cBhvr>
                                        <p:cTn id="38" dur="1000" fill="hold"/>
                                        <p:tgtEl>
                                          <p:spTgt spid="13317"/>
                                        </p:tgtEl>
                                        <p:attrNameLst>
                                          <p:attrName>ppt_h</p:attrName>
                                        </p:attrNameLst>
                                      </p:cBhvr>
                                      <p:tavLst>
                                        <p:tav tm="0">
                                          <p:val>
                                            <p:fltVal val="0"/>
                                          </p:val>
                                        </p:tav>
                                        <p:tav tm="100000">
                                          <p:val>
                                            <p:strVal val="#ppt_h"/>
                                          </p:val>
                                        </p:tav>
                                      </p:tavLst>
                                    </p:anim>
                                    <p:animEffect transition="in" filter="fade">
                                      <p:cBhvr>
                                        <p:cTn id="39" dur="1000"/>
                                        <p:tgtEl>
                                          <p:spTgt spid="13317"/>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13318"/>
                                        </p:tgtEl>
                                        <p:attrNameLst>
                                          <p:attrName>style.visibility</p:attrName>
                                        </p:attrNameLst>
                                      </p:cBhvr>
                                      <p:to>
                                        <p:strVal val="visible"/>
                                      </p:to>
                                    </p:set>
                                    <p:anim calcmode="lin" valueType="num">
                                      <p:cBhvr>
                                        <p:cTn id="42" dur="1000" fill="hold"/>
                                        <p:tgtEl>
                                          <p:spTgt spid="13318"/>
                                        </p:tgtEl>
                                        <p:attrNameLst>
                                          <p:attrName>ppt_w</p:attrName>
                                        </p:attrNameLst>
                                      </p:cBhvr>
                                      <p:tavLst>
                                        <p:tav tm="0">
                                          <p:val>
                                            <p:fltVal val="0"/>
                                          </p:val>
                                        </p:tav>
                                        <p:tav tm="100000">
                                          <p:val>
                                            <p:strVal val="#ppt_w"/>
                                          </p:val>
                                        </p:tav>
                                      </p:tavLst>
                                    </p:anim>
                                    <p:anim calcmode="lin" valueType="num">
                                      <p:cBhvr>
                                        <p:cTn id="43" dur="1000" fill="hold"/>
                                        <p:tgtEl>
                                          <p:spTgt spid="13318"/>
                                        </p:tgtEl>
                                        <p:attrNameLst>
                                          <p:attrName>ppt_h</p:attrName>
                                        </p:attrNameLst>
                                      </p:cBhvr>
                                      <p:tavLst>
                                        <p:tav tm="0">
                                          <p:val>
                                            <p:fltVal val="0"/>
                                          </p:val>
                                        </p:tav>
                                        <p:tav tm="100000">
                                          <p:val>
                                            <p:strVal val="#ppt_h"/>
                                          </p:val>
                                        </p:tav>
                                      </p:tavLst>
                                    </p:anim>
                                    <p:animEffect transition="in" filter="fade">
                                      <p:cBhvr>
                                        <p:cTn id="44" dur="1000"/>
                                        <p:tgtEl>
                                          <p:spTgt spid="13318"/>
                                        </p:tgtEl>
                                      </p:cBhvr>
                                    </p:animEffect>
                                  </p:childTnLst>
                                </p:cTn>
                              </p:par>
                              <p:par>
                                <p:cTn id="45" presetID="53" presetClass="entr" presetSubtype="0" fill="hold" grpId="0" nodeType="withEffect">
                                  <p:stCondLst>
                                    <p:cond delay="0"/>
                                  </p:stCondLst>
                                  <p:childTnLst>
                                    <p:set>
                                      <p:cBhvr>
                                        <p:cTn id="46" dur="1" fill="hold">
                                          <p:stCondLst>
                                            <p:cond delay="0"/>
                                          </p:stCondLst>
                                        </p:cTn>
                                        <p:tgtEl>
                                          <p:spTgt spid="13319"/>
                                        </p:tgtEl>
                                        <p:attrNameLst>
                                          <p:attrName>style.visibility</p:attrName>
                                        </p:attrNameLst>
                                      </p:cBhvr>
                                      <p:to>
                                        <p:strVal val="visible"/>
                                      </p:to>
                                    </p:set>
                                    <p:anim calcmode="lin" valueType="num">
                                      <p:cBhvr>
                                        <p:cTn id="47" dur="1000" fill="hold"/>
                                        <p:tgtEl>
                                          <p:spTgt spid="13319"/>
                                        </p:tgtEl>
                                        <p:attrNameLst>
                                          <p:attrName>ppt_w</p:attrName>
                                        </p:attrNameLst>
                                      </p:cBhvr>
                                      <p:tavLst>
                                        <p:tav tm="0">
                                          <p:val>
                                            <p:fltVal val="0"/>
                                          </p:val>
                                        </p:tav>
                                        <p:tav tm="100000">
                                          <p:val>
                                            <p:strVal val="#ppt_w"/>
                                          </p:val>
                                        </p:tav>
                                      </p:tavLst>
                                    </p:anim>
                                    <p:anim calcmode="lin" valueType="num">
                                      <p:cBhvr>
                                        <p:cTn id="48" dur="1000" fill="hold"/>
                                        <p:tgtEl>
                                          <p:spTgt spid="13319"/>
                                        </p:tgtEl>
                                        <p:attrNameLst>
                                          <p:attrName>ppt_h</p:attrName>
                                        </p:attrNameLst>
                                      </p:cBhvr>
                                      <p:tavLst>
                                        <p:tav tm="0">
                                          <p:val>
                                            <p:fltVal val="0"/>
                                          </p:val>
                                        </p:tav>
                                        <p:tav tm="100000">
                                          <p:val>
                                            <p:strVal val="#ppt_h"/>
                                          </p:val>
                                        </p:tav>
                                      </p:tavLst>
                                    </p:anim>
                                    <p:animEffect transition="in" filter="fade">
                                      <p:cBhvr>
                                        <p:cTn id="49" dur="1000"/>
                                        <p:tgtEl>
                                          <p:spTgt spid="13319"/>
                                        </p:tgtEl>
                                      </p:cBhvr>
                                    </p:animEffect>
                                  </p:childTnLst>
                                </p:cTn>
                              </p:par>
                              <p:par>
                                <p:cTn id="50" presetID="53" presetClass="entr" presetSubtype="0" fill="hold" grpId="0" nodeType="withEffect">
                                  <p:stCondLst>
                                    <p:cond delay="0"/>
                                  </p:stCondLst>
                                  <p:childTnLst>
                                    <p:set>
                                      <p:cBhvr>
                                        <p:cTn id="51" dur="1" fill="hold">
                                          <p:stCondLst>
                                            <p:cond delay="0"/>
                                          </p:stCondLst>
                                        </p:cTn>
                                        <p:tgtEl>
                                          <p:spTgt spid="13320"/>
                                        </p:tgtEl>
                                        <p:attrNameLst>
                                          <p:attrName>style.visibility</p:attrName>
                                        </p:attrNameLst>
                                      </p:cBhvr>
                                      <p:to>
                                        <p:strVal val="visible"/>
                                      </p:to>
                                    </p:set>
                                    <p:anim calcmode="lin" valueType="num">
                                      <p:cBhvr>
                                        <p:cTn id="52" dur="1000" fill="hold"/>
                                        <p:tgtEl>
                                          <p:spTgt spid="13320"/>
                                        </p:tgtEl>
                                        <p:attrNameLst>
                                          <p:attrName>ppt_w</p:attrName>
                                        </p:attrNameLst>
                                      </p:cBhvr>
                                      <p:tavLst>
                                        <p:tav tm="0">
                                          <p:val>
                                            <p:fltVal val="0"/>
                                          </p:val>
                                        </p:tav>
                                        <p:tav tm="100000">
                                          <p:val>
                                            <p:strVal val="#ppt_w"/>
                                          </p:val>
                                        </p:tav>
                                      </p:tavLst>
                                    </p:anim>
                                    <p:anim calcmode="lin" valueType="num">
                                      <p:cBhvr>
                                        <p:cTn id="53" dur="1000" fill="hold"/>
                                        <p:tgtEl>
                                          <p:spTgt spid="13320"/>
                                        </p:tgtEl>
                                        <p:attrNameLst>
                                          <p:attrName>ppt_h</p:attrName>
                                        </p:attrNameLst>
                                      </p:cBhvr>
                                      <p:tavLst>
                                        <p:tav tm="0">
                                          <p:val>
                                            <p:fltVal val="0"/>
                                          </p:val>
                                        </p:tav>
                                        <p:tav tm="100000">
                                          <p:val>
                                            <p:strVal val="#ppt_h"/>
                                          </p:val>
                                        </p:tav>
                                      </p:tavLst>
                                    </p:anim>
                                    <p:animEffect transition="in" filter="fade">
                                      <p:cBhvr>
                                        <p:cTn id="54" dur="1000"/>
                                        <p:tgtEl>
                                          <p:spTgt spid="1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6" grpId="0" animBg="1"/>
      <p:bldP spid="13317" grpId="0" animBg="1"/>
      <p:bldP spid="13318" grpId="0" animBg="1"/>
      <p:bldP spid="13319" grpId="0" animBg="1"/>
      <p:bldP spid="13320"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b="1" dirty="0" smtClean="0">
                <a:ea typeface="宋体" panose="02010600030101010101" pitchFamily="2" charset="-122"/>
              </a:rPr>
              <a:t>项目中所花费的时间比例</a:t>
            </a:r>
            <a:endParaRPr lang="en-GB" altLang="zh-CN" b="1" dirty="0">
              <a:ea typeface="宋体" panose="02010600030101010101" pitchFamily="2" charset="-122"/>
            </a:endParaRPr>
          </a:p>
        </p:txBody>
      </p:sp>
      <p:sp>
        <p:nvSpPr>
          <p:cNvPr id="14339" name="Freeform 3"/>
          <p:cNvSpPr>
            <a:spLocks/>
          </p:cNvSpPr>
          <p:nvPr/>
        </p:nvSpPr>
        <p:spPr bwMode="auto">
          <a:xfrm>
            <a:off x="-17463" y="649288"/>
            <a:ext cx="8424863" cy="563562"/>
          </a:xfrm>
          <a:custGeom>
            <a:avLst/>
            <a:gdLst>
              <a:gd name="T0" fmla="*/ 0 w 5307"/>
              <a:gd name="T1" fmla="*/ 9 h 355"/>
              <a:gd name="T2" fmla="*/ 4536 w 5307"/>
              <a:gd name="T3" fmla="*/ 9 h 355"/>
              <a:gd name="T4" fmla="*/ 4627 w 5307"/>
              <a:gd name="T5" fmla="*/ 62 h 355"/>
              <a:gd name="T6" fmla="*/ 4808 w 5307"/>
              <a:gd name="T7" fmla="*/ 110 h 355"/>
              <a:gd name="T8" fmla="*/ 4945 w 5307"/>
              <a:gd name="T9" fmla="*/ 189 h 355"/>
              <a:gd name="T10" fmla="*/ 4899 w 5307"/>
              <a:gd name="T11" fmla="*/ 216 h 355"/>
              <a:gd name="T12" fmla="*/ 5081 w 5307"/>
              <a:gd name="T13" fmla="*/ 265 h 355"/>
              <a:gd name="T14" fmla="*/ 5171 w 5307"/>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8" name="Oval 32"/>
          <p:cNvSpPr>
            <a:spLocks noChangeArrowheads="1"/>
          </p:cNvSpPr>
          <p:nvPr/>
        </p:nvSpPr>
        <p:spPr bwMode="auto">
          <a:xfrm>
            <a:off x="1231900" y="1522413"/>
            <a:ext cx="6746875" cy="4410075"/>
          </a:xfrm>
          <a:prstGeom prst="ellipse">
            <a:avLst/>
          </a:prstGeom>
          <a:gradFill rotWithShape="1">
            <a:gsLst>
              <a:gs pos="0">
                <a:srgbClr val="0B1107">
                  <a:alpha val="83000"/>
                </a:srgbClr>
              </a:gs>
              <a:gs pos="100000">
                <a:srgbClr val="0B1107">
                  <a:gamma/>
                  <a:shade val="46275"/>
                  <a:invGamma/>
                  <a:alpha val="0"/>
                </a:srgbClr>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369" name="Object 33"/>
          <p:cNvGraphicFramePr>
            <a:graphicFrameLocks noChangeAspect="1"/>
          </p:cNvGraphicFramePr>
          <p:nvPr/>
        </p:nvGraphicFramePr>
        <p:xfrm>
          <a:off x="1547813" y="1524000"/>
          <a:ext cx="6048375" cy="4035425"/>
        </p:xfrm>
        <a:graphic>
          <a:graphicData uri="http://schemas.openxmlformats.org/presentationml/2006/ole">
            <p:oleObj spid="_x0000_s14376" name="Chart" r:id="rId3" imgW="6096000" imgH="4067251" progId="">
              <p:embed followColorScheme="full"/>
            </p:oleObj>
          </a:graphicData>
        </a:graphic>
      </p:graphicFrame>
      <p:sp>
        <p:nvSpPr>
          <p:cNvPr id="6" name="TextBox 5"/>
          <p:cNvSpPr txBox="1"/>
          <p:nvPr/>
        </p:nvSpPr>
        <p:spPr>
          <a:xfrm>
            <a:off x="1547664" y="1628800"/>
            <a:ext cx="1107996" cy="369332"/>
          </a:xfrm>
          <a:prstGeom prst="rect">
            <a:avLst/>
          </a:prstGeom>
          <a:noFill/>
        </p:spPr>
        <p:txBody>
          <a:bodyPr wrap="none" rtlCol="0">
            <a:spAutoFit/>
          </a:bodyPr>
          <a:lstStyle/>
          <a:p>
            <a:r>
              <a:rPr lang="zh-CN" altLang="en-US" b="1" dirty="0" smtClean="0">
                <a:latin typeface="仿宋" pitchFamily="49" charset="-122"/>
                <a:ea typeface="仿宋" pitchFamily="49" charset="-122"/>
              </a:rPr>
              <a:t>技术部分</a:t>
            </a:r>
            <a:endParaRPr lang="zh-CN" altLang="en-US" b="1" dirty="0">
              <a:latin typeface="仿宋" pitchFamily="49" charset="-122"/>
              <a:ea typeface="仿宋" pitchFamily="49" charset="-122"/>
            </a:endParaRPr>
          </a:p>
        </p:txBody>
      </p:sp>
      <p:sp>
        <p:nvSpPr>
          <p:cNvPr id="7" name="TextBox 6"/>
          <p:cNvSpPr txBox="1"/>
          <p:nvPr/>
        </p:nvSpPr>
        <p:spPr>
          <a:xfrm>
            <a:off x="3305180" y="5795972"/>
            <a:ext cx="1338828" cy="369332"/>
          </a:xfrm>
          <a:prstGeom prst="rect">
            <a:avLst/>
          </a:prstGeom>
          <a:noFill/>
        </p:spPr>
        <p:txBody>
          <a:bodyPr wrap="none" rtlCol="0">
            <a:spAutoFit/>
          </a:bodyPr>
          <a:lstStyle/>
          <a:p>
            <a:r>
              <a:rPr lang="zh-CN" altLang="en-US" b="1" dirty="0" smtClean="0">
                <a:latin typeface="仿宋" pitchFamily="49" charset="-122"/>
                <a:ea typeface="仿宋" pitchFamily="49" charset="-122"/>
              </a:rPr>
              <a:t>功能的实现</a:t>
            </a:r>
            <a:endParaRPr lang="zh-CN" altLang="en-US" b="1" dirty="0">
              <a:latin typeface="仿宋" pitchFamily="49" charset="-122"/>
              <a:ea typeface="仿宋" pitchFamily="49" charset="-122"/>
            </a:endParaRPr>
          </a:p>
        </p:txBody>
      </p:sp>
      <p:sp>
        <p:nvSpPr>
          <p:cNvPr id="8" name="TextBox 7"/>
          <p:cNvSpPr txBox="1"/>
          <p:nvPr/>
        </p:nvSpPr>
        <p:spPr>
          <a:xfrm>
            <a:off x="6876256" y="2699628"/>
            <a:ext cx="2262158" cy="369332"/>
          </a:xfrm>
          <a:prstGeom prst="rect">
            <a:avLst/>
          </a:prstGeom>
          <a:noFill/>
        </p:spPr>
        <p:txBody>
          <a:bodyPr wrap="none" rtlCol="0">
            <a:spAutoFit/>
          </a:bodyPr>
          <a:lstStyle/>
          <a:p>
            <a:r>
              <a:rPr lang="zh-CN" altLang="en-US" b="1" dirty="0" smtClean="0">
                <a:latin typeface="仿宋" pitchFamily="49" charset="-122"/>
                <a:ea typeface="仿宋" pitchFamily="49" charset="-122"/>
              </a:rPr>
              <a:t>实现中所遇到的问题</a:t>
            </a:r>
            <a:endParaRPr lang="zh-CN" altLang="en-US" b="1" dirty="0">
              <a:latin typeface="仿宋" pitchFamily="49" charset="-122"/>
              <a:ea typeface="仿宋" pitchFamily="49" charset="-122"/>
            </a:endParaRPr>
          </a:p>
        </p:txBody>
      </p:sp>
      <p:sp>
        <p:nvSpPr>
          <p:cNvPr id="9" name="TextBox 8"/>
          <p:cNvSpPr txBox="1"/>
          <p:nvPr/>
        </p:nvSpPr>
        <p:spPr>
          <a:xfrm>
            <a:off x="6948264" y="3861048"/>
            <a:ext cx="646331" cy="369332"/>
          </a:xfrm>
          <a:prstGeom prst="rect">
            <a:avLst/>
          </a:prstGeom>
          <a:noFill/>
        </p:spPr>
        <p:txBody>
          <a:bodyPr wrap="none" rtlCol="0">
            <a:spAutoFit/>
          </a:bodyPr>
          <a:lstStyle/>
          <a:p>
            <a:r>
              <a:rPr lang="zh-CN" altLang="en-US" b="1" dirty="0" smtClean="0">
                <a:latin typeface="仿宋" pitchFamily="49" charset="-122"/>
                <a:ea typeface="仿宋" pitchFamily="49" charset="-122"/>
              </a:rPr>
              <a:t>其他</a:t>
            </a:r>
            <a:endParaRPr lang="zh-CN" altLang="en-US" b="1" dirty="0">
              <a:latin typeface="仿宋" pitchFamily="49" charset="-122"/>
              <a:ea typeface="仿宋" pitchFamily="49" charset="-122"/>
            </a:endParaRPr>
          </a:p>
        </p:txBody>
      </p:sp>
      <p:sp>
        <p:nvSpPr>
          <p:cNvPr id="10" name="TextBox 9"/>
          <p:cNvSpPr txBox="1"/>
          <p:nvPr/>
        </p:nvSpPr>
        <p:spPr>
          <a:xfrm>
            <a:off x="6228184" y="5301208"/>
            <a:ext cx="1224136"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解决问题</a:t>
            </a:r>
            <a:endParaRPr lang="zh-CN" altLang="en-US" b="1" dirty="0">
              <a:latin typeface="仿宋" pitchFamily="49" charset="-122"/>
              <a:ea typeface="仿宋" pitchFamily="49" charset="-122"/>
            </a:endParaRPr>
          </a:p>
        </p:txBody>
      </p:sp>
      <p:cxnSp>
        <p:nvCxnSpPr>
          <p:cNvPr id="12" name="肘形连接符 11"/>
          <p:cNvCxnSpPr/>
          <p:nvPr/>
        </p:nvCxnSpPr>
        <p:spPr>
          <a:xfrm>
            <a:off x="2555776" y="1844824"/>
            <a:ext cx="648072" cy="57606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8" idx="2"/>
          </p:cNvCxnSpPr>
          <p:nvPr/>
        </p:nvCxnSpPr>
        <p:spPr>
          <a:xfrm rot="5400000">
            <a:off x="6973743" y="2395410"/>
            <a:ext cx="360042" cy="170714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7" idx="0"/>
          </p:cNvCxnSpPr>
          <p:nvPr/>
        </p:nvCxnSpPr>
        <p:spPr>
          <a:xfrm rot="5400000" flipH="1" flipV="1">
            <a:off x="3917903" y="5213883"/>
            <a:ext cx="638780" cy="52539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肘形连接符 27"/>
          <p:cNvCxnSpPr/>
          <p:nvPr/>
        </p:nvCxnSpPr>
        <p:spPr>
          <a:xfrm rot="16200000" flipV="1">
            <a:off x="5868144" y="4509120"/>
            <a:ext cx="936104" cy="93610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9" idx="1"/>
          </p:cNvCxnSpPr>
          <p:nvPr/>
        </p:nvCxnSpPr>
        <p:spPr>
          <a:xfrm flipH="1" flipV="1">
            <a:off x="6228184" y="4005064"/>
            <a:ext cx="720080" cy="40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635896" y="2843644"/>
            <a:ext cx="792088" cy="369332"/>
          </a:xfrm>
          <a:prstGeom prst="rect">
            <a:avLst/>
          </a:prstGeom>
          <a:noFill/>
        </p:spPr>
        <p:txBody>
          <a:bodyPr wrap="square" rtlCol="0">
            <a:spAutoFit/>
          </a:bodyPr>
          <a:lstStyle/>
          <a:p>
            <a:r>
              <a:rPr lang="en-US" altLang="zh-CN" dirty="0" smtClean="0"/>
              <a:t>60%</a:t>
            </a:r>
            <a:endParaRPr lang="zh-CN" altLang="en-US" dirty="0"/>
          </a:p>
        </p:txBody>
      </p:sp>
      <p:sp>
        <p:nvSpPr>
          <p:cNvPr id="39" name="TextBox 38"/>
          <p:cNvSpPr txBox="1"/>
          <p:nvPr/>
        </p:nvSpPr>
        <p:spPr>
          <a:xfrm>
            <a:off x="4211960" y="4365104"/>
            <a:ext cx="646331" cy="369332"/>
          </a:xfrm>
          <a:prstGeom prst="rect">
            <a:avLst/>
          </a:prstGeom>
          <a:noFill/>
        </p:spPr>
        <p:txBody>
          <a:bodyPr wrap="none" rtlCol="0">
            <a:spAutoFit/>
          </a:bodyPr>
          <a:lstStyle/>
          <a:p>
            <a:r>
              <a:rPr lang="en-US" altLang="zh-CN" dirty="0" smtClean="0"/>
              <a:t>15%</a:t>
            </a:r>
            <a:endParaRPr lang="zh-CN" altLang="en-US" dirty="0"/>
          </a:p>
        </p:txBody>
      </p:sp>
      <p:sp>
        <p:nvSpPr>
          <p:cNvPr id="40" name="TextBox 39"/>
          <p:cNvSpPr txBox="1"/>
          <p:nvPr/>
        </p:nvSpPr>
        <p:spPr>
          <a:xfrm>
            <a:off x="5436096" y="4149080"/>
            <a:ext cx="648071" cy="369332"/>
          </a:xfrm>
          <a:prstGeom prst="rect">
            <a:avLst/>
          </a:prstGeom>
          <a:noFill/>
        </p:spPr>
        <p:txBody>
          <a:bodyPr wrap="square" rtlCol="0">
            <a:spAutoFit/>
          </a:bodyPr>
          <a:lstStyle/>
          <a:p>
            <a:r>
              <a:rPr lang="en-US" altLang="zh-CN" dirty="0" smtClean="0"/>
              <a:t>5%</a:t>
            </a:r>
            <a:endParaRPr lang="zh-CN" altLang="en-US" dirty="0"/>
          </a:p>
        </p:txBody>
      </p:sp>
      <p:sp>
        <p:nvSpPr>
          <p:cNvPr id="41" name="TextBox 40"/>
          <p:cNvSpPr txBox="1"/>
          <p:nvPr/>
        </p:nvSpPr>
        <p:spPr>
          <a:xfrm>
            <a:off x="5652120" y="3275692"/>
            <a:ext cx="646331" cy="369332"/>
          </a:xfrm>
          <a:prstGeom prst="rect">
            <a:avLst/>
          </a:prstGeom>
          <a:noFill/>
        </p:spPr>
        <p:txBody>
          <a:bodyPr wrap="none" rtlCol="0">
            <a:spAutoFit/>
          </a:bodyPr>
          <a:lstStyle/>
          <a:p>
            <a:r>
              <a:rPr lang="en-US" altLang="zh-CN" dirty="0" smtClean="0"/>
              <a:t>12%</a:t>
            </a:r>
            <a:endParaRPr lang="zh-CN" altLang="en-US" dirty="0"/>
          </a:p>
        </p:txBody>
      </p:sp>
      <p:sp>
        <p:nvSpPr>
          <p:cNvPr id="42" name="TextBox 41"/>
          <p:cNvSpPr txBox="1"/>
          <p:nvPr/>
        </p:nvSpPr>
        <p:spPr>
          <a:xfrm>
            <a:off x="5652120" y="3779748"/>
            <a:ext cx="648072" cy="369332"/>
          </a:xfrm>
          <a:prstGeom prst="rect">
            <a:avLst/>
          </a:prstGeom>
          <a:noFill/>
        </p:spPr>
        <p:txBody>
          <a:bodyPr wrap="square" rtlCol="0">
            <a:spAutoFit/>
          </a:bodyPr>
          <a:lstStyle/>
          <a:p>
            <a:r>
              <a:rPr lang="en-US" altLang="zh-CN" dirty="0" smtClean="0"/>
              <a:t>8%</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wipe(left)">
                                      <p:cBhvr>
                                        <p:cTn id="7" dur="500"/>
                                        <p:tgtEl>
                                          <p:spTgt spid="14339"/>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4338"/>
                                        </p:tgtEl>
                                        <p:attrNameLst>
                                          <p:attrName>style.visibility</p:attrName>
                                        </p:attrNameLst>
                                      </p:cBhvr>
                                      <p:to>
                                        <p:strVal val="visible"/>
                                      </p:to>
                                    </p:set>
                                    <p:anim calcmode="lin" valueType="num">
                                      <p:cBhvr>
                                        <p:cTn id="11" dur="500" fill="hold"/>
                                        <p:tgtEl>
                                          <p:spTgt spid="14338"/>
                                        </p:tgtEl>
                                        <p:attrNameLst>
                                          <p:attrName>ppt_w</p:attrName>
                                        </p:attrNameLst>
                                      </p:cBhvr>
                                      <p:tavLst>
                                        <p:tav tm="0">
                                          <p:val>
                                            <p:fltVal val="0"/>
                                          </p:val>
                                        </p:tav>
                                        <p:tav tm="100000">
                                          <p:val>
                                            <p:strVal val="#ppt_w"/>
                                          </p:val>
                                        </p:tav>
                                      </p:tavLst>
                                    </p:anim>
                                    <p:anim calcmode="lin" valueType="num">
                                      <p:cBhvr>
                                        <p:cTn id="12" dur="500" fill="hold"/>
                                        <p:tgtEl>
                                          <p:spTgt spid="14338"/>
                                        </p:tgtEl>
                                        <p:attrNameLst>
                                          <p:attrName>ppt_h</p:attrName>
                                        </p:attrNameLst>
                                      </p:cBhvr>
                                      <p:tavLst>
                                        <p:tav tm="0">
                                          <p:val>
                                            <p:fltVal val="0"/>
                                          </p:val>
                                        </p:tav>
                                        <p:tav tm="100000">
                                          <p:val>
                                            <p:strVal val="#ppt_h"/>
                                          </p:val>
                                        </p:tav>
                                      </p:tavLst>
                                    </p:anim>
                                    <p:animEffect transition="in" filter="fade">
                                      <p:cBhvr>
                                        <p:cTn id="13" dur="500"/>
                                        <p:tgtEl>
                                          <p:spTgt spid="14338"/>
                                        </p:tgtEl>
                                      </p:cBhvr>
                                    </p:animEffect>
                                  </p:childTnLst>
                                </p:cTn>
                              </p:par>
                            </p:childTnLst>
                          </p:cTn>
                        </p:par>
                        <p:par>
                          <p:cTn id="14" fill="hold" nodeType="afterGroup">
                            <p:stCondLst>
                              <p:cond delay="1200"/>
                            </p:stCondLst>
                            <p:childTnLst>
                              <p:par>
                                <p:cTn id="15" presetID="23" presetClass="entr" presetSubtype="16" fill="hold" grpId="0" nodeType="afterEffect">
                                  <p:stCondLst>
                                    <p:cond delay="0"/>
                                  </p:stCondLst>
                                  <p:childTnLst>
                                    <p:set>
                                      <p:cBhvr>
                                        <p:cTn id="16" dur="1" fill="hold">
                                          <p:stCondLst>
                                            <p:cond delay="0"/>
                                          </p:stCondLst>
                                        </p:cTn>
                                        <p:tgtEl>
                                          <p:spTgt spid="14369"/>
                                        </p:tgtEl>
                                        <p:attrNameLst>
                                          <p:attrName>style.visibility</p:attrName>
                                        </p:attrNameLst>
                                      </p:cBhvr>
                                      <p:to>
                                        <p:strVal val="visible"/>
                                      </p:to>
                                    </p:set>
                                    <p:anim calcmode="lin" valueType="num">
                                      <p:cBhvr>
                                        <p:cTn id="17" dur="500" fill="hold"/>
                                        <p:tgtEl>
                                          <p:spTgt spid="14369"/>
                                        </p:tgtEl>
                                        <p:attrNameLst>
                                          <p:attrName>ppt_w</p:attrName>
                                        </p:attrNameLst>
                                      </p:cBhvr>
                                      <p:tavLst>
                                        <p:tav tm="0">
                                          <p:val>
                                            <p:fltVal val="0"/>
                                          </p:val>
                                        </p:tav>
                                        <p:tav tm="100000">
                                          <p:val>
                                            <p:strVal val="#ppt_w"/>
                                          </p:val>
                                        </p:tav>
                                      </p:tavLst>
                                    </p:anim>
                                    <p:anim calcmode="lin" valueType="num">
                                      <p:cBhvr>
                                        <p:cTn id="18" dur="500" fill="hold"/>
                                        <p:tgtEl>
                                          <p:spTgt spid="14369"/>
                                        </p:tgtEl>
                                        <p:attrNameLst>
                                          <p:attrName>ppt_h</p:attrName>
                                        </p:attrNameLst>
                                      </p:cBhvr>
                                      <p:tavLst>
                                        <p:tav tm="0">
                                          <p:val>
                                            <p:fltVal val="0"/>
                                          </p:val>
                                        </p:tav>
                                        <p:tav tm="100000">
                                          <p:val>
                                            <p:strVal val="#ppt_h"/>
                                          </p:val>
                                        </p:tav>
                                      </p:tavLst>
                                    </p:anim>
                                  </p:childTnLst>
                                </p:cTn>
                              </p:par>
                              <p:par>
                                <p:cTn id="19" presetID="53" presetClass="entr" presetSubtype="0" fill="hold" grpId="0" nodeType="withEffect">
                                  <p:stCondLst>
                                    <p:cond delay="0"/>
                                  </p:stCondLst>
                                  <p:childTnLst>
                                    <p:set>
                                      <p:cBhvr>
                                        <p:cTn id="20" dur="1" fill="hold">
                                          <p:stCondLst>
                                            <p:cond delay="0"/>
                                          </p:stCondLst>
                                        </p:cTn>
                                        <p:tgtEl>
                                          <p:spTgt spid="14368"/>
                                        </p:tgtEl>
                                        <p:attrNameLst>
                                          <p:attrName>style.visibility</p:attrName>
                                        </p:attrNameLst>
                                      </p:cBhvr>
                                      <p:to>
                                        <p:strVal val="visible"/>
                                      </p:to>
                                    </p:set>
                                    <p:anim calcmode="lin" valueType="num">
                                      <p:cBhvr>
                                        <p:cTn id="21" dur="1000" fill="hold"/>
                                        <p:tgtEl>
                                          <p:spTgt spid="14368"/>
                                        </p:tgtEl>
                                        <p:attrNameLst>
                                          <p:attrName>ppt_w</p:attrName>
                                        </p:attrNameLst>
                                      </p:cBhvr>
                                      <p:tavLst>
                                        <p:tav tm="0">
                                          <p:val>
                                            <p:fltVal val="0"/>
                                          </p:val>
                                        </p:tav>
                                        <p:tav tm="100000">
                                          <p:val>
                                            <p:strVal val="#ppt_w"/>
                                          </p:val>
                                        </p:tav>
                                      </p:tavLst>
                                    </p:anim>
                                    <p:anim calcmode="lin" valueType="num">
                                      <p:cBhvr>
                                        <p:cTn id="22" dur="1000" fill="hold"/>
                                        <p:tgtEl>
                                          <p:spTgt spid="14368"/>
                                        </p:tgtEl>
                                        <p:attrNameLst>
                                          <p:attrName>ppt_h</p:attrName>
                                        </p:attrNameLst>
                                      </p:cBhvr>
                                      <p:tavLst>
                                        <p:tav tm="0">
                                          <p:val>
                                            <p:fltVal val="0"/>
                                          </p:val>
                                        </p:tav>
                                        <p:tav tm="100000">
                                          <p:val>
                                            <p:strVal val="#ppt_h"/>
                                          </p:val>
                                        </p:tav>
                                      </p:tavLst>
                                    </p:anim>
                                    <p:animEffect transition="in" filter="fade">
                                      <p:cBhvr>
                                        <p:cTn id="23" dur="1000"/>
                                        <p:tgtEl>
                                          <p:spTgt spid="14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animBg="1"/>
      <p:bldP spid="14368" grpId="0" animBg="1"/>
      <p:bldOleChart spid="143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mj-ea"/>
              </a:rPr>
              <a:t>项目需求</a:t>
            </a:r>
            <a:endParaRPr lang="zh-CN" altLang="en-US" b="1" dirty="0">
              <a:latin typeface="+mj-ea"/>
            </a:endParaRPr>
          </a:p>
        </p:txBody>
      </p:sp>
      <p:sp>
        <p:nvSpPr>
          <p:cNvPr id="3" name="内容占位符 2"/>
          <p:cNvSpPr>
            <a:spLocks noGrp="1"/>
          </p:cNvSpPr>
          <p:nvPr>
            <p:ph idx="1"/>
          </p:nvPr>
        </p:nvSpPr>
        <p:spPr/>
        <p:txBody>
          <a:bodyPr/>
          <a:lstStyle/>
          <a:p>
            <a:pPr lvl="0"/>
            <a:r>
              <a:rPr lang="zh-CN" altLang="zh-CN" dirty="0" smtClean="0"/>
              <a:t>仿照现实版的</a:t>
            </a:r>
            <a:r>
              <a:rPr lang="en-US" altLang="zh-CN" dirty="0" smtClean="0"/>
              <a:t>QQ</a:t>
            </a:r>
            <a:r>
              <a:rPr lang="zh-CN" altLang="zh-CN" dirty="0" smtClean="0"/>
              <a:t>完成一个包含有客户端，服务端的即时通讯软件</a:t>
            </a:r>
          </a:p>
          <a:p>
            <a:pPr lvl="0"/>
            <a:r>
              <a:rPr lang="zh-CN" altLang="zh-CN" dirty="0" smtClean="0"/>
              <a:t>用户可以使用客户端注册</a:t>
            </a:r>
            <a:r>
              <a:rPr lang="en-US" altLang="zh-CN" dirty="0" smtClean="0"/>
              <a:t>QQ</a:t>
            </a:r>
            <a:r>
              <a:rPr lang="zh-CN" altLang="zh-CN" dirty="0" smtClean="0"/>
              <a:t>号，注册完后，使用该</a:t>
            </a:r>
            <a:r>
              <a:rPr lang="en-US" altLang="zh-CN" dirty="0" smtClean="0"/>
              <a:t>QQ</a:t>
            </a:r>
            <a:r>
              <a:rPr lang="zh-CN" altLang="zh-CN" dirty="0" smtClean="0"/>
              <a:t>号和密码进行登录</a:t>
            </a:r>
          </a:p>
          <a:p>
            <a:pPr lvl="0"/>
            <a:r>
              <a:rPr lang="zh-CN" altLang="zh-CN" dirty="0" smtClean="0"/>
              <a:t>服务器端验证</a:t>
            </a:r>
            <a:r>
              <a:rPr lang="en-US" altLang="zh-CN" dirty="0" smtClean="0"/>
              <a:t>QQ</a:t>
            </a:r>
            <a:r>
              <a:rPr lang="zh-CN" altLang="zh-CN" dirty="0" smtClean="0"/>
              <a:t>用户是否成功登录</a:t>
            </a:r>
          </a:p>
          <a:p>
            <a:pPr lvl="0"/>
            <a:r>
              <a:rPr lang="zh-CN" altLang="zh-CN" dirty="0" smtClean="0"/>
              <a:t>多个</a:t>
            </a:r>
            <a:r>
              <a:rPr lang="en-US" altLang="zh-CN" dirty="0" smtClean="0"/>
              <a:t>QQ</a:t>
            </a:r>
            <a:r>
              <a:rPr lang="zh-CN" altLang="zh-CN" dirty="0" smtClean="0"/>
              <a:t>用户使用自己的</a:t>
            </a:r>
            <a:r>
              <a:rPr lang="en-US" altLang="zh-CN" dirty="0" smtClean="0"/>
              <a:t>QQ</a:t>
            </a:r>
            <a:r>
              <a:rPr lang="zh-CN" altLang="zh-CN" dirty="0" smtClean="0"/>
              <a:t>客户端软件，发送消息到自己的好友，消息先发送到服务器，由服务器进行转发，转发到发送到的好友</a:t>
            </a:r>
          </a:p>
          <a:p>
            <a:pPr lvl="0"/>
            <a:r>
              <a:rPr lang="zh-CN" altLang="zh-CN" dirty="0" smtClean="0"/>
              <a:t>客户端一直不停地从服务端接收数据，如果接收到的数据不为空，则意味着有消息发送过来</a:t>
            </a:r>
          </a:p>
          <a:p>
            <a:endParaRPr lang="zh-CN" altLang="en-US" dirty="0"/>
          </a:p>
        </p:txBody>
      </p:sp>
    </p:spTree>
    <p:extLst>
      <p:ext uri="{BB962C8B-B14F-4D97-AF65-F5344CB8AC3E}">
        <p14:creationId xmlns="" xmlns:p14="http://schemas.microsoft.com/office/powerpoint/2010/main" val="619703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mj-ea"/>
              </a:rPr>
              <a:t>主要的功能界面</a:t>
            </a:r>
            <a:endParaRPr lang="zh-CN" altLang="en-US" b="1" dirty="0">
              <a:latin typeface="+mj-ea"/>
            </a:endParaRPr>
          </a:p>
        </p:txBody>
      </p:sp>
      <p:sp>
        <p:nvSpPr>
          <p:cNvPr id="3" name="内容占位符 2"/>
          <p:cNvSpPr>
            <a:spLocks noGrp="1"/>
          </p:cNvSpPr>
          <p:nvPr>
            <p:ph idx="1"/>
          </p:nvPr>
        </p:nvSpPr>
        <p:spPr/>
        <p:txBody>
          <a:bodyPr/>
          <a:lstStyle/>
          <a:p>
            <a:r>
              <a:rPr lang="zh-CN" altLang="en-US" dirty="0" smtClean="0"/>
              <a:t>注册界面</a:t>
            </a:r>
            <a:r>
              <a:rPr lang="en-US" altLang="zh-CN" dirty="0" smtClean="0"/>
              <a:t>:  --</a:t>
            </a:r>
            <a:r>
              <a:rPr lang="zh-CN" altLang="en-US" dirty="0" smtClean="0"/>
              <a:t>可以注册账号，设置好自己的个人资料</a:t>
            </a:r>
            <a:endParaRPr lang="en-US" altLang="zh-CN" dirty="0" smtClean="0"/>
          </a:p>
          <a:p>
            <a:r>
              <a:rPr lang="zh-CN" altLang="en-US" dirty="0" smtClean="0"/>
              <a:t>登入界面</a:t>
            </a:r>
            <a:r>
              <a:rPr lang="en-US" altLang="zh-CN" dirty="0" smtClean="0"/>
              <a:t>:</a:t>
            </a:r>
            <a:r>
              <a:rPr lang="zh-CN" altLang="en-US" dirty="0" smtClean="0"/>
              <a:t>  </a:t>
            </a:r>
            <a:r>
              <a:rPr lang="en-US" altLang="zh-CN" dirty="0" smtClean="0"/>
              <a:t>--</a:t>
            </a:r>
            <a:r>
              <a:rPr lang="zh-CN" altLang="en-US" dirty="0" smtClean="0"/>
              <a:t>只有注册了的账号才能进行登入</a:t>
            </a:r>
            <a:endParaRPr lang="en-US" altLang="zh-CN" dirty="0" smtClean="0"/>
          </a:p>
          <a:p>
            <a:r>
              <a:rPr lang="zh-CN" altLang="en-US" dirty="0" smtClean="0"/>
              <a:t>主界面</a:t>
            </a:r>
            <a:r>
              <a:rPr lang="en-US" altLang="zh-CN" dirty="0" smtClean="0"/>
              <a:t>:</a:t>
            </a:r>
            <a:r>
              <a:rPr lang="zh-CN" altLang="en-US" dirty="0" smtClean="0"/>
              <a:t>   </a:t>
            </a:r>
            <a:r>
              <a:rPr lang="en-US" altLang="zh-CN" dirty="0" smtClean="0"/>
              <a:t>--</a:t>
            </a:r>
            <a:r>
              <a:rPr lang="zh-CN" altLang="en-US" dirty="0" smtClean="0"/>
              <a:t>显示部分个人信息，和好友信息</a:t>
            </a:r>
            <a:endParaRPr lang="en-US" altLang="zh-CN" dirty="0" smtClean="0"/>
          </a:p>
          <a:p>
            <a:r>
              <a:rPr lang="zh-CN" altLang="en-US" dirty="0" smtClean="0"/>
              <a:t>个人资料界面</a:t>
            </a:r>
            <a:r>
              <a:rPr lang="en-US" altLang="zh-CN" dirty="0" smtClean="0"/>
              <a:t>: --</a:t>
            </a:r>
            <a:r>
              <a:rPr lang="zh-CN" altLang="en-US" dirty="0" smtClean="0"/>
              <a:t>可以查看和修改个人资料</a:t>
            </a:r>
            <a:endParaRPr lang="en-US" altLang="zh-CN" dirty="0" smtClean="0"/>
          </a:p>
          <a:p>
            <a:r>
              <a:rPr lang="zh-CN" altLang="en-US" dirty="0" smtClean="0"/>
              <a:t>好友资料界面</a:t>
            </a:r>
            <a:r>
              <a:rPr lang="en-US" altLang="zh-CN" dirty="0" smtClean="0"/>
              <a:t>: --</a:t>
            </a:r>
            <a:r>
              <a:rPr lang="zh-CN" altLang="en-US" dirty="0" smtClean="0"/>
              <a:t>可以添加好友和查看好友资料</a:t>
            </a:r>
            <a:r>
              <a:rPr lang="en-US" altLang="zh-CN" dirty="0" smtClean="0"/>
              <a:t>  </a:t>
            </a:r>
          </a:p>
          <a:p>
            <a:r>
              <a:rPr lang="zh-CN" altLang="en-US" dirty="0" smtClean="0"/>
              <a:t>查找好友界面</a:t>
            </a:r>
            <a:r>
              <a:rPr lang="en-US" altLang="zh-CN" dirty="0" smtClean="0"/>
              <a:t>: --</a:t>
            </a:r>
            <a:r>
              <a:rPr lang="zh-CN" altLang="en-US" dirty="0" smtClean="0"/>
              <a:t>可以添加好友和查看好友的部分信息</a:t>
            </a:r>
            <a:endParaRPr lang="en-US" altLang="zh-CN" dirty="0" smtClean="0"/>
          </a:p>
          <a:p>
            <a:r>
              <a:rPr lang="zh-CN" altLang="en-US" dirty="0" smtClean="0"/>
              <a:t>修改皮肤界面</a:t>
            </a:r>
            <a:r>
              <a:rPr lang="en-US" altLang="zh-CN" dirty="0" smtClean="0"/>
              <a:t>: --</a:t>
            </a:r>
            <a:r>
              <a:rPr lang="zh-CN" altLang="en-US" dirty="0" smtClean="0"/>
              <a:t>可以选择自己喜欢的皮肤</a:t>
            </a:r>
            <a:endParaRPr lang="en-US" altLang="zh-CN" dirty="0" smtClean="0"/>
          </a:p>
          <a:p>
            <a:r>
              <a:rPr lang="zh-CN" altLang="en-US" dirty="0" smtClean="0"/>
              <a:t>聊天界面</a:t>
            </a:r>
            <a:r>
              <a:rPr lang="en-US" altLang="zh-CN" dirty="0" smtClean="0"/>
              <a:t>: --</a:t>
            </a:r>
            <a:r>
              <a:rPr lang="zh-CN" altLang="en-US" dirty="0" smtClean="0"/>
              <a:t>主要功能，实现了好友之间的通讯</a:t>
            </a:r>
            <a:endParaRPr lang="en-US" altLang="zh-CN" dirty="0" smtClean="0"/>
          </a:p>
          <a:p>
            <a:r>
              <a:rPr lang="zh-CN" altLang="en-US" dirty="0" smtClean="0"/>
              <a:t>客户端</a:t>
            </a:r>
            <a:r>
              <a:rPr lang="en-US" altLang="zh-CN" dirty="0" smtClean="0"/>
              <a:t>: --</a:t>
            </a:r>
            <a:r>
              <a:rPr lang="zh-CN" altLang="en-US" dirty="0" smtClean="0"/>
              <a:t>包含上面所以功能，实现与好友之间的通讯</a:t>
            </a:r>
            <a:endParaRPr lang="en-US" altLang="zh-CN" dirty="0" smtClean="0"/>
          </a:p>
          <a:p>
            <a:r>
              <a:rPr lang="zh-CN" altLang="en-US" dirty="0" smtClean="0"/>
              <a:t>服务器</a:t>
            </a:r>
            <a:r>
              <a:rPr lang="en-US" altLang="zh-CN" dirty="0" smtClean="0"/>
              <a:t>: --</a:t>
            </a:r>
            <a:r>
              <a:rPr lang="zh-CN" altLang="en-US" dirty="0" smtClean="0"/>
              <a:t>用来接收并转发客户端发送</a:t>
            </a:r>
            <a:r>
              <a:rPr lang="zh-CN" altLang="en-US" dirty="0" smtClean="0"/>
              <a:t>来的消</a:t>
            </a:r>
            <a:r>
              <a:rPr lang="zh-CN" altLang="en-US" dirty="0" smtClean="0"/>
              <a:t>息</a:t>
            </a:r>
            <a:endParaRPr lang="en-US" altLang="zh-CN" dirty="0" smtClean="0"/>
          </a:p>
          <a:p>
            <a:pPr>
              <a:buNone/>
            </a:pPr>
            <a:endParaRPr lang="zh-CN" altLang="en-US" dirty="0"/>
          </a:p>
        </p:txBody>
      </p:sp>
    </p:spTree>
    <p:extLst>
      <p:ext uri="{BB962C8B-B14F-4D97-AF65-F5344CB8AC3E}">
        <p14:creationId xmlns="" xmlns:p14="http://schemas.microsoft.com/office/powerpoint/2010/main" val="619703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mj-ea"/>
              </a:rPr>
              <a:t>实现方案</a:t>
            </a:r>
            <a:endParaRPr lang="zh-CN" altLang="en-US" b="1" dirty="0">
              <a:latin typeface="+mj-ea"/>
            </a:endParaRPr>
          </a:p>
        </p:txBody>
      </p:sp>
      <p:sp>
        <p:nvSpPr>
          <p:cNvPr id="4" name="矩形 3"/>
          <p:cNvSpPr/>
          <p:nvPr/>
        </p:nvSpPr>
        <p:spPr>
          <a:xfrm>
            <a:off x="3275856" y="1628800"/>
            <a:ext cx="259228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数据库： </a:t>
            </a:r>
            <a:r>
              <a:rPr lang="en-US" altLang="zh-CN" b="1" dirty="0" smtClean="0"/>
              <a:t>SQL 2014</a:t>
            </a:r>
            <a:endParaRPr lang="zh-CN" altLang="en-US" b="1" dirty="0"/>
          </a:p>
        </p:txBody>
      </p:sp>
      <p:sp>
        <p:nvSpPr>
          <p:cNvPr id="5" name="矩形 4"/>
          <p:cNvSpPr/>
          <p:nvPr/>
        </p:nvSpPr>
        <p:spPr>
          <a:xfrm>
            <a:off x="1907704" y="2996952"/>
            <a:ext cx="547260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局域网聊天软件系统服务器端</a:t>
            </a:r>
            <a:endParaRPr lang="zh-CN" altLang="en-US" dirty="0"/>
          </a:p>
        </p:txBody>
      </p:sp>
      <p:sp>
        <p:nvSpPr>
          <p:cNvPr id="6" name="矩形 5"/>
          <p:cNvSpPr/>
          <p:nvPr/>
        </p:nvSpPr>
        <p:spPr>
          <a:xfrm>
            <a:off x="1867948" y="4581128"/>
            <a:ext cx="18002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客户端</a:t>
            </a:r>
            <a:r>
              <a:rPr lang="en-US" altLang="zh-CN" dirty="0" smtClean="0"/>
              <a:t>1</a:t>
            </a:r>
            <a:endParaRPr lang="zh-CN" altLang="en-US" dirty="0"/>
          </a:p>
        </p:txBody>
      </p:sp>
      <p:sp>
        <p:nvSpPr>
          <p:cNvPr id="9" name="矩形 8"/>
          <p:cNvSpPr/>
          <p:nvPr/>
        </p:nvSpPr>
        <p:spPr>
          <a:xfrm>
            <a:off x="5652120" y="4581128"/>
            <a:ext cx="18002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客户端</a:t>
            </a:r>
            <a:r>
              <a:rPr lang="en-US" altLang="zh-CN" dirty="0" smtClean="0"/>
              <a:t>2</a:t>
            </a:r>
            <a:endParaRPr lang="zh-CN" altLang="en-US" dirty="0"/>
          </a:p>
        </p:txBody>
      </p:sp>
      <p:cxnSp>
        <p:nvCxnSpPr>
          <p:cNvPr id="11" name="直接箭头连接符 10"/>
          <p:cNvCxnSpPr/>
          <p:nvPr/>
        </p:nvCxnSpPr>
        <p:spPr>
          <a:xfrm>
            <a:off x="3707904" y="4797152"/>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3707904" y="5229200"/>
            <a:ext cx="18722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67944" y="5517232"/>
            <a:ext cx="1368152"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虚拟交互</a:t>
            </a:r>
            <a:endParaRPr lang="zh-CN" altLang="en-US" b="1" dirty="0">
              <a:latin typeface="仿宋" pitchFamily="49" charset="-122"/>
              <a:ea typeface="仿宋" pitchFamily="49" charset="-122"/>
            </a:endParaRPr>
          </a:p>
        </p:txBody>
      </p:sp>
      <p:cxnSp>
        <p:nvCxnSpPr>
          <p:cNvPr id="17" name="直接箭头连接符 16"/>
          <p:cNvCxnSpPr/>
          <p:nvPr/>
        </p:nvCxnSpPr>
        <p:spPr>
          <a:xfrm flipH="1" flipV="1">
            <a:off x="6012160" y="3789040"/>
            <a:ext cx="93610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9" idx="0"/>
          </p:cNvCxnSpPr>
          <p:nvPr/>
        </p:nvCxnSpPr>
        <p:spPr>
          <a:xfrm>
            <a:off x="5580112" y="3861048"/>
            <a:ext cx="972108"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2339752" y="3789040"/>
            <a:ext cx="792088"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6" idx="0"/>
          </p:cNvCxnSpPr>
          <p:nvPr/>
        </p:nvCxnSpPr>
        <p:spPr>
          <a:xfrm flipH="1">
            <a:off x="2768048" y="3861048"/>
            <a:ext cx="72383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300192" y="2411596"/>
            <a:ext cx="1107996" cy="369332"/>
          </a:xfrm>
          <a:prstGeom prst="rect">
            <a:avLst/>
          </a:prstGeom>
          <a:noFill/>
        </p:spPr>
        <p:txBody>
          <a:bodyPr wrap="none" rtlCol="0">
            <a:spAutoFit/>
          </a:bodyPr>
          <a:lstStyle/>
          <a:p>
            <a:r>
              <a:rPr lang="zh-CN" altLang="en-US" b="1" dirty="0" smtClean="0">
                <a:latin typeface="仿宋" pitchFamily="49" charset="-122"/>
                <a:ea typeface="仿宋" pitchFamily="49" charset="-122"/>
              </a:rPr>
              <a:t>写入信息</a:t>
            </a:r>
            <a:endParaRPr lang="zh-CN" altLang="en-US" b="1" dirty="0">
              <a:latin typeface="仿宋" pitchFamily="49" charset="-122"/>
              <a:ea typeface="仿宋" pitchFamily="49" charset="-122"/>
            </a:endParaRPr>
          </a:p>
        </p:txBody>
      </p:sp>
      <p:sp>
        <p:nvSpPr>
          <p:cNvPr id="29" name="TextBox 28"/>
          <p:cNvSpPr txBox="1"/>
          <p:nvPr/>
        </p:nvSpPr>
        <p:spPr>
          <a:xfrm>
            <a:off x="1907704" y="2411596"/>
            <a:ext cx="1114408" cy="369332"/>
          </a:xfrm>
          <a:prstGeom prst="rect">
            <a:avLst/>
          </a:prstGeom>
          <a:noFill/>
        </p:spPr>
        <p:txBody>
          <a:bodyPr wrap="none" rtlCol="0">
            <a:spAutoFit/>
          </a:bodyPr>
          <a:lstStyle/>
          <a:p>
            <a:r>
              <a:rPr lang="zh-CN" altLang="en-US" b="1" dirty="0" smtClean="0">
                <a:latin typeface="仿宋" pitchFamily="49" charset="-122"/>
                <a:ea typeface="仿宋" pitchFamily="49" charset="-122"/>
              </a:rPr>
              <a:t>读取信息</a:t>
            </a:r>
            <a:endParaRPr lang="zh-CN" altLang="en-US" b="1" dirty="0">
              <a:latin typeface="仿宋" pitchFamily="49" charset="-122"/>
              <a:ea typeface="仿宋" pitchFamily="49" charset="-122"/>
            </a:endParaRPr>
          </a:p>
        </p:txBody>
      </p:sp>
      <p:cxnSp>
        <p:nvCxnSpPr>
          <p:cNvPr id="31" name="直接连接符 30"/>
          <p:cNvCxnSpPr>
            <a:stCxn id="29" idx="3"/>
          </p:cNvCxnSpPr>
          <p:nvPr/>
        </p:nvCxnSpPr>
        <p:spPr>
          <a:xfrm flipV="1">
            <a:off x="3022112" y="2564904"/>
            <a:ext cx="829808" cy="31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5508104" y="2636912"/>
            <a:ext cx="829808" cy="31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5508104" y="2204864"/>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851920" y="2204864"/>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19703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mj-ea"/>
              </a:rPr>
              <a:t>用到的技术</a:t>
            </a:r>
            <a:endParaRPr lang="zh-CN" altLang="en-US" b="1" dirty="0">
              <a:latin typeface="+mj-ea"/>
            </a:endParaRPr>
          </a:p>
        </p:txBody>
      </p:sp>
      <p:sp>
        <p:nvSpPr>
          <p:cNvPr id="3" name="内容占位符 2"/>
          <p:cNvSpPr>
            <a:spLocks noGrp="1"/>
          </p:cNvSpPr>
          <p:nvPr>
            <p:ph idx="1"/>
          </p:nvPr>
        </p:nvSpPr>
        <p:spPr>
          <a:xfrm>
            <a:off x="314325" y="1052513"/>
            <a:ext cx="8002588" cy="3600623"/>
          </a:xfrm>
        </p:spPr>
        <p:txBody>
          <a:bodyPr/>
          <a:lstStyle/>
          <a:p>
            <a:r>
              <a:rPr lang="en-US" altLang="zh-CN" dirty="0" smtClean="0"/>
              <a:t>List</a:t>
            </a:r>
            <a:r>
              <a:rPr lang="zh-CN" altLang="en-US" dirty="0" smtClean="0"/>
              <a:t>集合、线程的使用</a:t>
            </a:r>
            <a:endParaRPr lang="en-US" altLang="zh-CN" dirty="0" smtClean="0"/>
          </a:p>
          <a:p>
            <a:r>
              <a:rPr lang="zh-CN" altLang="en-US" dirty="0" smtClean="0"/>
              <a:t>对数据库的操作</a:t>
            </a:r>
            <a:endParaRPr lang="en-US" altLang="zh-CN" dirty="0" smtClean="0"/>
          </a:p>
          <a:p>
            <a:r>
              <a:rPr lang="zh-CN" altLang="en-US" dirty="0" smtClean="0"/>
              <a:t>网络编程</a:t>
            </a:r>
            <a:endParaRPr lang="en-US" altLang="zh-CN" dirty="0" smtClean="0"/>
          </a:p>
          <a:p>
            <a:r>
              <a:rPr lang="en-US" altLang="zh-CN" dirty="0" smtClean="0"/>
              <a:t>Java</a:t>
            </a:r>
            <a:r>
              <a:rPr lang="zh-CN" altLang="en-US" dirty="0" smtClean="0"/>
              <a:t>反射</a:t>
            </a:r>
            <a:endParaRPr lang="en-US" altLang="zh-CN" dirty="0" smtClean="0"/>
          </a:p>
          <a:p>
            <a:r>
              <a:rPr lang="en-US" altLang="zh-CN" dirty="0" smtClean="0"/>
              <a:t>Swing</a:t>
            </a:r>
            <a:r>
              <a:rPr lang="zh-CN" altLang="en-US" dirty="0" smtClean="0"/>
              <a:t>窗体，所使用的布局方式基本上是绝对布局</a:t>
            </a:r>
            <a:endParaRPr lang="en-US" altLang="zh-CN" dirty="0" smtClean="0"/>
          </a:p>
          <a:p>
            <a:r>
              <a:rPr lang="zh-CN" altLang="en-US" dirty="0" smtClean="0"/>
              <a:t>事件监听</a:t>
            </a:r>
            <a:endParaRPr lang="en-US" altLang="zh-CN" dirty="0" smtClean="0"/>
          </a:p>
          <a:p>
            <a:r>
              <a:rPr lang="zh-CN" altLang="en-US" dirty="0" smtClean="0"/>
              <a:t>采用</a:t>
            </a:r>
            <a:r>
              <a:rPr lang="en-US" altLang="zh-CN" dirty="0" smtClean="0"/>
              <a:t>C/S</a:t>
            </a:r>
            <a:r>
              <a:rPr lang="zh-CN" altLang="en-US" dirty="0" smtClean="0"/>
              <a:t>结构，</a:t>
            </a:r>
            <a:r>
              <a:rPr lang="en-US" altLang="zh-CN" dirty="0" smtClean="0"/>
              <a:t>C/S</a:t>
            </a:r>
            <a:r>
              <a:rPr lang="zh-CN" altLang="en-US" dirty="0" smtClean="0"/>
              <a:t>（</a:t>
            </a:r>
            <a:r>
              <a:rPr lang="en-US" altLang="zh-CN" dirty="0" smtClean="0"/>
              <a:t>Client/Server</a:t>
            </a:r>
            <a:r>
              <a:rPr lang="zh-CN" altLang="en-US" dirty="0" smtClean="0"/>
              <a:t>）</a:t>
            </a:r>
            <a:endParaRPr lang="en-US" altLang="zh-CN" dirty="0" smtClean="0"/>
          </a:p>
          <a:p>
            <a:r>
              <a:rPr lang="zh-CN" altLang="en-US" dirty="0" smtClean="0"/>
              <a:t>所使用的系统风格是</a:t>
            </a:r>
            <a:r>
              <a:rPr lang="en-US" altLang="zh-CN" dirty="0" smtClean="0"/>
              <a:t>IOS</a:t>
            </a:r>
            <a:r>
              <a:rPr lang="zh-CN" altLang="en-US" dirty="0" smtClean="0"/>
              <a:t>的风格</a:t>
            </a:r>
            <a:endParaRPr lang="zh-CN" altLang="en-US" dirty="0"/>
          </a:p>
        </p:txBody>
      </p:sp>
      <p:sp>
        <p:nvSpPr>
          <p:cNvPr id="4" name="TextBox 3"/>
          <p:cNvSpPr txBox="1"/>
          <p:nvPr/>
        </p:nvSpPr>
        <p:spPr>
          <a:xfrm>
            <a:off x="395536" y="4787860"/>
            <a:ext cx="1800493" cy="369332"/>
          </a:xfrm>
          <a:prstGeom prst="rect">
            <a:avLst/>
          </a:prstGeom>
          <a:noFill/>
        </p:spPr>
        <p:txBody>
          <a:bodyPr wrap="none" rtlCol="0">
            <a:spAutoFit/>
          </a:bodyPr>
          <a:lstStyle/>
          <a:p>
            <a:r>
              <a:rPr lang="zh-CN" altLang="en-US" b="1" dirty="0" smtClean="0">
                <a:latin typeface="+mj-lt"/>
              </a:rPr>
              <a:t>软件开发环境：</a:t>
            </a:r>
            <a:endParaRPr lang="zh-CN" altLang="en-US" b="1" dirty="0">
              <a:latin typeface="+mj-lt"/>
            </a:endParaRPr>
          </a:p>
        </p:txBody>
      </p:sp>
      <p:sp>
        <p:nvSpPr>
          <p:cNvPr id="5" name="TextBox 4"/>
          <p:cNvSpPr txBox="1"/>
          <p:nvPr/>
        </p:nvSpPr>
        <p:spPr>
          <a:xfrm>
            <a:off x="1259632" y="5507940"/>
            <a:ext cx="3198311" cy="369332"/>
          </a:xfrm>
          <a:prstGeom prst="rect">
            <a:avLst/>
          </a:prstGeom>
          <a:noFill/>
        </p:spPr>
        <p:txBody>
          <a:bodyPr wrap="none" rtlCol="0">
            <a:spAutoFit/>
          </a:bodyPr>
          <a:lstStyle/>
          <a:p>
            <a:r>
              <a:rPr lang="zh-CN" altLang="en-US" dirty="0" smtClean="0"/>
              <a:t>运行环境：</a:t>
            </a:r>
            <a:r>
              <a:rPr lang="en-US" altLang="zh-CN" dirty="0" smtClean="0"/>
              <a:t>Windows</a:t>
            </a:r>
            <a:r>
              <a:rPr lang="zh-CN" altLang="en-US" dirty="0" smtClean="0"/>
              <a:t>操作系统</a:t>
            </a:r>
            <a:endParaRPr lang="zh-CN" altLang="en-US" dirty="0"/>
          </a:p>
        </p:txBody>
      </p:sp>
      <p:sp>
        <p:nvSpPr>
          <p:cNvPr id="6" name="TextBox 5"/>
          <p:cNvSpPr txBox="1"/>
          <p:nvPr/>
        </p:nvSpPr>
        <p:spPr>
          <a:xfrm>
            <a:off x="1259632" y="6011996"/>
            <a:ext cx="2082621" cy="369332"/>
          </a:xfrm>
          <a:prstGeom prst="rect">
            <a:avLst/>
          </a:prstGeom>
          <a:noFill/>
        </p:spPr>
        <p:txBody>
          <a:bodyPr wrap="none" rtlCol="0">
            <a:spAutoFit/>
          </a:bodyPr>
          <a:lstStyle/>
          <a:p>
            <a:r>
              <a:rPr lang="zh-CN" altLang="en-US" dirty="0" smtClean="0"/>
              <a:t>开发环境：</a:t>
            </a:r>
            <a:r>
              <a:rPr lang="en-US" altLang="zh-CN" dirty="0" smtClean="0"/>
              <a:t>Eclipse</a:t>
            </a:r>
            <a:endParaRPr lang="zh-CN" altLang="en-US" dirty="0"/>
          </a:p>
        </p:txBody>
      </p:sp>
    </p:spTree>
    <p:extLst>
      <p:ext uri="{BB962C8B-B14F-4D97-AF65-F5344CB8AC3E}">
        <p14:creationId xmlns="" xmlns:p14="http://schemas.microsoft.com/office/powerpoint/2010/main" val="619703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mj-ea"/>
              </a:rPr>
              <a:t>关键技术</a:t>
            </a:r>
            <a:r>
              <a:rPr lang="en-US" altLang="zh-CN" b="1" dirty="0" smtClean="0">
                <a:latin typeface="+mj-ea"/>
              </a:rPr>
              <a:t>1</a:t>
            </a:r>
            <a:endParaRPr lang="zh-CN" altLang="en-US" b="1" dirty="0">
              <a:latin typeface="+mj-ea"/>
            </a:endParaRPr>
          </a:p>
        </p:txBody>
      </p:sp>
      <p:sp>
        <p:nvSpPr>
          <p:cNvPr id="4" name="TextBox 3"/>
          <p:cNvSpPr txBox="1"/>
          <p:nvPr/>
        </p:nvSpPr>
        <p:spPr>
          <a:xfrm>
            <a:off x="683568" y="980728"/>
            <a:ext cx="2160240" cy="400110"/>
          </a:xfrm>
          <a:prstGeom prst="rect">
            <a:avLst/>
          </a:prstGeom>
          <a:noFill/>
        </p:spPr>
        <p:txBody>
          <a:bodyPr wrap="square" rtlCol="0">
            <a:spAutoFit/>
          </a:bodyPr>
          <a:lstStyle/>
          <a:p>
            <a:r>
              <a:rPr lang="en-US" altLang="zh-CN" sz="2000" b="1" dirty="0" smtClean="0"/>
              <a:t>Java Swing</a:t>
            </a:r>
            <a:r>
              <a:rPr lang="zh-CN" altLang="en-US" sz="2000" b="1" dirty="0" smtClean="0"/>
              <a:t>技术</a:t>
            </a:r>
            <a:r>
              <a:rPr lang="en-US" altLang="zh-CN" sz="2000" b="1" dirty="0" smtClean="0"/>
              <a:t>:</a:t>
            </a:r>
            <a:endParaRPr lang="zh-CN" altLang="en-US" sz="2000" b="1" dirty="0"/>
          </a:p>
        </p:txBody>
      </p:sp>
      <p:sp>
        <p:nvSpPr>
          <p:cNvPr id="5" name="TextBox 4"/>
          <p:cNvSpPr txBox="1"/>
          <p:nvPr/>
        </p:nvSpPr>
        <p:spPr>
          <a:xfrm>
            <a:off x="1835696" y="1628800"/>
            <a:ext cx="5328592" cy="369332"/>
          </a:xfrm>
          <a:prstGeom prst="rect">
            <a:avLst/>
          </a:prstGeom>
          <a:noFill/>
        </p:spPr>
        <p:txBody>
          <a:bodyPr wrap="square" rtlCol="0">
            <a:spAutoFit/>
          </a:bodyPr>
          <a:lstStyle/>
          <a:p>
            <a:r>
              <a:rPr lang="zh-CN" altLang="en-US" b="1" dirty="0" smtClean="0">
                <a:latin typeface="+mj-ea"/>
                <a:ea typeface="+mj-ea"/>
              </a:rPr>
              <a:t>界面设计主要采用了</a:t>
            </a:r>
            <a:r>
              <a:rPr lang="en-US" altLang="zh-CN" b="1" dirty="0" smtClean="0">
                <a:latin typeface="+mj-ea"/>
                <a:ea typeface="+mj-ea"/>
              </a:rPr>
              <a:t>Java Swing</a:t>
            </a:r>
            <a:r>
              <a:rPr lang="zh-CN" altLang="en-US" b="1" dirty="0" smtClean="0">
                <a:latin typeface="+mj-ea"/>
                <a:ea typeface="+mj-ea"/>
              </a:rPr>
              <a:t>技术。</a:t>
            </a:r>
            <a:endParaRPr lang="zh-CN" altLang="en-US" b="1" dirty="0">
              <a:latin typeface="+mj-ea"/>
              <a:ea typeface="+mj-ea"/>
            </a:endParaRPr>
          </a:p>
        </p:txBody>
      </p:sp>
      <p:sp>
        <p:nvSpPr>
          <p:cNvPr id="6" name="矩形 5"/>
          <p:cNvSpPr/>
          <p:nvPr/>
        </p:nvSpPr>
        <p:spPr>
          <a:xfrm>
            <a:off x="3635896" y="2132856"/>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Swing</a:t>
            </a:r>
            <a:r>
              <a:rPr lang="zh-CN" altLang="en-US" dirty="0" smtClean="0"/>
              <a:t>组件</a:t>
            </a:r>
            <a:endParaRPr lang="zh-CN" altLang="en-US" dirty="0"/>
          </a:p>
        </p:txBody>
      </p:sp>
      <p:sp>
        <p:nvSpPr>
          <p:cNvPr id="7" name="矩形 6"/>
          <p:cNvSpPr/>
          <p:nvPr/>
        </p:nvSpPr>
        <p:spPr>
          <a:xfrm>
            <a:off x="1835696" y="3068960"/>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顶层组件类</a:t>
            </a:r>
            <a:endParaRPr lang="zh-CN" altLang="en-US" dirty="0"/>
          </a:p>
        </p:txBody>
      </p:sp>
      <p:sp>
        <p:nvSpPr>
          <p:cNvPr id="8" name="矩形 7"/>
          <p:cNvSpPr/>
          <p:nvPr/>
        </p:nvSpPr>
        <p:spPr>
          <a:xfrm>
            <a:off x="3635896" y="3068960"/>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中间组件类</a:t>
            </a:r>
            <a:endParaRPr lang="zh-CN" altLang="en-US" dirty="0"/>
          </a:p>
        </p:txBody>
      </p:sp>
      <p:sp>
        <p:nvSpPr>
          <p:cNvPr id="9" name="矩形 8"/>
          <p:cNvSpPr/>
          <p:nvPr/>
        </p:nvSpPr>
        <p:spPr>
          <a:xfrm>
            <a:off x="5364088" y="3068960"/>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基本组件类</a:t>
            </a:r>
            <a:endParaRPr lang="zh-CN" altLang="en-US" dirty="0"/>
          </a:p>
        </p:txBody>
      </p:sp>
      <p:sp>
        <p:nvSpPr>
          <p:cNvPr id="10" name="矩形 9"/>
          <p:cNvSpPr/>
          <p:nvPr/>
        </p:nvSpPr>
        <p:spPr>
          <a:xfrm>
            <a:off x="1547664" y="4293096"/>
            <a:ext cx="1368152"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JFrame</a:t>
            </a:r>
            <a:r>
              <a:rPr lang="zh-CN" altLang="en-US" dirty="0" smtClean="0"/>
              <a:t>、</a:t>
            </a:r>
            <a:endParaRPr lang="en-US" altLang="zh-CN" dirty="0" smtClean="0"/>
          </a:p>
          <a:p>
            <a:pPr algn="ctr"/>
            <a:r>
              <a:rPr lang="en-US" altLang="zh-CN" dirty="0" err="1" smtClean="0"/>
              <a:t>JDialog</a:t>
            </a:r>
            <a:r>
              <a:rPr lang="zh-CN" altLang="en-US" dirty="0" smtClean="0"/>
              <a:t>、</a:t>
            </a:r>
            <a:endParaRPr lang="en-US" altLang="zh-CN" dirty="0" smtClean="0"/>
          </a:p>
          <a:p>
            <a:pPr algn="ctr"/>
            <a:r>
              <a:rPr lang="en-US" altLang="zh-CN" dirty="0" err="1" smtClean="0"/>
              <a:t>JWindow</a:t>
            </a:r>
            <a:endParaRPr lang="zh-CN" altLang="en-US" dirty="0"/>
          </a:p>
        </p:txBody>
      </p:sp>
      <p:sp>
        <p:nvSpPr>
          <p:cNvPr id="11" name="矩形 10"/>
          <p:cNvSpPr/>
          <p:nvPr/>
        </p:nvSpPr>
        <p:spPr>
          <a:xfrm>
            <a:off x="3563888" y="4293096"/>
            <a:ext cx="1512168"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JPanel</a:t>
            </a:r>
            <a:r>
              <a:rPr lang="zh-CN" altLang="en-US" dirty="0" smtClean="0"/>
              <a:t>、</a:t>
            </a:r>
            <a:endParaRPr lang="en-US" altLang="zh-CN" dirty="0" smtClean="0"/>
          </a:p>
          <a:p>
            <a:pPr algn="ctr"/>
            <a:r>
              <a:rPr lang="en-US" altLang="zh-CN" dirty="0" err="1" smtClean="0"/>
              <a:t>JScrollPanel</a:t>
            </a:r>
            <a:endParaRPr lang="zh-CN" altLang="en-US" dirty="0"/>
          </a:p>
        </p:txBody>
      </p:sp>
      <p:sp>
        <p:nvSpPr>
          <p:cNvPr id="12" name="矩形 11"/>
          <p:cNvSpPr/>
          <p:nvPr/>
        </p:nvSpPr>
        <p:spPr>
          <a:xfrm>
            <a:off x="6012160" y="4221088"/>
            <a:ext cx="2016224" cy="237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JButton</a:t>
            </a:r>
            <a:r>
              <a:rPr lang="zh-CN" altLang="en-US" dirty="0" smtClean="0"/>
              <a:t>、</a:t>
            </a:r>
            <a:endParaRPr lang="en-US" altLang="zh-CN" dirty="0" smtClean="0"/>
          </a:p>
          <a:p>
            <a:pPr algn="ctr"/>
            <a:r>
              <a:rPr lang="en-US" altLang="zh-CN" dirty="0" err="1" smtClean="0"/>
              <a:t>JLabel</a:t>
            </a:r>
            <a:r>
              <a:rPr lang="zh-CN" altLang="en-US" dirty="0" smtClean="0"/>
              <a:t>、</a:t>
            </a:r>
            <a:endParaRPr lang="en-US" altLang="zh-CN" dirty="0" smtClean="0"/>
          </a:p>
          <a:p>
            <a:pPr algn="ctr"/>
            <a:r>
              <a:rPr lang="en-US" altLang="zh-CN" dirty="0" err="1" smtClean="0"/>
              <a:t>JList</a:t>
            </a:r>
            <a:r>
              <a:rPr lang="zh-CN" altLang="en-US" dirty="0" smtClean="0"/>
              <a:t>、</a:t>
            </a:r>
            <a:endParaRPr lang="en-US" altLang="zh-CN" dirty="0" smtClean="0"/>
          </a:p>
          <a:p>
            <a:pPr algn="ctr"/>
            <a:r>
              <a:rPr lang="en-US" altLang="zh-CN" dirty="0" err="1" smtClean="0"/>
              <a:t>JTextField</a:t>
            </a:r>
            <a:r>
              <a:rPr lang="zh-CN" altLang="en-US" dirty="0" smtClean="0"/>
              <a:t>、</a:t>
            </a:r>
            <a:endParaRPr lang="en-US" altLang="zh-CN" dirty="0" smtClean="0"/>
          </a:p>
          <a:p>
            <a:pPr algn="ctr"/>
            <a:r>
              <a:rPr lang="en-US" altLang="zh-CN" dirty="0" err="1" smtClean="0"/>
              <a:t>JAreaField</a:t>
            </a:r>
            <a:r>
              <a:rPr lang="zh-CN" altLang="en-US" dirty="0" smtClean="0"/>
              <a:t>、</a:t>
            </a:r>
            <a:endParaRPr lang="en-US" altLang="zh-CN" dirty="0" smtClean="0"/>
          </a:p>
          <a:p>
            <a:pPr algn="ctr"/>
            <a:r>
              <a:rPr lang="en-US" altLang="zh-CN" dirty="0" err="1" smtClean="0"/>
              <a:t>JPassword</a:t>
            </a:r>
            <a:r>
              <a:rPr lang="zh-CN" altLang="en-US" dirty="0" smtClean="0"/>
              <a:t>、</a:t>
            </a:r>
            <a:endParaRPr lang="en-US" altLang="zh-CN" dirty="0" smtClean="0"/>
          </a:p>
          <a:p>
            <a:pPr algn="ctr"/>
            <a:r>
              <a:rPr lang="en-US" altLang="zh-CN" dirty="0" err="1" smtClean="0"/>
              <a:t>JComboBox</a:t>
            </a:r>
            <a:r>
              <a:rPr lang="zh-CN" altLang="en-US" dirty="0" smtClean="0"/>
              <a:t>、</a:t>
            </a:r>
            <a:endParaRPr lang="en-US" altLang="zh-CN" dirty="0" smtClean="0"/>
          </a:p>
          <a:p>
            <a:pPr algn="ctr"/>
            <a:r>
              <a:rPr lang="zh-CN" altLang="en-US" dirty="0" smtClean="0"/>
              <a:t>。。。</a:t>
            </a:r>
            <a:endParaRPr lang="zh-CN" altLang="en-US" dirty="0"/>
          </a:p>
        </p:txBody>
      </p:sp>
      <p:cxnSp>
        <p:nvCxnSpPr>
          <p:cNvPr id="14" name="直接箭头连接符 13"/>
          <p:cNvCxnSpPr/>
          <p:nvPr/>
        </p:nvCxnSpPr>
        <p:spPr>
          <a:xfrm flipH="1">
            <a:off x="2771800" y="2564904"/>
            <a:ext cx="158417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2"/>
            <a:endCxn id="8" idx="0"/>
          </p:cNvCxnSpPr>
          <p:nvPr/>
        </p:nvCxnSpPr>
        <p:spPr>
          <a:xfrm>
            <a:off x="4355976" y="256490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p:cNvCxnSpPr>
          <p:nvPr/>
        </p:nvCxnSpPr>
        <p:spPr>
          <a:xfrm>
            <a:off x="4355976" y="2564904"/>
            <a:ext cx="1728192"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7" idx="2"/>
            <a:endCxn id="10" idx="0"/>
          </p:cNvCxnSpPr>
          <p:nvPr/>
        </p:nvCxnSpPr>
        <p:spPr>
          <a:xfrm flipH="1">
            <a:off x="2231740" y="3573016"/>
            <a:ext cx="324036"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8" idx="2"/>
            <a:endCxn id="11" idx="0"/>
          </p:cNvCxnSpPr>
          <p:nvPr/>
        </p:nvCxnSpPr>
        <p:spPr>
          <a:xfrm flipH="1">
            <a:off x="4319972" y="3573016"/>
            <a:ext cx="3600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9" idx="2"/>
            <a:endCxn id="12" idx="0"/>
          </p:cNvCxnSpPr>
          <p:nvPr/>
        </p:nvCxnSpPr>
        <p:spPr>
          <a:xfrm>
            <a:off x="6084168" y="3573016"/>
            <a:ext cx="936104"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197030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PICTUREPATH" val="1.PNG"/>
</p:tagLst>
</file>

<file path=ppt/tags/tag2.xml><?xml version="1.0" encoding="utf-8"?>
<p:tagLst xmlns:a="http://schemas.openxmlformats.org/drawingml/2006/main" xmlns:r="http://schemas.openxmlformats.org/officeDocument/2006/relationships" xmlns:p="http://schemas.openxmlformats.org/presentationml/2006/main">
  <p:tag name="PICTUREPATH" val="2.PNG"/>
</p:tagLst>
</file>

<file path=ppt/tags/tag3.xml><?xml version="1.0" encoding="utf-8"?>
<p:tagLst xmlns:a="http://schemas.openxmlformats.org/drawingml/2006/main" xmlns:r="http://schemas.openxmlformats.org/officeDocument/2006/relationships" xmlns:p="http://schemas.openxmlformats.org/presentationml/2006/main">
  <p:tag name="PICTUREPATH" val="4.PNG"/>
</p:tagLst>
</file>

<file path=ppt/tags/tag4.xml><?xml version="1.0" encoding="utf-8"?>
<p:tagLst xmlns:a="http://schemas.openxmlformats.org/drawingml/2006/main" xmlns:r="http://schemas.openxmlformats.org/officeDocument/2006/relationships" xmlns:p="http://schemas.openxmlformats.org/presentationml/2006/main">
  <p:tag name="PICTUREPATH" val="3.PNG"/>
</p:tagLst>
</file>

<file path=ppt/tags/tag5.xml><?xml version="1.0" encoding="utf-8"?>
<p:tagLst xmlns:a="http://schemas.openxmlformats.org/drawingml/2006/main" xmlns:r="http://schemas.openxmlformats.org/officeDocument/2006/relationships" xmlns:p="http://schemas.openxmlformats.org/presentationml/2006/main">
  <p:tag name="PICTUREPATH" val="5.PNG"/>
</p:tagLst>
</file>

<file path=ppt/theme/theme1.xml><?xml version="1.0" encoding="utf-8"?>
<a:theme xmlns:a="http://schemas.openxmlformats.org/drawingml/2006/main" name="Education">
  <a:themeElements>
    <a:clrScheme name="Education 15">
      <a:dk1>
        <a:srgbClr val="FFFFFF"/>
      </a:dk1>
      <a:lt1>
        <a:srgbClr val="FFFFFF"/>
      </a:lt1>
      <a:dk2>
        <a:srgbClr val="FFFFFF"/>
      </a:dk2>
      <a:lt2>
        <a:srgbClr val="969696"/>
      </a:lt2>
      <a:accent1>
        <a:srgbClr val="75B947"/>
      </a:accent1>
      <a:accent2>
        <a:srgbClr val="0099FF"/>
      </a:accent2>
      <a:accent3>
        <a:srgbClr val="FFFFFF"/>
      </a:accent3>
      <a:accent4>
        <a:srgbClr val="DADADA"/>
      </a:accent4>
      <a:accent5>
        <a:srgbClr val="BDD9B1"/>
      </a:accent5>
      <a:accent6>
        <a:srgbClr val="008AE7"/>
      </a:accent6>
      <a:hlink>
        <a:srgbClr val="FF9900"/>
      </a:hlink>
      <a:folHlink>
        <a:srgbClr val="2A4319"/>
      </a:folHlink>
    </a:clrScheme>
    <a:fontScheme name="Educatio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Educ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duc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duc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duc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duc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duc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duc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duc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duc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duc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duc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duc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Education 13">
        <a:dk1>
          <a:srgbClr val="000000"/>
        </a:dk1>
        <a:lt1>
          <a:srgbClr val="FFFFFF"/>
        </a:lt1>
        <a:dk2>
          <a:srgbClr val="319734"/>
        </a:dk2>
        <a:lt2>
          <a:srgbClr val="000059"/>
        </a:lt2>
        <a:accent1>
          <a:srgbClr val="214697"/>
        </a:accent1>
        <a:accent2>
          <a:srgbClr val="BCC0C1"/>
        </a:accent2>
        <a:accent3>
          <a:srgbClr val="FFFFFF"/>
        </a:accent3>
        <a:accent4>
          <a:srgbClr val="000000"/>
        </a:accent4>
        <a:accent5>
          <a:srgbClr val="ABB0C9"/>
        </a:accent5>
        <a:accent6>
          <a:srgbClr val="AAAEAF"/>
        </a:accent6>
        <a:hlink>
          <a:srgbClr val="D9E3D4"/>
        </a:hlink>
        <a:folHlink>
          <a:srgbClr val="CBF199"/>
        </a:folHlink>
      </a:clrScheme>
      <a:clrMap bg1="lt1" tx1="dk1" bg2="lt2" tx2="dk2" accent1="accent1" accent2="accent2" accent3="accent3" accent4="accent4" accent5="accent5" accent6="accent6" hlink="hlink" folHlink="folHlink"/>
    </a:extraClrScheme>
    <a:extraClrScheme>
      <a:clrScheme name="Education 14">
        <a:dk1>
          <a:srgbClr val="000000"/>
        </a:dk1>
        <a:lt1>
          <a:srgbClr val="FFFFFF"/>
        </a:lt1>
        <a:dk2>
          <a:srgbClr val="FFFFFF"/>
        </a:dk2>
        <a:lt2>
          <a:srgbClr val="969696"/>
        </a:lt2>
        <a:accent1>
          <a:srgbClr val="75B947"/>
        </a:accent1>
        <a:accent2>
          <a:srgbClr val="0099FF"/>
        </a:accent2>
        <a:accent3>
          <a:srgbClr val="FFFFFF"/>
        </a:accent3>
        <a:accent4>
          <a:srgbClr val="000000"/>
        </a:accent4>
        <a:accent5>
          <a:srgbClr val="BDD9B1"/>
        </a:accent5>
        <a:accent6>
          <a:srgbClr val="008AE7"/>
        </a:accent6>
        <a:hlink>
          <a:srgbClr val="FF9900"/>
        </a:hlink>
        <a:folHlink>
          <a:srgbClr val="2A4319"/>
        </a:folHlink>
      </a:clrScheme>
      <a:clrMap bg1="lt1" tx1="dk1" bg2="lt2" tx2="dk2" accent1="accent1" accent2="accent2" accent3="accent3" accent4="accent4" accent5="accent5" accent6="accent6" hlink="hlink" folHlink="folHlink"/>
    </a:extraClrScheme>
    <a:extraClrScheme>
      <a:clrScheme name="Education 15">
        <a:dk1>
          <a:srgbClr val="FFFFFF"/>
        </a:dk1>
        <a:lt1>
          <a:srgbClr val="FFFFFF"/>
        </a:lt1>
        <a:dk2>
          <a:srgbClr val="FFFFFF"/>
        </a:dk2>
        <a:lt2>
          <a:srgbClr val="969696"/>
        </a:lt2>
        <a:accent1>
          <a:srgbClr val="75B947"/>
        </a:accent1>
        <a:accent2>
          <a:srgbClr val="0099FF"/>
        </a:accent2>
        <a:accent3>
          <a:srgbClr val="FFFFFF"/>
        </a:accent3>
        <a:accent4>
          <a:srgbClr val="DADADA"/>
        </a:accent4>
        <a:accent5>
          <a:srgbClr val="BDD9B1"/>
        </a:accent5>
        <a:accent6>
          <a:srgbClr val="008AE7"/>
        </a:accent6>
        <a:hlink>
          <a:srgbClr val="FF9900"/>
        </a:hlink>
        <a:folHlink>
          <a:srgbClr val="2A431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blackboard-powerpoint-template</Template>
  <TotalTime>728</TotalTime>
  <Words>1024</Words>
  <Application>Microsoft Office PowerPoint</Application>
  <PresentationFormat>全屏显示(4:3)</PresentationFormat>
  <Paragraphs>105</Paragraphs>
  <Slides>14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16" baseType="lpstr">
      <vt:lpstr>Education</vt:lpstr>
      <vt:lpstr>Chart</vt:lpstr>
      <vt:lpstr>QQ聊天系统</vt:lpstr>
      <vt:lpstr>简介</vt:lpstr>
      <vt:lpstr>概括</vt:lpstr>
      <vt:lpstr>项目中所花费的时间比例</vt:lpstr>
      <vt:lpstr>项目需求</vt:lpstr>
      <vt:lpstr>主要的功能界面</vt:lpstr>
      <vt:lpstr>实现方案</vt:lpstr>
      <vt:lpstr>用到的技术</vt:lpstr>
      <vt:lpstr>关键技术1</vt:lpstr>
      <vt:lpstr>关键技术2</vt:lpstr>
      <vt:lpstr>关键技术3</vt:lpstr>
      <vt:lpstr>遇到的问题以及解决的方案</vt:lpstr>
      <vt:lpstr>总结</vt:lpstr>
      <vt:lpstr>致谢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YANGS-PC</dc:creator>
  <cp:lastModifiedBy>USER</cp:lastModifiedBy>
  <cp:revision>13</cp:revision>
  <dcterms:created xsi:type="dcterms:W3CDTF">2016-05-18T14:44:05Z</dcterms:created>
  <dcterms:modified xsi:type="dcterms:W3CDTF">2016-06-26T12:41:09Z</dcterms:modified>
</cp:coreProperties>
</file>