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3">
  <p:sldMasterIdLst>
    <p:sldMasterId id="2147483648" r:id="rId1"/>
  </p:sldMasterIdLst>
  <p:notesMasterIdLst>
    <p:notesMasterId r:id="rId25"/>
  </p:notesMasterIdLst>
  <p:sldIdLst>
    <p:sldId id="256" r:id="rId2"/>
    <p:sldId id="257" r:id="rId3"/>
    <p:sldId id="281" r:id="rId4"/>
    <p:sldId id="258" r:id="rId5"/>
    <p:sldId id="259" r:id="rId6"/>
    <p:sldId id="260" r:id="rId7"/>
    <p:sldId id="261" r:id="rId8"/>
    <p:sldId id="262" r:id="rId9"/>
    <p:sldId id="263" r:id="rId10"/>
    <p:sldId id="264" r:id="rId11"/>
    <p:sldId id="266" r:id="rId12"/>
    <p:sldId id="267" r:id="rId13"/>
    <p:sldId id="286" r:id="rId14"/>
    <p:sldId id="268" r:id="rId15"/>
    <p:sldId id="285" r:id="rId16"/>
    <p:sldId id="277" r:id="rId17"/>
    <p:sldId id="278" r:id="rId18"/>
    <p:sldId id="271" r:id="rId19"/>
    <p:sldId id="276" r:id="rId20"/>
    <p:sldId id="287" r:id="rId21"/>
    <p:sldId id="272" r:id="rId22"/>
    <p:sldId id="273" r:id="rId23"/>
    <p:sldId id="274" r:id="rId24"/>
  </p:sldIdLst>
  <p:sldSz cx="18288000" cy="10287000"/>
  <p:notesSz cx="6858000" cy="9144000"/>
  <p:embeddedFontLst>
    <p:embeddedFont>
      <p:font typeface="Arial Black" panose="020B0A04020102020204" pitchFamily="34" charset="0"/>
      <p:bold r:id="rId26"/>
    </p:embeddedFont>
    <p:embeddedFont>
      <p:font typeface="Bebas Neue" panose="020B0606020202050201" pitchFamily="34" charset="0"/>
      <p:regular r:id="rId27"/>
    </p:embeddedFont>
    <p:embeddedFont>
      <p:font typeface="Bebas Neue Bold" panose="020B0604020202020204" charset="0"/>
      <p:regular r:id="rId28"/>
    </p:embeddedFont>
    <p:embeddedFont>
      <p:font typeface="Canva Sans" panose="020B0604020202020204" charset="0"/>
      <p:regular r:id="rId29"/>
    </p:embeddedFont>
    <p:embeddedFont>
      <p:font typeface="Canva Sans Bold" panose="020B0604020202020204" charset="0"/>
      <p:regular r:id="rId30"/>
    </p:embeddedFont>
    <p:embeddedFont>
      <p:font typeface="DM Sans" pitchFamily="2" charset="0"/>
      <p:regular r:id="rId31"/>
      <p:bold r:id="rId32"/>
      <p:italic r:id="rId33"/>
      <p:boldItalic r:id="rId34"/>
    </p:embeddedFont>
    <p:embeddedFont>
      <p:font typeface="DM Sans Bold" charset="0"/>
      <p:regular r:id="rId35"/>
    </p:embeddedFont>
    <p:embeddedFont>
      <p:font typeface="Instrument Sans" panose="020B0604020202020204" charset="0"/>
      <p:regular r:id="rId36"/>
    </p:embeddedFont>
    <p:embeddedFont>
      <p:font typeface="Open Sans" panose="020B0606030504020204" pitchFamily="34" charset="0"/>
      <p:regular r:id="rId37"/>
      <p:bold r:id="rId38"/>
      <p:italic r:id="rId39"/>
      <p:boldItalic r:id="rId40"/>
    </p:embeddedFont>
    <p:embeddedFont>
      <p:font typeface="Open Sans Bold" panose="020B0806030504020204" charset="0"/>
      <p:regular r:id="rId41"/>
    </p:embeddedFont>
    <p:embeddedFont>
      <p:font typeface="Poppins Ultra-Bold" panose="020B0604020202020204" charset="0"/>
      <p:regular r:id="rId42"/>
    </p:embeddedFont>
    <p:embeddedFont>
      <p:font typeface="Trebuchet MS" panose="020B060302020202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25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1742" autoAdjust="0"/>
  </p:normalViewPr>
  <p:slideViewPr>
    <p:cSldViewPr>
      <p:cViewPr>
        <p:scale>
          <a:sx n="41" d="100"/>
          <a:sy n="41" d="100"/>
        </p:scale>
        <p:origin x="10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1F50F-AC88-4837-ADE5-E416B75C7A2F}" type="datetimeFigureOut">
              <a:rPr lang="fr-FR" smtClean="0"/>
              <a:t>20/09/2024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E91E3-5C57-4620-8235-84E91D4B3708}" type="slidenum">
              <a:rPr lang="fr-FR" smtClean="0"/>
              <a:t>‹#›</a:t>
            </a:fld>
            <a:endParaRPr lang="fr-FR"/>
          </a:p>
        </p:txBody>
      </p:sp>
    </p:spTree>
    <p:extLst>
      <p:ext uri="{BB962C8B-B14F-4D97-AF65-F5344CB8AC3E}">
        <p14:creationId xmlns:p14="http://schemas.microsoft.com/office/powerpoint/2010/main" val="416457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F7E91E3-5C57-4620-8235-84E91D4B3708}" type="slidenum">
              <a:rPr lang="fr-FR" smtClean="0"/>
              <a:t>1</a:t>
            </a:fld>
            <a:endParaRPr lang="fr-FR"/>
          </a:p>
        </p:txBody>
      </p:sp>
    </p:spTree>
    <p:extLst>
      <p:ext uri="{BB962C8B-B14F-4D97-AF65-F5344CB8AC3E}">
        <p14:creationId xmlns:p14="http://schemas.microsoft.com/office/powerpoint/2010/main" val="73283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Comme étant des élèves en 3e année informatique et réseau, nous avons eu l’opportunité d'effectuer un stage auprès de l'ONDA. Notre mission était clair, il consistait à concevoir un site web qui facilite aux voyageurs la réservation de vols ainsi que la gestion des données qui accompagne cette procédure.</a:t>
            </a:r>
          </a:p>
          <a:p>
            <a:pPr>
              <a:lnSpc>
                <a:spcPts val="2850"/>
              </a:lnSpc>
            </a:pPr>
            <a:r>
              <a:rPr lang="fr-FR" sz="1200" dirty="0"/>
              <a:t>Notre site offre plusieurs fonctionnalités notamment :</a:t>
            </a:r>
          </a:p>
          <a:p>
            <a:pPr>
              <a:lnSpc>
                <a:spcPts val="2850"/>
              </a:lnSpc>
            </a:pPr>
            <a:r>
              <a:rPr lang="fr-FR" sz="1200" dirty="0"/>
              <a:t>1-la gestion des reservation et des billets </a:t>
            </a:r>
          </a:p>
          <a:p>
            <a:pPr>
              <a:lnSpc>
                <a:spcPts val="2850"/>
              </a:lnSpc>
            </a:pPr>
            <a:r>
              <a:rPr lang="fr-FR" sz="1200" dirty="0"/>
              <a:t>2-La possibilité d’ajouter une carte bancaire pour payer </a:t>
            </a:r>
          </a:p>
          <a:p>
            <a:pPr>
              <a:lnSpc>
                <a:spcPts val="2850"/>
              </a:lnSpc>
            </a:pPr>
            <a:r>
              <a:rPr lang="fr-FR" sz="1200" dirty="0"/>
              <a:t>3-la gestion des déclarations légales, notamment douanières.</a:t>
            </a:r>
          </a:p>
          <a:p>
            <a:pPr>
              <a:lnSpc>
                <a:spcPts val="2850"/>
              </a:lnSpc>
            </a:pPr>
            <a:r>
              <a:rPr lang="fr-FR" sz="1200" dirty="0"/>
              <a:t>Le site offre d’autre fonctionnalités qu’on va voir tout à l’heure dans un autre chapitre.</a:t>
            </a:r>
          </a:p>
          <a:p>
            <a:pPr>
              <a:lnSpc>
                <a:spcPts val="2850"/>
              </a:lnSpc>
            </a:pPr>
            <a:r>
              <a:rPr lang="fr-FR" sz="1200" dirty="0"/>
              <a:t>Avant d’entamer le site et ses fonctionnalité, j’aimerai bien parler un petit peu à propos de l’ONDA,  comme étant l’organisme d’accueil de ce stage.</a:t>
            </a:r>
          </a:p>
          <a:p>
            <a:pPr>
              <a:lnSpc>
                <a:spcPts val="2850"/>
              </a:lnSpc>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endParaRPr lang="en-US" dirty="0"/>
          </a:p>
        </p:txBody>
      </p:sp>
      <p:sp>
        <p:nvSpPr>
          <p:cNvPr id="4" name="Slide Number Placeholder 3"/>
          <p:cNvSpPr>
            <a:spLocks noGrp="1"/>
          </p:cNvSpPr>
          <p:nvPr>
            <p:ph type="sldNum" sz="quarter" idx="5"/>
          </p:nvPr>
        </p:nvSpPr>
        <p:spPr/>
        <p:txBody>
          <a:bodyPr/>
          <a:lstStyle/>
          <a:p>
            <a:fld id="{6F7E91E3-5C57-4620-8235-84E91D4B3708}" type="slidenum">
              <a:rPr lang="fr-FR" smtClean="0"/>
              <a:t>3</a:t>
            </a:fld>
            <a:endParaRPr lang="fr-FR"/>
          </a:p>
        </p:txBody>
      </p:sp>
    </p:spTree>
    <p:extLst>
      <p:ext uri="{BB962C8B-B14F-4D97-AF65-F5344CB8AC3E}">
        <p14:creationId xmlns:p14="http://schemas.microsoft.com/office/powerpoint/2010/main" val="136140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L'Office national des aéroports ou ONDA est l'établissement public chargé des aéroports et du contrôle de la navigation aérienne au Maroc.</a:t>
            </a:r>
          </a:p>
        </p:txBody>
      </p:sp>
      <p:sp>
        <p:nvSpPr>
          <p:cNvPr id="4" name="Espace réservé du numéro de diapositive 3"/>
          <p:cNvSpPr>
            <a:spLocks noGrp="1"/>
          </p:cNvSpPr>
          <p:nvPr>
            <p:ph type="sldNum" sz="quarter" idx="10"/>
          </p:nvPr>
        </p:nvSpPr>
        <p:spPr/>
        <p:txBody>
          <a:bodyPr/>
          <a:lstStyle/>
          <a:p>
            <a:fld id="{6F7E91E3-5C57-4620-8235-84E91D4B3708}" type="slidenum">
              <a:rPr lang="fr-FR" smtClean="0"/>
              <a:t>5</a:t>
            </a:fld>
            <a:endParaRPr lang="fr-FR"/>
          </a:p>
        </p:txBody>
      </p:sp>
    </p:spTree>
    <p:extLst>
      <p:ext uri="{BB962C8B-B14F-4D97-AF65-F5344CB8AC3E}">
        <p14:creationId xmlns:p14="http://schemas.microsoft.com/office/powerpoint/2010/main" val="364512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F7E91E3-5C57-4620-8235-84E91D4B3708}" type="slidenum">
              <a:rPr lang="fr-FR" smtClean="0"/>
              <a:t>6</a:t>
            </a:fld>
            <a:endParaRPr lang="fr-FR"/>
          </a:p>
        </p:txBody>
      </p:sp>
    </p:spTree>
    <p:extLst>
      <p:ext uri="{BB962C8B-B14F-4D97-AF65-F5344CB8AC3E}">
        <p14:creationId xmlns:p14="http://schemas.microsoft.com/office/powerpoint/2010/main" val="414149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F7E91E3-5C57-4620-8235-84E91D4B3708}" type="slidenum">
              <a:rPr lang="fr-FR" smtClean="0"/>
              <a:t>9</a:t>
            </a:fld>
            <a:endParaRPr lang="fr-FR"/>
          </a:p>
        </p:txBody>
      </p:sp>
    </p:spTree>
    <p:extLst>
      <p:ext uri="{BB962C8B-B14F-4D97-AF65-F5344CB8AC3E}">
        <p14:creationId xmlns:p14="http://schemas.microsoft.com/office/powerpoint/2010/main" val="6215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aseline="0" dirty="0"/>
              <a:t> </a:t>
            </a:r>
            <a:endParaRPr lang="fr-FR" dirty="0"/>
          </a:p>
        </p:txBody>
      </p:sp>
      <p:sp>
        <p:nvSpPr>
          <p:cNvPr id="4" name="Espace réservé du numéro de diapositive 3"/>
          <p:cNvSpPr>
            <a:spLocks noGrp="1"/>
          </p:cNvSpPr>
          <p:nvPr>
            <p:ph type="sldNum" sz="quarter" idx="10"/>
          </p:nvPr>
        </p:nvSpPr>
        <p:spPr/>
        <p:txBody>
          <a:bodyPr/>
          <a:lstStyle/>
          <a:p>
            <a:fld id="{6F7E91E3-5C57-4620-8235-84E91D4B3708}" type="slidenum">
              <a:rPr lang="fr-FR" smtClean="0"/>
              <a:t>10</a:t>
            </a:fld>
            <a:endParaRPr lang="fr-FR"/>
          </a:p>
        </p:txBody>
      </p:sp>
    </p:spTree>
    <p:extLst>
      <p:ext uri="{BB962C8B-B14F-4D97-AF65-F5344CB8AC3E}">
        <p14:creationId xmlns:p14="http://schemas.microsoft.com/office/powerpoint/2010/main" val="1867526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les </a:t>
            </a:r>
            <a:r>
              <a:rPr lang="en-US" sz="1200" dirty="0">
                <a:solidFill>
                  <a:srgbClr val="5B5F71"/>
                </a:solidFill>
                <a:latin typeface="Instrument Sans" pitchFamily="34" charset="0"/>
                <a:ea typeface="Instrument Sans" pitchFamily="34" charset="-122"/>
                <a:cs typeface="Instrument Sans" pitchFamily="34" charset="-120"/>
              </a:rPr>
              <a:t>Technologies </a:t>
            </a:r>
            <a:r>
              <a:rPr lang="en-US" sz="1200" dirty="0" err="1">
                <a:solidFill>
                  <a:srgbClr val="5B5F71"/>
                </a:solidFill>
                <a:latin typeface="Instrument Sans" pitchFamily="34" charset="0"/>
                <a:ea typeface="Instrument Sans" pitchFamily="34" charset="-122"/>
                <a:cs typeface="Instrument Sans" pitchFamily="34" charset="-120"/>
              </a:rPr>
              <a:t>utilisées</a:t>
            </a:r>
            <a:r>
              <a:rPr lang="en-US" sz="1200" dirty="0">
                <a:solidFill>
                  <a:srgbClr val="5B5F71"/>
                </a:solidFill>
                <a:latin typeface="Instrument Sans" pitchFamily="34" charset="0"/>
                <a:ea typeface="Instrument Sans" pitchFamily="34" charset="-122"/>
                <a:cs typeface="Instrument Sans" pitchFamily="34" charset="-12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5B5F71"/>
                </a:solidFill>
                <a:latin typeface="Instrument Sans" pitchFamily="34" charset="0"/>
                <a:ea typeface="Instrument Sans" pitchFamily="34" charset="-122"/>
                <a:cs typeface="Instrument Sans" pitchFamily="34" charset="-120"/>
              </a:rPr>
              <a:t>Frontend</a:t>
            </a:r>
            <a:r>
              <a:rPr lang="en-US" sz="1200" dirty="0">
                <a:solidFill>
                  <a:srgbClr val="5B5F71"/>
                </a:solidFill>
                <a:latin typeface="Instrument Sans" pitchFamily="34" charset="0"/>
                <a:ea typeface="Instrument Sans" pitchFamily="34" charset="-122"/>
                <a:cs typeface="Instrument Sans" pitchFamily="34" charset="-120"/>
              </a:rPr>
              <a:t> : HTML5, CSS3, Bootstrap pour </a:t>
            </a:r>
            <a:r>
              <a:rPr lang="en-US" sz="1200" dirty="0" err="1">
                <a:solidFill>
                  <a:srgbClr val="5B5F71"/>
                </a:solidFill>
                <a:latin typeface="Instrument Sans" pitchFamily="34" charset="0"/>
                <a:ea typeface="Instrument Sans" pitchFamily="34" charset="-122"/>
                <a:cs typeface="Instrument Sans" pitchFamily="34" charset="-120"/>
              </a:rPr>
              <a:t>l'interface</a:t>
            </a:r>
            <a:r>
              <a:rPr lang="en-US" sz="1200" dirty="0">
                <a:solidFill>
                  <a:srgbClr val="5B5F71"/>
                </a:solidFill>
                <a:latin typeface="Instrument Sans" pitchFamily="34" charset="0"/>
                <a:ea typeface="Instrument Sans" pitchFamily="34" charset="-122"/>
                <a:cs typeface="Instrument Sans" pitchFamily="34" charset="-120"/>
              </a:rPr>
              <a:t> </a:t>
            </a:r>
            <a:r>
              <a:rPr lang="en-US" sz="1200" dirty="0" err="1">
                <a:solidFill>
                  <a:srgbClr val="5B5F71"/>
                </a:solidFill>
                <a:latin typeface="Instrument Sans" pitchFamily="34" charset="0"/>
                <a:ea typeface="Instrument Sans" pitchFamily="34" charset="-122"/>
                <a:cs typeface="Instrument Sans" pitchFamily="34" charset="-120"/>
              </a:rPr>
              <a:t>utilisateur</a:t>
            </a:r>
            <a:r>
              <a:rPr lang="en-US" sz="1200" dirty="0">
                <a:solidFill>
                  <a:srgbClr val="5B5F71"/>
                </a:solidFill>
                <a:latin typeface="Instrument Sans" pitchFamily="34" charset="0"/>
                <a:ea typeface="Instrument Sans" pitchFamily="34" charset="-122"/>
                <a:cs typeface="Instrument Sans" pitchFamily="34" charset="-12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5B5F71"/>
                </a:solidFill>
                <a:latin typeface="Instrument Sans" pitchFamily="34" charset="0"/>
                <a:ea typeface="Instrument Sans" pitchFamily="34" charset="-122"/>
                <a:cs typeface="Instrument Sans" pitchFamily="34" charset="-120"/>
              </a:rPr>
              <a:t>Backend</a:t>
            </a:r>
            <a:r>
              <a:rPr lang="en-US" sz="1200" dirty="0">
                <a:solidFill>
                  <a:srgbClr val="5B5F71"/>
                </a:solidFill>
                <a:latin typeface="Instrument Sans" pitchFamily="34" charset="0"/>
                <a:ea typeface="Instrument Sans" pitchFamily="34" charset="-122"/>
                <a:cs typeface="Instrument Sans" pitchFamily="34" charset="-120"/>
              </a:rPr>
              <a:t> : Laravel (PHP), pour la gestion des routes, des </a:t>
            </a:r>
            <a:r>
              <a:rPr lang="en-US" sz="1200" dirty="0" err="1">
                <a:solidFill>
                  <a:srgbClr val="5B5F71"/>
                </a:solidFill>
                <a:latin typeface="Instrument Sans" pitchFamily="34" charset="0"/>
                <a:ea typeface="Instrument Sans" pitchFamily="34" charset="-122"/>
                <a:cs typeface="Instrument Sans" pitchFamily="34" charset="-120"/>
              </a:rPr>
              <a:t>contrôleurs</a:t>
            </a:r>
            <a:r>
              <a:rPr lang="en-US" sz="1200" dirty="0">
                <a:solidFill>
                  <a:srgbClr val="5B5F71"/>
                </a:solidFill>
                <a:latin typeface="Instrument Sans" pitchFamily="34" charset="0"/>
                <a:ea typeface="Instrument Sans" pitchFamily="34" charset="-122"/>
                <a:cs typeface="Instrument Sans" pitchFamily="34" charset="-120"/>
              </a:rPr>
              <a:t>, et de la base de données.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5B5F71"/>
                </a:solidFill>
                <a:latin typeface="Instrument Sans" pitchFamily="34" charset="0"/>
                <a:ea typeface="Instrument Sans" pitchFamily="34" charset="-122"/>
                <a:cs typeface="Instrument Sans" pitchFamily="34" charset="-120"/>
              </a:rPr>
              <a:t>Base de données</a:t>
            </a:r>
            <a:r>
              <a:rPr lang="en-US" sz="1200" dirty="0">
                <a:solidFill>
                  <a:srgbClr val="5B5F71"/>
                </a:solidFill>
                <a:latin typeface="Instrument Sans" pitchFamily="34" charset="0"/>
                <a:ea typeface="Instrument Sans" pitchFamily="34" charset="-122"/>
                <a:cs typeface="Instrument Sans" pitchFamily="34" charset="-120"/>
              </a:rPr>
              <a:t> : MySQL, avec phpMyAdmin pour la gestion des tables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6F7E91E3-5C57-4620-8235-84E91D4B3708}" type="slidenum">
              <a:rPr lang="fr-FR" smtClean="0"/>
              <a:t>19</a:t>
            </a:fld>
            <a:endParaRPr lang="fr-FR"/>
          </a:p>
        </p:txBody>
      </p:sp>
    </p:spTree>
    <p:extLst>
      <p:ext uri="{BB962C8B-B14F-4D97-AF65-F5344CB8AC3E}">
        <p14:creationId xmlns:p14="http://schemas.microsoft.com/office/powerpoint/2010/main" val="332026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Pendant notre stage nous avons développé ensemble un site web de réservation en ligne. Ce projet nous a permis de renforcer nos compétences en développement web tout en créant une plateforme </a:t>
            </a:r>
            <a:r>
              <a:rPr lang="en-US" dirty="0" err="1"/>
              <a:t>efficace</a:t>
            </a:r>
            <a:r>
              <a:rPr lang="fr-FR" dirty="0"/>
              <a:t> pour les utilisateurs.</a:t>
            </a:r>
          </a:p>
          <a:p>
            <a:r>
              <a:rPr lang="fr-FR" dirty="0"/>
              <a:t>Ce projet nous a offert l'occasion de surmonter des défis techniques et mental tout en répondant aux exigences du cahier des charges.</a:t>
            </a:r>
          </a:p>
          <a:p>
            <a:r>
              <a:rPr lang="fr-FR" dirty="0"/>
              <a:t>Parmi les défis qu’on devait surmonter était la réalisation du projet comme il faut sous contrainte de temps, il fallait aussi maitriser une nouvelle technologie (</a:t>
            </a:r>
            <a:r>
              <a:rPr lang="fr-FR" dirty="0" err="1"/>
              <a:t>laravel</a:t>
            </a:r>
            <a:r>
              <a:rPr lang="fr-FR" dirty="0"/>
              <a:t>) afin de réaliser ce projet, ce qui a pris beaucoup d’effort et de temps, sans oublier les difficultés de s’adapter à un nouvel environnement.</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évidemment, le projet ne s’</a:t>
            </a:r>
            <a:r>
              <a:rPr lang="fr-FR" dirty="0" err="1"/>
              <a:t>arrete</a:t>
            </a:r>
            <a:r>
              <a:rPr lang="fr-FR" dirty="0"/>
              <a:t> pas là, plusieurs fonctionnalité pourrait être implémenter pour améliorer d’avantage le site. </a:t>
            </a:r>
            <a:r>
              <a:rPr lang="fr-FR" dirty="0" err="1"/>
              <a:t>Notemment</a:t>
            </a:r>
            <a:r>
              <a:rPr lang="fr-FR" dirty="0"/>
              <a:t> : L’</a:t>
            </a:r>
            <a:r>
              <a:rPr lang="en-US" sz="1200" dirty="0" err="1">
                <a:solidFill>
                  <a:srgbClr val="5B5F71"/>
                </a:solidFill>
                <a:latin typeface="Instrument Sans" pitchFamily="34" charset="0"/>
                <a:cs typeface="Instrument Sans" pitchFamily="34" charset="-120"/>
              </a:rPr>
              <a:t>i</a:t>
            </a:r>
            <a:r>
              <a:rPr lang="en-US" sz="1200" dirty="0" err="1">
                <a:solidFill>
                  <a:srgbClr val="5B5F71"/>
                </a:solidFill>
                <a:latin typeface="Instrument Sans" pitchFamily="34" charset="0"/>
                <a:ea typeface="Instrument Sans" pitchFamily="34" charset="-122"/>
                <a:cs typeface="Instrument Sans" pitchFamily="34" charset="-120"/>
              </a:rPr>
              <a:t>ntégration</a:t>
            </a:r>
            <a:r>
              <a:rPr lang="en-US" sz="1200" dirty="0">
                <a:solidFill>
                  <a:srgbClr val="5B5F71"/>
                </a:solidFill>
                <a:latin typeface="Instrument Sans" pitchFamily="34" charset="0"/>
                <a:ea typeface="Instrument Sans" pitchFamily="34" charset="-122"/>
                <a:cs typeface="Instrument Sans" pitchFamily="34" charset="-120"/>
              </a:rPr>
              <a:t> </a:t>
            </a:r>
            <a:r>
              <a:rPr lang="en-US" sz="1200" dirty="0" err="1">
                <a:solidFill>
                  <a:srgbClr val="5B5F71"/>
                </a:solidFill>
                <a:latin typeface="Instrument Sans" pitchFamily="34" charset="0"/>
                <a:ea typeface="Instrument Sans" pitchFamily="34" charset="-122"/>
                <a:cs typeface="Instrument Sans" pitchFamily="34" charset="-120"/>
              </a:rPr>
              <a:t>d'API</a:t>
            </a:r>
            <a:r>
              <a:rPr lang="en-US" sz="1200" dirty="0">
                <a:solidFill>
                  <a:srgbClr val="5B5F71"/>
                </a:solidFill>
                <a:latin typeface="Instrument Sans" pitchFamily="34" charset="0"/>
                <a:ea typeface="Instrument Sans" pitchFamily="34" charset="-122"/>
                <a:cs typeface="Instrument Sans" pitchFamily="34" charset="-120"/>
              </a:rPr>
              <a:t> externes </a:t>
            </a:r>
            <a:r>
              <a:rPr lang="en-US" sz="1200" dirty="0" err="1">
                <a:solidFill>
                  <a:srgbClr val="5B5F71"/>
                </a:solidFill>
                <a:latin typeface="Instrument Sans" pitchFamily="34" charset="0"/>
                <a:ea typeface="Instrument Sans" pitchFamily="34" charset="-122"/>
                <a:cs typeface="Instrument Sans" pitchFamily="34" charset="-120"/>
              </a:rPr>
              <a:t>afin</a:t>
            </a:r>
            <a:r>
              <a:rPr lang="en-US" sz="1200" dirty="0">
                <a:solidFill>
                  <a:srgbClr val="5B5F71"/>
                </a:solidFill>
                <a:latin typeface="Instrument Sans" pitchFamily="34" charset="0"/>
                <a:ea typeface="Instrument Sans" pitchFamily="34" charset="-122"/>
                <a:cs typeface="Instrument Sans" pitchFamily="34" charset="-120"/>
              </a:rPr>
              <a:t> </a:t>
            </a:r>
            <a:r>
              <a:rPr lang="en-US" sz="1200" dirty="0" err="1">
                <a:solidFill>
                  <a:srgbClr val="5B5F71"/>
                </a:solidFill>
                <a:latin typeface="Instrument Sans" pitchFamily="34" charset="0"/>
                <a:ea typeface="Instrument Sans" pitchFamily="34" charset="-122"/>
                <a:cs typeface="Instrument Sans" pitchFamily="34" charset="-120"/>
              </a:rPr>
              <a:t>d’élargir</a:t>
            </a:r>
            <a:r>
              <a:rPr lang="en-US" sz="1200" dirty="0">
                <a:solidFill>
                  <a:srgbClr val="5B5F71"/>
                </a:solidFill>
                <a:latin typeface="Instrument Sans" pitchFamily="34" charset="0"/>
                <a:ea typeface="Instrument Sans" pitchFamily="34" charset="-122"/>
                <a:cs typeface="Instrument Sans" pitchFamily="34" charset="-120"/>
              </a:rPr>
              <a:t> les services et </a:t>
            </a:r>
            <a:r>
              <a:rPr lang="en-US" sz="1200" dirty="0" err="1">
                <a:solidFill>
                  <a:srgbClr val="5B5F71"/>
                </a:solidFill>
                <a:latin typeface="Instrument Sans" pitchFamily="34" charset="0"/>
                <a:ea typeface="Instrument Sans" pitchFamily="34" charset="-122"/>
                <a:cs typeface="Instrument Sans" pitchFamily="34" charset="-120"/>
              </a:rPr>
              <a:t>améliorer</a:t>
            </a:r>
            <a:r>
              <a:rPr lang="en-US" sz="1200" dirty="0">
                <a:solidFill>
                  <a:srgbClr val="5B5F71"/>
                </a:solidFill>
                <a:latin typeface="Instrument Sans" pitchFamily="34" charset="0"/>
                <a:ea typeface="Instrument Sans" pitchFamily="34" charset="-122"/>
                <a:cs typeface="Instrument Sans" pitchFamily="34" charset="-120"/>
              </a:rPr>
              <a:t> </a:t>
            </a:r>
            <a:r>
              <a:rPr lang="en-US" sz="1200" dirty="0" err="1">
                <a:solidFill>
                  <a:srgbClr val="5B5F71"/>
                </a:solidFill>
                <a:latin typeface="Instrument Sans" pitchFamily="34" charset="0"/>
                <a:ea typeface="Instrument Sans" pitchFamily="34" charset="-122"/>
                <a:cs typeface="Instrument Sans" pitchFamily="34" charset="-120"/>
              </a:rPr>
              <a:t>l’experience</a:t>
            </a:r>
            <a:r>
              <a:rPr lang="en-US" sz="1200" dirty="0">
                <a:solidFill>
                  <a:srgbClr val="5B5F71"/>
                </a:solidFill>
                <a:latin typeface="Instrument Sans" pitchFamily="34" charset="0"/>
                <a:ea typeface="Instrument Sans" pitchFamily="34" charset="-122"/>
                <a:cs typeface="Instrument Sans" pitchFamily="34" charset="-120"/>
              </a:rPr>
              <a:t> de </a:t>
            </a:r>
            <a:r>
              <a:rPr lang="en-US" sz="1200" dirty="0" err="1">
                <a:solidFill>
                  <a:srgbClr val="5B5F71"/>
                </a:solidFill>
                <a:latin typeface="Instrument Sans" pitchFamily="34" charset="0"/>
                <a:ea typeface="Instrument Sans" pitchFamily="34" charset="-122"/>
                <a:cs typeface="Instrument Sans" pitchFamily="34" charset="-120"/>
              </a:rPr>
              <a:t>l’utilisateur</a:t>
            </a:r>
            <a:r>
              <a:rPr lang="en-US" sz="1200" dirty="0">
                <a:solidFill>
                  <a:srgbClr val="5B5F71"/>
                </a:solidFill>
                <a:latin typeface="Instrument Sans" pitchFamily="34" charset="0"/>
                <a:ea typeface="Instrument Sans" pitchFamily="34" charset="-122"/>
                <a:cs typeface="Instrument Sans" pitchFamily="34" charset="-120"/>
              </a:rPr>
              <a:t>.</a:t>
            </a:r>
            <a:endParaRPr lang="en-US" sz="1200" dirty="0"/>
          </a:p>
          <a:p>
            <a:endParaRPr lang="fr-FR" dirty="0"/>
          </a:p>
          <a:p>
            <a:r>
              <a:rPr lang="fr-FR" dirty="0"/>
              <a:t> En conclusion, nous considérons ce stage comme étant une grande opportunité d'apprentissage et de développement personnelle et professionnel.</a:t>
            </a:r>
          </a:p>
        </p:txBody>
      </p:sp>
      <p:sp>
        <p:nvSpPr>
          <p:cNvPr id="4" name="Espace réservé du numéro de diapositive 3"/>
          <p:cNvSpPr>
            <a:spLocks noGrp="1"/>
          </p:cNvSpPr>
          <p:nvPr>
            <p:ph type="sldNum" sz="quarter" idx="10"/>
          </p:nvPr>
        </p:nvSpPr>
        <p:spPr/>
        <p:txBody>
          <a:bodyPr/>
          <a:lstStyle/>
          <a:p>
            <a:fld id="{6F7E91E3-5C57-4620-8235-84E91D4B3708}" type="slidenum">
              <a:rPr lang="fr-FR" smtClean="0"/>
              <a:t>22</a:t>
            </a:fld>
            <a:endParaRPr lang="fr-FR"/>
          </a:p>
        </p:txBody>
      </p:sp>
    </p:spTree>
    <p:extLst>
      <p:ext uri="{BB962C8B-B14F-4D97-AF65-F5344CB8AC3E}">
        <p14:creationId xmlns:p14="http://schemas.microsoft.com/office/powerpoint/2010/main" val="2817171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3" name="Freeform 3"/>
          <p:cNvSpPr/>
          <p:nvPr/>
        </p:nvSpPr>
        <p:spPr>
          <a:xfrm>
            <a:off x="576682" y="328506"/>
            <a:ext cx="4635464" cy="1017437"/>
          </a:xfrm>
          <a:custGeom>
            <a:avLst/>
            <a:gdLst/>
            <a:ahLst/>
            <a:cxnLst/>
            <a:rect l="l" t="t" r="r" b="b"/>
            <a:pathLst>
              <a:path w="4635464" h="1017437">
                <a:moveTo>
                  <a:pt x="0" y="0"/>
                </a:moveTo>
                <a:lnTo>
                  <a:pt x="4635464" y="0"/>
                </a:lnTo>
                <a:lnTo>
                  <a:pt x="4635464" y="1017436"/>
                </a:lnTo>
                <a:lnTo>
                  <a:pt x="0" y="1017436"/>
                </a:lnTo>
                <a:lnTo>
                  <a:pt x="0" y="0"/>
                </a:lnTo>
                <a:close/>
              </a:path>
            </a:pathLst>
          </a:custGeom>
          <a:blipFill>
            <a:blip r:embed="rId3"/>
            <a:stretch>
              <a:fillRect l="-1321" t="-385" b="-385"/>
            </a:stretch>
          </a:blipFill>
        </p:spPr>
        <p:txBody>
          <a:bodyPr/>
          <a:lstStyle/>
          <a:p>
            <a:endParaRPr lang="en-US"/>
          </a:p>
        </p:txBody>
      </p:sp>
      <p:grpSp>
        <p:nvGrpSpPr>
          <p:cNvPr id="4" name="Group 4"/>
          <p:cNvGrpSpPr/>
          <p:nvPr/>
        </p:nvGrpSpPr>
        <p:grpSpPr>
          <a:xfrm>
            <a:off x="7612781" y="5784569"/>
            <a:ext cx="10474526" cy="188223"/>
            <a:chOff x="0" y="0"/>
            <a:chExt cx="2758723" cy="49573"/>
          </a:xfrm>
        </p:grpSpPr>
        <p:sp>
          <p:nvSpPr>
            <p:cNvPr id="5" name="Freeform 5"/>
            <p:cNvSpPr/>
            <p:nvPr/>
          </p:nvSpPr>
          <p:spPr>
            <a:xfrm>
              <a:off x="0" y="0"/>
              <a:ext cx="2758723" cy="49573"/>
            </a:xfrm>
            <a:custGeom>
              <a:avLst/>
              <a:gdLst/>
              <a:ahLst/>
              <a:cxnLst/>
              <a:rect l="l" t="t" r="r" b="b"/>
              <a:pathLst>
                <a:path w="2758723" h="49573">
                  <a:moveTo>
                    <a:pt x="0" y="0"/>
                  </a:moveTo>
                  <a:lnTo>
                    <a:pt x="2758723" y="0"/>
                  </a:lnTo>
                  <a:lnTo>
                    <a:pt x="2758723" y="49573"/>
                  </a:lnTo>
                  <a:lnTo>
                    <a:pt x="0" y="49573"/>
                  </a:lnTo>
                  <a:close/>
                </a:path>
              </a:pathLst>
            </a:custGeom>
            <a:solidFill>
              <a:srgbClr val="0E8D32"/>
            </a:solidFill>
          </p:spPr>
          <p:txBody>
            <a:bodyPr/>
            <a:lstStyle/>
            <a:p>
              <a:endParaRPr lang="en-US"/>
            </a:p>
          </p:txBody>
        </p:sp>
        <p:sp>
          <p:nvSpPr>
            <p:cNvPr id="6" name="TextBox 6"/>
            <p:cNvSpPr txBox="1"/>
            <p:nvPr/>
          </p:nvSpPr>
          <p:spPr>
            <a:xfrm>
              <a:off x="0" y="-38100"/>
              <a:ext cx="2758723" cy="87673"/>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423476" y="3408842"/>
            <a:ext cx="10474526" cy="188223"/>
            <a:chOff x="0" y="0"/>
            <a:chExt cx="2758723" cy="49573"/>
          </a:xfrm>
        </p:grpSpPr>
        <p:sp>
          <p:nvSpPr>
            <p:cNvPr id="8" name="Freeform 8"/>
            <p:cNvSpPr/>
            <p:nvPr/>
          </p:nvSpPr>
          <p:spPr>
            <a:xfrm>
              <a:off x="0" y="0"/>
              <a:ext cx="2758723" cy="49573"/>
            </a:xfrm>
            <a:custGeom>
              <a:avLst/>
              <a:gdLst/>
              <a:ahLst/>
              <a:cxnLst/>
              <a:rect l="l" t="t" r="r" b="b"/>
              <a:pathLst>
                <a:path w="2758723" h="49573">
                  <a:moveTo>
                    <a:pt x="0" y="0"/>
                  </a:moveTo>
                  <a:lnTo>
                    <a:pt x="2758723" y="0"/>
                  </a:lnTo>
                  <a:lnTo>
                    <a:pt x="2758723" y="49573"/>
                  </a:lnTo>
                  <a:lnTo>
                    <a:pt x="0" y="49573"/>
                  </a:lnTo>
                  <a:close/>
                </a:path>
              </a:pathLst>
            </a:custGeom>
            <a:solidFill>
              <a:srgbClr val="0E8D32"/>
            </a:solidFill>
          </p:spPr>
          <p:txBody>
            <a:bodyPr/>
            <a:lstStyle/>
            <a:p>
              <a:endParaRPr lang="en-US"/>
            </a:p>
          </p:txBody>
        </p:sp>
        <p:sp>
          <p:nvSpPr>
            <p:cNvPr id="9" name="TextBox 9"/>
            <p:cNvSpPr txBox="1"/>
            <p:nvPr/>
          </p:nvSpPr>
          <p:spPr>
            <a:xfrm>
              <a:off x="0" y="-38100"/>
              <a:ext cx="2758723" cy="87673"/>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9636" y="3408842"/>
            <a:ext cx="203840" cy="7039655"/>
            <a:chOff x="0" y="0"/>
            <a:chExt cx="53686" cy="1854066"/>
          </a:xfrm>
        </p:grpSpPr>
        <p:sp>
          <p:nvSpPr>
            <p:cNvPr id="11" name="Freeform 11"/>
            <p:cNvSpPr/>
            <p:nvPr/>
          </p:nvSpPr>
          <p:spPr>
            <a:xfrm>
              <a:off x="0" y="0"/>
              <a:ext cx="53686" cy="1854066"/>
            </a:xfrm>
            <a:custGeom>
              <a:avLst/>
              <a:gdLst/>
              <a:ahLst/>
              <a:cxnLst/>
              <a:rect l="l" t="t" r="r" b="b"/>
              <a:pathLst>
                <a:path w="53686" h="1854066">
                  <a:moveTo>
                    <a:pt x="0" y="0"/>
                  </a:moveTo>
                  <a:lnTo>
                    <a:pt x="53686" y="0"/>
                  </a:lnTo>
                  <a:lnTo>
                    <a:pt x="53686" y="1854066"/>
                  </a:lnTo>
                  <a:lnTo>
                    <a:pt x="0" y="1854066"/>
                  </a:lnTo>
                  <a:close/>
                </a:path>
              </a:pathLst>
            </a:custGeom>
            <a:solidFill>
              <a:srgbClr val="0E8D32"/>
            </a:solidFill>
          </p:spPr>
          <p:txBody>
            <a:bodyPr/>
            <a:lstStyle/>
            <a:p>
              <a:endParaRPr lang="en-US"/>
            </a:p>
          </p:txBody>
        </p:sp>
        <p:sp>
          <p:nvSpPr>
            <p:cNvPr id="12" name="TextBox 12"/>
            <p:cNvSpPr txBox="1"/>
            <p:nvPr/>
          </p:nvSpPr>
          <p:spPr>
            <a:xfrm>
              <a:off x="0" y="-38100"/>
              <a:ext cx="53686" cy="1892166"/>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5095691" y="6900373"/>
            <a:ext cx="8883055" cy="897682"/>
          </a:xfrm>
          <a:prstGeom prst="rect">
            <a:avLst/>
          </a:prstGeom>
        </p:spPr>
        <p:txBody>
          <a:bodyPr lIns="0" tIns="0" rIns="0" bIns="0" rtlCol="0" anchor="t">
            <a:spAutoFit/>
          </a:bodyPr>
          <a:lstStyle/>
          <a:p>
            <a:pPr>
              <a:lnSpc>
                <a:spcPts val="3517"/>
              </a:lnSpc>
            </a:pPr>
            <a:r>
              <a:rPr lang="en-US" sz="2930" spc="199" dirty="0">
                <a:solidFill>
                  <a:srgbClr val="000000"/>
                </a:solidFill>
                <a:latin typeface="DM Sans"/>
              </a:rPr>
              <a:t>Soutenu  par: </a:t>
            </a:r>
            <a:r>
              <a:rPr lang="en-US" sz="2930" spc="199" dirty="0">
                <a:solidFill>
                  <a:srgbClr val="000000"/>
                </a:solidFill>
                <a:latin typeface="DM Sans Bold"/>
              </a:rPr>
              <a:t>ANAM SAAD </a:t>
            </a:r>
          </a:p>
          <a:p>
            <a:pPr>
              <a:lnSpc>
                <a:spcPts val="3517"/>
              </a:lnSpc>
            </a:pPr>
            <a:r>
              <a:rPr lang="en-US" sz="2930" spc="199" dirty="0">
                <a:solidFill>
                  <a:srgbClr val="000000"/>
                </a:solidFill>
                <a:latin typeface="DM Sans Bold"/>
              </a:rPr>
              <a:t>			LAACHER MARIAM</a:t>
            </a:r>
          </a:p>
        </p:txBody>
      </p:sp>
      <p:sp>
        <p:nvSpPr>
          <p:cNvPr id="14" name="TextBox 14"/>
          <p:cNvSpPr txBox="1"/>
          <p:nvPr/>
        </p:nvSpPr>
        <p:spPr>
          <a:xfrm>
            <a:off x="1752600" y="3539221"/>
            <a:ext cx="15569239" cy="2215991"/>
          </a:xfrm>
          <a:prstGeom prst="rect">
            <a:avLst/>
          </a:prstGeom>
        </p:spPr>
        <p:txBody>
          <a:bodyPr wrap="square" lIns="0" tIns="0" rIns="0" bIns="0" rtlCol="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4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Conception et Développement d’une Application Web de Réservations Aériennes avec Intégration de Déclaration Douanière et Ajout de Carte Bancaire</a:t>
            </a:r>
            <a:endParaRPr kumimoji="0" lang="fr-FR" altLang="en-US" sz="4800" b="0" i="0" u="none" strike="noStrike" cap="none" normalizeH="0" baseline="0" dirty="0">
              <a:ln>
                <a:noFill/>
              </a:ln>
              <a:solidFill>
                <a:schemeClr val="tx1"/>
              </a:solidFill>
              <a:effectLst/>
              <a:latin typeface="Arial" panose="020B0604020202020204" pitchFamily="34" charset="0"/>
            </a:endParaRPr>
          </a:p>
        </p:txBody>
      </p:sp>
      <p:sp>
        <p:nvSpPr>
          <p:cNvPr id="15" name="TextBox 15"/>
          <p:cNvSpPr txBox="1"/>
          <p:nvPr/>
        </p:nvSpPr>
        <p:spPr>
          <a:xfrm>
            <a:off x="674196" y="8928946"/>
            <a:ext cx="2220218" cy="454548"/>
          </a:xfrm>
          <a:prstGeom prst="rect">
            <a:avLst/>
          </a:prstGeom>
        </p:spPr>
        <p:txBody>
          <a:bodyPr lIns="0" tIns="0" rIns="0" bIns="0" rtlCol="0" anchor="t">
            <a:spAutoFit/>
          </a:bodyPr>
          <a:lstStyle/>
          <a:p>
            <a:pPr algn="ctr">
              <a:lnSpc>
                <a:spcPts val="3919"/>
              </a:lnSpc>
              <a:spcBef>
                <a:spcPct val="0"/>
              </a:spcBef>
            </a:pPr>
            <a:r>
              <a:rPr lang="en-US" sz="2400" dirty="0" err="1">
                <a:solidFill>
                  <a:srgbClr val="000000"/>
                </a:solidFill>
                <a:latin typeface="Open Sans Bold"/>
              </a:rPr>
              <a:t>Encadré</a:t>
            </a:r>
            <a:r>
              <a:rPr lang="en-US" sz="2400" dirty="0">
                <a:solidFill>
                  <a:srgbClr val="000000"/>
                </a:solidFill>
                <a:latin typeface="Open Sans Bold"/>
              </a:rPr>
              <a:t> Par:</a:t>
            </a:r>
          </a:p>
        </p:txBody>
      </p:sp>
      <p:sp>
        <p:nvSpPr>
          <p:cNvPr id="16" name="TextBox 16"/>
          <p:cNvSpPr txBox="1"/>
          <p:nvPr/>
        </p:nvSpPr>
        <p:spPr>
          <a:xfrm>
            <a:off x="12700311" y="8854316"/>
            <a:ext cx="5549589" cy="406458"/>
          </a:xfrm>
          <a:prstGeom prst="rect">
            <a:avLst/>
          </a:prstGeom>
        </p:spPr>
        <p:txBody>
          <a:bodyPr wrap="square" lIns="0" tIns="0" rIns="0" bIns="0" rtlCol="0" anchor="t">
            <a:spAutoFit/>
          </a:bodyPr>
          <a:lstStyle/>
          <a:p>
            <a:pPr algn="ctr">
              <a:lnSpc>
                <a:spcPts val="3359"/>
              </a:lnSpc>
              <a:spcBef>
                <a:spcPct val="0"/>
              </a:spcBef>
            </a:pPr>
            <a:r>
              <a:rPr lang="en-US" sz="2399" dirty="0" err="1">
                <a:solidFill>
                  <a:srgbClr val="000000"/>
                </a:solidFill>
                <a:latin typeface="Open Sans"/>
              </a:rPr>
              <a:t>Année</a:t>
            </a:r>
            <a:r>
              <a:rPr lang="en-US" sz="2399" dirty="0">
                <a:solidFill>
                  <a:srgbClr val="000000"/>
                </a:solidFill>
                <a:latin typeface="Open Sans"/>
              </a:rPr>
              <a:t> universitaire:2023-2024</a:t>
            </a:r>
          </a:p>
        </p:txBody>
      </p:sp>
      <p:sp>
        <p:nvSpPr>
          <p:cNvPr id="17" name="TextBox 17"/>
          <p:cNvSpPr txBox="1"/>
          <p:nvPr/>
        </p:nvSpPr>
        <p:spPr>
          <a:xfrm>
            <a:off x="6224825" y="1943660"/>
            <a:ext cx="6295319" cy="976631"/>
          </a:xfrm>
          <a:prstGeom prst="rect">
            <a:avLst/>
          </a:prstGeom>
        </p:spPr>
        <p:txBody>
          <a:bodyPr lIns="0" tIns="0" rIns="0" bIns="0" rtlCol="0" anchor="t">
            <a:spAutoFit/>
          </a:bodyPr>
          <a:lstStyle/>
          <a:p>
            <a:pPr algn="ctr">
              <a:lnSpc>
                <a:spcPts val="3919"/>
              </a:lnSpc>
            </a:pPr>
            <a:r>
              <a:rPr lang="en-US" sz="2799" dirty="0">
                <a:solidFill>
                  <a:srgbClr val="000000"/>
                </a:solidFill>
                <a:latin typeface="Open Sans Bold"/>
              </a:rPr>
              <a:t>Projet du Fin </a:t>
            </a:r>
            <a:r>
              <a:rPr lang="en-US" sz="2799" dirty="0" err="1">
                <a:solidFill>
                  <a:srgbClr val="000000"/>
                </a:solidFill>
                <a:latin typeface="Open Sans Bold"/>
              </a:rPr>
              <a:t>d’année</a:t>
            </a:r>
            <a:r>
              <a:rPr lang="en-US" sz="2799" dirty="0">
                <a:solidFill>
                  <a:srgbClr val="000000"/>
                </a:solidFill>
                <a:latin typeface="Open Sans Bold"/>
              </a:rPr>
              <a:t> (3iir)</a:t>
            </a:r>
          </a:p>
          <a:p>
            <a:pPr algn="ctr">
              <a:lnSpc>
                <a:spcPts val="3919"/>
              </a:lnSpc>
              <a:spcBef>
                <a:spcPct val="0"/>
              </a:spcBef>
            </a:pPr>
            <a:r>
              <a:rPr lang="en-US" sz="2799" dirty="0" err="1">
                <a:solidFill>
                  <a:srgbClr val="000000"/>
                </a:solidFill>
                <a:latin typeface="Open Sans Bold"/>
              </a:rPr>
              <a:t>Ingénierie</a:t>
            </a:r>
            <a:r>
              <a:rPr lang="en-US" sz="2799" dirty="0">
                <a:solidFill>
                  <a:srgbClr val="000000"/>
                </a:solidFill>
                <a:latin typeface="Open Sans Bold"/>
              </a:rPr>
              <a:t> </a:t>
            </a:r>
            <a:r>
              <a:rPr lang="en-US" sz="2799" dirty="0" err="1">
                <a:solidFill>
                  <a:srgbClr val="000000"/>
                </a:solidFill>
                <a:latin typeface="Open Sans Bold"/>
              </a:rPr>
              <a:t>Informatique</a:t>
            </a:r>
            <a:r>
              <a:rPr lang="en-US" sz="2799" dirty="0">
                <a:solidFill>
                  <a:srgbClr val="000000"/>
                </a:solidFill>
                <a:latin typeface="Open Sans Bold"/>
              </a:rPr>
              <a:t> et </a:t>
            </a:r>
            <a:r>
              <a:rPr lang="en-US" sz="2799" dirty="0" err="1">
                <a:solidFill>
                  <a:srgbClr val="000000"/>
                </a:solidFill>
                <a:latin typeface="Open Sans Bold"/>
              </a:rPr>
              <a:t>Réseaux</a:t>
            </a:r>
            <a:endParaRPr lang="en-US" sz="2799" dirty="0">
              <a:solidFill>
                <a:srgbClr val="000000"/>
              </a:solidFill>
              <a:latin typeface="Open Sans Bold"/>
            </a:endParaRPr>
          </a:p>
        </p:txBody>
      </p:sp>
      <p:grpSp>
        <p:nvGrpSpPr>
          <p:cNvPr id="18" name="Group 18"/>
          <p:cNvGrpSpPr/>
          <p:nvPr/>
        </p:nvGrpSpPr>
        <p:grpSpPr>
          <a:xfrm>
            <a:off x="17834386" y="0"/>
            <a:ext cx="252922" cy="5840581"/>
            <a:chOff x="0" y="0"/>
            <a:chExt cx="66613" cy="1538260"/>
          </a:xfrm>
        </p:grpSpPr>
        <p:sp>
          <p:nvSpPr>
            <p:cNvPr id="19" name="Freeform 19"/>
            <p:cNvSpPr/>
            <p:nvPr/>
          </p:nvSpPr>
          <p:spPr>
            <a:xfrm>
              <a:off x="0" y="0"/>
              <a:ext cx="66613" cy="1538260"/>
            </a:xfrm>
            <a:custGeom>
              <a:avLst/>
              <a:gdLst/>
              <a:ahLst/>
              <a:cxnLst/>
              <a:rect l="l" t="t" r="r" b="b"/>
              <a:pathLst>
                <a:path w="66613" h="1538260">
                  <a:moveTo>
                    <a:pt x="0" y="0"/>
                  </a:moveTo>
                  <a:lnTo>
                    <a:pt x="66613" y="0"/>
                  </a:lnTo>
                  <a:lnTo>
                    <a:pt x="66613" y="1538260"/>
                  </a:lnTo>
                  <a:lnTo>
                    <a:pt x="0" y="1538260"/>
                  </a:lnTo>
                  <a:close/>
                </a:path>
              </a:pathLst>
            </a:custGeom>
            <a:solidFill>
              <a:srgbClr val="0E8D32"/>
            </a:solidFill>
          </p:spPr>
          <p:txBody>
            <a:bodyPr/>
            <a:lstStyle/>
            <a:p>
              <a:endParaRPr lang="en-US"/>
            </a:p>
          </p:txBody>
        </p:sp>
        <p:sp>
          <p:nvSpPr>
            <p:cNvPr id="20" name="TextBox 20"/>
            <p:cNvSpPr txBox="1"/>
            <p:nvPr/>
          </p:nvSpPr>
          <p:spPr>
            <a:xfrm>
              <a:off x="0" y="-38100"/>
              <a:ext cx="66613" cy="1576360"/>
            </a:xfrm>
            <a:prstGeom prst="rect">
              <a:avLst/>
            </a:prstGeom>
          </p:spPr>
          <p:txBody>
            <a:bodyPr lIns="50800" tIns="50800" rIns="50800" bIns="50800" rtlCol="0" anchor="ctr"/>
            <a:lstStyle/>
            <a:p>
              <a:pPr algn="ctr">
                <a:lnSpc>
                  <a:spcPts val="2659"/>
                </a:lnSpc>
              </a:pPr>
              <a:endParaRPr/>
            </a:p>
          </p:txBody>
        </p:sp>
      </p:grpSp>
      <p:pic>
        <p:nvPicPr>
          <p:cNvPr id="23" name="Picture 22" descr="A blue square with a plane in the middle&#10;&#10;Description automatically generated">
            <a:extLst>
              <a:ext uri="{FF2B5EF4-FFF2-40B4-BE49-F238E27FC236}">
                <a16:creationId xmlns:a16="http://schemas.microsoft.com/office/drawing/2014/main" id="{70B51135-B07B-0E33-793B-D922389608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1225" y="71325"/>
            <a:ext cx="3014775" cy="3014775"/>
          </a:xfrm>
          <a:prstGeom prst="rect">
            <a:avLst/>
          </a:prstGeom>
        </p:spPr>
      </p:pic>
      <p:sp>
        <p:nvSpPr>
          <p:cNvPr id="2" name="Rectangle 2">
            <a:extLst>
              <a:ext uri="{FF2B5EF4-FFF2-40B4-BE49-F238E27FC236}">
                <a16:creationId xmlns:a16="http://schemas.microsoft.com/office/drawing/2014/main" id="{52089B9F-F2F8-6759-CAF4-DD119895369E}"/>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TextBox 23">
            <a:extLst>
              <a:ext uri="{FF2B5EF4-FFF2-40B4-BE49-F238E27FC236}">
                <a16:creationId xmlns:a16="http://schemas.microsoft.com/office/drawing/2014/main" id="{8F3DD803-4111-8942-F90C-34DA7CFDCF7B}"/>
              </a:ext>
            </a:extLst>
          </p:cNvPr>
          <p:cNvSpPr txBox="1"/>
          <p:nvPr/>
        </p:nvSpPr>
        <p:spPr>
          <a:xfrm>
            <a:off x="2894414" y="8939354"/>
            <a:ext cx="4954186" cy="1200329"/>
          </a:xfrm>
          <a:prstGeom prst="rect">
            <a:avLst/>
          </a:prstGeom>
          <a:noFill/>
        </p:spPr>
        <p:txBody>
          <a:bodyPr wrap="square" rtlCol="0">
            <a:spAutoFit/>
          </a:bodyPr>
          <a:lstStyle/>
          <a:p>
            <a:r>
              <a:rPr lang="fr-FR" sz="2400" b="1" dirty="0">
                <a:effectLst/>
                <a:latin typeface="Trebuchet MS" panose="020B0603020202020204" pitchFamily="34" charset="0"/>
                <a:ea typeface="Times New Roman" panose="02020603050405020304" pitchFamily="18" charset="0"/>
                <a:cs typeface="Arial" panose="020B0604020202020204" pitchFamily="34" charset="0"/>
              </a:rPr>
              <a:t>Mme </a:t>
            </a:r>
            <a:r>
              <a:rPr lang="fr-FR" sz="2400" b="1" dirty="0" err="1">
                <a:effectLst/>
                <a:latin typeface="Trebuchet MS" panose="020B0603020202020204" pitchFamily="34" charset="0"/>
                <a:ea typeface="Times New Roman" panose="02020603050405020304" pitchFamily="18" charset="0"/>
                <a:cs typeface="Arial" panose="020B0604020202020204" pitchFamily="34" charset="0"/>
              </a:rPr>
              <a:t>Hazman</a:t>
            </a:r>
            <a:r>
              <a:rPr lang="fr-FR" sz="2400" b="1" dirty="0">
                <a:effectLst/>
                <a:latin typeface="Trebuchet MS" panose="020B0603020202020204" pitchFamily="34" charset="0"/>
                <a:ea typeface="Times New Roman" panose="02020603050405020304" pitchFamily="18" charset="0"/>
                <a:cs typeface="Arial" panose="020B0604020202020204" pitchFamily="34" charset="0"/>
              </a:rPr>
              <a:t> Chaimae (EMSI)</a:t>
            </a:r>
          </a:p>
          <a:p>
            <a:r>
              <a:rPr lang="fr-FR" sz="2400" b="1" dirty="0" err="1">
                <a:effectLst/>
                <a:latin typeface="Trebuchet MS" panose="020B0603020202020204" pitchFamily="34" charset="0"/>
                <a:ea typeface="Times New Roman" panose="02020603050405020304" pitchFamily="18" charset="0"/>
                <a:cs typeface="Arial" panose="020B0604020202020204" pitchFamily="34" charset="0"/>
              </a:rPr>
              <a:t>Mr.Dernag</a:t>
            </a:r>
            <a:r>
              <a:rPr lang="fr-FR" sz="2400" b="1" dirty="0">
                <a:effectLst/>
                <a:latin typeface="Trebuchet MS" panose="020B0603020202020204" pitchFamily="34" charset="0"/>
                <a:ea typeface="Times New Roman" panose="02020603050405020304" pitchFamily="18" charset="0"/>
                <a:cs typeface="Arial" panose="020B0604020202020204" pitchFamily="34" charset="0"/>
              </a:rPr>
              <a:t> Rachid (ONDA)</a:t>
            </a:r>
            <a:endParaRPr lang="en-US" sz="2400" b="1" dirty="0">
              <a:effectLst/>
              <a:latin typeface="Aptos" panose="020B0004020202020204" pitchFamily="34" charset="0"/>
              <a:ea typeface="Times New Roman" panose="02020603050405020304" pitchFamily="18" charset="0"/>
              <a:cs typeface="Arial" panose="020B0604020202020204" pitchFamily="34" charset="0"/>
            </a:endParaRPr>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4" name="TextBox 4"/>
          <p:cNvSpPr txBox="1"/>
          <p:nvPr/>
        </p:nvSpPr>
        <p:spPr>
          <a:xfrm>
            <a:off x="1134394" y="421981"/>
            <a:ext cx="6103514" cy="664980"/>
          </a:xfrm>
          <a:prstGeom prst="rect">
            <a:avLst/>
          </a:prstGeom>
        </p:spPr>
        <p:txBody>
          <a:bodyPr lIns="0" tIns="0" rIns="0" bIns="0" rtlCol="0" anchor="t">
            <a:spAutoFit/>
          </a:bodyPr>
          <a:lstStyle/>
          <a:p>
            <a:pPr>
              <a:lnSpc>
                <a:spcPts val="5347"/>
              </a:lnSpc>
            </a:pPr>
            <a:r>
              <a:rPr lang="en-US" sz="3819" dirty="0" err="1">
                <a:solidFill>
                  <a:srgbClr val="000000"/>
                </a:solidFill>
                <a:latin typeface="Bebas Neue"/>
              </a:rPr>
              <a:t>BesoinS</a:t>
            </a:r>
            <a:r>
              <a:rPr lang="en-US" sz="3819" dirty="0">
                <a:solidFill>
                  <a:srgbClr val="000000"/>
                </a:solidFill>
                <a:latin typeface="Bebas Neue"/>
              </a:rPr>
              <a:t> </a:t>
            </a:r>
            <a:r>
              <a:rPr lang="en-US" sz="3819" dirty="0" err="1">
                <a:solidFill>
                  <a:srgbClr val="000000"/>
                </a:solidFill>
                <a:latin typeface="Bebas Neue"/>
              </a:rPr>
              <a:t>fonctionnelS</a:t>
            </a:r>
            <a:r>
              <a:rPr lang="en-US" sz="3819" dirty="0">
                <a:solidFill>
                  <a:srgbClr val="000000"/>
                </a:solidFill>
                <a:latin typeface="Bebas Neue"/>
              </a:rPr>
              <a:t>     </a:t>
            </a:r>
          </a:p>
        </p:txBody>
      </p:sp>
      <p:grpSp>
        <p:nvGrpSpPr>
          <p:cNvPr id="5" name="Group 5"/>
          <p:cNvGrpSpPr/>
          <p:nvPr/>
        </p:nvGrpSpPr>
        <p:grpSpPr>
          <a:xfrm>
            <a:off x="6902602" y="2437810"/>
            <a:ext cx="4481848" cy="2020435"/>
            <a:chOff x="0" y="-61416"/>
            <a:chExt cx="941463" cy="384011"/>
          </a:xfrm>
        </p:grpSpPr>
        <p:sp>
          <p:nvSpPr>
            <p:cNvPr id="6" name="Freeform 6"/>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a:p>
          </p:txBody>
        </p:sp>
        <p:sp>
          <p:nvSpPr>
            <p:cNvPr id="7" name="TextBox 7"/>
            <p:cNvSpPr txBox="1"/>
            <p:nvPr/>
          </p:nvSpPr>
          <p:spPr>
            <a:xfrm>
              <a:off x="0" y="-61416"/>
              <a:ext cx="941463" cy="360695"/>
            </a:xfrm>
            <a:prstGeom prst="rect">
              <a:avLst/>
            </a:prstGeom>
          </p:spPr>
          <p:txBody>
            <a:bodyPr lIns="101600" tIns="101600" rIns="101600" bIns="101600" rtlCol="0" anchor="ctr"/>
            <a:lstStyle/>
            <a:p>
              <a:pPr algn="ctr">
                <a:lnSpc>
                  <a:spcPts val="2932"/>
                </a:lnSpc>
              </a:pPr>
              <a:r>
                <a:rPr lang="en-US" sz="2400" dirty="0">
                  <a:solidFill>
                    <a:schemeClr val="bg1"/>
                  </a:solidFill>
                  <a:latin typeface="Canva Sans Bold" panose="020B0604020202020204" charset="0"/>
                </a:rPr>
                <a:t>Gestion des Vols</a:t>
              </a:r>
              <a:endParaRPr lang="en-US" sz="2094" spc="20" dirty="0">
                <a:solidFill>
                  <a:schemeClr val="bg1"/>
                </a:solidFill>
                <a:latin typeface="Canva Sans Bold" panose="020B0604020202020204" charset="0"/>
              </a:endParaRPr>
            </a:p>
          </p:txBody>
        </p:sp>
      </p:grpSp>
      <p:grpSp>
        <p:nvGrpSpPr>
          <p:cNvPr id="8" name="Group 8"/>
          <p:cNvGrpSpPr/>
          <p:nvPr/>
        </p:nvGrpSpPr>
        <p:grpSpPr>
          <a:xfrm>
            <a:off x="6902602" y="5590406"/>
            <a:ext cx="4481848" cy="2033068"/>
            <a:chOff x="0" y="-63817"/>
            <a:chExt cx="941463" cy="386412"/>
          </a:xfrm>
        </p:grpSpPr>
        <p:sp>
          <p:nvSpPr>
            <p:cNvPr id="9" name="Freeform 9"/>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a:p>
          </p:txBody>
        </p:sp>
        <p:sp>
          <p:nvSpPr>
            <p:cNvPr id="10" name="TextBox 10"/>
            <p:cNvSpPr txBox="1"/>
            <p:nvPr/>
          </p:nvSpPr>
          <p:spPr>
            <a:xfrm>
              <a:off x="0" y="-63817"/>
              <a:ext cx="941463" cy="360695"/>
            </a:xfrm>
            <a:prstGeom prst="rect">
              <a:avLst/>
            </a:prstGeom>
          </p:spPr>
          <p:txBody>
            <a:bodyPr lIns="101600" tIns="101600" rIns="101600" bIns="101600" rtlCol="0" anchor="ctr"/>
            <a:lstStyle/>
            <a:p>
              <a:pPr algn="ctr">
                <a:lnSpc>
                  <a:spcPts val="2932"/>
                </a:lnSpc>
              </a:pPr>
              <a:r>
                <a:rPr lang="en-US" sz="2400" dirty="0">
                  <a:solidFill>
                    <a:schemeClr val="bg1"/>
                  </a:solidFill>
                  <a:latin typeface="Canva Sans Bold" panose="020B0604020202020204" charset="0"/>
                </a:rPr>
                <a:t>Gestion des Clients</a:t>
              </a:r>
              <a:endParaRPr lang="en-US" sz="2094" spc="20" dirty="0">
                <a:solidFill>
                  <a:schemeClr val="bg1"/>
                </a:solidFill>
                <a:latin typeface="Canva Sans Bold" panose="020B0604020202020204" charset="0"/>
              </a:endParaRPr>
            </a:p>
          </p:txBody>
        </p:sp>
      </p:grpSp>
      <p:grpSp>
        <p:nvGrpSpPr>
          <p:cNvPr id="11" name="Group 11"/>
          <p:cNvGrpSpPr/>
          <p:nvPr/>
        </p:nvGrpSpPr>
        <p:grpSpPr>
          <a:xfrm>
            <a:off x="775952" y="5541062"/>
            <a:ext cx="4481848" cy="2082412"/>
            <a:chOff x="0" y="-72427"/>
            <a:chExt cx="941463" cy="395022"/>
          </a:xfrm>
        </p:grpSpPr>
        <p:sp>
          <p:nvSpPr>
            <p:cNvPr id="12" name="Freeform 12"/>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a:p>
          </p:txBody>
        </p:sp>
        <p:sp>
          <p:nvSpPr>
            <p:cNvPr id="13" name="TextBox 13"/>
            <p:cNvSpPr txBox="1"/>
            <p:nvPr/>
          </p:nvSpPr>
          <p:spPr>
            <a:xfrm>
              <a:off x="0" y="-72427"/>
              <a:ext cx="941463" cy="360695"/>
            </a:xfrm>
            <a:prstGeom prst="rect">
              <a:avLst/>
            </a:prstGeom>
          </p:spPr>
          <p:txBody>
            <a:bodyPr lIns="101600" tIns="101600" rIns="101600" bIns="101600" rtlCol="0" anchor="ctr"/>
            <a:lstStyle/>
            <a:p>
              <a:pPr algn="ctr">
                <a:lnSpc>
                  <a:spcPts val="2932"/>
                </a:lnSpc>
              </a:pPr>
              <a:r>
                <a:rPr lang="en-US" sz="2400" dirty="0">
                  <a:solidFill>
                    <a:schemeClr val="bg1"/>
                  </a:solidFill>
                  <a:latin typeface="Canva Sans Bold" panose="020B0604020202020204" charset="0"/>
                </a:rPr>
                <a:t>Gestion des Avions</a:t>
              </a:r>
              <a:endParaRPr lang="en-US" sz="2094" spc="20" dirty="0">
                <a:solidFill>
                  <a:schemeClr val="bg1"/>
                </a:solidFill>
                <a:latin typeface="Canva Sans Bold" panose="020B0604020202020204" charset="0"/>
              </a:endParaRPr>
            </a:p>
          </p:txBody>
        </p:sp>
      </p:grpSp>
      <p:grpSp>
        <p:nvGrpSpPr>
          <p:cNvPr id="14" name="Group 14"/>
          <p:cNvGrpSpPr/>
          <p:nvPr/>
        </p:nvGrpSpPr>
        <p:grpSpPr>
          <a:xfrm>
            <a:off x="775952" y="2486487"/>
            <a:ext cx="4481848" cy="1975060"/>
            <a:chOff x="0" y="-52063"/>
            <a:chExt cx="941463" cy="374658"/>
          </a:xfrm>
        </p:grpSpPr>
        <p:sp>
          <p:nvSpPr>
            <p:cNvPr id="15" name="Freeform 15"/>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dirty="0"/>
            </a:p>
          </p:txBody>
        </p:sp>
        <p:sp>
          <p:nvSpPr>
            <p:cNvPr id="16" name="TextBox 16"/>
            <p:cNvSpPr txBox="1"/>
            <p:nvPr/>
          </p:nvSpPr>
          <p:spPr>
            <a:xfrm>
              <a:off x="0" y="-52063"/>
              <a:ext cx="941463" cy="360695"/>
            </a:xfrm>
            <a:prstGeom prst="rect">
              <a:avLst/>
            </a:prstGeom>
          </p:spPr>
          <p:txBody>
            <a:bodyPr lIns="101600" tIns="101600" rIns="101600" bIns="101600" rtlCol="0" anchor="ctr"/>
            <a:lstStyle/>
            <a:p>
              <a:pPr algn="ctr">
                <a:lnSpc>
                  <a:spcPts val="2932"/>
                </a:lnSpc>
              </a:pPr>
              <a:r>
                <a:rPr lang="en-US" sz="2400" dirty="0">
                  <a:solidFill>
                    <a:schemeClr val="bg1"/>
                  </a:solidFill>
                  <a:latin typeface="Canva Sans Bold" panose="020B0604020202020204" charset="0"/>
                </a:rPr>
                <a:t>Gestion des Compagnies Aériennes</a:t>
              </a:r>
              <a:endParaRPr lang="en-US" sz="2094" spc="20" dirty="0">
                <a:solidFill>
                  <a:schemeClr val="bg1"/>
                </a:solidFill>
                <a:latin typeface="Canva Sans Bold" panose="020B0604020202020204" charset="0"/>
              </a:endParaRPr>
            </a:p>
          </p:txBody>
        </p:sp>
      </p:grpSp>
      <p:grpSp>
        <p:nvGrpSpPr>
          <p:cNvPr id="17" name="Group 17"/>
          <p:cNvGrpSpPr/>
          <p:nvPr/>
        </p:nvGrpSpPr>
        <p:grpSpPr>
          <a:xfrm>
            <a:off x="775952" y="3991082"/>
            <a:ext cx="4481848" cy="1700603"/>
            <a:chOff x="0" y="0"/>
            <a:chExt cx="941463" cy="322595"/>
          </a:xfrm>
        </p:grpSpPr>
        <p:sp>
          <p:nvSpPr>
            <p:cNvPr id="18" name="Freeform 18"/>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FFFFFF"/>
            </a:solidFill>
            <a:ln w="38100" cap="sq">
              <a:solidFill>
                <a:srgbClr val="0E8D32"/>
              </a:solidFill>
              <a:prstDash val="solid"/>
              <a:miter/>
            </a:ln>
          </p:spPr>
          <p:txBody>
            <a:bodyPr/>
            <a:lstStyle/>
            <a:p>
              <a:endParaRPr lang="en-US"/>
            </a:p>
          </p:txBody>
        </p:sp>
        <p:sp>
          <p:nvSpPr>
            <p:cNvPr id="19" name="TextBox 19"/>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800" dirty="0">
                  <a:solidFill>
                    <a:srgbClr val="00B050"/>
                  </a:solidFill>
                  <a:latin typeface="Bebas Neue Bold" panose="020B0604020202020204" charset="0"/>
                  <a:ea typeface="Open Sans Bold" panose="020B0806030504020204" charset="0"/>
                  <a:cs typeface="Open Sans Bold" panose="020B0806030504020204" charset="0"/>
                </a:rPr>
                <a:t>Ajout, modification, et suppression des compagnies aériennes.</a:t>
              </a:r>
              <a:endParaRPr lang="en-US" sz="2800" spc="20" dirty="0">
                <a:solidFill>
                  <a:srgbClr val="00B050"/>
                </a:solidFill>
                <a:latin typeface="Bebas Neue Bold" panose="020B0604020202020204" charset="0"/>
                <a:ea typeface="Open Sans Bold" panose="020B0806030504020204" charset="0"/>
                <a:cs typeface="Open Sans Bold" panose="020B0806030504020204" charset="0"/>
              </a:endParaRPr>
            </a:p>
          </p:txBody>
        </p:sp>
      </p:grpSp>
      <p:grpSp>
        <p:nvGrpSpPr>
          <p:cNvPr id="26" name="Group 26"/>
          <p:cNvGrpSpPr/>
          <p:nvPr/>
        </p:nvGrpSpPr>
        <p:grpSpPr>
          <a:xfrm>
            <a:off x="775952" y="7153009"/>
            <a:ext cx="4481848" cy="1700603"/>
            <a:chOff x="0" y="0"/>
            <a:chExt cx="941463" cy="322595"/>
          </a:xfrm>
        </p:grpSpPr>
        <p:sp>
          <p:nvSpPr>
            <p:cNvPr id="27" name="Freeform 27"/>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FFFFFF"/>
            </a:solidFill>
            <a:ln w="38100" cap="sq">
              <a:solidFill>
                <a:srgbClr val="0E8D32"/>
              </a:solidFill>
              <a:prstDash val="solid"/>
              <a:miter/>
            </a:ln>
          </p:spPr>
          <p:txBody>
            <a:bodyPr/>
            <a:lstStyle/>
            <a:p>
              <a:endParaRPr lang="en-US" dirty="0"/>
            </a:p>
          </p:txBody>
        </p:sp>
        <p:sp>
          <p:nvSpPr>
            <p:cNvPr id="28" name="TextBox 28"/>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800" dirty="0">
                  <a:solidFill>
                    <a:srgbClr val="00B050"/>
                  </a:solidFill>
                  <a:latin typeface="Bebas Neue Bold" panose="020B0604020202020204" charset="0"/>
                </a:rPr>
                <a:t>Ajout, modification, et suppression des avions dans le système.</a:t>
              </a:r>
              <a:endParaRPr lang="en-US" sz="2800" spc="20" dirty="0">
                <a:solidFill>
                  <a:srgbClr val="00B050"/>
                </a:solidFill>
                <a:latin typeface="Bebas Neue Bold" panose="020B0604020202020204" charset="0"/>
              </a:endParaRPr>
            </a:p>
          </p:txBody>
        </p:sp>
      </p:grpSp>
      <p:grpSp>
        <p:nvGrpSpPr>
          <p:cNvPr id="35" name="Group 35"/>
          <p:cNvGrpSpPr/>
          <p:nvPr/>
        </p:nvGrpSpPr>
        <p:grpSpPr>
          <a:xfrm>
            <a:off x="6903551" y="3991082"/>
            <a:ext cx="4481848" cy="1697301"/>
            <a:chOff x="0" y="0"/>
            <a:chExt cx="941463" cy="322595"/>
          </a:xfrm>
        </p:grpSpPr>
        <p:sp>
          <p:nvSpPr>
            <p:cNvPr id="36" name="Freeform 36"/>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FFFFFF"/>
            </a:solidFill>
            <a:ln w="38100" cap="sq">
              <a:solidFill>
                <a:srgbClr val="0E8D32"/>
              </a:solidFill>
              <a:prstDash val="solid"/>
              <a:miter/>
            </a:ln>
          </p:spPr>
          <p:txBody>
            <a:bodyPr/>
            <a:lstStyle/>
            <a:p>
              <a:endParaRPr lang="en-US"/>
            </a:p>
          </p:txBody>
        </p:sp>
        <p:sp>
          <p:nvSpPr>
            <p:cNvPr id="37" name="TextBox 37"/>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800" dirty="0">
                  <a:solidFill>
                    <a:srgbClr val="00B050"/>
                  </a:solidFill>
                  <a:latin typeface="Bebas Neue Bold" panose="020B0604020202020204" charset="0"/>
                </a:rPr>
                <a:t>Création, modification, et suppression des vols disponibles.</a:t>
              </a:r>
              <a:endParaRPr lang="en-US" sz="2800" spc="20" dirty="0">
                <a:solidFill>
                  <a:srgbClr val="00B050"/>
                </a:solidFill>
                <a:latin typeface="Bebas Neue Bold" panose="020B0604020202020204" charset="0"/>
              </a:endParaRPr>
            </a:p>
          </p:txBody>
        </p:sp>
      </p:grpSp>
      <p:grpSp>
        <p:nvGrpSpPr>
          <p:cNvPr id="41" name="Group 41"/>
          <p:cNvGrpSpPr/>
          <p:nvPr/>
        </p:nvGrpSpPr>
        <p:grpSpPr>
          <a:xfrm>
            <a:off x="6902602" y="7156311"/>
            <a:ext cx="4481848" cy="1697301"/>
            <a:chOff x="0" y="0"/>
            <a:chExt cx="941463" cy="322595"/>
          </a:xfrm>
        </p:grpSpPr>
        <p:sp>
          <p:nvSpPr>
            <p:cNvPr id="42" name="Freeform 42"/>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FFFFFF"/>
            </a:solidFill>
            <a:ln w="38100" cap="sq">
              <a:solidFill>
                <a:srgbClr val="0E8D32"/>
              </a:solidFill>
              <a:prstDash val="solid"/>
              <a:miter/>
            </a:ln>
          </p:spPr>
          <p:txBody>
            <a:bodyPr/>
            <a:lstStyle/>
            <a:p>
              <a:endParaRPr lang="en-US"/>
            </a:p>
          </p:txBody>
        </p:sp>
        <p:sp>
          <p:nvSpPr>
            <p:cNvPr id="43" name="TextBox 43"/>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800" dirty="0">
                  <a:solidFill>
                    <a:srgbClr val="00B050"/>
                  </a:solidFill>
                  <a:latin typeface="Bebas Neue Bold" panose="020B0604020202020204" charset="0"/>
                </a:rPr>
                <a:t>Consultation et gestion des informations des clients inscrits.</a:t>
              </a:r>
              <a:endParaRPr lang="en-US" sz="2800" spc="20" dirty="0">
                <a:solidFill>
                  <a:srgbClr val="00B050"/>
                </a:solidFill>
                <a:latin typeface="Bebas Neue Bold" panose="020B0604020202020204" charset="0"/>
              </a:endParaRPr>
            </a:p>
          </p:txBody>
        </p:sp>
      </p:grpSp>
      <p:grpSp>
        <p:nvGrpSpPr>
          <p:cNvPr id="47" name="Group 47"/>
          <p:cNvGrpSpPr/>
          <p:nvPr/>
        </p:nvGrpSpPr>
        <p:grpSpPr>
          <a:xfrm>
            <a:off x="13030202" y="2374004"/>
            <a:ext cx="4571998" cy="2085961"/>
            <a:chOff x="0" y="-73870"/>
            <a:chExt cx="941463" cy="396465"/>
          </a:xfrm>
        </p:grpSpPr>
        <p:sp>
          <p:nvSpPr>
            <p:cNvPr id="48" name="Freeform 48"/>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a:p>
          </p:txBody>
        </p:sp>
        <p:sp>
          <p:nvSpPr>
            <p:cNvPr id="49" name="TextBox 49"/>
            <p:cNvSpPr txBox="1"/>
            <p:nvPr/>
          </p:nvSpPr>
          <p:spPr>
            <a:xfrm>
              <a:off x="0" y="-73870"/>
              <a:ext cx="941463" cy="360695"/>
            </a:xfrm>
            <a:prstGeom prst="rect">
              <a:avLst/>
            </a:prstGeom>
          </p:spPr>
          <p:txBody>
            <a:bodyPr lIns="101600" tIns="101600" rIns="101600" bIns="101600" rtlCol="0" anchor="ctr"/>
            <a:lstStyle/>
            <a:p>
              <a:pPr algn="ctr">
                <a:lnSpc>
                  <a:spcPts val="2932"/>
                </a:lnSpc>
              </a:pPr>
              <a:r>
                <a:rPr lang="en-US" sz="2400" dirty="0">
                  <a:solidFill>
                    <a:schemeClr val="bg1"/>
                  </a:solidFill>
                  <a:latin typeface="Canva Sans Bold" panose="020B0604020202020204" charset="0"/>
                </a:rPr>
                <a:t>Gestion des Billets</a:t>
              </a:r>
              <a:endParaRPr lang="en-US" sz="2094" spc="20" dirty="0">
                <a:solidFill>
                  <a:schemeClr val="bg1"/>
                </a:solidFill>
                <a:latin typeface="Canva Sans Bold" panose="020B0604020202020204" charset="0"/>
              </a:endParaRPr>
            </a:p>
          </p:txBody>
        </p:sp>
      </p:grpSp>
      <p:grpSp>
        <p:nvGrpSpPr>
          <p:cNvPr id="50" name="Group 50"/>
          <p:cNvGrpSpPr/>
          <p:nvPr/>
        </p:nvGrpSpPr>
        <p:grpSpPr>
          <a:xfrm>
            <a:off x="13030202" y="3992802"/>
            <a:ext cx="4571998" cy="1697301"/>
            <a:chOff x="0" y="0"/>
            <a:chExt cx="941463" cy="322595"/>
          </a:xfrm>
        </p:grpSpPr>
        <p:sp>
          <p:nvSpPr>
            <p:cNvPr id="51" name="Freeform 51"/>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FFFFFF"/>
            </a:solidFill>
            <a:ln w="38100" cap="sq">
              <a:solidFill>
                <a:srgbClr val="0E8D32"/>
              </a:solidFill>
              <a:prstDash val="solid"/>
              <a:miter/>
            </a:ln>
          </p:spPr>
          <p:txBody>
            <a:bodyPr/>
            <a:lstStyle/>
            <a:p>
              <a:endParaRPr lang="en-US"/>
            </a:p>
          </p:txBody>
        </p:sp>
        <p:sp>
          <p:nvSpPr>
            <p:cNvPr id="52" name="TextBox 52"/>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800" dirty="0">
                  <a:solidFill>
                    <a:srgbClr val="00B050"/>
                  </a:solidFill>
                  <a:latin typeface="Bebas Neue Bold" panose="020B0604020202020204" charset="0"/>
                </a:rPr>
                <a:t>Suivi et mise à jour du statut des billets réservés par les clients.</a:t>
              </a:r>
              <a:endParaRPr lang="en-US" sz="2800" spc="20" dirty="0">
                <a:solidFill>
                  <a:srgbClr val="00B050"/>
                </a:solidFill>
                <a:latin typeface="Bebas Neue Bold" panose="020B0604020202020204" charset="0"/>
              </a:endParaRPr>
            </a:p>
          </p:txBody>
        </p:sp>
      </p:grpSp>
      <p:pic>
        <p:nvPicPr>
          <p:cNvPr id="56" name="Picture 55" descr="A blue square with a plane in the middle&#10;&#10;Description automatically generated">
            <a:extLst>
              <a:ext uri="{FF2B5EF4-FFF2-40B4-BE49-F238E27FC236}">
                <a16:creationId xmlns:a16="http://schemas.microsoft.com/office/drawing/2014/main" id="{1C8E1B95-B1FE-1D56-BF90-655D9F587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grpSp>
        <p:nvGrpSpPr>
          <p:cNvPr id="63" name="Group 14">
            <a:extLst>
              <a:ext uri="{FF2B5EF4-FFF2-40B4-BE49-F238E27FC236}">
                <a16:creationId xmlns:a16="http://schemas.microsoft.com/office/drawing/2014/main" id="{84FF1085-8839-FDA0-8D8D-2FB0769B8C5E}"/>
              </a:ext>
            </a:extLst>
          </p:cNvPr>
          <p:cNvGrpSpPr/>
          <p:nvPr/>
        </p:nvGrpSpPr>
        <p:grpSpPr>
          <a:xfrm>
            <a:off x="13030202" y="5644539"/>
            <a:ext cx="4571998" cy="2109416"/>
            <a:chOff x="0" y="-78328"/>
            <a:chExt cx="941463" cy="400923"/>
          </a:xfrm>
        </p:grpSpPr>
        <p:sp>
          <p:nvSpPr>
            <p:cNvPr id="64" name="Freeform 15">
              <a:extLst>
                <a:ext uri="{FF2B5EF4-FFF2-40B4-BE49-F238E27FC236}">
                  <a16:creationId xmlns:a16="http://schemas.microsoft.com/office/drawing/2014/main" id="{8FD41A13-18C2-B4E1-9CAC-11F31003A6AE}"/>
                </a:ext>
              </a:extLst>
            </p:cNvPr>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a:p>
          </p:txBody>
        </p:sp>
        <p:sp>
          <p:nvSpPr>
            <p:cNvPr id="65" name="TextBox 16">
              <a:extLst>
                <a:ext uri="{FF2B5EF4-FFF2-40B4-BE49-F238E27FC236}">
                  <a16:creationId xmlns:a16="http://schemas.microsoft.com/office/drawing/2014/main" id="{E827282D-EB4C-3B57-54F5-1EAC87B82FBA}"/>
                </a:ext>
              </a:extLst>
            </p:cNvPr>
            <p:cNvSpPr txBox="1"/>
            <p:nvPr/>
          </p:nvSpPr>
          <p:spPr>
            <a:xfrm>
              <a:off x="0" y="-78328"/>
              <a:ext cx="941463" cy="360695"/>
            </a:xfrm>
            <a:prstGeom prst="rect">
              <a:avLst/>
            </a:prstGeom>
          </p:spPr>
          <p:txBody>
            <a:bodyPr lIns="101600" tIns="101600" rIns="101600" bIns="101600" rtlCol="0" anchor="ctr"/>
            <a:lstStyle/>
            <a:p>
              <a:pPr algn="ctr">
                <a:lnSpc>
                  <a:spcPts val="2932"/>
                </a:lnSpc>
              </a:pPr>
              <a:r>
                <a:rPr lang="en-US" sz="2400" dirty="0">
                  <a:solidFill>
                    <a:schemeClr val="bg1"/>
                  </a:solidFill>
                  <a:latin typeface="Canva Sans Bold" panose="020B0604020202020204" charset="0"/>
                </a:rPr>
                <a:t>Gestion des </a:t>
              </a:r>
            </a:p>
            <a:p>
              <a:pPr algn="ctr">
                <a:lnSpc>
                  <a:spcPts val="2932"/>
                </a:lnSpc>
              </a:pPr>
              <a:r>
                <a:rPr lang="en-US" sz="2400" dirty="0">
                  <a:solidFill>
                    <a:schemeClr val="bg1"/>
                  </a:solidFill>
                  <a:latin typeface="Canva Sans Bold" panose="020B0604020202020204" charset="0"/>
                </a:rPr>
                <a:t>Déclaration Douanière</a:t>
              </a:r>
              <a:endParaRPr lang="en-US" sz="2094" spc="20" dirty="0">
                <a:solidFill>
                  <a:schemeClr val="bg1"/>
                </a:solidFill>
                <a:latin typeface="Canva Sans Bold" panose="020B0604020202020204" charset="0"/>
              </a:endParaRPr>
            </a:p>
          </p:txBody>
        </p:sp>
      </p:grpSp>
      <p:grpSp>
        <p:nvGrpSpPr>
          <p:cNvPr id="66" name="Group 17">
            <a:extLst>
              <a:ext uri="{FF2B5EF4-FFF2-40B4-BE49-F238E27FC236}">
                <a16:creationId xmlns:a16="http://schemas.microsoft.com/office/drawing/2014/main" id="{2B3AA192-2572-C50C-B12D-7FC564514C3D}"/>
              </a:ext>
            </a:extLst>
          </p:cNvPr>
          <p:cNvGrpSpPr/>
          <p:nvPr/>
        </p:nvGrpSpPr>
        <p:grpSpPr>
          <a:xfrm>
            <a:off x="13030202" y="7286792"/>
            <a:ext cx="4571998" cy="1697301"/>
            <a:chOff x="0" y="0"/>
            <a:chExt cx="941463" cy="322595"/>
          </a:xfrm>
        </p:grpSpPr>
        <p:sp>
          <p:nvSpPr>
            <p:cNvPr id="67" name="Freeform 18">
              <a:extLst>
                <a:ext uri="{FF2B5EF4-FFF2-40B4-BE49-F238E27FC236}">
                  <a16:creationId xmlns:a16="http://schemas.microsoft.com/office/drawing/2014/main" id="{61FBFC3A-06E4-EEFA-131C-096ED46DBB44}"/>
                </a:ext>
              </a:extLst>
            </p:cNvPr>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FFFFFF"/>
            </a:solidFill>
            <a:ln w="38100" cap="sq">
              <a:solidFill>
                <a:srgbClr val="0E8D32"/>
              </a:solidFill>
              <a:prstDash val="solid"/>
              <a:miter/>
            </a:ln>
          </p:spPr>
          <p:txBody>
            <a:bodyPr/>
            <a:lstStyle/>
            <a:p>
              <a:endParaRPr lang="en-US"/>
            </a:p>
          </p:txBody>
        </p:sp>
        <p:sp>
          <p:nvSpPr>
            <p:cNvPr id="68" name="TextBox 19">
              <a:extLst>
                <a:ext uri="{FF2B5EF4-FFF2-40B4-BE49-F238E27FC236}">
                  <a16:creationId xmlns:a16="http://schemas.microsoft.com/office/drawing/2014/main" id="{D54512D3-34E5-5507-01C4-2D2720AF32D6}"/>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800" dirty="0">
                  <a:solidFill>
                    <a:srgbClr val="00B050"/>
                  </a:solidFill>
                  <a:latin typeface="Bebas Neue Bold" panose="020B0604020202020204" charset="0"/>
                </a:rPr>
                <a:t>Consultation et suppression des déclarations douanières soumises par les Clients.</a:t>
              </a:r>
              <a:endParaRPr lang="en-US" sz="2800" spc="20" dirty="0">
                <a:solidFill>
                  <a:srgbClr val="00B050"/>
                </a:solidFill>
                <a:latin typeface="Bebas Neue Bold" panose="020B060402020202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anim calcmode="lin" valueType="num">
                                      <p:cBhvr>
                                        <p:cTn id="43" dur="1000" fill="hold"/>
                                        <p:tgtEl>
                                          <p:spTgt spid="41"/>
                                        </p:tgtEl>
                                        <p:attrNameLst>
                                          <p:attrName>ppt_x</p:attrName>
                                        </p:attrNameLst>
                                      </p:cBhvr>
                                      <p:tavLst>
                                        <p:tav tm="0">
                                          <p:val>
                                            <p:strVal val="#ppt_x"/>
                                          </p:val>
                                        </p:tav>
                                        <p:tav tm="100000">
                                          <p:val>
                                            <p:strVal val="#ppt_x"/>
                                          </p:val>
                                        </p:tav>
                                      </p:tavLst>
                                    </p:anim>
                                    <p:anim calcmode="lin" valueType="num">
                                      <p:cBhvr>
                                        <p:cTn id="44" dur="1000" fill="hold"/>
                                        <p:tgtEl>
                                          <p:spTgt spid="41"/>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1000"/>
                                        <p:tgtEl>
                                          <p:spTgt spid="47"/>
                                        </p:tgtEl>
                                      </p:cBhvr>
                                    </p:animEffect>
                                    <p:anim calcmode="lin" valueType="num">
                                      <p:cBhvr>
                                        <p:cTn id="48" dur="1000" fill="hold"/>
                                        <p:tgtEl>
                                          <p:spTgt spid="47"/>
                                        </p:tgtEl>
                                        <p:attrNameLst>
                                          <p:attrName>ppt_x</p:attrName>
                                        </p:attrNameLst>
                                      </p:cBhvr>
                                      <p:tavLst>
                                        <p:tav tm="0">
                                          <p:val>
                                            <p:strVal val="#ppt_x"/>
                                          </p:val>
                                        </p:tav>
                                        <p:tav tm="100000">
                                          <p:val>
                                            <p:strVal val="#ppt_x"/>
                                          </p:val>
                                        </p:tav>
                                      </p:tavLst>
                                    </p:anim>
                                    <p:anim calcmode="lin" valueType="num">
                                      <p:cBhvr>
                                        <p:cTn id="49" dur="1000" fill="hold"/>
                                        <p:tgtEl>
                                          <p:spTgt spid="4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anim calcmode="lin" valueType="num">
                                      <p:cBhvr>
                                        <p:cTn id="53" dur="1000" fill="hold"/>
                                        <p:tgtEl>
                                          <p:spTgt spid="50"/>
                                        </p:tgtEl>
                                        <p:attrNameLst>
                                          <p:attrName>ppt_x</p:attrName>
                                        </p:attrNameLst>
                                      </p:cBhvr>
                                      <p:tavLst>
                                        <p:tav tm="0">
                                          <p:val>
                                            <p:strVal val="#ppt_x"/>
                                          </p:val>
                                        </p:tav>
                                        <p:tav tm="100000">
                                          <p:val>
                                            <p:strVal val="#ppt_x"/>
                                          </p:val>
                                        </p:tav>
                                      </p:tavLst>
                                    </p:anim>
                                    <p:anim calcmode="lin" valueType="num">
                                      <p:cBhvr>
                                        <p:cTn id="54" dur="1000" fill="hold"/>
                                        <p:tgtEl>
                                          <p:spTgt spid="50"/>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fade">
                                      <p:cBhvr>
                                        <p:cTn id="57" dur="1000"/>
                                        <p:tgtEl>
                                          <p:spTgt spid="63"/>
                                        </p:tgtEl>
                                      </p:cBhvr>
                                    </p:animEffect>
                                    <p:anim calcmode="lin" valueType="num">
                                      <p:cBhvr>
                                        <p:cTn id="58" dur="1000" fill="hold"/>
                                        <p:tgtEl>
                                          <p:spTgt spid="63"/>
                                        </p:tgtEl>
                                        <p:attrNameLst>
                                          <p:attrName>ppt_x</p:attrName>
                                        </p:attrNameLst>
                                      </p:cBhvr>
                                      <p:tavLst>
                                        <p:tav tm="0">
                                          <p:val>
                                            <p:strVal val="#ppt_x"/>
                                          </p:val>
                                        </p:tav>
                                        <p:tav tm="100000">
                                          <p:val>
                                            <p:strVal val="#ppt_x"/>
                                          </p:val>
                                        </p:tav>
                                      </p:tavLst>
                                    </p:anim>
                                    <p:anim calcmode="lin" valueType="num">
                                      <p:cBhvr>
                                        <p:cTn id="59" dur="1000" fill="hold"/>
                                        <p:tgtEl>
                                          <p:spTgt spid="63"/>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fade">
                                      <p:cBhvr>
                                        <p:cTn id="62" dur="1000"/>
                                        <p:tgtEl>
                                          <p:spTgt spid="66"/>
                                        </p:tgtEl>
                                      </p:cBhvr>
                                    </p:animEffect>
                                    <p:anim calcmode="lin" valueType="num">
                                      <p:cBhvr>
                                        <p:cTn id="63" dur="1000" fill="hold"/>
                                        <p:tgtEl>
                                          <p:spTgt spid="66"/>
                                        </p:tgtEl>
                                        <p:attrNameLst>
                                          <p:attrName>ppt_x</p:attrName>
                                        </p:attrNameLst>
                                      </p:cBhvr>
                                      <p:tavLst>
                                        <p:tav tm="0">
                                          <p:val>
                                            <p:strVal val="#ppt_x"/>
                                          </p:val>
                                        </p:tav>
                                        <p:tav tm="100000">
                                          <p:val>
                                            <p:strVal val="#ppt_x"/>
                                          </p:val>
                                        </p:tav>
                                      </p:tavLst>
                                    </p:anim>
                                    <p:anim calcmode="lin" valueType="num">
                                      <p:cBhvr>
                                        <p:cTn id="6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4" name="Freeform 4"/>
          <p:cNvSpPr/>
          <p:nvPr/>
        </p:nvSpPr>
        <p:spPr>
          <a:xfrm>
            <a:off x="2491359" y="3422655"/>
            <a:ext cx="470486" cy="470486"/>
          </a:xfrm>
          <a:custGeom>
            <a:avLst/>
            <a:gdLst/>
            <a:ahLst/>
            <a:cxnLst/>
            <a:rect l="l" t="t" r="r" b="b"/>
            <a:pathLst>
              <a:path w="470486" h="470486">
                <a:moveTo>
                  <a:pt x="0" y="0"/>
                </a:moveTo>
                <a:lnTo>
                  <a:pt x="470486" y="0"/>
                </a:lnTo>
                <a:lnTo>
                  <a:pt x="470486" y="470486"/>
                </a:lnTo>
                <a:lnTo>
                  <a:pt x="0" y="470486"/>
                </a:lnTo>
                <a:lnTo>
                  <a:pt x="0" y="0"/>
                </a:lnTo>
                <a:close/>
              </a:path>
            </a:pathLst>
          </a:custGeom>
          <a:blipFill>
            <a:blip r:embed="rId2"/>
            <a:stretch>
              <a:fillRect/>
            </a:stretch>
          </a:blipFill>
        </p:spPr>
        <p:txBody>
          <a:bodyPr/>
          <a:lstStyle/>
          <a:p>
            <a:endParaRPr lang="en-US"/>
          </a:p>
        </p:txBody>
      </p:sp>
      <p:sp>
        <p:nvSpPr>
          <p:cNvPr id="5" name="Freeform 5"/>
          <p:cNvSpPr/>
          <p:nvPr/>
        </p:nvSpPr>
        <p:spPr>
          <a:xfrm>
            <a:off x="2491359" y="4540841"/>
            <a:ext cx="470486" cy="470486"/>
          </a:xfrm>
          <a:custGeom>
            <a:avLst/>
            <a:gdLst/>
            <a:ahLst/>
            <a:cxnLst/>
            <a:rect l="l" t="t" r="r" b="b"/>
            <a:pathLst>
              <a:path w="470486" h="470486">
                <a:moveTo>
                  <a:pt x="0" y="0"/>
                </a:moveTo>
                <a:lnTo>
                  <a:pt x="470486" y="0"/>
                </a:lnTo>
                <a:lnTo>
                  <a:pt x="470486" y="470485"/>
                </a:lnTo>
                <a:lnTo>
                  <a:pt x="0" y="470485"/>
                </a:lnTo>
                <a:lnTo>
                  <a:pt x="0" y="0"/>
                </a:lnTo>
                <a:close/>
              </a:path>
            </a:pathLst>
          </a:custGeom>
          <a:blipFill>
            <a:blip r:embed="rId2"/>
            <a:stretch>
              <a:fillRect/>
            </a:stretch>
          </a:blipFill>
        </p:spPr>
        <p:txBody>
          <a:bodyPr/>
          <a:lstStyle/>
          <a:p>
            <a:endParaRPr lang="en-US"/>
          </a:p>
        </p:txBody>
      </p:sp>
      <p:sp>
        <p:nvSpPr>
          <p:cNvPr id="6" name="Freeform 6"/>
          <p:cNvSpPr/>
          <p:nvPr/>
        </p:nvSpPr>
        <p:spPr>
          <a:xfrm>
            <a:off x="2491359" y="5659026"/>
            <a:ext cx="470486" cy="470486"/>
          </a:xfrm>
          <a:custGeom>
            <a:avLst/>
            <a:gdLst/>
            <a:ahLst/>
            <a:cxnLst/>
            <a:rect l="l" t="t" r="r" b="b"/>
            <a:pathLst>
              <a:path w="470486" h="470486">
                <a:moveTo>
                  <a:pt x="0" y="0"/>
                </a:moveTo>
                <a:lnTo>
                  <a:pt x="470486" y="0"/>
                </a:lnTo>
                <a:lnTo>
                  <a:pt x="470486" y="470486"/>
                </a:lnTo>
                <a:lnTo>
                  <a:pt x="0" y="470486"/>
                </a:lnTo>
                <a:lnTo>
                  <a:pt x="0" y="0"/>
                </a:lnTo>
                <a:close/>
              </a:path>
            </a:pathLst>
          </a:custGeom>
          <a:blipFill>
            <a:blip r:embed="rId2"/>
            <a:stretch>
              <a:fillRect/>
            </a:stretch>
          </a:blipFill>
        </p:spPr>
        <p:txBody>
          <a:bodyPr/>
          <a:lstStyle/>
          <a:p>
            <a:endParaRPr lang="en-US"/>
          </a:p>
        </p:txBody>
      </p:sp>
      <p:sp>
        <p:nvSpPr>
          <p:cNvPr id="7" name="Freeform 7"/>
          <p:cNvSpPr/>
          <p:nvPr/>
        </p:nvSpPr>
        <p:spPr>
          <a:xfrm>
            <a:off x="2491359" y="6779923"/>
            <a:ext cx="470486" cy="470486"/>
          </a:xfrm>
          <a:custGeom>
            <a:avLst/>
            <a:gdLst/>
            <a:ahLst/>
            <a:cxnLst/>
            <a:rect l="l" t="t" r="r" b="b"/>
            <a:pathLst>
              <a:path w="470486" h="470486">
                <a:moveTo>
                  <a:pt x="0" y="0"/>
                </a:moveTo>
                <a:lnTo>
                  <a:pt x="470486" y="0"/>
                </a:lnTo>
                <a:lnTo>
                  <a:pt x="470486" y="470486"/>
                </a:lnTo>
                <a:lnTo>
                  <a:pt x="0" y="470486"/>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1518048" y="318709"/>
            <a:ext cx="2215752" cy="661786"/>
          </a:xfrm>
          <a:prstGeom prst="rect">
            <a:avLst/>
          </a:prstGeom>
        </p:spPr>
        <p:txBody>
          <a:bodyPr wrap="square" lIns="0" tIns="0" rIns="0" bIns="0" rtlCol="0" anchor="t">
            <a:spAutoFit/>
          </a:bodyPr>
          <a:lstStyle/>
          <a:p>
            <a:pPr algn="ctr">
              <a:lnSpc>
                <a:spcPts val="5347"/>
              </a:lnSpc>
            </a:pPr>
            <a:r>
              <a:rPr lang="en-US" sz="3819" dirty="0" err="1">
                <a:solidFill>
                  <a:srgbClr val="000000"/>
                </a:solidFill>
                <a:latin typeface="Bebas Neue"/>
              </a:rPr>
              <a:t>Contraintes</a:t>
            </a:r>
            <a:endParaRPr lang="en-US" sz="3819" dirty="0">
              <a:solidFill>
                <a:srgbClr val="000000"/>
              </a:solidFill>
              <a:latin typeface="Bebas Neue"/>
            </a:endParaRPr>
          </a:p>
        </p:txBody>
      </p:sp>
      <p:sp>
        <p:nvSpPr>
          <p:cNvPr id="9" name="TextBox 9"/>
          <p:cNvSpPr txBox="1"/>
          <p:nvPr/>
        </p:nvSpPr>
        <p:spPr>
          <a:xfrm>
            <a:off x="539352" y="270504"/>
            <a:ext cx="978697" cy="1543973"/>
          </a:xfrm>
          <a:prstGeom prst="rect">
            <a:avLst/>
          </a:prstGeom>
        </p:spPr>
        <p:txBody>
          <a:bodyPr lIns="0" tIns="0" rIns="0" bIns="0" rtlCol="0" anchor="t">
            <a:spAutoFit/>
          </a:bodyPr>
          <a:lstStyle/>
          <a:p>
            <a:pPr algn="ctr">
              <a:lnSpc>
                <a:spcPts val="6245"/>
              </a:lnSpc>
            </a:pPr>
            <a:r>
              <a:rPr lang="en-US" sz="4460" dirty="0">
                <a:solidFill>
                  <a:srgbClr val="0E8D32"/>
                </a:solidFill>
                <a:latin typeface="DM Sans Bold"/>
              </a:rPr>
              <a:t>04</a:t>
            </a:r>
          </a:p>
          <a:p>
            <a:pPr algn="ctr">
              <a:lnSpc>
                <a:spcPts val="6245"/>
              </a:lnSpc>
            </a:pPr>
            <a:endParaRPr lang="en-US" sz="4460" dirty="0">
              <a:solidFill>
                <a:srgbClr val="0E8D32"/>
              </a:solidFill>
              <a:latin typeface="DM Sans Bold"/>
            </a:endParaRPr>
          </a:p>
        </p:txBody>
      </p:sp>
      <p:sp>
        <p:nvSpPr>
          <p:cNvPr id="10" name="TextBox 10"/>
          <p:cNvSpPr txBox="1"/>
          <p:nvPr/>
        </p:nvSpPr>
        <p:spPr>
          <a:xfrm>
            <a:off x="3216012" y="3476450"/>
            <a:ext cx="11917637" cy="369397"/>
          </a:xfrm>
          <a:prstGeom prst="rect">
            <a:avLst/>
          </a:prstGeom>
        </p:spPr>
        <p:txBody>
          <a:bodyPr lIns="0" tIns="0" rIns="0" bIns="0" rtlCol="0" anchor="t">
            <a:spAutoFit/>
          </a:bodyPr>
          <a:lstStyle/>
          <a:p>
            <a:pPr>
              <a:lnSpc>
                <a:spcPts val="2996"/>
              </a:lnSpc>
            </a:pPr>
            <a:r>
              <a:rPr lang="fr-FR" sz="2400" dirty="0">
                <a:latin typeface="Canva Sans Bold" panose="020B0604020202020204" charset="0"/>
              </a:rPr>
              <a:t>Le client doit être connecté à son compte pour réserver un vol.</a:t>
            </a:r>
            <a:endParaRPr lang="en-US" sz="2140" dirty="0">
              <a:solidFill>
                <a:srgbClr val="000000"/>
              </a:solidFill>
              <a:latin typeface="Canva Sans Bold" panose="020B0604020202020204" charset="0"/>
            </a:endParaRPr>
          </a:p>
        </p:txBody>
      </p:sp>
      <p:sp>
        <p:nvSpPr>
          <p:cNvPr id="11" name="TextBox 11"/>
          <p:cNvSpPr txBox="1"/>
          <p:nvPr/>
        </p:nvSpPr>
        <p:spPr>
          <a:xfrm>
            <a:off x="3216012" y="4641930"/>
            <a:ext cx="11917637" cy="369397"/>
          </a:xfrm>
          <a:prstGeom prst="rect">
            <a:avLst/>
          </a:prstGeom>
        </p:spPr>
        <p:txBody>
          <a:bodyPr lIns="0" tIns="0" rIns="0" bIns="0" rtlCol="0" anchor="t">
            <a:spAutoFit/>
          </a:bodyPr>
          <a:lstStyle/>
          <a:p>
            <a:pPr>
              <a:lnSpc>
                <a:spcPts val="2996"/>
              </a:lnSpc>
            </a:pPr>
            <a:r>
              <a:rPr lang="fr-FR" sz="2400" dirty="0">
                <a:latin typeface="Canva Sans Bold" panose="020B0604020202020204" charset="0"/>
              </a:rPr>
              <a:t>L'ajout d'une carte bancaire est obligatoire avant toute réservation.</a:t>
            </a:r>
            <a:endParaRPr lang="en-US" sz="2140" dirty="0">
              <a:solidFill>
                <a:srgbClr val="000000"/>
              </a:solidFill>
              <a:latin typeface="Canva Sans Bold" panose="020B0604020202020204" charset="0"/>
            </a:endParaRPr>
          </a:p>
        </p:txBody>
      </p:sp>
      <p:sp>
        <p:nvSpPr>
          <p:cNvPr id="12" name="TextBox 12"/>
          <p:cNvSpPr txBox="1"/>
          <p:nvPr/>
        </p:nvSpPr>
        <p:spPr>
          <a:xfrm>
            <a:off x="3216012" y="5730924"/>
            <a:ext cx="13246350" cy="367986"/>
          </a:xfrm>
          <a:prstGeom prst="rect">
            <a:avLst/>
          </a:prstGeom>
        </p:spPr>
        <p:txBody>
          <a:bodyPr wrap="square" lIns="0" tIns="0" rIns="0" bIns="0" rtlCol="0" anchor="t">
            <a:spAutoFit/>
          </a:bodyPr>
          <a:lstStyle/>
          <a:p>
            <a:pPr>
              <a:lnSpc>
                <a:spcPts val="2996"/>
              </a:lnSpc>
            </a:pPr>
            <a:r>
              <a:rPr lang="fr-FR" sz="2400" dirty="0">
                <a:latin typeface="Canva Sans Bold" panose="020B0604020202020204" charset="0"/>
              </a:rPr>
              <a:t>Lors de la création d'un compte, l'adresse email doit être unique pour chaque utilisateur.</a:t>
            </a:r>
            <a:endParaRPr lang="en-US" sz="2140" dirty="0">
              <a:solidFill>
                <a:srgbClr val="000000"/>
              </a:solidFill>
              <a:latin typeface="Canva Sans Bold" panose="020B0604020202020204" charset="0"/>
            </a:endParaRPr>
          </a:p>
        </p:txBody>
      </p:sp>
      <p:sp>
        <p:nvSpPr>
          <p:cNvPr id="13" name="TextBox 13"/>
          <p:cNvSpPr txBox="1"/>
          <p:nvPr/>
        </p:nvSpPr>
        <p:spPr>
          <a:xfrm>
            <a:off x="3216012" y="6880546"/>
            <a:ext cx="13776588" cy="367986"/>
          </a:xfrm>
          <a:prstGeom prst="rect">
            <a:avLst/>
          </a:prstGeom>
        </p:spPr>
        <p:txBody>
          <a:bodyPr wrap="square" lIns="0" tIns="0" rIns="0" bIns="0" rtlCol="0" anchor="t">
            <a:spAutoFit/>
          </a:bodyPr>
          <a:lstStyle/>
          <a:p>
            <a:pPr>
              <a:lnSpc>
                <a:spcPts val="2996"/>
              </a:lnSpc>
            </a:pPr>
            <a:r>
              <a:rPr lang="fr-FR" sz="2400" dirty="0">
                <a:latin typeface="Canva Sans Bold" panose="020B0604020202020204" charset="0"/>
              </a:rPr>
              <a:t>L'administrateur doit s'authentifier pour accéder au panneau d'administration (backoffice).</a:t>
            </a:r>
            <a:endParaRPr lang="en-US" sz="2140" dirty="0">
              <a:solidFill>
                <a:srgbClr val="000000"/>
              </a:solidFill>
              <a:latin typeface="Canva Sans Bold" panose="020B0604020202020204" charset="0"/>
            </a:endParaRPr>
          </a:p>
        </p:txBody>
      </p:sp>
      <p:pic>
        <p:nvPicPr>
          <p:cNvPr id="14" name="Picture 13" descr="A blue square with a plane in the middle&#10;&#10;Description automatically generated">
            <a:extLst>
              <a:ext uri="{FF2B5EF4-FFF2-40B4-BE49-F238E27FC236}">
                <a16:creationId xmlns:a16="http://schemas.microsoft.com/office/drawing/2014/main" id="{D9DC5BC0-D7AD-9E87-73BE-872102A6E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8258"/>
        </a:solidFill>
        <a:effectLst/>
      </p:bgPr>
    </p:bg>
    <p:spTree>
      <p:nvGrpSpPr>
        <p:cNvPr id="1" name=""/>
        <p:cNvGrpSpPr/>
        <p:nvPr/>
      </p:nvGrpSpPr>
      <p:grpSpPr>
        <a:xfrm>
          <a:off x="0" y="0"/>
          <a:ext cx="0" cy="0"/>
          <a:chOff x="0" y="0"/>
          <a:chExt cx="0" cy="0"/>
        </a:xfrm>
      </p:grpSpPr>
      <p:sp>
        <p:nvSpPr>
          <p:cNvPr id="2" name="TextBox 2"/>
          <p:cNvSpPr txBox="1"/>
          <p:nvPr/>
        </p:nvSpPr>
        <p:spPr>
          <a:xfrm>
            <a:off x="3208671" y="3358931"/>
            <a:ext cx="11120802" cy="3642023"/>
          </a:xfrm>
          <a:prstGeom prst="rect">
            <a:avLst/>
          </a:prstGeom>
        </p:spPr>
        <p:txBody>
          <a:bodyPr lIns="0" tIns="0" rIns="0" bIns="0" rtlCol="0" anchor="t">
            <a:spAutoFit/>
          </a:bodyPr>
          <a:lstStyle/>
          <a:p>
            <a:pPr algn="ctr">
              <a:lnSpc>
                <a:spcPts val="14224"/>
              </a:lnSpc>
            </a:pPr>
            <a:r>
              <a:rPr lang="en-US" sz="10307" spc="1010" dirty="0" err="1">
                <a:solidFill>
                  <a:srgbClr val="FDFBFB"/>
                </a:solidFill>
                <a:latin typeface="Bebas Neue"/>
              </a:rPr>
              <a:t>Analyse</a:t>
            </a:r>
            <a:r>
              <a:rPr lang="en-US" sz="10307" spc="1010" dirty="0">
                <a:solidFill>
                  <a:srgbClr val="FDFBFB"/>
                </a:solidFill>
                <a:latin typeface="Bebas Neue"/>
              </a:rPr>
              <a:t> et conception </a:t>
            </a:r>
          </a:p>
        </p:txBody>
      </p:sp>
      <p:sp>
        <p:nvSpPr>
          <p:cNvPr id="3" name="Freeform 3"/>
          <p:cNvSpPr/>
          <p:nvPr/>
        </p:nvSpPr>
        <p:spPr>
          <a:xfrm flipH="1" flipV="1">
            <a:off x="-3801253" y="0"/>
            <a:ext cx="7602505" cy="6745495"/>
          </a:xfrm>
          <a:custGeom>
            <a:avLst/>
            <a:gdLst/>
            <a:ahLst/>
            <a:cxnLst/>
            <a:rect l="l" t="t" r="r" b="b"/>
            <a:pathLst>
              <a:path w="7602505" h="6745495">
                <a:moveTo>
                  <a:pt x="7602506" y="6745495"/>
                </a:moveTo>
                <a:lnTo>
                  <a:pt x="0" y="6745495"/>
                </a:lnTo>
                <a:lnTo>
                  <a:pt x="0" y="0"/>
                </a:lnTo>
                <a:lnTo>
                  <a:pt x="7602506" y="0"/>
                </a:lnTo>
                <a:lnTo>
                  <a:pt x="7602506" y="674549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4486747" y="3541505"/>
            <a:ext cx="7602505" cy="6745495"/>
          </a:xfrm>
          <a:custGeom>
            <a:avLst/>
            <a:gdLst/>
            <a:ahLst/>
            <a:cxnLst/>
            <a:rect l="l" t="t" r="r" b="b"/>
            <a:pathLst>
              <a:path w="7602505" h="6745495">
                <a:moveTo>
                  <a:pt x="7602506" y="0"/>
                </a:moveTo>
                <a:lnTo>
                  <a:pt x="0" y="0"/>
                </a:lnTo>
                <a:lnTo>
                  <a:pt x="0" y="6745495"/>
                </a:lnTo>
                <a:lnTo>
                  <a:pt x="7602506" y="6745495"/>
                </a:lnTo>
                <a:lnTo>
                  <a:pt x="760250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4" name="TextBox 4"/>
          <p:cNvSpPr txBox="1"/>
          <p:nvPr/>
        </p:nvSpPr>
        <p:spPr>
          <a:xfrm>
            <a:off x="9148867" y="4678226"/>
            <a:ext cx="9525" cy="887095"/>
          </a:xfrm>
          <a:prstGeom prst="rect">
            <a:avLst/>
          </a:prstGeom>
        </p:spPr>
        <p:txBody>
          <a:bodyPr lIns="0" tIns="0" rIns="0" bIns="0" rtlCol="0" anchor="t">
            <a:spAutoFit/>
          </a:bodyPr>
          <a:lstStyle/>
          <a:p>
            <a:pPr algn="ctr">
              <a:lnSpc>
                <a:spcPts val="7279"/>
              </a:lnSpc>
            </a:pPr>
            <a:endParaRPr/>
          </a:p>
        </p:txBody>
      </p:sp>
      <p:sp>
        <p:nvSpPr>
          <p:cNvPr id="6" name="TextBox 6"/>
          <p:cNvSpPr txBox="1"/>
          <p:nvPr/>
        </p:nvSpPr>
        <p:spPr>
          <a:xfrm>
            <a:off x="1009650" y="322097"/>
            <a:ext cx="4120752" cy="1336391"/>
          </a:xfrm>
          <a:prstGeom prst="rect">
            <a:avLst/>
          </a:prstGeom>
        </p:spPr>
        <p:txBody>
          <a:bodyPr wrap="square" lIns="0" tIns="0" rIns="0" bIns="0" rtlCol="0" anchor="t">
            <a:spAutoFit/>
          </a:bodyPr>
          <a:lstStyle/>
          <a:p>
            <a:pPr algn="ctr">
              <a:lnSpc>
                <a:spcPts val="5347"/>
              </a:lnSpc>
            </a:pPr>
            <a:r>
              <a:rPr lang="en-US" sz="3819" dirty="0" err="1">
                <a:solidFill>
                  <a:srgbClr val="000000"/>
                </a:solidFill>
                <a:latin typeface="Bebas Neue"/>
              </a:rPr>
              <a:t>Analyse</a:t>
            </a:r>
            <a:r>
              <a:rPr lang="en-US" sz="3819" dirty="0">
                <a:solidFill>
                  <a:srgbClr val="000000"/>
                </a:solidFill>
                <a:latin typeface="Bebas Neue"/>
              </a:rPr>
              <a:t> et Conception</a:t>
            </a:r>
          </a:p>
          <a:p>
            <a:pPr algn="ctr">
              <a:lnSpc>
                <a:spcPts val="5347"/>
              </a:lnSpc>
            </a:pPr>
            <a:endParaRPr lang="en-US" sz="3819" dirty="0">
              <a:solidFill>
                <a:srgbClr val="000000"/>
              </a:solidFill>
              <a:latin typeface="Bebas Neue"/>
            </a:endParaRPr>
          </a:p>
        </p:txBody>
      </p:sp>
      <p:pic>
        <p:nvPicPr>
          <p:cNvPr id="9" name="Picture 8" descr="A blue square with a plane in the middle&#10;&#10;Description automatically generated">
            <a:extLst>
              <a:ext uri="{FF2B5EF4-FFF2-40B4-BE49-F238E27FC236}">
                <a16:creationId xmlns:a16="http://schemas.microsoft.com/office/drawing/2014/main" id="{F320D8E8-81EE-7286-F30B-833BBF91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sp>
        <p:nvSpPr>
          <p:cNvPr id="12" name="Text 2"/>
          <p:cNvSpPr/>
          <p:nvPr/>
        </p:nvSpPr>
        <p:spPr>
          <a:xfrm>
            <a:off x="1461492" y="6682144"/>
            <a:ext cx="5881807" cy="11794337"/>
          </a:xfrm>
          <a:prstGeom prst="rect">
            <a:avLst/>
          </a:prstGeom>
          <a:noFill/>
          <a:ln/>
        </p:spPr>
        <p:txBody>
          <a:bodyPr wrap="square" lIns="0" tIns="0" rIns="0" bIns="0" rtlCol="0" anchor="t"/>
          <a:lstStyle/>
          <a:p>
            <a:pPr marL="342900" indent="-342900" algn="l">
              <a:lnSpc>
                <a:spcPts val="2850"/>
              </a:lnSpc>
              <a:buSzPct val="100000"/>
              <a:buChar char="•"/>
            </a:pPr>
            <a:endParaRPr lang="en-US" sz="1750" dirty="0"/>
          </a:p>
        </p:txBody>
      </p:sp>
      <p:sp>
        <p:nvSpPr>
          <p:cNvPr id="8" name="TextBox 7">
            <a:extLst>
              <a:ext uri="{FF2B5EF4-FFF2-40B4-BE49-F238E27FC236}">
                <a16:creationId xmlns:a16="http://schemas.microsoft.com/office/drawing/2014/main" id="{6097F0AE-3DEC-FFDF-2438-91AE88D35BAD}"/>
              </a:ext>
            </a:extLst>
          </p:cNvPr>
          <p:cNvSpPr txBox="1"/>
          <p:nvPr/>
        </p:nvSpPr>
        <p:spPr>
          <a:xfrm>
            <a:off x="1009650" y="2604343"/>
            <a:ext cx="7296150" cy="5170646"/>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fr-FR" altLang="fr-FR" sz="2400" b="1" i="0" u="none" strike="noStrike" cap="none" normalizeH="0" baseline="0" dirty="0">
                <a:ln>
                  <a:noFill/>
                </a:ln>
                <a:solidFill>
                  <a:schemeClr val="tx1"/>
                </a:solidFill>
                <a:effectLst/>
                <a:latin typeface="Canva Sans Bold" panose="020B0604020202020204" charset="0"/>
              </a:rPr>
              <a:t>Analyse fonctionnelle</a:t>
            </a:r>
            <a:r>
              <a:rPr kumimoji="0" lang="fr-FR" altLang="fr-FR" sz="2400" b="0" i="0" u="none" strike="noStrike" cap="none" normalizeH="0" baseline="0" dirty="0">
                <a:ln>
                  <a:noFill/>
                </a:ln>
                <a:solidFill>
                  <a:schemeClr val="tx1"/>
                </a:solidFill>
                <a:effectLst/>
                <a:latin typeface="Canva Sans Bold" panose="020B0604020202020204" charset="0"/>
              </a:rPr>
              <a:t> </a:t>
            </a:r>
          </a:p>
          <a:p>
            <a:pPr marL="0" marR="0" lvl="0" indent="0" algn="ctr" defTabSz="914400" rtl="0" eaLnBrk="0" fontAlgn="base" latinLnBrk="0" hangingPunct="0">
              <a:lnSpc>
                <a:spcPct val="100000"/>
              </a:lnSpc>
              <a:spcBef>
                <a:spcPct val="0"/>
              </a:spcBef>
              <a:spcAft>
                <a:spcPct val="0"/>
              </a:spcAft>
              <a:buClrTx/>
              <a:buSzTx/>
              <a:tabLst/>
            </a:pPr>
            <a:endParaRPr lang="fr-FR" altLang="fr-FR" dirty="0">
              <a:latin typeface="Canva Sans Bold" panose="020B060402020202020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Canva Sans Bold" panose="020B060402020202020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Canva Sans Bold" panose="020B0604020202020204" charset="0"/>
              </a:rPr>
              <a:t>Identification des besoins des utilisateurs (réservation, gestion de profil, suivi des billets).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Canva Sans Bold" panose="020B0604020202020204" charset="0"/>
              </a:rPr>
              <a:t>Besoins des administrateurs (gestion complète des entités : aéroports, vols, compagnies aériennes, avions, et clients).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Canva Sans Bold" panose="020B0604020202020204" charset="0"/>
              </a:rPr>
              <a:t>Prise en compte des contraintes de sécurité (stockage des données bancaires) et de performance (chargement rapide, utilisation fluide).</a:t>
            </a:r>
          </a:p>
          <a:p>
            <a:endParaRPr lang="en-US" dirty="0"/>
          </a:p>
        </p:txBody>
      </p:sp>
      <p:sp>
        <p:nvSpPr>
          <p:cNvPr id="10" name="TextBox 9">
            <a:extLst>
              <a:ext uri="{FF2B5EF4-FFF2-40B4-BE49-F238E27FC236}">
                <a16:creationId xmlns:a16="http://schemas.microsoft.com/office/drawing/2014/main" id="{A0F2AF58-F706-9ADF-82A4-E8CD2EF0F5DD}"/>
              </a:ext>
            </a:extLst>
          </p:cNvPr>
          <p:cNvSpPr txBox="1"/>
          <p:nvPr/>
        </p:nvSpPr>
        <p:spPr>
          <a:xfrm>
            <a:off x="9448800" y="2601778"/>
            <a:ext cx="8358083" cy="480131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fr-FR" altLang="fr-FR" sz="2400" b="1" i="0" u="none" strike="noStrike" cap="none" normalizeH="0" baseline="0" dirty="0">
                <a:ln>
                  <a:noFill/>
                </a:ln>
                <a:solidFill>
                  <a:schemeClr val="tx1"/>
                </a:solidFill>
                <a:effectLst/>
                <a:latin typeface="Canva Sans Bold" panose="020B0604020202020204" charset="0"/>
              </a:rPr>
              <a:t>Conception</a:t>
            </a:r>
            <a:r>
              <a:rPr kumimoji="0" lang="fr-FR" altLang="fr-FR" sz="2400" b="0" i="0" u="none" strike="noStrike" cap="none" normalizeH="0" baseline="0" dirty="0">
                <a:ln>
                  <a:noFill/>
                </a:ln>
                <a:solidFill>
                  <a:schemeClr val="tx1"/>
                </a:solidFill>
                <a:effectLst/>
                <a:latin typeface="Canva Sans Bold" panose="020B0604020202020204" charset="0"/>
              </a:rPr>
              <a:t> :</a:t>
            </a:r>
          </a:p>
          <a:p>
            <a:pPr marL="0" marR="0" lvl="0" indent="0" algn="ctr" defTabSz="914400" rtl="0" eaLnBrk="0" fontAlgn="base" latinLnBrk="0" hangingPunct="0">
              <a:lnSpc>
                <a:spcPct val="100000"/>
              </a:lnSpc>
              <a:spcBef>
                <a:spcPct val="0"/>
              </a:spcBef>
              <a:spcAft>
                <a:spcPct val="0"/>
              </a:spcAft>
              <a:buClrTx/>
              <a:buSzTx/>
              <a:tabLst/>
            </a:pPr>
            <a:endParaRPr lang="fr-FR" altLang="fr-FR" sz="2400" dirty="0">
              <a:latin typeface="Canva Sans Bold" panose="020B060402020202020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fr-FR" altLang="fr-FR" sz="2400" b="0" i="0" u="none" strike="noStrike" cap="none" normalizeH="0" baseline="0" dirty="0">
              <a:ln>
                <a:noFill/>
              </a:ln>
              <a:solidFill>
                <a:schemeClr val="tx1"/>
              </a:solidFill>
              <a:effectLst/>
              <a:latin typeface="Canva Sans Bold"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Canva Sans Bold" panose="020B0604020202020204" charset="0"/>
              </a:rPr>
              <a:t>Utilisation de </a:t>
            </a:r>
            <a:r>
              <a:rPr kumimoji="0" lang="fr-FR" altLang="fr-FR" sz="1800" b="1" i="0" u="none" strike="noStrike" cap="none" normalizeH="0" baseline="0" dirty="0">
                <a:ln>
                  <a:noFill/>
                </a:ln>
                <a:solidFill>
                  <a:schemeClr val="tx1"/>
                </a:solidFill>
                <a:effectLst/>
                <a:latin typeface="Canva Sans Bold" panose="020B0604020202020204" charset="0"/>
              </a:rPr>
              <a:t>diagrammes UML</a:t>
            </a:r>
            <a:r>
              <a:rPr kumimoji="0" lang="fr-FR" altLang="fr-FR" sz="1800" b="0" i="0" u="none" strike="noStrike" cap="none" normalizeH="0" baseline="0" dirty="0">
                <a:ln>
                  <a:noFill/>
                </a:ln>
                <a:solidFill>
                  <a:schemeClr val="tx1"/>
                </a:solidFill>
                <a:effectLst/>
                <a:latin typeface="Canva Sans Bold" panose="020B0604020202020204" charset="0"/>
              </a:rPr>
              <a:t> (diagrammes de classe, de séquence, d'activités) pour modéliser les interactions entre les différentes entités du système.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Canva Sans Bold" panose="020B0604020202020204" charset="0"/>
              </a:rPr>
              <a:t>Mise en place d'une base de données relationnelle avec les tables suivantes : User, Flight, Ticket, Airline, Airport, </a:t>
            </a:r>
            <a:r>
              <a:rPr kumimoji="0" lang="fr-FR" altLang="fr-FR" sz="1800" b="0" i="0" u="none" strike="noStrike" cap="none" normalizeH="0" baseline="0" dirty="0" err="1">
                <a:ln>
                  <a:noFill/>
                </a:ln>
                <a:solidFill>
                  <a:schemeClr val="tx1"/>
                </a:solidFill>
                <a:effectLst/>
                <a:latin typeface="Canva Sans Bold" panose="020B0604020202020204" charset="0"/>
              </a:rPr>
              <a:t>Card</a:t>
            </a:r>
            <a:r>
              <a:rPr kumimoji="0" lang="fr-FR" altLang="fr-FR" sz="1800" b="0" i="0" u="none" strike="noStrike" cap="none" normalizeH="0" baseline="0" dirty="0">
                <a:ln>
                  <a:noFill/>
                </a:ln>
                <a:solidFill>
                  <a:schemeClr val="tx1"/>
                </a:solidFill>
                <a:effectLst/>
                <a:latin typeface="Canva Sans Bold" panose="020B0604020202020204" charset="0"/>
              </a:rPr>
              <a:t>, </a:t>
            </a:r>
            <a:r>
              <a:rPr kumimoji="0" lang="fr-FR" altLang="fr-FR" sz="1800" b="0" i="0" u="none" strike="noStrike" cap="none" normalizeH="0" baseline="0" dirty="0" err="1">
                <a:ln>
                  <a:noFill/>
                </a:ln>
                <a:solidFill>
                  <a:schemeClr val="tx1"/>
                </a:solidFill>
                <a:effectLst/>
                <a:latin typeface="Canva Sans Bold" panose="020B0604020202020204" charset="0"/>
              </a:rPr>
              <a:t>CustomsDeclaration</a:t>
            </a:r>
            <a:r>
              <a:rPr kumimoji="0" lang="fr-FR" altLang="fr-FR" sz="1800" b="0" i="0" u="none" strike="noStrike" cap="none" normalizeH="0" baseline="0" dirty="0">
                <a:ln>
                  <a:noFill/>
                </a:ln>
                <a:solidFill>
                  <a:schemeClr val="tx1"/>
                </a:solidFill>
                <a:effectLst/>
                <a:latin typeface="Canva Sans Bold" panose="020B0604020202020204" charset="0"/>
              </a:rPr>
              <a:t>,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Canva Sans Bold" panose="020B0604020202020204" charset="0"/>
              </a:rPr>
              <a:t>Architecture MVC avec </a:t>
            </a:r>
            <a:r>
              <a:rPr kumimoji="0" lang="fr-FR" altLang="fr-FR" sz="1800" b="1" i="0" u="none" strike="noStrike" cap="none" normalizeH="0" baseline="0" dirty="0" err="1">
                <a:ln>
                  <a:noFill/>
                </a:ln>
                <a:solidFill>
                  <a:schemeClr val="tx1"/>
                </a:solidFill>
                <a:effectLst/>
                <a:latin typeface="Canva Sans Bold" panose="020B0604020202020204" charset="0"/>
              </a:rPr>
              <a:t>Laravel</a:t>
            </a:r>
            <a:r>
              <a:rPr kumimoji="0" lang="fr-FR" altLang="fr-FR" sz="1800" b="0" i="0" u="none" strike="noStrike" cap="none" normalizeH="0" baseline="0" dirty="0">
                <a:ln>
                  <a:noFill/>
                </a:ln>
                <a:solidFill>
                  <a:schemeClr val="tx1"/>
                </a:solidFill>
                <a:effectLst/>
                <a:latin typeface="Canva Sans Bold" panose="020B0604020202020204" charset="0"/>
              </a:rPr>
              <a:t> pour une séparation claire entre les composants (modèle, vue, contrôleur).</a:t>
            </a:r>
          </a:p>
          <a:p>
            <a:endParaRPr lang="en-US" dirty="0"/>
          </a:p>
        </p:txBody>
      </p:sp>
    </p:spTree>
    <p:extLst>
      <p:ext uri="{BB962C8B-B14F-4D97-AF65-F5344CB8AC3E}">
        <p14:creationId xmlns:p14="http://schemas.microsoft.com/office/powerpoint/2010/main" val="25213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6" name="TextBox 6"/>
          <p:cNvSpPr txBox="1"/>
          <p:nvPr/>
        </p:nvSpPr>
        <p:spPr>
          <a:xfrm>
            <a:off x="1518048" y="363720"/>
            <a:ext cx="6126947" cy="664980"/>
          </a:xfrm>
          <a:prstGeom prst="rect">
            <a:avLst/>
          </a:prstGeom>
        </p:spPr>
        <p:txBody>
          <a:bodyPr lIns="0" tIns="0" rIns="0" bIns="0" rtlCol="0" anchor="t">
            <a:spAutoFit/>
          </a:bodyPr>
          <a:lstStyle/>
          <a:p>
            <a:pPr>
              <a:lnSpc>
                <a:spcPts val="5347"/>
              </a:lnSpc>
            </a:pPr>
            <a:r>
              <a:rPr lang="en-US" sz="3819" dirty="0" err="1">
                <a:solidFill>
                  <a:srgbClr val="000000"/>
                </a:solidFill>
                <a:latin typeface="Bebas Neue"/>
              </a:rPr>
              <a:t>Diagramme</a:t>
            </a:r>
            <a:r>
              <a:rPr lang="en-US" sz="3819" dirty="0">
                <a:solidFill>
                  <a:srgbClr val="000000"/>
                </a:solidFill>
                <a:latin typeface="Bebas Neue"/>
              </a:rPr>
              <a:t> de </a:t>
            </a:r>
            <a:r>
              <a:rPr lang="en-US" sz="3819" dirty="0" err="1">
                <a:solidFill>
                  <a:srgbClr val="000000"/>
                </a:solidFill>
                <a:latin typeface="Bebas Neue"/>
              </a:rPr>
              <a:t>cas</a:t>
            </a:r>
            <a:r>
              <a:rPr lang="en-US" sz="3819" dirty="0">
                <a:solidFill>
                  <a:srgbClr val="000000"/>
                </a:solidFill>
                <a:latin typeface="Bebas Neue"/>
              </a:rPr>
              <a:t> </a:t>
            </a:r>
            <a:r>
              <a:rPr lang="en-US" sz="3819" dirty="0" err="1">
                <a:solidFill>
                  <a:srgbClr val="000000"/>
                </a:solidFill>
                <a:latin typeface="Bebas Neue"/>
              </a:rPr>
              <a:t>d’utilisation</a:t>
            </a:r>
            <a:r>
              <a:rPr lang="en-US" sz="3819" dirty="0">
                <a:solidFill>
                  <a:srgbClr val="000000"/>
                </a:solidFill>
                <a:latin typeface="Bebas Neue"/>
              </a:rPr>
              <a:t> </a:t>
            </a:r>
          </a:p>
        </p:txBody>
      </p:sp>
      <p:sp>
        <p:nvSpPr>
          <p:cNvPr id="7" name="TextBox 7"/>
          <p:cNvSpPr txBox="1"/>
          <p:nvPr/>
        </p:nvSpPr>
        <p:spPr>
          <a:xfrm>
            <a:off x="539352" y="270504"/>
            <a:ext cx="978697" cy="758196"/>
          </a:xfrm>
          <a:prstGeom prst="rect">
            <a:avLst/>
          </a:prstGeom>
        </p:spPr>
        <p:txBody>
          <a:bodyPr lIns="0" tIns="0" rIns="0" bIns="0" rtlCol="0" anchor="t">
            <a:spAutoFit/>
          </a:bodyPr>
          <a:lstStyle/>
          <a:p>
            <a:pPr algn="ctr">
              <a:lnSpc>
                <a:spcPts val="6245"/>
              </a:lnSpc>
            </a:pPr>
            <a:r>
              <a:rPr lang="en-US" sz="4460">
                <a:solidFill>
                  <a:srgbClr val="0E8D32"/>
                </a:solidFill>
                <a:latin typeface="DM Sans Bold"/>
              </a:rPr>
              <a:t>01</a:t>
            </a:r>
          </a:p>
        </p:txBody>
      </p:sp>
      <p:sp>
        <p:nvSpPr>
          <p:cNvPr id="8" name="TextBox 8"/>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pic>
        <p:nvPicPr>
          <p:cNvPr id="10" name="Picture 9" descr="A blue square with a plane in the middle&#10;&#10;Description automatically generated">
            <a:extLst>
              <a:ext uri="{FF2B5EF4-FFF2-40B4-BE49-F238E27FC236}">
                <a16:creationId xmlns:a16="http://schemas.microsoft.com/office/drawing/2014/main" id="{4DF80734-AFBE-C363-367D-B86E6C316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pic>
        <p:nvPicPr>
          <p:cNvPr id="3074" name="Picture 1">
            <a:extLst>
              <a:ext uri="{FF2B5EF4-FFF2-40B4-BE49-F238E27FC236}">
                <a16:creationId xmlns:a16="http://schemas.microsoft.com/office/drawing/2014/main" id="{DB10B2CC-BB29-1A7A-F1CC-DFAF12B86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876" y="-47626"/>
            <a:ext cx="11070094" cy="1028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786BC799-75E2-8686-8B76-4456CA44E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958" y="0"/>
            <a:ext cx="7360084" cy="1028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87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6" name="TextBox 6"/>
          <p:cNvSpPr txBox="1"/>
          <p:nvPr/>
        </p:nvSpPr>
        <p:spPr>
          <a:xfrm>
            <a:off x="1518048" y="363720"/>
            <a:ext cx="6126947" cy="664980"/>
          </a:xfrm>
          <a:prstGeom prst="rect">
            <a:avLst/>
          </a:prstGeom>
        </p:spPr>
        <p:txBody>
          <a:bodyPr lIns="0" tIns="0" rIns="0" bIns="0" rtlCol="0" anchor="t">
            <a:spAutoFit/>
          </a:bodyPr>
          <a:lstStyle/>
          <a:p>
            <a:pPr>
              <a:lnSpc>
                <a:spcPts val="5347"/>
              </a:lnSpc>
            </a:pPr>
            <a:r>
              <a:rPr lang="en-US" sz="3819" dirty="0">
                <a:solidFill>
                  <a:srgbClr val="000000"/>
                </a:solidFill>
                <a:latin typeface="Bebas Neue"/>
              </a:rPr>
              <a:t>DIAGRAMME</a:t>
            </a:r>
            <a:r>
              <a:rPr lang="en-US" sz="4000" dirty="0"/>
              <a:t> </a:t>
            </a:r>
            <a:r>
              <a:rPr lang="en-US" sz="3819" dirty="0">
                <a:solidFill>
                  <a:srgbClr val="000000"/>
                </a:solidFill>
                <a:latin typeface="Bebas Neue"/>
              </a:rPr>
              <a:t>DE CLASSE</a:t>
            </a:r>
          </a:p>
        </p:txBody>
      </p:sp>
      <p:sp>
        <p:nvSpPr>
          <p:cNvPr id="7" name="TextBox 7"/>
          <p:cNvSpPr txBox="1"/>
          <p:nvPr/>
        </p:nvSpPr>
        <p:spPr>
          <a:xfrm>
            <a:off x="539352" y="270504"/>
            <a:ext cx="978697" cy="758196"/>
          </a:xfrm>
          <a:prstGeom prst="rect">
            <a:avLst/>
          </a:prstGeom>
        </p:spPr>
        <p:txBody>
          <a:bodyPr lIns="0" tIns="0" rIns="0" bIns="0" rtlCol="0" anchor="t">
            <a:spAutoFit/>
          </a:bodyPr>
          <a:lstStyle/>
          <a:p>
            <a:pPr algn="ctr">
              <a:lnSpc>
                <a:spcPts val="6245"/>
              </a:lnSpc>
            </a:pPr>
            <a:r>
              <a:rPr lang="en-US" sz="4460" dirty="0">
                <a:solidFill>
                  <a:srgbClr val="0E8D32"/>
                </a:solidFill>
                <a:latin typeface="DM Sans Bold"/>
              </a:rPr>
              <a:t>02</a:t>
            </a:r>
          </a:p>
        </p:txBody>
      </p:sp>
      <p:sp>
        <p:nvSpPr>
          <p:cNvPr id="8" name="TextBox 8"/>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pic>
        <p:nvPicPr>
          <p:cNvPr id="10" name="Picture 9" descr="A blue square with a plane in the middle&#10;&#10;Description automatically generated">
            <a:extLst>
              <a:ext uri="{FF2B5EF4-FFF2-40B4-BE49-F238E27FC236}">
                <a16:creationId xmlns:a16="http://schemas.microsoft.com/office/drawing/2014/main" id="{4DF80734-AFBE-C363-367D-B86E6C316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pic>
        <p:nvPicPr>
          <p:cNvPr id="4098" name="Picture 1">
            <a:extLst>
              <a:ext uri="{FF2B5EF4-FFF2-40B4-BE49-F238E27FC236}">
                <a16:creationId xmlns:a16="http://schemas.microsoft.com/office/drawing/2014/main" id="{51EF7262-26E4-C653-601A-1D32A3477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97229"/>
            <a:ext cx="11507797" cy="1101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14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6" name="TextBox 6"/>
          <p:cNvSpPr txBox="1"/>
          <p:nvPr/>
        </p:nvSpPr>
        <p:spPr>
          <a:xfrm>
            <a:off x="1518048" y="363720"/>
            <a:ext cx="6126947" cy="664980"/>
          </a:xfrm>
          <a:prstGeom prst="rect">
            <a:avLst/>
          </a:prstGeom>
        </p:spPr>
        <p:txBody>
          <a:bodyPr lIns="0" tIns="0" rIns="0" bIns="0" rtlCol="0" anchor="t">
            <a:spAutoFit/>
          </a:bodyPr>
          <a:lstStyle/>
          <a:p>
            <a:pPr>
              <a:lnSpc>
                <a:spcPts val="5347"/>
              </a:lnSpc>
            </a:pPr>
            <a:r>
              <a:rPr lang="en-US" sz="4000" dirty="0">
                <a:solidFill>
                  <a:srgbClr val="000000"/>
                </a:solidFill>
                <a:latin typeface="Bebas Neue"/>
              </a:rPr>
              <a:t> </a:t>
            </a:r>
            <a:r>
              <a:rPr lang="en-US" sz="3819" dirty="0">
                <a:solidFill>
                  <a:srgbClr val="000000"/>
                </a:solidFill>
                <a:latin typeface="Bebas Neue"/>
              </a:rPr>
              <a:t>DIAGRAMME</a:t>
            </a:r>
            <a:r>
              <a:rPr lang="en-US" sz="4000" dirty="0"/>
              <a:t> </a:t>
            </a:r>
            <a:r>
              <a:rPr lang="en-US" sz="3819" dirty="0">
                <a:solidFill>
                  <a:srgbClr val="000000"/>
                </a:solidFill>
                <a:latin typeface="Bebas Neue"/>
              </a:rPr>
              <a:t>DE</a:t>
            </a:r>
            <a:r>
              <a:rPr lang="en-US" sz="4000" dirty="0"/>
              <a:t> </a:t>
            </a:r>
            <a:r>
              <a:rPr lang="en-US" sz="3819" dirty="0">
                <a:solidFill>
                  <a:srgbClr val="000000"/>
                </a:solidFill>
                <a:latin typeface="Bebas Neue"/>
              </a:rPr>
              <a:t>SEQUENCE</a:t>
            </a:r>
          </a:p>
        </p:txBody>
      </p:sp>
      <p:sp>
        <p:nvSpPr>
          <p:cNvPr id="7" name="TextBox 7"/>
          <p:cNvSpPr txBox="1"/>
          <p:nvPr/>
        </p:nvSpPr>
        <p:spPr>
          <a:xfrm>
            <a:off x="539352" y="270504"/>
            <a:ext cx="978697" cy="758196"/>
          </a:xfrm>
          <a:prstGeom prst="rect">
            <a:avLst/>
          </a:prstGeom>
        </p:spPr>
        <p:txBody>
          <a:bodyPr lIns="0" tIns="0" rIns="0" bIns="0" rtlCol="0" anchor="t">
            <a:spAutoFit/>
          </a:bodyPr>
          <a:lstStyle/>
          <a:p>
            <a:pPr algn="ctr">
              <a:lnSpc>
                <a:spcPts val="6245"/>
              </a:lnSpc>
            </a:pPr>
            <a:r>
              <a:rPr lang="en-US" sz="4460" dirty="0">
                <a:solidFill>
                  <a:srgbClr val="0E8D32"/>
                </a:solidFill>
                <a:latin typeface="DM Sans Bold"/>
              </a:rPr>
              <a:t>03</a:t>
            </a:r>
          </a:p>
        </p:txBody>
      </p:sp>
      <p:sp>
        <p:nvSpPr>
          <p:cNvPr id="8" name="TextBox 8"/>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pic>
        <p:nvPicPr>
          <p:cNvPr id="10" name="Picture 9" descr="A blue square with a plane in the middle&#10;&#10;Description automatically generated">
            <a:extLst>
              <a:ext uri="{FF2B5EF4-FFF2-40B4-BE49-F238E27FC236}">
                <a16:creationId xmlns:a16="http://schemas.microsoft.com/office/drawing/2014/main" id="{4DF80734-AFBE-C363-367D-B86E6C316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pic>
        <p:nvPicPr>
          <p:cNvPr id="5122" name="Picture 2">
            <a:extLst>
              <a:ext uri="{FF2B5EF4-FFF2-40B4-BE49-F238E27FC236}">
                <a16:creationId xmlns:a16="http://schemas.microsoft.com/office/drawing/2014/main" id="{9D0C76D7-D484-4D06-CCF5-FD91DE069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0786" y="-88438"/>
            <a:ext cx="6081159" cy="1037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2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F8258"/>
        </a:solidFill>
        <a:effectLst/>
      </p:bgPr>
    </p:bg>
    <p:spTree>
      <p:nvGrpSpPr>
        <p:cNvPr id="1" name=""/>
        <p:cNvGrpSpPr/>
        <p:nvPr/>
      </p:nvGrpSpPr>
      <p:grpSpPr>
        <a:xfrm>
          <a:off x="0" y="0"/>
          <a:ext cx="0" cy="0"/>
          <a:chOff x="0" y="0"/>
          <a:chExt cx="0" cy="0"/>
        </a:xfrm>
      </p:grpSpPr>
      <p:sp>
        <p:nvSpPr>
          <p:cNvPr id="2" name="TextBox 2"/>
          <p:cNvSpPr txBox="1"/>
          <p:nvPr/>
        </p:nvSpPr>
        <p:spPr>
          <a:xfrm>
            <a:off x="3365946" y="4302804"/>
            <a:ext cx="11120802" cy="1755096"/>
          </a:xfrm>
          <a:prstGeom prst="rect">
            <a:avLst/>
          </a:prstGeom>
        </p:spPr>
        <p:txBody>
          <a:bodyPr lIns="0" tIns="0" rIns="0" bIns="0" rtlCol="0" anchor="t">
            <a:spAutoFit/>
          </a:bodyPr>
          <a:lstStyle/>
          <a:p>
            <a:pPr algn="ctr">
              <a:lnSpc>
                <a:spcPts val="14224"/>
              </a:lnSpc>
            </a:pPr>
            <a:r>
              <a:rPr lang="en-US" sz="10307" spc="1010" dirty="0" err="1">
                <a:solidFill>
                  <a:srgbClr val="FDFBFB"/>
                </a:solidFill>
                <a:latin typeface="Bebas Neue"/>
              </a:rPr>
              <a:t>Outils</a:t>
            </a:r>
            <a:r>
              <a:rPr lang="en-US" sz="10307" spc="1010" dirty="0">
                <a:solidFill>
                  <a:srgbClr val="FDFBFB"/>
                </a:solidFill>
                <a:latin typeface="Bebas Neue"/>
              </a:rPr>
              <a:t> techniques</a:t>
            </a:r>
          </a:p>
        </p:txBody>
      </p:sp>
      <p:sp>
        <p:nvSpPr>
          <p:cNvPr id="3" name="Freeform 3"/>
          <p:cNvSpPr/>
          <p:nvPr/>
        </p:nvSpPr>
        <p:spPr>
          <a:xfrm flipH="1" flipV="1">
            <a:off x="-3801253" y="0"/>
            <a:ext cx="7602505" cy="6745495"/>
          </a:xfrm>
          <a:custGeom>
            <a:avLst/>
            <a:gdLst/>
            <a:ahLst/>
            <a:cxnLst/>
            <a:rect l="l" t="t" r="r" b="b"/>
            <a:pathLst>
              <a:path w="7602505" h="6745495">
                <a:moveTo>
                  <a:pt x="7602506" y="6745495"/>
                </a:moveTo>
                <a:lnTo>
                  <a:pt x="0" y="6745495"/>
                </a:lnTo>
                <a:lnTo>
                  <a:pt x="0" y="0"/>
                </a:lnTo>
                <a:lnTo>
                  <a:pt x="7602506" y="0"/>
                </a:lnTo>
                <a:lnTo>
                  <a:pt x="7602506" y="674549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4486747" y="3541505"/>
            <a:ext cx="7602505" cy="6745495"/>
          </a:xfrm>
          <a:custGeom>
            <a:avLst/>
            <a:gdLst/>
            <a:ahLst/>
            <a:cxnLst/>
            <a:rect l="l" t="t" r="r" b="b"/>
            <a:pathLst>
              <a:path w="7602505" h="6745495">
                <a:moveTo>
                  <a:pt x="7602506" y="0"/>
                </a:moveTo>
                <a:lnTo>
                  <a:pt x="0" y="0"/>
                </a:lnTo>
                <a:lnTo>
                  <a:pt x="0" y="6745495"/>
                </a:lnTo>
                <a:lnTo>
                  <a:pt x="7602506" y="6745495"/>
                </a:lnTo>
                <a:lnTo>
                  <a:pt x="760250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4" name="TextBox 9"/>
          <p:cNvSpPr txBox="1"/>
          <p:nvPr/>
        </p:nvSpPr>
        <p:spPr>
          <a:xfrm>
            <a:off x="539352" y="270504"/>
            <a:ext cx="978697" cy="759695"/>
          </a:xfrm>
          <a:prstGeom prst="rect">
            <a:avLst/>
          </a:prstGeom>
        </p:spPr>
        <p:txBody>
          <a:bodyPr lIns="0" tIns="0" rIns="0" bIns="0" rtlCol="0" anchor="t">
            <a:spAutoFit/>
          </a:bodyPr>
          <a:lstStyle/>
          <a:p>
            <a:pPr algn="ctr">
              <a:lnSpc>
                <a:spcPts val="6245"/>
              </a:lnSpc>
            </a:pPr>
            <a:r>
              <a:rPr lang="en-US" sz="4460" dirty="0">
                <a:solidFill>
                  <a:srgbClr val="0E8D32"/>
                </a:solidFill>
                <a:latin typeface="DM Sans Bold"/>
              </a:rPr>
              <a:t>05</a:t>
            </a:r>
          </a:p>
        </p:txBody>
      </p:sp>
      <p:sp>
        <p:nvSpPr>
          <p:cNvPr id="5" name="TextBox 8"/>
          <p:cNvSpPr txBox="1"/>
          <p:nvPr/>
        </p:nvSpPr>
        <p:spPr>
          <a:xfrm>
            <a:off x="1518048" y="318709"/>
            <a:ext cx="4958952" cy="679673"/>
          </a:xfrm>
          <a:prstGeom prst="rect">
            <a:avLst/>
          </a:prstGeom>
        </p:spPr>
        <p:txBody>
          <a:bodyPr wrap="square" lIns="0" tIns="0" rIns="0" bIns="0" rtlCol="0" anchor="t">
            <a:spAutoFit/>
          </a:bodyPr>
          <a:lstStyle/>
          <a:p>
            <a:pPr algn="ctr">
              <a:lnSpc>
                <a:spcPts val="5347"/>
              </a:lnSpc>
            </a:pPr>
            <a:r>
              <a:rPr lang="en-US" sz="3819" dirty="0">
                <a:solidFill>
                  <a:srgbClr val="000000"/>
                </a:solidFill>
                <a:latin typeface="Bebas Neue"/>
              </a:rPr>
              <a:t>Les </a:t>
            </a:r>
            <a:r>
              <a:rPr lang="en-US" sz="3819" dirty="0" err="1">
                <a:solidFill>
                  <a:srgbClr val="000000"/>
                </a:solidFill>
                <a:latin typeface="Bebas Neue"/>
              </a:rPr>
              <a:t>outils</a:t>
            </a:r>
            <a:r>
              <a:rPr lang="en-US" sz="3819" dirty="0">
                <a:solidFill>
                  <a:srgbClr val="000000"/>
                </a:solidFill>
                <a:latin typeface="Bebas Neue"/>
              </a:rPr>
              <a:t> de </a:t>
            </a:r>
            <a:r>
              <a:rPr lang="en-US" sz="3819" dirty="0" err="1">
                <a:solidFill>
                  <a:srgbClr val="000000"/>
                </a:solidFill>
                <a:latin typeface="Bebas Neue"/>
              </a:rPr>
              <a:t>developpement</a:t>
            </a:r>
            <a:r>
              <a:rPr lang="en-US" sz="3819" dirty="0">
                <a:solidFill>
                  <a:srgbClr val="000000"/>
                </a:solidFill>
                <a:latin typeface="Bebas Neue"/>
              </a:rPr>
              <a:t> </a:t>
            </a:r>
          </a:p>
        </p:txBody>
      </p:sp>
      <p:grpSp>
        <p:nvGrpSpPr>
          <p:cNvPr id="6" name="Group 14"/>
          <p:cNvGrpSpPr/>
          <p:nvPr/>
        </p:nvGrpSpPr>
        <p:grpSpPr>
          <a:xfrm>
            <a:off x="838200" y="3339969"/>
            <a:ext cx="3305808" cy="1132745"/>
            <a:chOff x="0" y="0"/>
            <a:chExt cx="941463" cy="322595"/>
          </a:xfrm>
        </p:grpSpPr>
        <p:sp>
          <p:nvSpPr>
            <p:cNvPr id="7" name="Freeform 15"/>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a:p>
          </p:txBody>
        </p:sp>
        <p:sp>
          <p:nvSpPr>
            <p:cNvPr id="8" name="TextBox 16"/>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spc="20" dirty="0">
                  <a:solidFill>
                    <a:srgbClr val="FFFFFF"/>
                  </a:solidFill>
                  <a:latin typeface="Canva Sans"/>
                </a:rPr>
                <a:t>Frontend</a:t>
              </a:r>
            </a:p>
          </p:txBody>
        </p:sp>
      </p:grpSp>
      <p:grpSp>
        <p:nvGrpSpPr>
          <p:cNvPr id="9" name="Group 14"/>
          <p:cNvGrpSpPr/>
          <p:nvPr/>
        </p:nvGrpSpPr>
        <p:grpSpPr>
          <a:xfrm>
            <a:off x="838200" y="5012601"/>
            <a:ext cx="3305808" cy="1132745"/>
            <a:chOff x="0" y="0"/>
            <a:chExt cx="941463" cy="322595"/>
          </a:xfrm>
        </p:grpSpPr>
        <p:sp>
          <p:nvSpPr>
            <p:cNvPr id="10" name="Freeform 15"/>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a:p>
          </p:txBody>
        </p:sp>
        <p:sp>
          <p:nvSpPr>
            <p:cNvPr id="11" name="TextBox 16"/>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spc="20" dirty="0">
                  <a:solidFill>
                    <a:srgbClr val="FFFFFF"/>
                  </a:solidFill>
                  <a:latin typeface="Canva Sans"/>
                </a:rPr>
                <a:t>Backend</a:t>
              </a:r>
            </a:p>
          </p:txBody>
        </p:sp>
      </p:grpSp>
      <p:grpSp>
        <p:nvGrpSpPr>
          <p:cNvPr id="12" name="Group 14"/>
          <p:cNvGrpSpPr/>
          <p:nvPr/>
        </p:nvGrpSpPr>
        <p:grpSpPr>
          <a:xfrm>
            <a:off x="841513" y="6628646"/>
            <a:ext cx="3305808" cy="1266528"/>
            <a:chOff x="0" y="-38100"/>
            <a:chExt cx="941463" cy="360695"/>
          </a:xfrm>
        </p:grpSpPr>
        <p:sp>
          <p:nvSpPr>
            <p:cNvPr id="13" name="Freeform 15"/>
            <p:cNvSpPr/>
            <p:nvPr/>
          </p:nvSpPr>
          <p:spPr>
            <a:xfrm>
              <a:off x="0" y="0"/>
              <a:ext cx="941463" cy="322595"/>
            </a:xfrm>
            <a:custGeom>
              <a:avLst/>
              <a:gdLst/>
              <a:ahLst/>
              <a:cxnLst/>
              <a:rect l="l" t="t" r="r" b="b"/>
              <a:pathLst>
                <a:path w="941463" h="322595">
                  <a:moveTo>
                    <a:pt x="11710" y="0"/>
                  </a:moveTo>
                  <a:lnTo>
                    <a:pt x="929753" y="0"/>
                  </a:lnTo>
                  <a:cubicBezTo>
                    <a:pt x="936220" y="0"/>
                    <a:pt x="941463" y="5243"/>
                    <a:pt x="941463" y="11710"/>
                  </a:cubicBezTo>
                  <a:lnTo>
                    <a:pt x="941463" y="310886"/>
                  </a:lnTo>
                  <a:cubicBezTo>
                    <a:pt x="941463" y="313991"/>
                    <a:pt x="940229" y="316970"/>
                    <a:pt x="938033" y="319166"/>
                  </a:cubicBezTo>
                  <a:cubicBezTo>
                    <a:pt x="935837" y="321361"/>
                    <a:pt x="932859" y="322595"/>
                    <a:pt x="929753" y="322595"/>
                  </a:cubicBezTo>
                  <a:lnTo>
                    <a:pt x="11710" y="322595"/>
                  </a:lnTo>
                  <a:cubicBezTo>
                    <a:pt x="5243" y="322595"/>
                    <a:pt x="0" y="317353"/>
                    <a:pt x="0" y="310886"/>
                  </a:cubicBezTo>
                  <a:lnTo>
                    <a:pt x="0" y="11710"/>
                  </a:lnTo>
                  <a:cubicBezTo>
                    <a:pt x="0" y="5243"/>
                    <a:pt x="5243" y="0"/>
                    <a:pt x="11710" y="0"/>
                  </a:cubicBezTo>
                  <a:close/>
                </a:path>
              </a:pathLst>
            </a:custGeom>
            <a:solidFill>
              <a:srgbClr val="0E8D32"/>
            </a:solidFill>
            <a:ln cap="sq">
              <a:noFill/>
              <a:prstDash val="solid"/>
              <a:miter/>
            </a:ln>
          </p:spPr>
          <p:txBody>
            <a:bodyPr/>
            <a:lstStyle/>
            <a:p>
              <a:endParaRPr lang="en-US"/>
            </a:p>
          </p:txBody>
        </p:sp>
        <p:sp>
          <p:nvSpPr>
            <p:cNvPr id="14" name="TextBox 16"/>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spc="20" dirty="0">
                  <a:solidFill>
                    <a:srgbClr val="FFFFFF"/>
                  </a:solidFill>
                  <a:latin typeface="Canva Sans"/>
                </a:rPr>
                <a:t>Base de </a:t>
              </a:r>
              <a:r>
                <a:rPr lang="en-US" sz="2094" spc="20" dirty="0" err="1">
                  <a:solidFill>
                    <a:srgbClr val="FFFFFF"/>
                  </a:solidFill>
                  <a:latin typeface="Canva Sans"/>
                </a:rPr>
                <a:t>données</a:t>
              </a:r>
              <a:r>
                <a:rPr lang="en-US" sz="2094" spc="20" dirty="0">
                  <a:solidFill>
                    <a:srgbClr val="FFFFFF"/>
                  </a:solidFill>
                  <a:latin typeface="Canva Sans"/>
                </a:rPr>
                <a:t> </a:t>
              </a:r>
            </a:p>
          </p:txBody>
        </p:sp>
      </p:grpSp>
      <p:pic>
        <p:nvPicPr>
          <p:cNvPr id="21" name="Image 20"/>
          <p:cNvPicPr/>
          <p:nvPr/>
        </p:nvPicPr>
        <p:blipFill rotWithShape="1">
          <a:blip r:embed="rId3">
            <a:extLst>
              <a:ext uri="{28A0092B-C50C-407E-A947-70E740481C1C}">
                <a14:useLocalDpi xmlns:a14="http://schemas.microsoft.com/office/drawing/2010/main" val="0"/>
              </a:ext>
            </a:extLst>
          </a:blip>
          <a:srcRect l="11495" r="12161"/>
          <a:stretch/>
        </p:blipFill>
        <p:spPr bwMode="auto">
          <a:xfrm>
            <a:off x="5562599" y="3010397"/>
            <a:ext cx="1981201" cy="1791887"/>
          </a:xfrm>
          <a:prstGeom prst="rect">
            <a:avLst/>
          </a:prstGeom>
          <a:ln>
            <a:noFill/>
          </a:ln>
          <a:extLst>
            <a:ext uri="{53640926-AAD7-44D8-BBD7-CCE9431645EC}">
              <a14:shadowObscured xmlns:a14="http://schemas.microsoft.com/office/drawing/2010/main"/>
            </a:ext>
          </a:extLst>
        </p:spPr>
      </p:pic>
      <p:pic>
        <p:nvPicPr>
          <p:cNvPr id="22" name="Image 21"/>
          <p:cNvPicPr/>
          <p:nvPr/>
        </p:nvPicPr>
        <p:blipFill rotWithShape="1">
          <a:blip r:embed="rId4">
            <a:extLst>
              <a:ext uri="{28A0092B-C50C-407E-A947-70E740481C1C}">
                <a14:useLocalDpi xmlns:a14="http://schemas.microsoft.com/office/drawing/2010/main" val="0"/>
              </a:ext>
            </a:extLst>
          </a:blip>
          <a:srcRect l="14777" r="14623"/>
          <a:stretch/>
        </p:blipFill>
        <p:spPr bwMode="auto">
          <a:xfrm>
            <a:off x="8458200" y="3101367"/>
            <a:ext cx="1853883" cy="1699260"/>
          </a:xfrm>
          <a:prstGeom prst="rect">
            <a:avLst/>
          </a:prstGeom>
          <a:ln>
            <a:noFill/>
          </a:ln>
          <a:extLst>
            <a:ext uri="{53640926-AAD7-44D8-BBD7-CCE9431645EC}">
              <a14:shadowObscured xmlns:a14="http://schemas.microsoft.com/office/drawing/2010/main"/>
            </a:ext>
          </a:extLst>
        </p:spPr>
      </p:pic>
      <p:pic>
        <p:nvPicPr>
          <p:cNvPr id="23" name="Image 22"/>
          <p:cNvPicPr/>
          <p:nvPr/>
        </p:nvPicPr>
        <p:blipFill>
          <a:blip r:embed="rId5">
            <a:extLst>
              <a:ext uri="{28A0092B-C50C-407E-A947-70E740481C1C}">
                <a14:useLocalDpi xmlns:a14="http://schemas.microsoft.com/office/drawing/2010/main" val="0"/>
              </a:ext>
            </a:extLst>
          </a:blip>
          <a:stretch>
            <a:fillRect/>
          </a:stretch>
        </p:blipFill>
        <p:spPr>
          <a:xfrm>
            <a:off x="10972800" y="3206186"/>
            <a:ext cx="2039938" cy="1594441"/>
          </a:xfrm>
          <a:prstGeom prst="rect">
            <a:avLst/>
          </a:prstGeom>
        </p:spPr>
      </p:pic>
      <p:pic>
        <p:nvPicPr>
          <p:cNvPr id="24" name="Image 23"/>
          <p:cNvPicPr/>
          <p:nvPr/>
        </p:nvPicPr>
        <p:blipFill>
          <a:blip r:embed="rId6">
            <a:extLst>
              <a:ext uri="{28A0092B-C50C-407E-A947-70E740481C1C}">
                <a14:useLocalDpi xmlns:a14="http://schemas.microsoft.com/office/drawing/2010/main" val="0"/>
              </a:ext>
            </a:extLst>
          </a:blip>
          <a:stretch>
            <a:fillRect/>
          </a:stretch>
        </p:blipFill>
        <p:spPr>
          <a:xfrm>
            <a:off x="13411200" y="3162300"/>
            <a:ext cx="2207260" cy="1682211"/>
          </a:xfrm>
          <a:prstGeom prst="rect">
            <a:avLst/>
          </a:prstGeom>
        </p:spPr>
      </p:pic>
      <p:pic>
        <p:nvPicPr>
          <p:cNvPr id="26" name="Image 25"/>
          <p:cNvPicPr/>
          <p:nvPr/>
        </p:nvPicPr>
        <p:blipFill>
          <a:blip r:embed="rId7">
            <a:extLst>
              <a:ext uri="{28A0092B-C50C-407E-A947-70E740481C1C}">
                <a14:useLocalDpi xmlns:a14="http://schemas.microsoft.com/office/drawing/2010/main" val="0"/>
              </a:ext>
            </a:extLst>
          </a:blip>
          <a:stretch>
            <a:fillRect/>
          </a:stretch>
        </p:blipFill>
        <p:spPr>
          <a:xfrm>
            <a:off x="5467984" y="6317347"/>
            <a:ext cx="2363788" cy="1889125"/>
          </a:xfrm>
          <a:prstGeom prst="rect">
            <a:avLst/>
          </a:prstGeom>
        </p:spPr>
      </p:pic>
      <p:pic>
        <p:nvPicPr>
          <p:cNvPr id="15" name="Picture 14" descr="A blue square with a plane in the middle&#10;&#10;Description automatically generated">
            <a:extLst>
              <a:ext uri="{FF2B5EF4-FFF2-40B4-BE49-F238E27FC236}">
                <a16:creationId xmlns:a16="http://schemas.microsoft.com/office/drawing/2014/main" id="{C67FE44D-B5FC-EEBA-EF58-8CC45C904C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pic>
        <p:nvPicPr>
          <p:cNvPr id="17" name="Picture 16" descr="A red line art of a letter u&#10;&#10;Description automatically generated">
            <a:extLst>
              <a:ext uri="{FF2B5EF4-FFF2-40B4-BE49-F238E27FC236}">
                <a16:creationId xmlns:a16="http://schemas.microsoft.com/office/drawing/2014/main" id="{3174C627-16AF-97B3-13B4-14897A323A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40277" y="4878818"/>
            <a:ext cx="1219201" cy="1269077"/>
          </a:xfrm>
          <a:prstGeom prst="rect">
            <a:avLst/>
          </a:prstGeom>
        </p:spPr>
      </p:pic>
    </p:spTree>
    <p:extLst>
      <p:ext uri="{BB962C8B-B14F-4D97-AF65-F5344CB8AC3E}">
        <p14:creationId xmlns:p14="http://schemas.microsoft.com/office/powerpoint/2010/main" val="346954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629531" y="7925392"/>
            <a:ext cx="4197240" cy="4041236"/>
          </a:xfrm>
          <a:custGeom>
            <a:avLst/>
            <a:gdLst/>
            <a:ahLst/>
            <a:cxnLst/>
            <a:rect l="l" t="t" r="r" b="b"/>
            <a:pathLst>
              <a:path w="4197240" h="4041236">
                <a:moveTo>
                  <a:pt x="0" y="0"/>
                </a:moveTo>
                <a:lnTo>
                  <a:pt x="4197240" y="0"/>
                </a:lnTo>
                <a:lnTo>
                  <a:pt x="4197240" y="4041236"/>
                </a:lnTo>
                <a:lnTo>
                  <a:pt x="0" y="40412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0800000" flipH="1">
            <a:off x="-222130" y="-248092"/>
            <a:ext cx="1691219" cy="4627715"/>
          </a:xfrm>
          <a:custGeom>
            <a:avLst/>
            <a:gdLst/>
            <a:ahLst/>
            <a:cxnLst/>
            <a:rect l="l" t="t" r="r" b="b"/>
            <a:pathLst>
              <a:path w="1691219" h="4627715">
                <a:moveTo>
                  <a:pt x="1691219" y="0"/>
                </a:moveTo>
                <a:lnTo>
                  <a:pt x="0" y="0"/>
                </a:lnTo>
                <a:lnTo>
                  <a:pt x="0" y="4627715"/>
                </a:lnTo>
                <a:lnTo>
                  <a:pt x="1691219" y="4627715"/>
                </a:lnTo>
                <a:lnTo>
                  <a:pt x="169121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623479" y="-1169548"/>
            <a:ext cx="3583276" cy="3531156"/>
          </a:xfrm>
          <a:custGeom>
            <a:avLst/>
            <a:gdLst/>
            <a:ahLst/>
            <a:cxnLst/>
            <a:rect l="l" t="t" r="r" b="b"/>
            <a:pathLst>
              <a:path w="3583276" h="3531156">
                <a:moveTo>
                  <a:pt x="0" y="0"/>
                </a:moveTo>
                <a:lnTo>
                  <a:pt x="3583277" y="0"/>
                </a:lnTo>
                <a:lnTo>
                  <a:pt x="3583277" y="3531156"/>
                </a:lnTo>
                <a:lnTo>
                  <a:pt x="0" y="35311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623479" y="4791327"/>
            <a:ext cx="7523278" cy="936154"/>
          </a:xfrm>
          <a:prstGeom prst="rect">
            <a:avLst/>
          </a:prstGeom>
        </p:spPr>
        <p:txBody>
          <a:bodyPr lIns="0" tIns="0" rIns="0" bIns="0" rtlCol="0" anchor="t">
            <a:spAutoFit/>
          </a:bodyPr>
          <a:lstStyle/>
          <a:p>
            <a:pPr algn="ctr">
              <a:lnSpc>
                <a:spcPts val="7333"/>
              </a:lnSpc>
            </a:pPr>
            <a:r>
              <a:rPr lang="en-US" sz="7333" spc="307" dirty="0">
                <a:solidFill>
                  <a:srgbClr val="000000"/>
                </a:solidFill>
                <a:latin typeface="Arial Black" panose="020B0A04020102020204" pitchFamily="34" charset="0"/>
                <a:ea typeface="MS Gothic" panose="020B0609070205080204" pitchFamily="49" charset="-128"/>
              </a:rPr>
              <a:t>PLAN</a:t>
            </a:r>
          </a:p>
        </p:txBody>
      </p:sp>
      <p:sp>
        <p:nvSpPr>
          <p:cNvPr id="6" name="TextBox 6"/>
          <p:cNvSpPr txBox="1"/>
          <p:nvPr/>
        </p:nvSpPr>
        <p:spPr>
          <a:xfrm>
            <a:off x="8615125" y="3185759"/>
            <a:ext cx="937219" cy="733534"/>
          </a:xfrm>
          <a:prstGeom prst="rect">
            <a:avLst/>
          </a:prstGeom>
        </p:spPr>
        <p:txBody>
          <a:bodyPr lIns="0" tIns="0" rIns="0" bIns="0" rtlCol="0" anchor="t">
            <a:spAutoFit/>
          </a:bodyPr>
          <a:lstStyle/>
          <a:p>
            <a:pPr algn="ctr">
              <a:lnSpc>
                <a:spcPts val="5980"/>
              </a:lnSpc>
            </a:pPr>
            <a:r>
              <a:rPr lang="en-US" sz="4271" dirty="0">
                <a:solidFill>
                  <a:srgbClr val="0E8D32"/>
                </a:solidFill>
                <a:latin typeface="DM Sans Bold"/>
              </a:rPr>
              <a:t>02</a:t>
            </a:r>
          </a:p>
        </p:txBody>
      </p:sp>
      <p:sp>
        <p:nvSpPr>
          <p:cNvPr id="7" name="TextBox 7"/>
          <p:cNvSpPr txBox="1"/>
          <p:nvPr/>
        </p:nvSpPr>
        <p:spPr>
          <a:xfrm>
            <a:off x="8671753" y="3910880"/>
            <a:ext cx="937219" cy="733534"/>
          </a:xfrm>
          <a:prstGeom prst="rect">
            <a:avLst/>
          </a:prstGeom>
        </p:spPr>
        <p:txBody>
          <a:bodyPr lIns="0" tIns="0" rIns="0" bIns="0" rtlCol="0" anchor="t">
            <a:spAutoFit/>
          </a:bodyPr>
          <a:lstStyle/>
          <a:p>
            <a:pPr algn="ctr">
              <a:lnSpc>
                <a:spcPts val="5980"/>
              </a:lnSpc>
            </a:pPr>
            <a:r>
              <a:rPr lang="en-US" sz="4271" dirty="0">
                <a:solidFill>
                  <a:srgbClr val="0E8D32"/>
                </a:solidFill>
                <a:latin typeface="DM Sans Bold"/>
              </a:rPr>
              <a:t>03</a:t>
            </a:r>
          </a:p>
        </p:txBody>
      </p:sp>
      <p:sp>
        <p:nvSpPr>
          <p:cNvPr id="8" name="TextBox 8"/>
          <p:cNvSpPr txBox="1"/>
          <p:nvPr/>
        </p:nvSpPr>
        <p:spPr>
          <a:xfrm>
            <a:off x="8678718" y="4692688"/>
            <a:ext cx="937219" cy="733534"/>
          </a:xfrm>
          <a:prstGeom prst="rect">
            <a:avLst/>
          </a:prstGeom>
        </p:spPr>
        <p:txBody>
          <a:bodyPr lIns="0" tIns="0" rIns="0" bIns="0" rtlCol="0" anchor="t">
            <a:spAutoFit/>
          </a:bodyPr>
          <a:lstStyle/>
          <a:p>
            <a:pPr algn="ctr">
              <a:lnSpc>
                <a:spcPts val="5980"/>
              </a:lnSpc>
            </a:pPr>
            <a:r>
              <a:rPr lang="en-US" sz="4271" dirty="0">
                <a:solidFill>
                  <a:srgbClr val="0E8D32"/>
                </a:solidFill>
                <a:latin typeface="DM Sans Bold"/>
              </a:rPr>
              <a:t>04</a:t>
            </a:r>
          </a:p>
        </p:txBody>
      </p:sp>
      <p:sp>
        <p:nvSpPr>
          <p:cNvPr id="9" name="TextBox 9"/>
          <p:cNvSpPr txBox="1"/>
          <p:nvPr/>
        </p:nvSpPr>
        <p:spPr>
          <a:xfrm>
            <a:off x="8732226" y="5468525"/>
            <a:ext cx="937219" cy="733534"/>
          </a:xfrm>
          <a:prstGeom prst="rect">
            <a:avLst/>
          </a:prstGeom>
        </p:spPr>
        <p:txBody>
          <a:bodyPr lIns="0" tIns="0" rIns="0" bIns="0" rtlCol="0" anchor="t">
            <a:spAutoFit/>
          </a:bodyPr>
          <a:lstStyle/>
          <a:p>
            <a:pPr algn="ctr">
              <a:lnSpc>
                <a:spcPts val="5980"/>
              </a:lnSpc>
            </a:pPr>
            <a:r>
              <a:rPr lang="en-US" sz="4271" dirty="0">
                <a:solidFill>
                  <a:srgbClr val="0E8D32"/>
                </a:solidFill>
                <a:latin typeface="DM Sans Bold"/>
              </a:rPr>
              <a:t>05</a:t>
            </a:r>
          </a:p>
        </p:txBody>
      </p:sp>
      <p:sp>
        <p:nvSpPr>
          <p:cNvPr id="10" name="TextBox 10"/>
          <p:cNvSpPr txBox="1"/>
          <p:nvPr/>
        </p:nvSpPr>
        <p:spPr>
          <a:xfrm>
            <a:off x="8732225" y="6194687"/>
            <a:ext cx="937219" cy="733534"/>
          </a:xfrm>
          <a:prstGeom prst="rect">
            <a:avLst/>
          </a:prstGeom>
        </p:spPr>
        <p:txBody>
          <a:bodyPr lIns="0" tIns="0" rIns="0" bIns="0" rtlCol="0" anchor="t">
            <a:spAutoFit/>
          </a:bodyPr>
          <a:lstStyle/>
          <a:p>
            <a:pPr algn="ctr">
              <a:lnSpc>
                <a:spcPts val="5980"/>
              </a:lnSpc>
            </a:pPr>
            <a:r>
              <a:rPr lang="en-US" sz="4271" dirty="0">
                <a:solidFill>
                  <a:srgbClr val="0E8D32"/>
                </a:solidFill>
                <a:latin typeface="DM Sans Bold"/>
              </a:rPr>
              <a:t>06</a:t>
            </a:r>
          </a:p>
        </p:txBody>
      </p:sp>
      <p:sp>
        <p:nvSpPr>
          <p:cNvPr id="11" name="TextBox 11"/>
          <p:cNvSpPr txBox="1"/>
          <p:nvPr/>
        </p:nvSpPr>
        <p:spPr>
          <a:xfrm>
            <a:off x="9234436" y="2494248"/>
            <a:ext cx="3920877" cy="558614"/>
          </a:xfrm>
          <a:prstGeom prst="rect">
            <a:avLst/>
          </a:prstGeom>
        </p:spPr>
        <p:txBody>
          <a:bodyPr lIns="0" tIns="0" rIns="0" bIns="0" rtlCol="0" anchor="t">
            <a:spAutoFit/>
          </a:bodyPr>
          <a:lstStyle/>
          <a:p>
            <a:pPr algn="ctr">
              <a:lnSpc>
                <a:spcPts val="4619"/>
              </a:lnSpc>
            </a:pPr>
            <a:r>
              <a:rPr lang="en-US" sz="3600" dirty="0">
                <a:solidFill>
                  <a:srgbClr val="5B5F71"/>
                </a:solidFill>
                <a:latin typeface="Instrument Sans" pitchFamily="34" charset="0"/>
                <a:ea typeface="Instrument Sans" pitchFamily="34" charset="-122"/>
                <a:cs typeface="Instrument Sans" pitchFamily="34" charset="-120"/>
              </a:rPr>
              <a:t>Introduction</a:t>
            </a:r>
            <a:endParaRPr lang="en-US" sz="3299" dirty="0">
              <a:solidFill>
                <a:srgbClr val="000000"/>
              </a:solidFill>
              <a:latin typeface="Open Sans"/>
            </a:endParaRPr>
          </a:p>
        </p:txBody>
      </p:sp>
      <p:sp>
        <p:nvSpPr>
          <p:cNvPr id="12" name="TextBox 12"/>
          <p:cNvSpPr txBox="1"/>
          <p:nvPr/>
        </p:nvSpPr>
        <p:spPr>
          <a:xfrm>
            <a:off x="14570283" y="4846356"/>
            <a:ext cx="9525" cy="371475"/>
          </a:xfrm>
          <a:prstGeom prst="rect">
            <a:avLst/>
          </a:prstGeom>
        </p:spPr>
        <p:txBody>
          <a:bodyPr lIns="0" tIns="0" rIns="0" bIns="0" rtlCol="0" anchor="t">
            <a:spAutoFit/>
          </a:bodyPr>
          <a:lstStyle/>
          <a:p>
            <a:pPr algn="ctr">
              <a:lnSpc>
                <a:spcPts val="2999"/>
              </a:lnSpc>
              <a:spcBef>
                <a:spcPct val="0"/>
              </a:spcBef>
            </a:pPr>
            <a:endParaRPr/>
          </a:p>
        </p:txBody>
      </p:sp>
      <p:sp>
        <p:nvSpPr>
          <p:cNvPr id="13" name="TextBox 13"/>
          <p:cNvSpPr txBox="1"/>
          <p:nvPr/>
        </p:nvSpPr>
        <p:spPr>
          <a:xfrm>
            <a:off x="9919544" y="4185819"/>
            <a:ext cx="5238601" cy="387607"/>
          </a:xfrm>
          <a:prstGeom prst="rect">
            <a:avLst/>
          </a:prstGeom>
        </p:spPr>
        <p:txBody>
          <a:bodyPr lIns="0" tIns="0" rIns="0" bIns="0" rtlCol="0" anchor="t">
            <a:spAutoFit/>
          </a:bodyPr>
          <a:lstStyle/>
          <a:p>
            <a:pPr>
              <a:lnSpc>
                <a:spcPts val="2750"/>
              </a:lnSpc>
            </a:pPr>
            <a:r>
              <a:rPr lang="en-US" sz="3600" dirty="0">
                <a:solidFill>
                  <a:srgbClr val="5B5F71"/>
                </a:solidFill>
                <a:latin typeface="Instrument Sans" pitchFamily="34" charset="0"/>
                <a:ea typeface="Instrument Sans" pitchFamily="34" charset="-122"/>
                <a:cs typeface="Instrument Sans" pitchFamily="34" charset="-120"/>
              </a:rPr>
              <a:t>Cadre General du Projet</a:t>
            </a:r>
            <a:endParaRPr lang="en-US" sz="3600" dirty="0"/>
          </a:p>
        </p:txBody>
      </p:sp>
      <p:sp>
        <p:nvSpPr>
          <p:cNvPr id="14" name="TextBox 14"/>
          <p:cNvSpPr txBox="1"/>
          <p:nvPr/>
        </p:nvSpPr>
        <p:spPr>
          <a:xfrm>
            <a:off x="9919544" y="4873773"/>
            <a:ext cx="5073651" cy="750270"/>
          </a:xfrm>
          <a:prstGeom prst="rect">
            <a:avLst/>
          </a:prstGeom>
        </p:spPr>
        <p:txBody>
          <a:bodyPr wrap="square" lIns="0" tIns="0" rIns="0" bIns="0" rtlCol="0" anchor="t">
            <a:spAutoFit/>
          </a:bodyPr>
          <a:lstStyle/>
          <a:p>
            <a:pPr>
              <a:lnSpc>
                <a:spcPts val="2750"/>
              </a:lnSpc>
            </a:pPr>
            <a:r>
              <a:rPr lang="en-US" sz="3600" dirty="0" err="1">
                <a:solidFill>
                  <a:srgbClr val="5B5F71"/>
                </a:solidFill>
                <a:latin typeface="Instrument Sans" pitchFamily="34" charset="0"/>
                <a:ea typeface="Instrument Sans" pitchFamily="34" charset="-122"/>
                <a:cs typeface="Instrument Sans" pitchFamily="34" charset="-120"/>
              </a:rPr>
              <a:t>Analyse</a:t>
            </a:r>
            <a:r>
              <a:rPr lang="en-US" sz="3600" dirty="0">
                <a:solidFill>
                  <a:srgbClr val="5B5F71"/>
                </a:solidFill>
                <a:latin typeface="Instrument Sans" pitchFamily="34" charset="0"/>
                <a:ea typeface="Instrument Sans" pitchFamily="34" charset="-122"/>
                <a:cs typeface="Instrument Sans" pitchFamily="34" charset="-120"/>
              </a:rPr>
              <a:t> et Conception</a:t>
            </a:r>
          </a:p>
          <a:p>
            <a:pPr>
              <a:lnSpc>
                <a:spcPts val="2750"/>
              </a:lnSpc>
            </a:pPr>
            <a:endParaRPr lang="en-US" sz="3600" dirty="0"/>
          </a:p>
        </p:txBody>
      </p:sp>
      <p:sp>
        <p:nvSpPr>
          <p:cNvPr id="15" name="TextBox 15"/>
          <p:cNvSpPr txBox="1"/>
          <p:nvPr/>
        </p:nvSpPr>
        <p:spPr>
          <a:xfrm>
            <a:off x="9372600" y="5509996"/>
            <a:ext cx="4517866" cy="558614"/>
          </a:xfrm>
          <a:prstGeom prst="rect">
            <a:avLst/>
          </a:prstGeom>
        </p:spPr>
        <p:txBody>
          <a:bodyPr wrap="square" lIns="0" tIns="0" rIns="0" bIns="0" rtlCol="0" anchor="t">
            <a:spAutoFit/>
          </a:bodyPr>
          <a:lstStyle/>
          <a:p>
            <a:pPr algn="ctr">
              <a:lnSpc>
                <a:spcPts val="4620"/>
              </a:lnSpc>
            </a:pPr>
            <a:r>
              <a:rPr lang="fr-FR" sz="3600" dirty="0">
                <a:solidFill>
                  <a:srgbClr val="5B5F71"/>
                </a:solidFill>
                <a:latin typeface="Instrument Sans" pitchFamily="34" charset="0"/>
                <a:cs typeface="Instrument Sans" pitchFamily="34" charset="-120"/>
              </a:rPr>
              <a:t>Outils Techniques</a:t>
            </a:r>
            <a:endParaRPr lang="en-US" sz="3300" dirty="0">
              <a:solidFill>
                <a:srgbClr val="000000"/>
              </a:solidFill>
              <a:latin typeface="Open Sans"/>
            </a:endParaRPr>
          </a:p>
        </p:txBody>
      </p:sp>
      <p:sp>
        <p:nvSpPr>
          <p:cNvPr id="16" name="TextBox 16"/>
          <p:cNvSpPr txBox="1"/>
          <p:nvPr/>
        </p:nvSpPr>
        <p:spPr>
          <a:xfrm>
            <a:off x="9919543" y="6280940"/>
            <a:ext cx="4238533" cy="558614"/>
          </a:xfrm>
          <a:prstGeom prst="rect">
            <a:avLst/>
          </a:prstGeom>
        </p:spPr>
        <p:txBody>
          <a:bodyPr lIns="0" tIns="0" rIns="0" bIns="0" rtlCol="0" anchor="t">
            <a:spAutoFit/>
          </a:bodyPr>
          <a:lstStyle/>
          <a:p>
            <a:pPr>
              <a:lnSpc>
                <a:spcPts val="4620"/>
              </a:lnSpc>
            </a:pPr>
            <a:r>
              <a:rPr lang="en-US" sz="3600" dirty="0" err="1">
                <a:solidFill>
                  <a:srgbClr val="5B5F71"/>
                </a:solidFill>
                <a:latin typeface="Instrument Sans" pitchFamily="34" charset="0"/>
                <a:ea typeface="Instrument Sans" pitchFamily="34" charset="-122"/>
                <a:cs typeface="Instrument Sans" pitchFamily="34" charset="-120"/>
              </a:rPr>
              <a:t>Démonstration</a:t>
            </a:r>
            <a:endParaRPr lang="en-US" sz="3300" dirty="0">
              <a:solidFill>
                <a:srgbClr val="000000"/>
              </a:solidFill>
              <a:latin typeface="Open Sans"/>
            </a:endParaRPr>
          </a:p>
        </p:txBody>
      </p:sp>
      <p:sp>
        <p:nvSpPr>
          <p:cNvPr id="17" name="Freeform 17"/>
          <p:cNvSpPr/>
          <p:nvPr/>
        </p:nvSpPr>
        <p:spPr>
          <a:xfrm rot="-5400000" flipH="1">
            <a:off x="15715172" y="-2130767"/>
            <a:ext cx="1691219" cy="4627715"/>
          </a:xfrm>
          <a:custGeom>
            <a:avLst/>
            <a:gdLst/>
            <a:ahLst/>
            <a:cxnLst/>
            <a:rect l="l" t="t" r="r" b="b"/>
            <a:pathLst>
              <a:path w="1691219" h="4627715">
                <a:moveTo>
                  <a:pt x="1691219" y="0"/>
                </a:moveTo>
                <a:lnTo>
                  <a:pt x="0" y="0"/>
                </a:lnTo>
                <a:lnTo>
                  <a:pt x="0" y="4627715"/>
                </a:lnTo>
                <a:lnTo>
                  <a:pt x="1691219" y="4627715"/>
                </a:lnTo>
                <a:lnTo>
                  <a:pt x="1691219"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Freeform 18"/>
          <p:cNvSpPr/>
          <p:nvPr/>
        </p:nvSpPr>
        <p:spPr>
          <a:xfrm rot="-10800000">
            <a:off x="16560781" y="5447324"/>
            <a:ext cx="4565087" cy="4498686"/>
          </a:xfrm>
          <a:custGeom>
            <a:avLst/>
            <a:gdLst/>
            <a:ahLst/>
            <a:cxnLst/>
            <a:rect l="l" t="t" r="r" b="b"/>
            <a:pathLst>
              <a:path w="4565087" h="4498686">
                <a:moveTo>
                  <a:pt x="0" y="0"/>
                </a:moveTo>
                <a:lnTo>
                  <a:pt x="4565088" y="0"/>
                </a:lnTo>
                <a:lnTo>
                  <a:pt x="4565088" y="4498686"/>
                </a:lnTo>
                <a:lnTo>
                  <a:pt x="0" y="44986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10"/>
          <p:cNvSpPr txBox="1"/>
          <p:nvPr/>
        </p:nvSpPr>
        <p:spPr>
          <a:xfrm>
            <a:off x="8710702" y="7081364"/>
            <a:ext cx="937219" cy="733534"/>
          </a:xfrm>
          <a:prstGeom prst="rect">
            <a:avLst/>
          </a:prstGeom>
        </p:spPr>
        <p:txBody>
          <a:bodyPr lIns="0" tIns="0" rIns="0" bIns="0" rtlCol="0" anchor="t">
            <a:spAutoFit/>
          </a:bodyPr>
          <a:lstStyle/>
          <a:p>
            <a:pPr algn="ctr">
              <a:lnSpc>
                <a:spcPts val="5980"/>
              </a:lnSpc>
            </a:pPr>
            <a:r>
              <a:rPr lang="en-US" sz="4271" dirty="0">
                <a:solidFill>
                  <a:srgbClr val="0E8D32"/>
                </a:solidFill>
                <a:latin typeface="DM Sans Bold"/>
              </a:rPr>
              <a:t>07</a:t>
            </a:r>
          </a:p>
        </p:txBody>
      </p:sp>
      <p:sp>
        <p:nvSpPr>
          <p:cNvPr id="21" name="TextBox 16"/>
          <p:cNvSpPr txBox="1"/>
          <p:nvPr/>
        </p:nvSpPr>
        <p:spPr>
          <a:xfrm>
            <a:off x="9922852" y="7217144"/>
            <a:ext cx="4238533" cy="558614"/>
          </a:xfrm>
          <a:prstGeom prst="rect">
            <a:avLst/>
          </a:prstGeom>
        </p:spPr>
        <p:txBody>
          <a:bodyPr lIns="0" tIns="0" rIns="0" bIns="0" rtlCol="0" anchor="t">
            <a:spAutoFit/>
          </a:bodyPr>
          <a:lstStyle/>
          <a:p>
            <a:pPr>
              <a:lnSpc>
                <a:spcPts val="4620"/>
              </a:lnSpc>
            </a:pPr>
            <a:r>
              <a:rPr lang="en-US" sz="3600" dirty="0">
                <a:solidFill>
                  <a:srgbClr val="5B5F71"/>
                </a:solidFill>
                <a:latin typeface="Instrument Sans" pitchFamily="34" charset="0"/>
                <a:ea typeface="Instrument Sans" pitchFamily="34" charset="-122"/>
                <a:cs typeface="Instrument Sans" pitchFamily="34" charset="-120"/>
              </a:rPr>
              <a:t>conclusion</a:t>
            </a:r>
            <a:endParaRPr lang="en-US" sz="3300" dirty="0">
              <a:solidFill>
                <a:srgbClr val="000000"/>
              </a:solidFill>
              <a:latin typeface="Open Sans"/>
            </a:endParaRPr>
          </a:p>
        </p:txBody>
      </p:sp>
      <p:sp>
        <p:nvSpPr>
          <p:cNvPr id="22" name="TextBox 16"/>
          <p:cNvSpPr txBox="1"/>
          <p:nvPr/>
        </p:nvSpPr>
        <p:spPr>
          <a:xfrm>
            <a:off x="9919544" y="3210036"/>
            <a:ext cx="4238533" cy="558614"/>
          </a:xfrm>
          <a:prstGeom prst="rect">
            <a:avLst/>
          </a:prstGeom>
        </p:spPr>
        <p:txBody>
          <a:bodyPr lIns="0" tIns="0" rIns="0" bIns="0" rtlCol="0" anchor="t">
            <a:spAutoFit/>
          </a:bodyPr>
          <a:lstStyle/>
          <a:p>
            <a:pPr>
              <a:lnSpc>
                <a:spcPts val="4620"/>
              </a:lnSpc>
            </a:pPr>
            <a:r>
              <a:rPr lang="en-US" sz="3600" dirty="0" err="1">
                <a:solidFill>
                  <a:srgbClr val="5B5F71"/>
                </a:solidFill>
                <a:latin typeface="Instrument Sans" pitchFamily="34" charset="0"/>
                <a:ea typeface="Instrument Sans" pitchFamily="34" charset="-122"/>
                <a:cs typeface="Instrument Sans" pitchFamily="34" charset="-120"/>
              </a:rPr>
              <a:t>Organisme</a:t>
            </a:r>
            <a:r>
              <a:rPr lang="en-US" sz="3600" dirty="0">
                <a:solidFill>
                  <a:srgbClr val="5B5F71"/>
                </a:solidFill>
                <a:latin typeface="Instrument Sans" pitchFamily="34" charset="0"/>
                <a:ea typeface="Instrument Sans" pitchFamily="34" charset="-122"/>
                <a:cs typeface="Instrument Sans" pitchFamily="34" charset="-120"/>
              </a:rPr>
              <a:t> </a:t>
            </a:r>
            <a:r>
              <a:rPr lang="en-US" sz="3600" dirty="0" err="1">
                <a:solidFill>
                  <a:srgbClr val="5B5F71"/>
                </a:solidFill>
                <a:latin typeface="Instrument Sans" pitchFamily="34" charset="0"/>
                <a:ea typeface="Instrument Sans" pitchFamily="34" charset="-122"/>
                <a:cs typeface="Instrument Sans" pitchFamily="34" charset="-120"/>
              </a:rPr>
              <a:t>d’acceuil</a:t>
            </a:r>
            <a:r>
              <a:rPr lang="en-US" sz="3600" dirty="0">
                <a:solidFill>
                  <a:srgbClr val="5B5F71"/>
                </a:solidFill>
                <a:latin typeface="Instrument Sans" pitchFamily="34" charset="0"/>
                <a:ea typeface="Instrument Sans" pitchFamily="34" charset="-122"/>
                <a:cs typeface="Instrument Sans" pitchFamily="34" charset="-120"/>
              </a:rPr>
              <a:t> </a:t>
            </a:r>
            <a:endParaRPr lang="en-US" sz="3300" dirty="0">
              <a:solidFill>
                <a:srgbClr val="000000"/>
              </a:solidFill>
              <a:latin typeface="Open Sans"/>
            </a:endParaRPr>
          </a:p>
        </p:txBody>
      </p:sp>
      <p:sp>
        <p:nvSpPr>
          <p:cNvPr id="23" name="TextBox 6"/>
          <p:cNvSpPr txBox="1"/>
          <p:nvPr/>
        </p:nvSpPr>
        <p:spPr>
          <a:xfrm>
            <a:off x="8634726" y="2445296"/>
            <a:ext cx="937219" cy="720172"/>
          </a:xfrm>
          <a:prstGeom prst="rect">
            <a:avLst/>
          </a:prstGeom>
        </p:spPr>
        <p:txBody>
          <a:bodyPr lIns="0" tIns="0" rIns="0" bIns="0" rtlCol="0" anchor="t">
            <a:spAutoFit/>
          </a:bodyPr>
          <a:lstStyle/>
          <a:p>
            <a:pPr algn="ctr">
              <a:lnSpc>
                <a:spcPts val="5980"/>
              </a:lnSpc>
            </a:pPr>
            <a:r>
              <a:rPr lang="en-US" sz="4271" dirty="0">
                <a:solidFill>
                  <a:srgbClr val="0E8D32"/>
                </a:solidFill>
                <a:latin typeface="DM Sans Bold"/>
              </a:rPr>
              <a:t>01</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nodePh="1">
                                  <p:stCondLst>
                                    <p:cond delay="0"/>
                                  </p:stCondLst>
                                  <p:endCondLst>
                                    <p:cond evt="begin" delay="0">
                                      <p:tn val="35"/>
                                    </p:cond>
                                  </p:end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anim calcmode="lin" valueType="num">
                                      <p:cBhvr>
                                        <p:cTn id="63" dur="1000" fill="hold"/>
                                        <p:tgtEl>
                                          <p:spTgt spid="20"/>
                                        </p:tgtEl>
                                        <p:attrNameLst>
                                          <p:attrName>ppt_x</p:attrName>
                                        </p:attrNameLst>
                                      </p:cBhvr>
                                      <p:tavLst>
                                        <p:tav tm="0">
                                          <p:val>
                                            <p:strVal val="#ppt_x"/>
                                          </p:val>
                                        </p:tav>
                                        <p:tav tm="100000">
                                          <p:val>
                                            <p:strVal val="#ppt_x"/>
                                          </p:val>
                                        </p:tav>
                                      </p:tavLst>
                                    </p:anim>
                                    <p:anim calcmode="lin" valueType="num">
                                      <p:cBhvr>
                                        <p:cTn id="64" dur="1000" fill="hold"/>
                                        <p:tgtEl>
                                          <p:spTgt spid="20"/>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1000"/>
                                        <p:tgtEl>
                                          <p:spTgt spid="23"/>
                                        </p:tgtEl>
                                      </p:cBhvr>
                                    </p:animEffect>
                                    <p:anim calcmode="lin" valueType="num">
                                      <p:cBhvr>
                                        <p:cTn id="78" dur="1000" fill="hold"/>
                                        <p:tgtEl>
                                          <p:spTgt spid="23"/>
                                        </p:tgtEl>
                                        <p:attrNameLst>
                                          <p:attrName>ppt_x</p:attrName>
                                        </p:attrNameLst>
                                      </p:cBhvr>
                                      <p:tavLst>
                                        <p:tav tm="0">
                                          <p:val>
                                            <p:strVal val="#ppt_x"/>
                                          </p:val>
                                        </p:tav>
                                        <p:tav tm="100000">
                                          <p:val>
                                            <p:strVal val="#ppt_x"/>
                                          </p:val>
                                        </p:tav>
                                      </p:tavLst>
                                    </p:anim>
                                    <p:anim calcmode="lin" valueType="num">
                                      <p:cBhvr>
                                        <p:cTn id="7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20"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F8258"/>
        </a:solidFill>
        <a:effectLst/>
      </p:bgPr>
    </p:bg>
    <p:spTree>
      <p:nvGrpSpPr>
        <p:cNvPr id="1" name=""/>
        <p:cNvGrpSpPr/>
        <p:nvPr/>
      </p:nvGrpSpPr>
      <p:grpSpPr>
        <a:xfrm>
          <a:off x="0" y="0"/>
          <a:ext cx="0" cy="0"/>
          <a:chOff x="0" y="0"/>
          <a:chExt cx="0" cy="0"/>
        </a:xfrm>
      </p:grpSpPr>
      <p:sp>
        <p:nvSpPr>
          <p:cNvPr id="2" name="TextBox 2"/>
          <p:cNvSpPr txBox="1"/>
          <p:nvPr/>
        </p:nvSpPr>
        <p:spPr>
          <a:xfrm>
            <a:off x="3365946" y="4302804"/>
            <a:ext cx="11120802" cy="1755096"/>
          </a:xfrm>
          <a:prstGeom prst="rect">
            <a:avLst/>
          </a:prstGeom>
        </p:spPr>
        <p:txBody>
          <a:bodyPr lIns="0" tIns="0" rIns="0" bIns="0" rtlCol="0" anchor="t">
            <a:spAutoFit/>
          </a:bodyPr>
          <a:lstStyle/>
          <a:p>
            <a:pPr algn="ctr">
              <a:lnSpc>
                <a:spcPts val="14224"/>
              </a:lnSpc>
            </a:pPr>
            <a:r>
              <a:rPr lang="en-US" sz="10307" spc="1010" dirty="0">
                <a:solidFill>
                  <a:srgbClr val="FDFBFB"/>
                </a:solidFill>
                <a:latin typeface="Bebas Neue"/>
              </a:rPr>
              <a:t>DÉMONSTRATION</a:t>
            </a:r>
          </a:p>
        </p:txBody>
      </p:sp>
      <p:sp>
        <p:nvSpPr>
          <p:cNvPr id="3" name="Freeform 3"/>
          <p:cNvSpPr/>
          <p:nvPr/>
        </p:nvSpPr>
        <p:spPr>
          <a:xfrm flipH="1" flipV="1">
            <a:off x="-3801253" y="0"/>
            <a:ext cx="7602505" cy="6745495"/>
          </a:xfrm>
          <a:custGeom>
            <a:avLst/>
            <a:gdLst/>
            <a:ahLst/>
            <a:cxnLst/>
            <a:rect l="l" t="t" r="r" b="b"/>
            <a:pathLst>
              <a:path w="7602505" h="6745495">
                <a:moveTo>
                  <a:pt x="7602506" y="6745495"/>
                </a:moveTo>
                <a:lnTo>
                  <a:pt x="0" y="6745495"/>
                </a:lnTo>
                <a:lnTo>
                  <a:pt x="0" y="0"/>
                </a:lnTo>
                <a:lnTo>
                  <a:pt x="7602506" y="0"/>
                </a:lnTo>
                <a:lnTo>
                  <a:pt x="7602506" y="674549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4486747" y="3541505"/>
            <a:ext cx="7602505" cy="6745495"/>
          </a:xfrm>
          <a:custGeom>
            <a:avLst/>
            <a:gdLst/>
            <a:ahLst/>
            <a:cxnLst/>
            <a:rect l="l" t="t" r="r" b="b"/>
            <a:pathLst>
              <a:path w="7602505" h="6745495">
                <a:moveTo>
                  <a:pt x="7602506" y="0"/>
                </a:moveTo>
                <a:lnTo>
                  <a:pt x="0" y="0"/>
                </a:lnTo>
                <a:lnTo>
                  <a:pt x="0" y="6745495"/>
                </a:lnTo>
                <a:lnTo>
                  <a:pt x="7602506" y="6745495"/>
                </a:lnTo>
                <a:lnTo>
                  <a:pt x="760250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924735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F8258"/>
        </a:solidFill>
        <a:effectLst/>
      </p:bgPr>
    </p:bg>
    <p:spTree>
      <p:nvGrpSpPr>
        <p:cNvPr id="1" name=""/>
        <p:cNvGrpSpPr/>
        <p:nvPr/>
      </p:nvGrpSpPr>
      <p:grpSpPr>
        <a:xfrm>
          <a:off x="0" y="0"/>
          <a:ext cx="0" cy="0"/>
          <a:chOff x="0" y="0"/>
          <a:chExt cx="0" cy="0"/>
        </a:xfrm>
      </p:grpSpPr>
      <p:sp>
        <p:nvSpPr>
          <p:cNvPr id="2" name="TextBox 2"/>
          <p:cNvSpPr txBox="1"/>
          <p:nvPr/>
        </p:nvSpPr>
        <p:spPr>
          <a:xfrm>
            <a:off x="3365946" y="4311300"/>
            <a:ext cx="11120802" cy="1755096"/>
          </a:xfrm>
          <a:prstGeom prst="rect">
            <a:avLst/>
          </a:prstGeom>
        </p:spPr>
        <p:txBody>
          <a:bodyPr lIns="0" tIns="0" rIns="0" bIns="0" rtlCol="0" anchor="t">
            <a:spAutoFit/>
          </a:bodyPr>
          <a:lstStyle/>
          <a:p>
            <a:pPr algn="ctr">
              <a:lnSpc>
                <a:spcPts val="14224"/>
              </a:lnSpc>
            </a:pPr>
            <a:r>
              <a:rPr lang="en-US" sz="10307" spc="1010" dirty="0">
                <a:solidFill>
                  <a:srgbClr val="FDFBFB"/>
                </a:solidFill>
                <a:latin typeface="Bebas Neue"/>
              </a:rPr>
              <a:t>CONCLUSION</a:t>
            </a:r>
          </a:p>
        </p:txBody>
      </p:sp>
      <p:sp>
        <p:nvSpPr>
          <p:cNvPr id="3" name="Freeform 3"/>
          <p:cNvSpPr/>
          <p:nvPr/>
        </p:nvSpPr>
        <p:spPr>
          <a:xfrm flipH="1" flipV="1">
            <a:off x="-3801253" y="0"/>
            <a:ext cx="7602505" cy="6745495"/>
          </a:xfrm>
          <a:custGeom>
            <a:avLst/>
            <a:gdLst/>
            <a:ahLst/>
            <a:cxnLst/>
            <a:rect l="l" t="t" r="r" b="b"/>
            <a:pathLst>
              <a:path w="7602505" h="6745495">
                <a:moveTo>
                  <a:pt x="7602506" y="6745495"/>
                </a:moveTo>
                <a:lnTo>
                  <a:pt x="0" y="6745495"/>
                </a:lnTo>
                <a:lnTo>
                  <a:pt x="0" y="0"/>
                </a:lnTo>
                <a:lnTo>
                  <a:pt x="7602506" y="0"/>
                </a:lnTo>
                <a:lnTo>
                  <a:pt x="7602506" y="6745495"/>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flipH="1">
            <a:off x="14486747" y="3541505"/>
            <a:ext cx="7602505" cy="6745495"/>
          </a:xfrm>
          <a:custGeom>
            <a:avLst/>
            <a:gdLst/>
            <a:ahLst/>
            <a:cxnLst/>
            <a:rect l="l" t="t" r="r" b="b"/>
            <a:pathLst>
              <a:path w="7602505" h="6745495">
                <a:moveTo>
                  <a:pt x="7602506" y="0"/>
                </a:moveTo>
                <a:lnTo>
                  <a:pt x="0" y="0"/>
                </a:lnTo>
                <a:lnTo>
                  <a:pt x="0" y="6745495"/>
                </a:lnTo>
                <a:lnTo>
                  <a:pt x="7602506" y="6745495"/>
                </a:lnTo>
                <a:lnTo>
                  <a:pt x="7602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pic>
        <p:nvPicPr>
          <p:cNvPr id="10" name="Picture 9" descr="A blue square with a plane in the middle&#10;&#10;Description automatically generated">
            <a:extLst>
              <a:ext uri="{FF2B5EF4-FFF2-40B4-BE49-F238E27FC236}">
                <a16:creationId xmlns:a16="http://schemas.microsoft.com/office/drawing/2014/main" id="{7655934F-D305-095D-9BC2-2C211DE51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399" y="45514"/>
            <a:ext cx="2431588" cy="1966036"/>
          </a:xfrm>
          <a:prstGeom prst="rect">
            <a:avLst/>
          </a:prstGeom>
        </p:spPr>
      </p:pic>
      <p:sp>
        <p:nvSpPr>
          <p:cNvPr id="3" name="Freeform 3"/>
          <p:cNvSpPr/>
          <p:nvPr/>
        </p:nvSpPr>
        <p:spPr>
          <a:xfrm rot="-5400000">
            <a:off x="12849225" y="33147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flipH="1">
            <a:off x="0" y="5887038"/>
            <a:ext cx="4399962" cy="4399962"/>
          </a:xfrm>
          <a:custGeom>
            <a:avLst/>
            <a:gdLst/>
            <a:ahLst/>
            <a:cxnLst/>
            <a:rect l="l" t="t" r="r" b="b"/>
            <a:pathLst>
              <a:path w="4399962" h="4399962">
                <a:moveTo>
                  <a:pt x="4399962" y="0"/>
                </a:moveTo>
                <a:lnTo>
                  <a:pt x="0" y="0"/>
                </a:lnTo>
                <a:lnTo>
                  <a:pt x="0" y="4399962"/>
                </a:lnTo>
                <a:lnTo>
                  <a:pt x="4399962" y="4399962"/>
                </a:lnTo>
                <a:lnTo>
                  <a:pt x="4399962"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0013811" y="5547739"/>
            <a:ext cx="4172009" cy="508227"/>
          </a:xfrm>
          <a:custGeom>
            <a:avLst/>
            <a:gdLst/>
            <a:ahLst/>
            <a:cxnLst/>
            <a:rect l="l" t="t" r="r" b="b"/>
            <a:pathLst>
              <a:path w="4172009" h="508227">
                <a:moveTo>
                  <a:pt x="0" y="0"/>
                </a:moveTo>
                <a:lnTo>
                  <a:pt x="4172009" y="0"/>
                </a:lnTo>
                <a:lnTo>
                  <a:pt x="4172009" y="508226"/>
                </a:lnTo>
                <a:lnTo>
                  <a:pt x="0" y="5082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771356" y="468463"/>
            <a:ext cx="4824327" cy="1053128"/>
          </a:xfrm>
          <a:custGeom>
            <a:avLst/>
            <a:gdLst/>
            <a:ahLst/>
            <a:cxnLst/>
            <a:rect l="l" t="t" r="r" b="b"/>
            <a:pathLst>
              <a:path w="4824327" h="1053128">
                <a:moveTo>
                  <a:pt x="0" y="0"/>
                </a:moveTo>
                <a:lnTo>
                  <a:pt x="4824327" y="0"/>
                </a:lnTo>
                <a:lnTo>
                  <a:pt x="4824327" y="1053128"/>
                </a:lnTo>
                <a:lnTo>
                  <a:pt x="0" y="1053128"/>
                </a:lnTo>
                <a:lnTo>
                  <a:pt x="0" y="0"/>
                </a:lnTo>
                <a:close/>
              </a:path>
            </a:pathLst>
          </a:custGeom>
          <a:blipFill>
            <a:blip r:embed="rId9"/>
            <a:stretch>
              <a:fillRect/>
            </a:stretch>
          </a:blipFill>
        </p:spPr>
        <p:txBody>
          <a:bodyPr/>
          <a:lstStyle/>
          <a:p>
            <a:endParaRPr lang="en-US"/>
          </a:p>
        </p:txBody>
      </p:sp>
      <p:sp>
        <p:nvSpPr>
          <p:cNvPr id="7" name="TextBox 7"/>
          <p:cNvSpPr txBox="1"/>
          <p:nvPr/>
        </p:nvSpPr>
        <p:spPr>
          <a:xfrm>
            <a:off x="3101770" y="2931765"/>
            <a:ext cx="10732554" cy="2336801"/>
          </a:xfrm>
          <a:prstGeom prst="rect">
            <a:avLst/>
          </a:prstGeom>
        </p:spPr>
        <p:txBody>
          <a:bodyPr lIns="0" tIns="0" rIns="0" bIns="0" rtlCol="0" anchor="t">
            <a:spAutoFit/>
          </a:bodyPr>
          <a:lstStyle/>
          <a:p>
            <a:pPr>
              <a:lnSpc>
                <a:spcPts val="18199"/>
              </a:lnSpc>
            </a:pPr>
            <a:r>
              <a:rPr lang="en-US" sz="12999">
                <a:solidFill>
                  <a:srgbClr val="1C1C1C"/>
                </a:solidFill>
                <a:latin typeface="Poppins Ultra-Bold"/>
              </a:rPr>
              <a:t>MERCI</a:t>
            </a:r>
          </a:p>
        </p:txBody>
      </p:sp>
      <p:sp>
        <p:nvSpPr>
          <p:cNvPr id="8" name="TextBox 8"/>
          <p:cNvSpPr txBox="1"/>
          <p:nvPr/>
        </p:nvSpPr>
        <p:spPr>
          <a:xfrm>
            <a:off x="3101770" y="5154265"/>
            <a:ext cx="8382481" cy="852798"/>
          </a:xfrm>
          <a:prstGeom prst="rect">
            <a:avLst/>
          </a:prstGeom>
        </p:spPr>
        <p:txBody>
          <a:bodyPr lIns="0" tIns="0" rIns="0" bIns="0" rtlCol="0" anchor="t">
            <a:spAutoFit/>
          </a:bodyPr>
          <a:lstStyle/>
          <a:p>
            <a:pPr>
              <a:lnSpc>
                <a:spcPts val="7000"/>
              </a:lnSpc>
            </a:pPr>
            <a:r>
              <a:rPr lang="en-US" sz="5000" dirty="0">
                <a:solidFill>
                  <a:srgbClr val="1C1C1C"/>
                </a:solidFill>
                <a:latin typeface="Poppins Ultra-Bold"/>
              </a:rPr>
              <a:t>Pour </a:t>
            </a:r>
            <a:r>
              <a:rPr lang="en-US" sz="5000" dirty="0" err="1">
                <a:solidFill>
                  <a:srgbClr val="1C1C1C"/>
                </a:solidFill>
                <a:latin typeface="Poppins Ultra-Bold"/>
              </a:rPr>
              <a:t>Votre</a:t>
            </a:r>
            <a:r>
              <a:rPr lang="en-US" sz="5000" dirty="0">
                <a:solidFill>
                  <a:srgbClr val="1C1C1C"/>
                </a:solidFill>
                <a:latin typeface="Poppins Ultra-Bold"/>
              </a:rPr>
              <a:t> Attention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F8258"/>
        </a:solidFill>
        <a:effectLst/>
      </p:bgPr>
    </p:bg>
    <p:spTree>
      <p:nvGrpSpPr>
        <p:cNvPr id="1" name=""/>
        <p:cNvGrpSpPr/>
        <p:nvPr/>
      </p:nvGrpSpPr>
      <p:grpSpPr>
        <a:xfrm>
          <a:off x="0" y="0"/>
          <a:ext cx="0" cy="0"/>
          <a:chOff x="0" y="0"/>
          <a:chExt cx="0" cy="0"/>
        </a:xfrm>
      </p:grpSpPr>
      <p:sp>
        <p:nvSpPr>
          <p:cNvPr id="2" name="TextBox 2"/>
          <p:cNvSpPr txBox="1"/>
          <p:nvPr/>
        </p:nvSpPr>
        <p:spPr>
          <a:xfrm>
            <a:off x="3583599" y="4232994"/>
            <a:ext cx="11120802" cy="1821011"/>
          </a:xfrm>
          <a:prstGeom prst="rect">
            <a:avLst/>
          </a:prstGeom>
        </p:spPr>
        <p:txBody>
          <a:bodyPr lIns="0" tIns="0" rIns="0" bIns="0" rtlCol="0" anchor="t">
            <a:spAutoFit/>
          </a:bodyPr>
          <a:lstStyle/>
          <a:p>
            <a:pPr algn="ctr">
              <a:lnSpc>
                <a:spcPts val="14224"/>
              </a:lnSpc>
            </a:pPr>
            <a:r>
              <a:rPr lang="en-US" sz="10307" spc="1010" dirty="0">
                <a:solidFill>
                  <a:srgbClr val="FDFBFB"/>
                </a:solidFill>
                <a:latin typeface="Bebas Neue"/>
              </a:rPr>
              <a:t>INTRODUCTION </a:t>
            </a:r>
          </a:p>
        </p:txBody>
      </p:sp>
      <p:sp>
        <p:nvSpPr>
          <p:cNvPr id="4" name="Freeform 3"/>
          <p:cNvSpPr/>
          <p:nvPr/>
        </p:nvSpPr>
        <p:spPr>
          <a:xfrm flipH="1" flipV="1">
            <a:off x="-3429000" y="0"/>
            <a:ext cx="7602505" cy="6745495"/>
          </a:xfrm>
          <a:custGeom>
            <a:avLst/>
            <a:gdLst/>
            <a:ahLst/>
            <a:cxnLst/>
            <a:rect l="l" t="t" r="r" b="b"/>
            <a:pathLst>
              <a:path w="7602505" h="6745495">
                <a:moveTo>
                  <a:pt x="7602506" y="6745495"/>
                </a:moveTo>
                <a:lnTo>
                  <a:pt x="0" y="6745495"/>
                </a:lnTo>
                <a:lnTo>
                  <a:pt x="0" y="0"/>
                </a:lnTo>
                <a:lnTo>
                  <a:pt x="7602506" y="0"/>
                </a:lnTo>
                <a:lnTo>
                  <a:pt x="7602506" y="6745495"/>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4"/>
          <p:cNvSpPr/>
          <p:nvPr/>
        </p:nvSpPr>
        <p:spPr>
          <a:xfrm flipH="1">
            <a:off x="14486747" y="3541505"/>
            <a:ext cx="7602505" cy="6745495"/>
          </a:xfrm>
          <a:custGeom>
            <a:avLst/>
            <a:gdLst/>
            <a:ahLst/>
            <a:cxnLst/>
            <a:rect l="l" t="t" r="r" b="b"/>
            <a:pathLst>
              <a:path w="7602505" h="6745495">
                <a:moveTo>
                  <a:pt x="7602506" y="0"/>
                </a:moveTo>
                <a:lnTo>
                  <a:pt x="0" y="0"/>
                </a:lnTo>
                <a:lnTo>
                  <a:pt x="0" y="6745495"/>
                </a:lnTo>
                <a:lnTo>
                  <a:pt x="7602506" y="6745495"/>
                </a:lnTo>
                <a:lnTo>
                  <a:pt x="7602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61821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8258"/>
        </a:solidFill>
        <a:effectLst/>
      </p:bgPr>
    </p:bg>
    <p:spTree>
      <p:nvGrpSpPr>
        <p:cNvPr id="1" name=""/>
        <p:cNvGrpSpPr/>
        <p:nvPr/>
      </p:nvGrpSpPr>
      <p:grpSpPr>
        <a:xfrm>
          <a:off x="0" y="0"/>
          <a:ext cx="0" cy="0"/>
          <a:chOff x="0" y="0"/>
          <a:chExt cx="0" cy="0"/>
        </a:xfrm>
      </p:grpSpPr>
      <p:sp>
        <p:nvSpPr>
          <p:cNvPr id="2" name="TextBox 2"/>
          <p:cNvSpPr txBox="1"/>
          <p:nvPr/>
        </p:nvSpPr>
        <p:spPr>
          <a:xfrm>
            <a:off x="3566346" y="3695700"/>
            <a:ext cx="11120802" cy="1755096"/>
          </a:xfrm>
          <a:prstGeom prst="rect">
            <a:avLst/>
          </a:prstGeom>
        </p:spPr>
        <p:txBody>
          <a:bodyPr lIns="0" tIns="0" rIns="0" bIns="0" rtlCol="0" anchor="t">
            <a:spAutoFit/>
          </a:bodyPr>
          <a:lstStyle/>
          <a:p>
            <a:pPr algn="ctr">
              <a:lnSpc>
                <a:spcPts val="14224"/>
              </a:lnSpc>
            </a:pPr>
            <a:r>
              <a:rPr lang="en-US" sz="10307" spc="1010" dirty="0">
                <a:solidFill>
                  <a:srgbClr val="FDFBFB"/>
                </a:solidFill>
                <a:latin typeface="Bebas Neue"/>
              </a:rPr>
              <a:t>ORGANISME D’ACCEUIL</a:t>
            </a:r>
          </a:p>
        </p:txBody>
      </p:sp>
      <p:sp>
        <p:nvSpPr>
          <p:cNvPr id="3" name="Freeform 3"/>
          <p:cNvSpPr/>
          <p:nvPr/>
        </p:nvSpPr>
        <p:spPr>
          <a:xfrm flipH="1" flipV="1">
            <a:off x="-3429000" y="0"/>
            <a:ext cx="7602505" cy="6745495"/>
          </a:xfrm>
          <a:custGeom>
            <a:avLst/>
            <a:gdLst/>
            <a:ahLst/>
            <a:cxnLst/>
            <a:rect l="l" t="t" r="r" b="b"/>
            <a:pathLst>
              <a:path w="7602505" h="6745495">
                <a:moveTo>
                  <a:pt x="7602506" y="6745495"/>
                </a:moveTo>
                <a:lnTo>
                  <a:pt x="0" y="6745495"/>
                </a:lnTo>
                <a:lnTo>
                  <a:pt x="0" y="0"/>
                </a:lnTo>
                <a:lnTo>
                  <a:pt x="7602506" y="0"/>
                </a:lnTo>
                <a:lnTo>
                  <a:pt x="7602506" y="674549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4486747" y="3541505"/>
            <a:ext cx="7602505" cy="6745495"/>
          </a:xfrm>
          <a:custGeom>
            <a:avLst/>
            <a:gdLst/>
            <a:ahLst/>
            <a:cxnLst/>
            <a:rect l="l" t="t" r="r" b="b"/>
            <a:pathLst>
              <a:path w="7602505" h="6745495">
                <a:moveTo>
                  <a:pt x="7602506" y="0"/>
                </a:moveTo>
                <a:lnTo>
                  <a:pt x="0" y="0"/>
                </a:lnTo>
                <a:lnTo>
                  <a:pt x="0" y="6745495"/>
                </a:lnTo>
                <a:lnTo>
                  <a:pt x="7602506" y="6745495"/>
                </a:lnTo>
                <a:lnTo>
                  <a:pt x="760250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4" name="Freeform 4"/>
          <p:cNvSpPr/>
          <p:nvPr/>
        </p:nvSpPr>
        <p:spPr>
          <a:xfrm>
            <a:off x="1347153" y="2999331"/>
            <a:ext cx="1356698" cy="1356698"/>
          </a:xfrm>
          <a:custGeom>
            <a:avLst/>
            <a:gdLst/>
            <a:ahLst/>
            <a:cxnLst/>
            <a:rect l="l" t="t" r="r" b="b"/>
            <a:pathLst>
              <a:path w="1356698" h="1356698">
                <a:moveTo>
                  <a:pt x="0" y="0"/>
                </a:moveTo>
                <a:lnTo>
                  <a:pt x="1356698" y="0"/>
                </a:lnTo>
                <a:lnTo>
                  <a:pt x="1356698" y="1356698"/>
                </a:lnTo>
                <a:lnTo>
                  <a:pt x="0" y="1356698"/>
                </a:lnTo>
                <a:lnTo>
                  <a:pt x="0" y="0"/>
                </a:lnTo>
                <a:close/>
              </a:path>
            </a:pathLst>
          </a:custGeom>
          <a:blipFill>
            <a:blip r:embed="rId3"/>
            <a:stretch>
              <a:fillRect/>
            </a:stretch>
          </a:blipFill>
        </p:spPr>
        <p:txBody>
          <a:bodyPr/>
          <a:lstStyle/>
          <a:p>
            <a:endParaRPr lang="en-US"/>
          </a:p>
        </p:txBody>
      </p:sp>
      <p:sp>
        <p:nvSpPr>
          <p:cNvPr id="5" name="Freeform 5"/>
          <p:cNvSpPr/>
          <p:nvPr/>
        </p:nvSpPr>
        <p:spPr>
          <a:xfrm>
            <a:off x="4838680" y="2999331"/>
            <a:ext cx="1356698" cy="1356698"/>
          </a:xfrm>
          <a:custGeom>
            <a:avLst/>
            <a:gdLst/>
            <a:ahLst/>
            <a:cxnLst/>
            <a:rect l="l" t="t" r="r" b="b"/>
            <a:pathLst>
              <a:path w="1356698" h="1356698">
                <a:moveTo>
                  <a:pt x="0" y="0"/>
                </a:moveTo>
                <a:lnTo>
                  <a:pt x="1356698" y="0"/>
                </a:lnTo>
                <a:lnTo>
                  <a:pt x="1356698" y="1356698"/>
                </a:lnTo>
                <a:lnTo>
                  <a:pt x="0" y="1356698"/>
                </a:lnTo>
                <a:lnTo>
                  <a:pt x="0" y="0"/>
                </a:lnTo>
                <a:close/>
              </a:path>
            </a:pathLst>
          </a:custGeom>
          <a:blipFill>
            <a:blip r:embed="rId4"/>
            <a:stretch>
              <a:fillRect/>
            </a:stretch>
          </a:blipFill>
        </p:spPr>
        <p:txBody>
          <a:bodyPr/>
          <a:lstStyle/>
          <a:p>
            <a:endParaRPr lang="en-US"/>
          </a:p>
        </p:txBody>
      </p:sp>
      <p:sp>
        <p:nvSpPr>
          <p:cNvPr id="6" name="Freeform 6"/>
          <p:cNvSpPr/>
          <p:nvPr/>
        </p:nvSpPr>
        <p:spPr>
          <a:xfrm>
            <a:off x="8461998" y="2939641"/>
            <a:ext cx="1476077" cy="1476077"/>
          </a:xfrm>
          <a:custGeom>
            <a:avLst/>
            <a:gdLst/>
            <a:ahLst/>
            <a:cxnLst/>
            <a:rect l="l" t="t" r="r" b="b"/>
            <a:pathLst>
              <a:path w="1476077" h="1476077">
                <a:moveTo>
                  <a:pt x="0" y="0"/>
                </a:moveTo>
                <a:lnTo>
                  <a:pt x="1476077" y="0"/>
                </a:lnTo>
                <a:lnTo>
                  <a:pt x="1476077" y="1476078"/>
                </a:lnTo>
                <a:lnTo>
                  <a:pt x="0" y="1476078"/>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1518048" y="366914"/>
            <a:ext cx="5339952" cy="679673"/>
          </a:xfrm>
          <a:prstGeom prst="rect">
            <a:avLst/>
          </a:prstGeom>
        </p:spPr>
        <p:txBody>
          <a:bodyPr wrap="square" lIns="0" tIns="0" rIns="0" bIns="0" rtlCol="0" anchor="t">
            <a:spAutoFit/>
          </a:bodyPr>
          <a:lstStyle/>
          <a:p>
            <a:pPr algn="ctr">
              <a:lnSpc>
                <a:spcPts val="5347"/>
              </a:lnSpc>
            </a:pPr>
            <a:r>
              <a:rPr lang="en-US" sz="3819" dirty="0">
                <a:solidFill>
                  <a:srgbClr val="000000"/>
                </a:solidFill>
                <a:latin typeface="Bebas Neue"/>
              </a:rPr>
              <a:t>Presentation de </a:t>
            </a:r>
            <a:r>
              <a:rPr lang="fr-FR" sz="3819" dirty="0">
                <a:solidFill>
                  <a:srgbClr val="000000"/>
                </a:solidFill>
                <a:latin typeface="Bebas Neue"/>
              </a:rPr>
              <a:t>l'établissement</a:t>
            </a:r>
            <a:endParaRPr lang="en-US" sz="3819" dirty="0">
              <a:solidFill>
                <a:srgbClr val="000000"/>
              </a:solidFill>
              <a:latin typeface="Bebas Neue"/>
            </a:endParaRPr>
          </a:p>
        </p:txBody>
      </p:sp>
      <p:sp>
        <p:nvSpPr>
          <p:cNvPr id="10" name="TextBox 10"/>
          <p:cNvSpPr txBox="1"/>
          <p:nvPr/>
        </p:nvSpPr>
        <p:spPr>
          <a:xfrm>
            <a:off x="539352" y="270504"/>
            <a:ext cx="978697" cy="758196"/>
          </a:xfrm>
          <a:prstGeom prst="rect">
            <a:avLst/>
          </a:prstGeom>
        </p:spPr>
        <p:txBody>
          <a:bodyPr lIns="0" tIns="0" rIns="0" bIns="0" rtlCol="0" anchor="t">
            <a:spAutoFit/>
          </a:bodyPr>
          <a:lstStyle/>
          <a:p>
            <a:pPr algn="ctr">
              <a:lnSpc>
                <a:spcPts val="6245"/>
              </a:lnSpc>
            </a:pPr>
            <a:r>
              <a:rPr lang="en-US" sz="4460">
                <a:solidFill>
                  <a:srgbClr val="0E8D32"/>
                </a:solidFill>
                <a:latin typeface="DM Sans Bold"/>
              </a:rPr>
              <a:t>01</a:t>
            </a:r>
          </a:p>
        </p:txBody>
      </p:sp>
      <p:sp>
        <p:nvSpPr>
          <p:cNvPr id="11" name="TextBox 11"/>
          <p:cNvSpPr txBox="1"/>
          <p:nvPr/>
        </p:nvSpPr>
        <p:spPr>
          <a:xfrm>
            <a:off x="730988" y="4760595"/>
            <a:ext cx="2997064" cy="1847365"/>
          </a:xfrm>
          <a:prstGeom prst="rect">
            <a:avLst/>
          </a:prstGeom>
        </p:spPr>
        <p:txBody>
          <a:bodyPr lIns="0" tIns="0" rIns="0" bIns="0" rtlCol="0" anchor="t">
            <a:spAutoFit/>
          </a:bodyPr>
          <a:lstStyle/>
          <a:p>
            <a:pPr>
              <a:lnSpc>
                <a:spcPts val="2940"/>
              </a:lnSpc>
            </a:pPr>
            <a:r>
              <a:rPr lang="fr-FR" sz="2400" b="1" dirty="0"/>
              <a:t>Fondé en 1990</a:t>
            </a:r>
            <a:r>
              <a:rPr lang="fr-FR" sz="2400" dirty="0"/>
              <a:t>, ONDA est un établissement public autonome sous tutelle de l'État marocain.</a:t>
            </a:r>
            <a:endParaRPr lang="en-US" sz="2100" dirty="0">
              <a:solidFill>
                <a:srgbClr val="000000"/>
              </a:solidFill>
              <a:latin typeface="Open Sans Bold"/>
            </a:endParaRPr>
          </a:p>
        </p:txBody>
      </p:sp>
      <p:sp>
        <p:nvSpPr>
          <p:cNvPr id="12" name="TextBox 12"/>
          <p:cNvSpPr txBox="1"/>
          <p:nvPr/>
        </p:nvSpPr>
        <p:spPr>
          <a:xfrm>
            <a:off x="4170875" y="4760595"/>
            <a:ext cx="2997064" cy="3334952"/>
          </a:xfrm>
          <a:prstGeom prst="rect">
            <a:avLst/>
          </a:prstGeom>
        </p:spPr>
        <p:txBody>
          <a:bodyPr wrap="square" lIns="0" tIns="0" rIns="0" bIns="0" rtlCol="0" anchor="t">
            <a:spAutoFit/>
          </a:bodyPr>
          <a:lstStyle/>
          <a:p>
            <a:pPr>
              <a:lnSpc>
                <a:spcPts val="2940"/>
              </a:lnSpc>
            </a:pPr>
            <a:r>
              <a:rPr lang="fr-FR" sz="2400" b="1" dirty="0"/>
              <a:t>Gestion</a:t>
            </a:r>
            <a:r>
              <a:rPr lang="fr-FR" sz="2400" dirty="0"/>
              <a:t> et </a:t>
            </a:r>
            <a:r>
              <a:rPr lang="fr-FR" sz="2400" b="1" dirty="0"/>
              <a:t>développement</a:t>
            </a:r>
            <a:r>
              <a:rPr lang="fr-FR" sz="2400" dirty="0"/>
              <a:t> de 25 aéroports civils à travers le Maroc.</a:t>
            </a:r>
          </a:p>
          <a:p>
            <a:pPr>
              <a:lnSpc>
                <a:spcPts val="2940"/>
              </a:lnSpc>
            </a:pPr>
            <a:endParaRPr lang="fr-FR" sz="2400" dirty="0"/>
          </a:p>
          <a:p>
            <a:pPr>
              <a:lnSpc>
                <a:spcPts val="2940"/>
              </a:lnSpc>
            </a:pPr>
            <a:r>
              <a:rPr lang="fr-FR" sz="2400" b="1" dirty="0"/>
              <a:t>Assurer la sécurité</a:t>
            </a:r>
            <a:r>
              <a:rPr lang="fr-FR" sz="2400" dirty="0"/>
              <a:t> et la </a:t>
            </a:r>
            <a:r>
              <a:rPr lang="fr-FR" sz="2400" b="1" dirty="0"/>
              <a:t>sûreté aérienne</a:t>
            </a:r>
            <a:r>
              <a:rPr lang="fr-FR" sz="2400" dirty="0"/>
              <a:t> en conformité avec les normes internationales.</a:t>
            </a:r>
            <a:endParaRPr lang="en-US" sz="2100" dirty="0">
              <a:solidFill>
                <a:srgbClr val="000000"/>
              </a:solidFill>
              <a:latin typeface="Open Sans Bold"/>
            </a:endParaRPr>
          </a:p>
        </p:txBody>
      </p:sp>
      <p:sp>
        <p:nvSpPr>
          <p:cNvPr id="13" name="TextBox 13"/>
          <p:cNvSpPr txBox="1"/>
          <p:nvPr/>
        </p:nvSpPr>
        <p:spPr>
          <a:xfrm>
            <a:off x="8009908" y="4760595"/>
            <a:ext cx="2997064" cy="3334952"/>
          </a:xfrm>
          <a:prstGeom prst="rect">
            <a:avLst/>
          </a:prstGeom>
        </p:spPr>
        <p:txBody>
          <a:bodyPr lIns="0" tIns="0" rIns="0" bIns="0" rtlCol="0" anchor="t">
            <a:spAutoFit/>
          </a:bodyPr>
          <a:lstStyle/>
          <a:p>
            <a:pPr>
              <a:lnSpc>
                <a:spcPts val="2940"/>
              </a:lnSpc>
            </a:pPr>
            <a:r>
              <a:rPr lang="fr-FR" sz="2400" b="1" dirty="0"/>
              <a:t>Positionner le Maroc</a:t>
            </a:r>
            <a:r>
              <a:rPr lang="fr-FR" sz="2400" dirty="0"/>
              <a:t> comme un hub aérien entre l'Europe, l'Afrique et le Moyen-Orient.</a:t>
            </a:r>
          </a:p>
          <a:p>
            <a:pPr>
              <a:lnSpc>
                <a:spcPts val="2940"/>
              </a:lnSpc>
            </a:pPr>
            <a:endParaRPr lang="en-US" sz="2100" dirty="0">
              <a:solidFill>
                <a:srgbClr val="000000"/>
              </a:solidFill>
              <a:latin typeface="Open Sans Bold"/>
            </a:endParaRPr>
          </a:p>
          <a:p>
            <a:pPr>
              <a:lnSpc>
                <a:spcPts val="2940"/>
              </a:lnSpc>
            </a:pPr>
            <a:r>
              <a:rPr lang="fr-FR" sz="2400" dirty="0"/>
              <a:t>Contribuer au </a:t>
            </a:r>
            <a:r>
              <a:rPr lang="fr-FR" sz="2400" b="1" dirty="0"/>
              <a:t>développement économique et touristique</a:t>
            </a:r>
            <a:r>
              <a:rPr lang="fr-FR" sz="2400" dirty="0"/>
              <a:t> du Maroc.</a:t>
            </a:r>
            <a:endParaRPr lang="en-US" sz="2100" dirty="0">
              <a:solidFill>
                <a:srgbClr val="000000"/>
              </a:solidFill>
              <a:latin typeface="Open Sans Bold"/>
            </a:endParaRPr>
          </a:p>
        </p:txBody>
      </p:sp>
      <p:sp>
        <p:nvSpPr>
          <p:cNvPr id="14" name="TextBox 14"/>
          <p:cNvSpPr txBox="1"/>
          <p:nvPr/>
        </p:nvSpPr>
        <p:spPr>
          <a:xfrm>
            <a:off x="11604255" y="4760595"/>
            <a:ext cx="2997064" cy="2579809"/>
          </a:xfrm>
          <a:prstGeom prst="rect">
            <a:avLst/>
          </a:prstGeom>
        </p:spPr>
        <p:txBody>
          <a:bodyPr lIns="0" tIns="0" rIns="0" bIns="0" rtlCol="0" anchor="t">
            <a:spAutoFit/>
          </a:bodyPr>
          <a:lstStyle/>
          <a:p>
            <a:pPr>
              <a:lnSpc>
                <a:spcPts val="2940"/>
              </a:lnSpc>
            </a:pPr>
            <a:r>
              <a:rPr lang="fr-FR" sz="2400" dirty="0"/>
              <a:t>19 aéroports internationaux et 6 nationaux.</a:t>
            </a:r>
          </a:p>
          <a:p>
            <a:pPr>
              <a:lnSpc>
                <a:spcPts val="2940"/>
              </a:lnSpc>
            </a:pPr>
            <a:endParaRPr lang="en-US" sz="2100" dirty="0">
              <a:solidFill>
                <a:srgbClr val="000000"/>
              </a:solidFill>
              <a:latin typeface="Open Sans Bold"/>
            </a:endParaRPr>
          </a:p>
          <a:p>
            <a:pPr>
              <a:lnSpc>
                <a:spcPts val="2940"/>
              </a:lnSpc>
            </a:pPr>
            <a:r>
              <a:rPr lang="fr-FR" sz="2400" b="1" dirty="0"/>
              <a:t>Capacité annuelle</a:t>
            </a:r>
            <a:r>
              <a:rPr lang="fr-FR" sz="2400" dirty="0"/>
              <a:t> d’accueil de plus de 25 millions de passagers.</a:t>
            </a:r>
            <a:endParaRPr lang="en-US" sz="2100" b="1" dirty="0">
              <a:solidFill>
                <a:srgbClr val="000000"/>
              </a:solidFill>
              <a:latin typeface="Open Sans Bold"/>
            </a:endParaRPr>
          </a:p>
        </p:txBody>
      </p:sp>
      <p:sp>
        <p:nvSpPr>
          <p:cNvPr id="15" name="TextBox 15"/>
          <p:cNvSpPr txBox="1"/>
          <p:nvPr/>
        </p:nvSpPr>
        <p:spPr>
          <a:xfrm>
            <a:off x="14990814" y="4817745"/>
            <a:ext cx="2997064" cy="2154436"/>
          </a:xfrm>
          <a:prstGeom prst="rect">
            <a:avLst/>
          </a:prstGeom>
        </p:spPr>
        <p:txBody>
          <a:bodyPr lIns="0" tIns="0" rIns="0" bIns="0" rtlCol="0" anchor="t">
            <a:spAutoFit/>
          </a:bodyPr>
          <a:lstStyle/>
          <a:p>
            <a:pPr>
              <a:lnSpc>
                <a:spcPts val="2394"/>
              </a:lnSpc>
            </a:pPr>
            <a:r>
              <a:rPr lang="fr-FR" sz="2400" dirty="0"/>
              <a:t>Adoption de politiques de </a:t>
            </a:r>
            <a:r>
              <a:rPr lang="fr-FR" sz="2400" b="1" dirty="0"/>
              <a:t>développement durable</a:t>
            </a:r>
            <a:r>
              <a:rPr lang="fr-FR" sz="2400" dirty="0"/>
              <a:t> et de </a:t>
            </a:r>
            <a:r>
              <a:rPr lang="fr-FR" sz="2400" b="1" dirty="0"/>
              <a:t>réduction de l’empreinte carbone</a:t>
            </a:r>
            <a:r>
              <a:rPr lang="fr-FR" sz="2400" dirty="0"/>
              <a:t> dans la gestion des aéroports.</a:t>
            </a:r>
            <a:endParaRPr lang="en-US" sz="2100" dirty="0">
              <a:solidFill>
                <a:srgbClr val="000000"/>
              </a:solidFill>
              <a:latin typeface="Open Sans Bold"/>
            </a:endParaRPr>
          </a:p>
          <a:p>
            <a:pPr>
              <a:lnSpc>
                <a:spcPts val="2394"/>
              </a:lnSpc>
            </a:pPr>
            <a:endParaRPr lang="en-US" sz="2100" dirty="0">
              <a:solidFill>
                <a:srgbClr val="000000"/>
              </a:solidFill>
              <a:latin typeface="Open Sans Bold"/>
            </a:endParaRPr>
          </a:p>
        </p:txBody>
      </p:sp>
      <p:grpSp>
        <p:nvGrpSpPr>
          <p:cNvPr id="16" name="Group 16"/>
          <p:cNvGrpSpPr/>
          <p:nvPr/>
        </p:nvGrpSpPr>
        <p:grpSpPr>
          <a:xfrm>
            <a:off x="539352" y="4798695"/>
            <a:ext cx="47625" cy="326524"/>
            <a:chOff x="0" y="0"/>
            <a:chExt cx="12543" cy="85998"/>
          </a:xfrm>
        </p:grpSpPr>
        <p:sp>
          <p:nvSpPr>
            <p:cNvPr id="17" name="Freeform 17"/>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18" name="TextBox 18"/>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22" name="Group 22"/>
          <p:cNvGrpSpPr/>
          <p:nvPr/>
        </p:nvGrpSpPr>
        <p:grpSpPr>
          <a:xfrm>
            <a:off x="4024075" y="4798695"/>
            <a:ext cx="47625" cy="326524"/>
            <a:chOff x="0" y="0"/>
            <a:chExt cx="12543" cy="85998"/>
          </a:xfrm>
        </p:grpSpPr>
        <p:sp>
          <p:nvSpPr>
            <p:cNvPr id="23" name="Freeform 23"/>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24" name="TextBox 24"/>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25" name="Group 25"/>
          <p:cNvGrpSpPr/>
          <p:nvPr/>
        </p:nvGrpSpPr>
        <p:grpSpPr>
          <a:xfrm>
            <a:off x="7790353" y="6647680"/>
            <a:ext cx="47625" cy="326524"/>
            <a:chOff x="0" y="0"/>
            <a:chExt cx="12543" cy="85998"/>
          </a:xfrm>
        </p:grpSpPr>
        <p:sp>
          <p:nvSpPr>
            <p:cNvPr id="26" name="Freeform 26"/>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27" name="TextBox 27"/>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28" name="Group 28"/>
          <p:cNvGrpSpPr/>
          <p:nvPr/>
        </p:nvGrpSpPr>
        <p:grpSpPr>
          <a:xfrm>
            <a:off x="7814165" y="4787833"/>
            <a:ext cx="47625" cy="326524"/>
            <a:chOff x="0" y="0"/>
            <a:chExt cx="12543" cy="85998"/>
          </a:xfrm>
        </p:grpSpPr>
        <p:sp>
          <p:nvSpPr>
            <p:cNvPr id="29" name="Freeform 29"/>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30" name="TextBox 30"/>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31" name="Group 31"/>
          <p:cNvGrpSpPr/>
          <p:nvPr/>
        </p:nvGrpSpPr>
        <p:grpSpPr>
          <a:xfrm>
            <a:off x="11421309" y="4787833"/>
            <a:ext cx="47625" cy="326524"/>
            <a:chOff x="0" y="0"/>
            <a:chExt cx="12543" cy="85998"/>
          </a:xfrm>
        </p:grpSpPr>
        <p:sp>
          <p:nvSpPr>
            <p:cNvPr id="32" name="Freeform 32"/>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33" name="TextBox 33"/>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34" name="Group 34"/>
          <p:cNvGrpSpPr/>
          <p:nvPr/>
        </p:nvGrpSpPr>
        <p:grpSpPr>
          <a:xfrm>
            <a:off x="11421309" y="6244075"/>
            <a:ext cx="47625" cy="807209"/>
            <a:chOff x="0" y="0"/>
            <a:chExt cx="12543" cy="212598"/>
          </a:xfrm>
        </p:grpSpPr>
        <p:sp>
          <p:nvSpPr>
            <p:cNvPr id="35" name="Freeform 35"/>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36" name="TextBox 36"/>
            <p:cNvSpPr txBox="1"/>
            <p:nvPr/>
          </p:nvSpPr>
          <p:spPr>
            <a:xfrm>
              <a:off x="0" y="88500"/>
              <a:ext cx="12543" cy="124098"/>
            </a:xfrm>
            <a:prstGeom prst="rect">
              <a:avLst/>
            </a:prstGeom>
          </p:spPr>
          <p:txBody>
            <a:bodyPr lIns="50800" tIns="50800" rIns="50800" bIns="50800" rtlCol="0" anchor="ctr"/>
            <a:lstStyle/>
            <a:p>
              <a:pPr algn="ctr">
                <a:lnSpc>
                  <a:spcPts val="2940"/>
                </a:lnSpc>
              </a:pPr>
              <a:endParaRPr dirty="0"/>
            </a:p>
          </p:txBody>
        </p:sp>
      </p:grpSp>
      <p:pic>
        <p:nvPicPr>
          <p:cNvPr id="55" name="Picture 54" descr="A blue square with a plane in the middle&#10;&#10;Description automatically generated">
            <a:extLst>
              <a:ext uri="{FF2B5EF4-FFF2-40B4-BE49-F238E27FC236}">
                <a16:creationId xmlns:a16="http://schemas.microsoft.com/office/drawing/2014/main" id="{63B1B59C-8A9B-F23A-3C1F-5170B53B64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grpSp>
        <p:nvGrpSpPr>
          <p:cNvPr id="56" name="Group 22">
            <a:extLst>
              <a:ext uri="{FF2B5EF4-FFF2-40B4-BE49-F238E27FC236}">
                <a16:creationId xmlns:a16="http://schemas.microsoft.com/office/drawing/2014/main" id="{27E25D48-587B-F074-C3B7-B0DAEE858DB3}"/>
              </a:ext>
            </a:extLst>
          </p:cNvPr>
          <p:cNvGrpSpPr/>
          <p:nvPr/>
        </p:nvGrpSpPr>
        <p:grpSpPr>
          <a:xfrm>
            <a:off x="3948356" y="6602729"/>
            <a:ext cx="47625" cy="326524"/>
            <a:chOff x="0" y="0"/>
            <a:chExt cx="12543" cy="85998"/>
          </a:xfrm>
        </p:grpSpPr>
        <p:sp>
          <p:nvSpPr>
            <p:cNvPr id="57" name="Freeform 23">
              <a:extLst>
                <a:ext uri="{FF2B5EF4-FFF2-40B4-BE49-F238E27FC236}">
                  <a16:creationId xmlns:a16="http://schemas.microsoft.com/office/drawing/2014/main" id="{4BFCE149-9031-6BB3-5091-CCEC58C13A99}"/>
                </a:ext>
              </a:extLst>
            </p:cNvPr>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58" name="TextBox 24">
              <a:extLst>
                <a:ext uri="{FF2B5EF4-FFF2-40B4-BE49-F238E27FC236}">
                  <a16:creationId xmlns:a16="http://schemas.microsoft.com/office/drawing/2014/main" id="{D5EAE769-DBF9-3B95-7AB5-9841D2794810}"/>
                </a:ext>
              </a:extLst>
            </p:cNvPr>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59" name="Group 31">
            <a:extLst>
              <a:ext uri="{FF2B5EF4-FFF2-40B4-BE49-F238E27FC236}">
                <a16:creationId xmlns:a16="http://schemas.microsoft.com/office/drawing/2014/main" id="{108A2985-E99B-A6EE-57ED-E14868781BF0}"/>
              </a:ext>
            </a:extLst>
          </p:cNvPr>
          <p:cNvGrpSpPr/>
          <p:nvPr/>
        </p:nvGrpSpPr>
        <p:grpSpPr>
          <a:xfrm>
            <a:off x="14689015" y="4643172"/>
            <a:ext cx="47625" cy="471185"/>
            <a:chOff x="0" y="-38100"/>
            <a:chExt cx="12543" cy="124098"/>
          </a:xfrm>
        </p:grpSpPr>
        <p:sp>
          <p:nvSpPr>
            <p:cNvPr id="60" name="Freeform 32">
              <a:extLst>
                <a:ext uri="{FF2B5EF4-FFF2-40B4-BE49-F238E27FC236}">
                  <a16:creationId xmlns:a16="http://schemas.microsoft.com/office/drawing/2014/main" id="{D3CC7694-C8EC-EF49-0292-46BAC0A02411}"/>
                </a:ext>
              </a:extLst>
            </p:cNvPr>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61" name="TextBox 33">
              <a:extLst>
                <a:ext uri="{FF2B5EF4-FFF2-40B4-BE49-F238E27FC236}">
                  <a16:creationId xmlns:a16="http://schemas.microsoft.com/office/drawing/2014/main" id="{17D38E0D-A3AA-B45A-8F8A-4B1FEC7FB1E1}"/>
                </a:ext>
              </a:extLst>
            </p:cNvPr>
            <p:cNvSpPr txBox="1"/>
            <p:nvPr/>
          </p:nvSpPr>
          <p:spPr>
            <a:xfrm>
              <a:off x="0" y="-38100"/>
              <a:ext cx="12543" cy="124098"/>
            </a:xfrm>
            <a:prstGeom prst="rect">
              <a:avLst/>
            </a:prstGeom>
          </p:spPr>
          <p:txBody>
            <a:bodyPr lIns="50800" tIns="50800" rIns="50800" bIns="50800" rtlCol="0" anchor="ctr"/>
            <a:lstStyle/>
            <a:p>
              <a:pPr algn="ctr">
                <a:lnSpc>
                  <a:spcPts val="2940"/>
                </a:lnSpc>
              </a:pPr>
              <a:endParaRPr sz="2000" dirty="0"/>
            </a:p>
          </p:txBody>
        </p:sp>
      </p:grpSp>
      <p:pic>
        <p:nvPicPr>
          <p:cNvPr id="63" name="Picture 62" descr="A black background with a black square&#10;&#10;Description automatically generated with medium confidence">
            <a:extLst>
              <a:ext uri="{FF2B5EF4-FFF2-40B4-BE49-F238E27FC236}">
                <a16:creationId xmlns:a16="http://schemas.microsoft.com/office/drawing/2014/main" id="{B992FCC3-43B6-A107-7D9D-2A8EFB40B6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66213" y="2999331"/>
            <a:ext cx="1416387" cy="1416387"/>
          </a:xfrm>
          <a:prstGeom prst="rect">
            <a:avLst/>
          </a:prstGeom>
        </p:spPr>
      </p:pic>
      <p:pic>
        <p:nvPicPr>
          <p:cNvPr id="65" name="Picture 64" descr="A black background with a black square&#10;&#10;Description automatically generated with medium confidence">
            <a:extLst>
              <a:ext uri="{FF2B5EF4-FFF2-40B4-BE49-F238E27FC236}">
                <a16:creationId xmlns:a16="http://schemas.microsoft.com/office/drawing/2014/main" id="{97F46AEC-B709-C8A0-3661-F8DF9F1CE04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696222" y="3010520"/>
            <a:ext cx="1476077" cy="14760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1000"/>
                                        <p:tgtEl>
                                          <p:spTgt spid="28"/>
                                        </p:tgtEl>
                                      </p:cBhvr>
                                    </p:animEffect>
                                    <p:anim calcmode="lin" valueType="num">
                                      <p:cBhvr>
                                        <p:cTn id="63" dur="1000" fill="hold"/>
                                        <p:tgtEl>
                                          <p:spTgt spid="28"/>
                                        </p:tgtEl>
                                        <p:attrNameLst>
                                          <p:attrName>ppt_x</p:attrName>
                                        </p:attrNameLst>
                                      </p:cBhvr>
                                      <p:tavLst>
                                        <p:tav tm="0">
                                          <p:val>
                                            <p:strVal val="#ppt_x"/>
                                          </p:val>
                                        </p:tav>
                                        <p:tav tm="100000">
                                          <p:val>
                                            <p:strVal val="#ppt_x"/>
                                          </p:val>
                                        </p:tav>
                                      </p:tavLst>
                                    </p:anim>
                                    <p:anim calcmode="lin" valueType="num">
                                      <p:cBhvr>
                                        <p:cTn id="64" dur="1000" fill="hold"/>
                                        <p:tgtEl>
                                          <p:spTgt spid="28"/>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1000"/>
                                        <p:tgtEl>
                                          <p:spTgt spid="31"/>
                                        </p:tgtEl>
                                      </p:cBhvr>
                                    </p:animEffect>
                                    <p:anim calcmode="lin" valueType="num">
                                      <p:cBhvr>
                                        <p:cTn id="68" dur="1000" fill="hold"/>
                                        <p:tgtEl>
                                          <p:spTgt spid="31"/>
                                        </p:tgtEl>
                                        <p:attrNameLst>
                                          <p:attrName>ppt_x</p:attrName>
                                        </p:attrNameLst>
                                      </p:cBhvr>
                                      <p:tavLst>
                                        <p:tav tm="0">
                                          <p:val>
                                            <p:strVal val="#ppt_x"/>
                                          </p:val>
                                        </p:tav>
                                        <p:tav tm="100000">
                                          <p:val>
                                            <p:strVal val="#ppt_x"/>
                                          </p:val>
                                        </p:tav>
                                      </p:tavLst>
                                    </p:anim>
                                    <p:anim calcmode="lin" valueType="num">
                                      <p:cBhvr>
                                        <p:cTn id="69" dur="1000" fill="hold"/>
                                        <p:tgtEl>
                                          <p:spTgt spid="31"/>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1000"/>
                                        <p:tgtEl>
                                          <p:spTgt spid="34"/>
                                        </p:tgtEl>
                                      </p:cBhvr>
                                    </p:animEffect>
                                    <p:anim calcmode="lin" valueType="num">
                                      <p:cBhvr>
                                        <p:cTn id="73" dur="1000" fill="hold"/>
                                        <p:tgtEl>
                                          <p:spTgt spid="34"/>
                                        </p:tgtEl>
                                        <p:attrNameLst>
                                          <p:attrName>ppt_x</p:attrName>
                                        </p:attrNameLst>
                                      </p:cBhvr>
                                      <p:tavLst>
                                        <p:tav tm="0">
                                          <p:val>
                                            <p:strVal val="#ppt_x"/>
                                          </p:val>
                                        </p:tav>
                                        <p:tav tm="100000">
                                          <p:val>
                                            <p:strVal val="#ppt_x"/>
                                          </p:val>
                                        </p:tav>
                                      </p:tavLst>
                                    </p:anim>
                                    <p:anim calcmode="lin" valueType="num">
                                      <p:cBhvr>
                                        <p:cTn id="74" dur="1000" fill="hold"/>
                                        <p:tgtEl>
                                          <p:spTgt spid="34"/>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1000"/>
                                        <p:tgtEl>
                                          <p:spTgt spid="56"/>
                                        </p:tgtEl>
                                      </p:cBhvr>
                                    </p:animEffect>
                                    <p:anim calcmode="lin" valueType="num">
                                      <p:cBhvr>
                                        <p:cTn id="78" dur="1000" fill="hold"/>
                                        <p:tgtEl>
                                          <p:spTgt spid="56"/>
                                        </p:tgtEl>
                                        <p:attrNameLst>
                                          <p:attrName>ppt_x</p:attrName>
                                        </p:attrNameLst>
                                      </p:cBhvr>
                                      <p:tavLst>
                                        <p:tav tm="0">
                                          <p:val>
                                            <p:strVal val="#ppt_x"/>
                                          </p:val>
                                        </p:tav>
                                        <p:tav tm="100000">
                                          <p:val>
                                            <p:strVal val="#ppt_x"/>
                                          </p:val>
                                        </p:tav>
                                      </p:tavLst>
                                    </p:anim>
                                    <p:anim calcmode="lin" valueType="num">
                                      <p:cBhvr>
                                        <p:cTn id="79" dur="1000" fill="hold"/>
                                        <p:tgtEl>
                                          <p:spTgt spid="56"/>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1000"/>
                                        <p:tgtEl>
                                          <p:spTgt spid="59"/>
                                        </p:tgtEl>
                                      </p:cBhvr>
                                    </p:animEffect>
                                    <p:anim calcmode="lin" valueType="num">
                                      <p:cBhvr>
                                        <p:cTn id="83" dur="1000" fill="hold"/>
                                        <p:tgtEl>
                                          <p:spTgt spid="59"/>
                                        </p:tgtEl>
                                        <p:attrNameLst>
                                          <p:attrName>ppt_x</p:attrName>
                                        </p:attrNameLst>
                                      </p:cBhvr>
                                      <p:tavLst>
                                        <p:tav tm="0">
                                          <p:val>
                                            <p:strVal val="#ppt_x"/>
                                          </p:val>
                                        </p:tav>
                                        <p:tav tm="100000">
                                          <p:val>
                                            <p:strVal val="#ppt_x"/>
                                          </p:val>
                                        </p:tav>
                                      </p:tavLst>
                                    </p:anim>
                                    <p:anim calcmode="lin" valueType="num">
                                      <p:cBhvr>
                                        <p:cTn id="84" dur="1000" fill="hold"/>
                                        <p:tgtEl>
                                          <p:spTgt spid="59"/>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1000"/>
                                        <p:tgtEl>
                                          <p:spTgt spid="63"/>
                                        </p:tgtEl>
                                      </p:cBhvr>
                                    </p:animEffect>
                                    <p:anim calcmode="lin" valueType="num">
                                      <p:cBhvr>
                                        <p:cTn id="88" dur="1000" fill="hold"/>
                                        <p:tgtEl>
                                          <p:spTgt spid="63"/>
                                        </p:tgtEl>
                                        <p:attrNameLst>
                                          <p:attrName>ppt_x</p:attrName>
                                        </p:attrNameLst>
                                      </p:cBhvr>
                                      <p:tavLst>
                                        <p:tav tm="0">
                                          <p:val>
                                            <p:strVal val="#ppt_x"/>
                                          </p:val>
                                        </p:tav>
                                        <p:tav tm="100000">
                                          <p:val>
                                            <p:strVal val="#ppt_x"/>
                                          </p:val>
                                        </p:tav>
                                      </p:tavLst>
                                    </p:anim>
                                    <p:anim calcmode="lin" valueType="num">
                                      <p:cBhvr>
                                        <p:cTn id="89" dur="1000" fill="hold"/>
                                        <p:tgtEl>
                                          <p:spTgt spid="63"/>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1000"/>
                                        <p:tgtEl>
                                          <p:spTgt spid="65"/>
                                        </p:tgtEl>
                                      </p:cBhvr>
                                    </p:animEffect>
                                    <p:anim calcmode="lin" valueType="num">
                                      <p:cBhvr>
                                        <p:cTn id="93" dur="1000" fill="hold"/>
                                        <p:tgtEl>
                                          <p:spTgt spid="65"/>
                                        </p:tgtEl>
                                        <p:attrNameLst>
                                          <p:attrName>ppt_x</p:attrName>
                                        </p:attrNameLst>
                                      </p:cBhvr>
                                      <p:tavLst>
                                        <p:tav tm="0">
                                          <p:val>
                                            <p:strVal val="#ppt_x"/>
                                          </p:val>
                                        </p:tav>
                                        <p:tav tm="100000">
                                          <p:val>
                                            <p:strVal val="#ppt_x"/>
                                          </p:val>
                                        </p:tav>
                                      </p:tavLst>
                                    </p:anim>
                                    <p:anim calcmode="lin" valueType="num">
                                      <p:cBhvr>
                                        <p:cTn id="9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4" name="TextBox 4"/>
          <p:cNvSpPr txBox="1"/>
          <p:nvPr/>
        </p:nvSpPr>
        <p:spPr>
          <a:xfrm>
            <a:off x="1351679" y="361348"/>
            <a:ext cx="1825608" cy="679673"/>
          </a:xfrm>
          <a:prstGeom prst="rect">
            <a:avLst/>
          </a:prstGeom>
        </p:spPr>
        <p:txBody>
          <a:bodyPr wrap="square" lIns="0" tIns="0" rIns="0" bIns="0" rtlCol="0" anchor="t">
            <a:spAutoFit/>
          </a:bodyPr>
          <a:lstStyle/>
          <a:p>
            <a:pPr algn="ctr">
              <a:lnSpc>
                <a:spcPts val="5347"/>
              </a:lnSpc>
            </a:pPr>
            <a:r>
              <a:rPr lang="en-US" sz="3819" dirty="0">
                <a:solidFill>
                  <a:srgbClr val="000000"/>
                </a:solidFill>
                <a:latin typeface="Bebas Neue"/>
              </a:rPr>
              <a:t>SERVICES</a:t>
            </a:r>
          </a:p>
        </p:txBody>
      </p:sp>
      <p:sp>
        <p:nvSpPr>
          <p:cNvPr id="5" name="TextBox 5"/>
          <p:cNvSpPr txBox="1"/>
          <p:nvPr/>
        </p:nvSpPr>
        <p:spPr>
          <a:xfrm>
            <a:off x="539352" y="270504"/>
            <a:ext cx="978697" cy="758196"/>
          </a:xfrm>
          <a:prstGeom prst="rect">
            <a:avLst/>
          </a:prstGeom>
        </p:spPr>
        <p:txBody>
          <a:bodyPr lIns="0" tIns="0" rIns="0" bIns="0" rtlCol="0" anchor="t">
            <a:spAutoFit/>
          </a:bodyPr>
          <a:lstStyle/>
          <a:p>
            <a:pPr algn="ctr">
              <a:lnSpc>
                <a:spcPts val="6245"/>
              </a:lnSpc>
            </a:pPr>
            <a:r>
              <a:rPr lang="en-US" sz="4460">
                <a:solidFill>
                  <a:srgbClr val="0E8D32"/>
                </a:solidFill>
                <a:latin typeface="DM Sans Bold"/>
              </a:rPr>
              <a:t>02</a:t>
            </a:r>
          </a:p>
        </p:txBody>
      </p:sp>
      <p:sp>
        <p:nvSpPr>
          <p:cNvPr id="6" name="TextBox 6"/>
          <p:cNvSpPr txBox="1"/>
          <p:nvPr/>
        </p:nvSpPr>
        <p:spPr>
          <a:xfrm>
            <a:off x="1351416" y="2926485"/>
            <a:ext cx="3679677" cy="1836015"/>
          </a:xfrm>
          <a:prstGeom prst="rect">
            <a:avLst/>
          </a:prstGeom>
        </p:spPr>
        <p:txBody>
          <a:bodyPr wrap="square" lIns="0" tIns="0" rIns="0" bIns="0" rtlCol="0" anchor="t">
            <a:spAutoFit/>
          </a:bodyPr>
          <a:lstStyle/>
          <a:p>
            <a:pPr>
              <a:lnSpc>
                <a:spcPts val="2940"/>
              </a:lnSpc>
            </a:pPr>
            <a:r>
              <a:rPr lang="fr-FR" sz="2100" dirty="0">
                <a:solidFill>
                  <a:srgbClr val="000000"/>
                </a:solidFill>
                <a:latin typeface="Open Sans Bold"/>
              </a:rPr>
              <a:t>Amélioration continue des infrastructures pour garantir des services de qualité.</a:t>
            </a:r>
            <a:endParaRPr lang="en-US" sz="2100" dirty="0">
              <a:solidFill>
                <a:srgbClr val="000000"/>
              </a:solidFill>
              <a:latin typeface="Open Sans Bold"/>
            </a:endParaRPr>
          </a:p>
          <a:p>
            <a:pPr>
              <a:lnSpc>
                <a:spcPts val="2940"/>
              </a:lnSpc>
            </a:pPr>
            <a:endParaRPr lang="en-US" sz="2100" dirty="0">
              <a:solidFill>
                <a:srgbClr val="000000"/>
              </a:solidFill>
              <a:latin typeface="Open Sans Bold"/>
            </a:endParaRPr>
          </a:p>
        </p:txBody>
      </p:sp>
      <p:sp>
        <p:nvSpPr>
          <p:cNvPr id="7" name="TextBox 7"/>
          <p:cNvSpPr txBox="1"/>
          <p:nvPr/>
        </p:nvSpPr>
        <p:spPr>
          <a:xfrm>
            <a:off x="5986282" y="2960909"/>
            <a:ext cx="2997064" cy="1836015"/>
          </a:xfrm>
          <a:prstGeom prst="rect">
            <a:avLst/>
          </a:prstGeom>
        </p:spPr>
        <p:txBody>
          <a:bodyPr lIns="0" tIns="0" rIns="0" bIns="0" rtlCol="0" anchor="t">
            <a:spAutoFit/>
          </a:bodyPr>
          <a:lstStyle/>
          <a:p>
            <a:pPr>
              <a:lnSpc>
                <a:spcPts val="2940"/>
              </a:lnSpc>
            </a:pPr>
            <a:r>
              <a:rPr lang="fr-FR" sz="2100" dirty="0">
                <a:latin typeface="Open Sans Bold" panose="020B0806030504020204" charset="0"/>
                <a:ea typeface="Open Sans Bold" panose="020B0806030504020204" charset="0"/>
                <a:cs typeface="Open Sans Bold" panose="020B0806030504020204" charset="0"/>
              </a:rPr>
              <a:t>Digitalisation des services pour améliorer l’expérience des voyageurs.</a:t>
            </a:r>
            <a:endParaRPr lang="en-US" sz="2100" dirty="0">
              <a:solidFill>
                <a:srgbClr val="000000"/>
              </a:solidFill>
              <a:latin typeface="Open Sans Bold" panose="020B0806030504020204" charset="0"/>
              <a:ea typeface="Open Sans Bold" panose="020B0806030504020204" charset="0"/>
              <a:cs typeface="Open Sans Bold" panose="020B0806030504020204" charset="0"/>
            </a:endParaRPr>
          </a:p>
          <a:p>
            <a:pPr>
              <a:lnSpc>
                <a:spcPts val="2940"/>
              </a:lnSpc>
            </a:pPr>
            <a:endParaRPr lang="en-US" sz="2100" dirty="0">
              <a:solidFill>
                <a:srgbClr val="000000"/>
              </a:solidFill>
              <a:latin typeface="Open Sans Bold"/>
            </a:endParaRPr>
          </a:p>
        </p:txBody>
      </p:sp>
      <p:sp>
        <p:nvSpPr>
          <p:cNvPr id="8" name="TextBox 8"/>
          <p:cNvSpPr txBox="1"/>
          <p:nvPr/>
        </p:nvSpPr>
        <p:spPr>
          <a:xfrm>
            <a:off x="1351416" y="5423944"/>
            <a:ext cx="2997064" cy="1836015"/>
          </a:xfrm>
          <a:prstGeom prst="rect">
            <a:avLst/>
          </a:prstGeom>
        </p:spPr>
        <p:txBody>
          <a:bodyPr lIns="0" tIns="0" rIns="0" bIns="0" rtlCol="0" anchor="t">
            <a:spAutoFit/>
          </a:bodyPr>
          <a:lstStyle/>
          <a:p>
            <a:pPr>
              <a:lnSpc>
                <a:spcPts val="2940"/>
              </a:lnSpc>
            </a:pPr>
            <a:r>
              <a:rPr lang="fr-FR" sz="2100" dirty="0">
                <a:latin typeface="Open Sans Bold" panose="020B0806030504020204" charset="0"/>
                <a:ea typeface="Open Sans Bold" panose="020B0806030504020204" charset="0"/>
                <a:cs typeface="Open Sans Bold" panose="020B0806030504020204" charset="0"/>
              </a:rPr>
              <a:t>Technologie de pointe pour la sécurité des passagers et des installations.</a:t>
            </a:r>
            <a:endParaRPr lang="en-US" sz="2100" dirty="0">
              <a:solidFill>
                <a:srgbClr val="000000"/>
              </a:solidFill>
              <a:latin typeface="Open Sans Bold" panose="020B0806030504020204" charset="0"/>
              <a:ea typeface="Open Sans Bold" panose="020B0806030504020204" charset="0"/>
              <a:cs typeface="Open Sans Bold" panose="020B0806030504020204" charset="0"/>
            </a:endParaRPr>
          </a:p>
          <a:p>
            <a:pPr>
              <a:lnSpc>
                <a:spcPts val="2940"/>
              </a:lnSpc>
            </a:pPr>
            <a:endParaRPr lang="en-US" sz="2100" dirty="0">
              <a:solidFill>
                <a:srgbClr val="000000"/>
              </a:solidFill>
              <a:latin typeface="Open Sans Bold"/>
            </a:endParaRPr>
          </a:p>
        </p:txBody>
      </p:sp>
      <p:sp>
        <p:nvSpPr>
          <p:cNvPr id="9" name="TextBox 9"/>
          <p:cNvSpPr txBox="1"/>
          <p:nvPr/>
        </p:nvSpPr>
        <p:spPr>
          <a:xfrm>
            <a:off x="10649809" y="2927216"/>
            <a:ext cx="2997064" cy="1836015"/>
          </a:xfrm>
          <a:prstGeom prst="rect">
            <a:avLst/>
          </a:prstGeom>
        </p:spPr>
        <p:txBody>
          <a:bodyPr lIns="0" tIns="0" rIns="0" bIns="0" rtlCol="0" anchor="t">
            <a:spAutoFit/>
          </a:bodyPr>
          <a:lstStyle/>
          <a:p>
            <a:pPr>
              <a:lnSpc>
                <a:spcPts val="2940"/>
              </a:lnSpc>
            </a:pPr>
            <a:r>
              <a:rPr lang="en-US" sz="2100" dirty="0">
                <a:latin typeface="Open Sans Bold" panose="020B0806030504020204" charset="0"/>
                <a:ea typeface="Open Sans Bold" panose="020B0806030504020204" charset="0"/>
                <a:cs typeface="Open Sans Bold" panose="020B0806030504020204" charset="0"/>
              </a:rPr>
              <a:t>Restauration</a:t>
            </a:r>
          </a:p>
          <a:p>
            <a:pPr>
              <a:lnSpc>
                <a:spcPts val="2940"/>
              </a:lnSpc>
            </a:pPr>
            <a:endParaRPr lang="en-US" sz="2100" dirty="0">
              <a:solidFill>
                <a:srgbClr val="000000"/>
              </a:solidFill>
              <a:latin typeface="Open Sans Bold" panose="020B0806030504020204" charset="0"/>
              <a:ea typeface="Open Sans Bold" panose="020B0806030504020204" charset="0"/>
              <a:cs typeface="Open Sans Bold" panose="020B0806030504020204" charset="0"/>
            </a:endParaRPr>
          </a:p>
          <a:p>
            <a:pPr>
              <a:lnSpc>
                <a:spcPts val="2940"/>
              </a:lnSpc>
            </a:pPr>
            <a:r>
              <a:rPr lang="en-US" sz="2100" dirty="0">
                <a:latin typeface="Open Sans Bold" panose="020B0806030504020204" charset="0"/>
                <a:ea typeface="Open Sans Bold" panose="020B0806030504020204" charset="0"/>
                <a:cs typeface="Open Sans Bold" panose="020B0806030504020204" charset="0"/>
              </a:rPr>
              <a:t>Boutiques</a:t>
            </a:r>
          </a:p>
          <a:p>
            <a:pPr>
              <a:lnSpc>
                <a:spcPts val="2940"/>
              </a:lnSpc>
            </a:pPr>
            <a:endParaRPr lang="en-US" sz="2100" dirty="0">
              <a:solidFill>
                <a:srgbClr val="000000"/>
              </a:solidFill>
              <a:latin typeface="Open Sans Bold" panose="020B0806030504020204" charset="0"/>
              <a:ea typeface="Open Sans Bold" panose="020B0806030504020204" charset="0"/>
              <a:cs typeface="Open Sans Bold" panose="020B0806030504020204" charset="0"/>
            </a:endParaRPr>
          </a:p>
          <a:p>
            <a:pPr>
              <a:lnSpc>
                <a:spcPts val="2940"/>
              </a:lnSpc>
            </a:pPr>
            <a:r>
              <a:rPr lang="en-US" sz="2100" dirty="0">
                <a:latin typeface="Open Sans Bold" panose="020B0806030504020204" charset="0"/>
                <a:ea typeface="Open Sans Bold" panose="020B0806030504020204" charset="0"/>
                <a:cs typeface="Open Sans Bold" panose="020B0806030504020204" charset="0"/>
              </a:rPr>
              <a:t>parkings</a:t>
            </a:r>
            <a:endParaRPr lang="en-US" sz="2100" dirty="0">
              <a:solidFill>
                <a:srgbClr val="000000"/>
              </a:solidFill>
              <a:latin typeface="Open Sans Bold" panose="020B0806030504020204" charset="0"/>
              <a:ea typeface="Open Sans Bold" panose="020B0806030504020204" charset="0"/>
              <a:cs typeface="Open Sans Bold" panose="020B0806030504020204" charset="0"/>
            </a:endParaRPr>
          </a:p>
        </p:txBody>
      </p:sp>
      <p:grpSp>
        <p:nvGrpSpPr>
          <p:cNvPr id="11" name="Group 11"/>
          <p:cNvGrpSpPr/>
          <p:nvPr/>
        </p:nvGrpSpPr>
        <p:grpSpPr>
          <a:xfrm>
            <a:off x="1159779" y="2933700"/>
            <a:ext cx="47625" cy="326524"/>
            <a:chOff x="0" y="0"/>
            <a:chExt cx="12543" cy="85998"/>
          </a:xfrm>
        </p:grpSpPr>
        <p:sp>
          <p:nvSpPr>
            <p:cNvPr id="12" name="Freeform 12"/>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13" name="TextBox 13"/>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17" name="Group 17"/>
          <p:cNvGrpSpPr/>
          <p:nvPr/>
        </p:nvGrpSpPr>
        <p:grpSpPr>
          <a:xfrm>
            <a:off x="5741860" y="2953765"/>
            <a:ext cx="47625" cy="326524"/>
            <a:chOff x="0" y="0"/>
            <a:chExt cx="12543" cy="85998"/>
          </a:xfrm>
        </p:grpSpPr>
        <p:sp>
          <p:nvSpPr>
            <p:cNvPr id="18" name="Freeform 18"/>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19" name="TextBox 19"/>
            <p:cNvSpPr txBox="1"/>
            <p:nvPr/>
          </p:nvSpPr>
          <p:spPr>
            <a:xfrm>
              <a:off x="0" y="-38100"/>
              <a:ext cx="12543" cy="124098"/>
            </a:xfrm>
            <a:prstGeom prst="rect">
              <a:avLst/>
            </a:prstGeom>
          </p:spPr>
          <p:txBody>
            <a:bodyPr lIns="50800" tIns="50800" rIns="50800" bIns="50800" rtlCol="0" anchor="ctr"/>
            <a:lstStyle/>
            <a:p>
              <a:pPr algn="ctr">
                <a:lnSpc>
                  <a:spcPts val="2940"/>
                </a:lnSpc>
              </a:pPr>
              <a:endParaRPr dirty="0"/>
            </a:p>
          </p:txBody>
        </p:sp>
      </p:grpSp>
      <p:grpSp>
        <p:nvGrpSpPr>
          <p:cNvPr id="20" name="Group 20"/>
          <p:cNvGrpSpPr/>
          <p:nvPr/>
        </p:nvGrpSpPr>
        <p:grpSpPr>
          <a:xfrm>
            <a:off x="1115674" y="5453501"/>
            <a:ext cx="47625" cy="326524"/>
            <a:chOff x="0" y="0"/>
            <a:chExt cx="12543" cy="85998"/>
          </a:xfrm>
        </p:grpSpPr>
        <p:sp>
          <p:nvSpPr>
            <p:cNvPr id="21" name="Freeform 21"/>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22" name="TextBox 22"/>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23" name="Group 23"/>
          <p:cNvGrpSpPr/>
          <p:nvPr/>
        </p:nvGrpSpPr>
        <p:grpSpPr>
          <a:xfrm>
            <a:off x="10419236" y="2954454"/>
            <a:ext cx="47625" cy="326524"/>
            <a:chOff x="0" y="0"/>
            <a:chExt cx="12543" cy="85998"/>
          </a:xfrm>
        </p:grpSpPr>
        <p:sp>
          <p:nvSpPr>
            <p:cNvPr id="24" name="Freeform 24"/>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25" name="TextBox 25"/>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grpSp>
        <p:nvGrpSpPr>
          <p:cNvPr id="26" name="Group 26"/>
          <p:cNvGrpSpPr/>
          <p:nvPr/>
        </p:nvGrpSpPr>
        <p:grpSpPr>
          <a:xfrm>
            <a:off x="10395424" y="3673976"/>
            <a:ext cx="47625" cy="326524"/>
            <a:chOff x="0" y="0"/>
            <a:chExt cx="12543" cy="85998"/>
          </a:xfrm>
        </p:grpSpPr>
        <p:sp>
          <p:nvSpPr>
            <p:cNvPr id="27" name="Freeform 27"/>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28" name="TextBox 28"/>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sp>
        <p:nvSpPr>
          <p:cNvPr id="35" name="TextBox 35"/>
          <p:cNvSpPr txBox="1"/>
          <p:nvPr/>
        </p:nvSpPr>
        <p:spPr>
          <a:xfrm>
            <a:off x="1143243" y="2066540"/>
            <a:ext cx="2812463" cy="457369"/>
          </a:xfrm>
          <a:prstGeom prst="rect">
            <a:avLst/>
          </a:prstGeom>
        </p:spPr>
        <p:txBody>
          <a:bodyPr lIns="0" tIns="0" rIns="0" bIns="0" rtlCol="0" anchor="t">
            <a:spAutoFit/>
          </a:bodyPr>
          <a:lstStyle/>
          <a:p>
            <a:pPr>
              <a:lnSpc>
                <a:spcPts val="4060"/>
              </a:lnSpc>
            </a:pPr>
            <a:r>
              <a:rPr lang="en-US" sz="2900" dirty="0">
                <a:solidFill>
                  <a:srgbClr val="00B050"/>
                </a:solidFill>
                <a:latin typeface="Bebas Neue Bold"/>
              </a:rPr>
              <a:t>GESTION DES AÉROPORTS</a:t>
            </a:r>
          </a:p>
        </p:txBody>
      </p:sp>
      <p:sp>
        <p:nvSpPr>
          <p:cNvPr id="36" name="TextBox 36"/>
          <p:cNvSpPr txBox="1"/>
          <p:nvPr/>
        </p:nvSpPr>
        <p:spPr>
          <a:xfrm>
            <a:off x="5766189" y="2020916"/>
            <a:ext cx="3377811" cy="457369"/>
          </a:xfrm>
          <a:prstGeom prst="rect">
            <a:avLst/>
          </a:prstGeom>
        </p:spPr>
        <p:txBody>
          <a:bodyPr wrap="square" lIns="0" tIns="0" rIns="0" bIns="0" rtlCol="0" anchor="t">
            <a:spAutoFit/>
          </a:bodyPr>
          <a:lstStyle/>
          <a:p>
            <a:pPr>
              <a:lnSpc>
                <a:spcPts val="4060"/>
              </a:lnSpc>
            </a:pPr>
            <a:r>
              <a:rPr lang="en-US" sz="2900" dirty="0">
                <a:solidFill>
                  <a:srgbClr val="00B050"/>
                </a:solidFill>
                <a:latin typeface="Bebas Neue Bold" panose="020B0604020202020204" charset="0"/>
              </a:rPr>
              <a:t>INNOVATION ET TECHNOLOGIE</a:t>
            </a:r>
          </a:p>
        </p:txBody>
      </p:sp>
      <p:sp>
        <p:nvSpPr>
          <p:cNvPr id="37" name="TextBox 37"/>
          <p:cNvSpPr txBox="1"/>
          <p:nvPr/>
        </p:nvSpPr>
        <p:spPr>
          <a:xfrm>
            <a:off x="6044289" y="4907614"/>
            <a:ext cx="2997064" cy="2207912"/>
          </a:xfrm>
          <a:prstGeom prst="rect">
            <a:avLst/>
          </a:prstGeom>
        </p:spPr>
        <p:txBody>
          <a:bodyPr lIns="0" tIns="0" rIns="0" bIns="0" rtlCol="0" anchor="t">
            <a:spAutoFit/>
          </a:bodyPr>
          <a:lstStyle/>
          <a:p>
            <a:pPr>
              <a:lnSpc>
                <a:spcPts val="2940"/>
              </a:lnSpc>
              <a:spcBef>
                <a:spcPct val="0"/>
              </a:spcBef>
            </a:pPr>
            <a:r>
              <a:rPr lang="fr-FR" sz="2100" dirty="0">
                <a:latin typeface="Open Sans Bold" panose="020B0806030504020204" charset="0"/>
                <a:ea typeface="Open Sans Bold" panose="020B0806030504020204" charset="0"/>
                <a:cs typeface="Open Sans Bold" panose="020B0806030504020204" charset="0"/>
              </a:rPr>
              <a:t>Automatisation des processus pour optimiser les opérations aéroportuaires.</a:t>
            </a:r>
            <a:endParaRPr lang="en-US" sz="2100" dirty="0">
              <a:solidFill>
                <a:srgbClr val="000000"/>
              </a:solidFill>
              <a:latin typeface="Open Sans Bold" panose="020B0806030504020204" charset="0"/>
              <a:ea typeface="Open Sans Bold" panose="020B0806030504020204" charset="0"/>
              <a:cs typeface="Open Sans Bold" panose="020B0806030504020204" charset="0"/>
            </a:endParaRPr>
          </a:p>
          <a:p>
            <a:pPr>
              <a:lnSpc>
                <a:spcPts val="2940"/>
              </a:lnSpc>
              <a:spcBef>
                <a:spcPct val="0"/>
              </a:spcBef>
            </a:pPr>
            <a:endParaRPr lang="en-US" sz="2100" dirty="0">
              <a:solidFill>
                <a:srgbClr val="000000"/>
              </a:solidFill>
              <a:latin typeface="Open Sans Bold"/>
            </a:endParaRPr>
          </a:p>
        </p:txBody>
      </p:sp>
      <p:grpSp>
        <p:nvGrpSpPr>
          <p:cNvPr id="39" name="Group 39"/>
          <p:cNvGrpSpPr/>
          <p:nvPr/>
        </p:nvGrpSpPr>
        <p:grpSpPr>
          <a:xfrm>
            <a:off x="5765672" y="4948138"/>
            <a:ext cx="47625" cy="326524"/>
            <a:chOff x="0" y="0"/>
            <a:chExt cx="12543" cy="85998"/>
          </a:xfrm>
        </p:grpSpPr>
        <p:sp>
          <p:nvSpPr>
            <p:cNvPr id="40" name="Freeform 40"/>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41" name="TextBox 41"/>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sp>
        <p:nvSpPr>
          <p:cNvPr id="45" name="TextBox 45"/>
          <p:cNvSpPr txBox="1"/>
          <p:nvPr/>
        </p:nvSpPr>
        <p:spPr>
          <a:xfrm>
            <a:off x="1153767" y="4696208"/>
            <a:ext cx="3742004" cy="457369"/>
          </a:xfrm>
          <a:prstGeom prst="rect">
            <a:avLst/>
          </a:prstGeom>
        </p:spPr>
        <p:txBody>
          <a:bodyPr lIns="0" tIns="0" rIns="0" bIns="0" rtlCol="0" anchor="t">
            <a:spAutoFit/>
          </a:bodyPr>
          <a:lstStyle/>
          <a:p>
            <a:pPr>
              <a:lnSpc>
                <a:spcPts val="4060"/>
              </a:lnSpc>
            </a:pPr>
            <a:r>
              <a:rPr lang="en-US" sz="2900" dirty="0">
                <a:solidFill>
                  <a:srgbClr val="00B050"/>
                </a:solidFill>
                <a:latin typeface="Bebas Neue Bold" panose="020B0604020202020204" charset="0"/>
              </a:rPr>
              <a:t>SÉCURITÉ AÉROPORTUAIRE</a:t>
            </a:r>
          </a:p>
        </p:txBody>
      </p:sp>
      <p:sp>
        <p:nvSpPr>
          <p:cNvPr id="46" name="TextBox 46"/>
          <p:cNvSpPr txBox="1"/>
          <p:nvPr/>
        </p:nvSpPr>
        <p:spPr>
          <a:xfrm>
            <a:off x="10466862" y="2038482"/>
            <a:ext cx="2997063" cy="457369"/>
          </a:xfrm>
          <a:prstGeom prst="rect">
            <a:avLst/>
          </a:prstGeom>
        </p:spPr>
        <p:txBody>
          <a:bodyPr wrap="square" lIns="0" tIns="0" rIns="0" bIns="0" rtlCol="0" anchor="t">
            <a:spAutoFit/>
          </a:bodyPr>
          <a:lstStyle/>
          <a:p>
            <a:pPr>
              <a:lnSpc>
                <a:spcPts val="4060"/>
              </a:lnSpc>
            </a:pPr>
            <a:r>
              <a:rPr lang="en-US" sz="2900" dirty="0">
                <a:solidFill>
                  <a:srgbClr val="00B050"/>
                </a:solidFill>
                <a:latin typeface="Bebas Neue Bold" panose="020B0604020202020204" charset="0"/>
              </a:rPr>
              <a:t>SERVICES AUX PASSAGERS</a:t>
            </a:r>
          </a:p>
        </p:txBody>
      </p:sp>
      <p:sp>
        <p:nvSpPr>
          <p:cNvPr id="48" name="TextBox 48"/>
          <p:cNvSpPr txBox="1"/>
          <p:nvPr/>
        </p:nvSpPr>
        <p:spPr>
          <a:xfrm>
            <a:off x="14722054" y="2036833"/>
            <a:ext cx="3593310" cy="989695"/>
          </a:xfrm>
          <a:prstGeom prst="rect">
            <a:avLst/>
          </a:prstGeom>
        </p:spPr>
        <p:txBody>
          <a:bodyPr wrap="square" lIns="0" tIns="0" rIns="0" bIns="0" rtlCol="0" anchor="t">
            <a:spAutoFit/>
          </a:bodyPr>
          <a:lstStyle/>
          <a:p>
            <a:pPr>
              <a:lnSpc>
                <a:spcPts val="4060"/>
              </a:lnSpc>
            </a:pPr>
            <a:r>
              <a:rPr lang="en-US" sz="2900" dirty="0">
                <a:solidFill>
                  <a:srgbClr val="00B050"/>
                </a:solidFill>
                <a:latin typeface="Bebas Neue Bold" panose="020B0604020202020204" charset="0"/>
              </a:rPr>
              <a:t>ASSISTANCE AUX COMPAGNIES AÉRIENNES</a:t>
            </a:r>
          </a:p>
        </p:txBody>
      </p:sp>
      <p:sp>
        <p:nvSpPr>
          <p:cNvPr id="49" name="TextBox 49"/>
          <p:cNvSpPr txBox="1"/>
          <p:nvPr/>
        </p:nvSpPr>
        <p:spPr>
          <a:xfrm>
            <a:off x="14722054" y="3332805"/>
            <a:ext cx="2997064" cy="1464119"/>
          </a:xfrm>
          <a:prstGeom prst="rect">
            <a:avLst/>
          </a:prstGeom>
        </p:spPr>
        <p:txBody>
          <a:bodyPr lIns="0" tIns="0" rIns="0" bIns="0" rtlCol="0" anchor="t">
            <a:spAutoFit/>
          </a:bodyPr>
          <a:lstStyle/>
          <a:p>
            <a:pPr>
              <a:lnSpc>
                <a:spcPts val="2940"/>
              </a:lnSpc>
            </a:pPr>
            <a:r>
              <a:rPr lang="fr-FR" sz="2100" dirty="0">
                <a:latin typeface="Open Sans Bold" panose="020B0806030504020204" charset="0"/>
                <a:ea typeface="Open Sans Bold" panose="020B0806030504020204" charset="0"/>
                <a:cs typeface="Open Sans Bold" panose="020B0806030504020204" charset="0"/>
              </a:rPr>
              <a:t>Gestion des vols, des opérations au sol, et du fret aérien.</a:t>
            </a:r>
            <a:endParaRPr lang="en-US" sz="2100" dirty="0">
              <a:solidFill>
                <a:srgbClr val="000000"/>
              </a:solidFill>
              <a:latin typeface="Open Sans Bold" panose="020B0806030504020204" charset="0"/>
              <a:ea typeface="Open Sans Bold" panose="020B0806030504020204" charset="0"/>
              <a:cs typeface="Open Sans Bold" panose="020B0806030504020204" charset="0"/>
            </a:endParaRPr>
          </a:p>
          <a:p>
            <a:pPr algn="just">
              <a:lnSpc>
                <a:spcPts val="2940"/>
              </a:lnSpc>
            </a:pPr>
            <a:endParaRPr lang="en-US" sz="2100" dirty="0">
              <a:solidFill>
                <a:srgbClr val="000000"/>
              </a:solidFill>
              <a:latin typeface="Open Sans Bold"/>
            </a:endParaRPr>
          </a:p>
        </p:txBody>
      </p:sp>
      <p:grpSp>
        <p:nvGrpSpPr>
          <p:cNvPr id="50" name="Group 50"/>
          <p:cNvGrpSpPr/>
          <p:nvPr/>
        </p:nvGrpSpPr>
        <p:grpSpPr>
          <a:xfrm>
            <a:off x="14513775" y="3424168"/>
            <a:ext cx="47625" cy="326524"/>
            <a:chOff x="0" y="0"/>
            <a:chExt cx="12543" cy="85998"/>
          </a:xfrm>
        </p:grpSpPr>
        <p:sp>
          <p:nvSpPr>
            <p:cNvPr id="51" name="Freeform 51"/>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52" name="TextBox 52"/>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pic>
        <p:nvPicPr>
          <p:cNvPr id="16" name="Picture 15" descr="A blue square with a plane in the middle&#10;&#10;Description automatically generated">
            <a:extLst>
              <a:ext uri="{FF2B5EF4-FFF2-40B4-BE49-F238E27FC236}">
                <a16:creationId xmlns:a16="http://schemas.microsoft.com/office/drawing/2014/main" id="{D833CD12-26C0-05BB-95C6-6707DEFE4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grpSp>
        <p:nvGrpSpPr>
          <p:cNvPr id="53" name="Group 26">
            <a:extLst>
              <a:ext uri="{FF2B5EF4-FFF2-40B4-BE49-F238E27FC236}">
                <a16:creationId xmlns:a16="http://schemas.microsoft.com/office/drawing/2014/main" id="{220B38F2-2BB4-E8CA-A3DA-21F297AA59AD}"/>
              </a:ext>
            </a:extLst>
          </p:cNvPr>
          <p:cNvGrpSpPr/>
          <p:nvPr/>
        </p:nvGrpSpPr>
        <p:grpSpPr>
          <a:xfrm>
            <a:off x="10419237" y="4369684"/>
            <a:ext cx="47625" cy="326524"/>
            <a:chOff x="0" y="0"/>
            <a:chExt cx="12543" cy="85998"/>
          </a:xfrm>
        </p:grpSpPr>
        <p:sp>
          <p:nvSpPr>
            <p:cNvPr id="54" name="Freeform 27">
              <a:extLst>
                <a:ext uri="{FF2B5EF4-FFF2-40B4-BE49-F238E27FC236}">
                  <a16:creationId xmlns:a16="http://schemas.microsoft.com/office/drawing/2014/main" id="{93CF9B77-726C-01F7-8EB3-59584AC5863E}"/>
                </a:ext>
              </a:extLst>
            </p:cNvPr>
            <p:cNvSpPr/>
            <p:nvPr/>
          </p:nvSpPr>
          <p:spPr>
            <a:xfrm>
              <a:off x="0" y="0"/>
              <a:ext cx="12543" cy="85998"/>
            </a:xfrm>
            <a:custGeom>
              <a:avLst/>
              <a:gdLst/>
              <a:ahLst/>
              <a:cxnLst/>
              <a:rect l="l" t="t" r="r" b="b"/>
              <a:pathLst>
                <a:path w="12543" h="85998">
                  <a:moveTo>
                    <a:pt x="0" y="0"/>
                  </a:moveTo>
                  <a:lnTo>
                    <a:pt x="12543" y="0"/>
                  </a:lnTo>
                  <a:lnTo>
                    <a:pt x="12543" y="85998"/>
                  </a:lnTo>
                  <a:lnTo>
                    <a:pt x="0" y="85998"/>
                  </a:lnTo>
                  <a:close/>
                </a:path>
              </a:pathLst>
            </a:custGeom>
            <a:solidFill>
              <a:srgbClr val="0E8D32"/>
            </a:solidFill>
          </p:spPr>
          <p:txBody>
            <a:bodyPr/>
            <a:lstStyle/>
            <a:p>
              <a:endParaRPr lang="en-US"/>
            </a:p>
          </p:txBody>
        </p:sp>
        <p:sp>
          <p:nvSpPr>
            <p:cNvPr id="55" name="TextBox 28">
              <a:extLst>
                <a:ext uri="{FF2B5EF4-FFF2-40B4-BE49-F238E27FC236}">
                  <a16:creationId xmlns:a16="http://schemas.microsoft.com/office/drawing/2014/main" id="{602ADA08-83E6-60CB-383A-7BBCA62E20A9}"/>
                </a:ext>
              </a:extLst>
            </p:cNvPr>
            <p:cNvSpPr txBox="1"/>
            <p:nvPr/>
          </p:nvSpPr>
          <p:spPr>
            <a:xfrm>
              <a:off x="0" y="-38100"/>
              <a:ext cx="12543" cy="124098"/>
            </a:xfrm>
            <a:prstGeom prst="rect">
              <a:avLst/>
            </a:prstGeom>
          </p:spPr>
          <p:txBody>
            <a:bodyPr lIns="50800" tIns="50800" rIns="50800" bIns="50800" rtlCol="0" anchor="ctr"/>
            <a:lstStyle/>
            <a:p>
              <a:pPr algn="ctr">
                <a:lnSpc>
                  <a:spcPts val="2940"/>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1000"/>
                                        <p:tgtEl>
                                          <p:spTgt spid="35"/>
                                        </p:tgtEl>
                                      </p:cBhvr>
                                    </p:animEffect>
                                    <p:anim calcmode="lin" valueType="num">
                                      <p:cBhvr>
                                        <p:cTn id="53" dur="1000" fill="hold"/>
                                        <p:tgtEl>
                                          <p:spTgt spid="35"/>
                                        </p:tgtEl>
                                        <p:attrNameLst>
                                          <p:attrName>ppt_x</p:attrName>
                                        </p:attrNameLst>
                                      </p:cBhvr>
                                      <p:tavLst>
                                        <p:tav tm="0">
                                          <p:val>
                                            <p:strVal val="#ppt_x"/>
                                          </p:val>
                                        </p:tav>
                                        <p:tav tm="100000">
                                          <p:val>
                                            <p:strVal val="#ppt_x"/>
                                          </p:val>
                                        </p:tav>
                                      </p:tavLst>
                                    </p:anim>
                                    <p:anim calcmode="lin" valueType="num">
                                      <p:cBhvr>
                                        <p:cTn id="54" dur="1000" fill="hold"/>
                                        <p:tgtEl>
                                          <p:spTgt spid="35"/>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1000"/>
                                        <p:tgtEl>
                                          <p:spTgt spid="36"/>
                                        </p:tgtEl>
                                      </p:cBhvr>
                                    </p:animEffect>
                                    <p:anim calcmode="lin" valueType="num">
                                      <p:cBhvr>
                                        <p:cTn id="58" dur="1000" fill="hold"/>
                                        <p:tgtEl>
                                          <p:spTgt spid="36"/>
                                        </p:tgtEl>
                                        <p:attrNameLst>
                                          <p:attrName>ppt_x</p:attrName>
                                        </p:attrNameLst>
                                      </p:cBhvr>
                                      <p:tavLst>
                                        <p:tav tm="0">
                                          <p:val>
                                            <p:strVal val="#ppt_x"/>
                                          </p:val>
                                        </p:tav>
                                        <p:tav tm="100000">
                                          <p:val>
                                            <p:strVal val="#ppt_x"/>
                                          </p:val>
                                        </p:tav>
                                      </p:tavLst>
                                    </p:anim>
                                    <p:anim calcmode="lin" valueType="num">
                                      <p:cBhvr>
                                        <p:cTn id="59" dur="1000" fill="hold"/>
                                        <p:tgtEl>
                                          <p:spTgt spid="36"/>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1000"/>
                                        <p:tgtEl>
                                          <p:spTgt spid="37"/>
                                        </p:tgtEl>
                                      </p:cBhvr>
                                    </p:animEffect>
                                    <p:anim calcmode="lin" valueType="num">
                                      <p:cBhvr>
                                        <p:cTn id="63" dur="1000" fill="hold"/>
                                        <p:tgtEl>
                                          <p:spTgt spid="37"/>
                                        </p:tgtEl>
                                        <p:attrNameLst>
                                          <p:attrName>ppt_x</p:attrName>
                                        </p:attrNameLst>
                                      </p:cBhvr>
                                      <p:tavLst>
                                        <p:tav tm="0">
                                          <p:val>
                                            <p:strVal val="#ppt_x"/>
                                          </p:val>
                                        </p:tav>
                                        <p:tav tm="100000">
                                          <p:val>
                                            <p:strVal val="#ppt_x"/>
                                          </p:val>
                                        </p:tav>
                                      </p:tavLst>
                                    </p:anim>
                                    <p:anim calcmode="lin" valueType="num">
                                      <p:cBhvr>
                                        <p:cTn id="64" dur="1000" fill="hold"/>
                                        <p:tgtEl>
                                          <p:spTgt spid="37"/>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1000"/>
                                        <p:tgtEl>
                                          <p:spTgt spid="45"/>
                                        </p:tgtEl>
                                      </p:cBhvr>
                                    </p:animEffect>
                                    <p:anim calcmode="lin" valueType="num">
                                      <p:cBhvr>
                                        <p:cTn id="73" dur="1000" fill="hold"/>
                                        <p:tgtEl>
                                          <p:spTgt spid="45"/>
                                        </p:tgtEl>
                                        <p:attrNameLst>
                                          <p:attrName>ppt_x</p:attrName>
                                        </p:attrNameLst>
                                      </p:cBhvr>
                                      <p:tavLst>
                                        <p:tav tm="0">
                                          <p:val>
                                            <p:strVal val="#ppt_x"/>
                                          </p:val>
                                        </p:tav>
                                        <p:tav tm="100000">
                                          <p:val>
                                            <p:strVal val="#ppt_x"/>
                                          </p:val>
                                        </p:tav>
                                      </p:tavLst>
                                    </p:anim>
                                    <p:anim calcmode="lin" valueType="num">
                                      <p:cBhvr>
                                        <p:cTn id="74" dur="1000" fill="hold"/>
                                        <p:tgtEl>
                                          <p:spTgt spid="45"/>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1000"/>
                                        <p:tgtEl>
                                          <p:spTgt spid="46"/>
                                        </p:tgtEl>
                                      </p:cBhvr>
                                    </p:animEffect>
                                    <p:anim calcmode="lin" valueType="num">
                                      <p:cBhvr>
                                        <p:cTn id="78" dur="1000" fill="hold"/>
                                        <p:tgtEl>
                                          <p:spTgt spid="46"/>
                                        </p:tgtEl>
                                        <p:attrNameLst>
                                          <p:attrName>ppt_x</p:attrName>
                                        </p:attrNameLst>
                                      </p:cBhvr>
                                      <p:tavLst>
                                        <p:tav tm="0">
                                          <p:val>
                                            <p:strVal val="#ppt_x"/>
                                          </p:val>
                                        </p:tav>
                                        <p:tav tm="100000">
                                          <p:val>
                                            <p:strVal val="#ppt_x"/>
                                          </p:val>
                                        </p:tav>
                                      </p:tavLst>
                                    </p:anim>
                                    <p:anim calcmode="lin" valueType="num">
                                      <p:cBhvr>
                                        <p:cTn id="79" dur="1000" fill="hold"/>
                                        <p:tgtEl>
                                          <p:spTgt spid="46"/>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1000"/>
                                        <p:tgtEl>
                                          <p:spTgt spid="49"/>
                                        </p:tgtEl>
                                      </p:cBhvr>
                                    </p:animEffect>
                                    <p:anim calcmode="lin" valueType="num">
                                      <p:cBhvr>
                                        <p:cTn id="88" dur="1000" fill="hold"/>
                                        <p:tgtEl>
                                          <p:spTgt spid="49"/>
                                        </p:tgtEl>
                                        <p:attrNameLst>
                                          <p:attrName>ppt_x</p:attrName>
                                        </p:attrNameLst>
                                      </p:cBhvr>
                                      <p:tavLst>
                                        <p:tav tm="0">
                                          <p:val>
                                            <p:strVal val="#ppt_x"/>
                                          </p:val>
                                        </p:tav>
                                        <p:tav tm="100000">
                                          <p:val>
                                            <p:strVal val="#ppt_x"/>
                                          </p:val>
                                        </p:tav>
                                      </p:tavLst>
                                    </p:anim>
                                    <p:anim calcmode="lin" valueType="num">
                                      <p:cBhvr>
                                        <p:cTn id="89" dur="1000" fill="hold"/>
                                        <p:tgtEl>
                                          <p:spTgt spid="49"/>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1000"/>
                                        <p:tgtEl>
                                          <p:spTgt spid="50"/>
                                        </p:tgtEl>
                                      </p:cBhvr>
                                    </p:animEffect>
                                    <p:anim calcmode="lin" valueType="num">
                                      <p:cBhvr>
                                        <p:cTn id="93" dur="1000" fill="hold"/>
                                        <p:tgtEl>
                                          <p:spTgt spid="50"/>
                                        </p:tgtEl>
                                        <p:attrNameLst>
                                          <p:attrName>ppt_x</p:attrName>
                                        </p:attrNameLst>
                                      </p:cBhvr>
                                      <p:tavLst>
                                        <p:tav tm="0">
                                          <p:val>
                                            <p:strVal val="#ppt_x"/>
                                          </p:val>
                                        </p:tav>
                                        <p:tav tm="100000">
                                          <p:val>
                                            <p:strVal val="#ppt_x"/>
                                          </p:val>
                                        </p:tav>
                                      </p:tavLst>
                                    </p:anim>
                                    <p:anim calcmode="lin" valueType="num">
                                      <p:cBhvr>
                                        <p:cTn id="94" dur="1000" fill="hold"/>
                                        <p:tgtEl>
                                          <p:spTgt spid="50"/>
                                        </p:tgtEl>
                                        <p:attrNameLst>
                                          <p:attrName>ppt_y</p:attrName>
                                        </p:attrNameLst>
                                      </p:cBhvr>
                                      <p:tavLst>
                                        <p:tav tm="0">
                                          <p:val>
                                            <p:strVal val="#ppt_y-.1"/>
                                          </p:val>
                                        </p:tav>
                                        <p:tav tm="100000">
                                          <p:val>
                                            <p:strVal val="#ppt_y"/>
                                          </p:val>
                                        </p:tav>
                                      </p:tavLst>
                                    </p:anim>
                                  </p:childTnLst>
                                </p:cTn>
                              </p:par>
                              <p:par>
                                <p:cTn id="95" presetID="47"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1000"/>
                                        <p:tgtEl>
                                          <p:spTgt spid="53"/>
                                        </p:tgtEl>
                                      </p:cBhvr>
                                    </p:animEffect>
                                    <p:anim calcmode="lin" valueType="num">
                                      <p:cBhvr>
                                        <p:cTn id="98" dur="1000" fill="hold"/>
                                        <p:tgtEl>
                                          <p:spTgt spid="53"/>
                                        </p:tgtEl>
                                        <p:attrNameLst>
                                          <p:attrName>ppt_x</p:attrName>
                                        </p:attrNameLst>
                                      </p:cBhvr>
                                      <p:tavLst>
                                        <p:tav tm="0">
                                          <p:val>
                                            <p:strVal val="#ppt_x"/>
                                          </p:val>
                                        </p:tav>
                                        <p:tav tm="100000">
                                          <p:val>
                                            <p:strVal val="#ppt_x"/>
                                          </p:val>
                                        </p:tav>
                                      </p:tavLst>
                                    </p:anim>
                                    <p:anim calcmode="lin" valueType="num">
                                      <p:cBhvr>
                                        <p:cTn id="9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5" grpId="0"/>
      <p:bldP spid="36" grpId="0"/>
      <p:bldP spid="37" grpId="0"/>
      <p:bldP spid="45" grpId="0"/>
      <p:bldP spid="46" grpId="0"/>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8258"/>
        </a:solidFill>
        <a:effectLst/>
      </p:bgPr>
    </p:bg>
    <p:spTree>
      <p:nvGrpSpPr>
        <p:cNvPr id="1" name=""/>
        <p:cNvGrpSpPr/>
        <p:nvPr/>
      </p:nvGrpSpPr>
      <p:grpSpPr>
        <a:xfrm>
          <a:off x="0" y="0"/>
          <a:ext cx="0" cy="0"/>
          <a:chOff x="0" y="0"/>
          <a:chExt cx="0" cy="0"/>
        </a:xfrm>
      </p:grpSpPr>
      <p:sp>
        <p:nvSpPr>
          <p:cNvPr id="2" name="TextBox 2"/>
          <p:cNvSpPr txBox="1"/>
          <p:nvPr/>
        </p:nvSpPr>
        <p:spPr>
          <a:xfrm>
            <a:off x="3583599" y="3622405"/>
            <a:ext cx="11120802" cy="3583353"/>
          </a:xfrm>
          <a:prstGeom prst="rect">
            <a:avLst/>
          </a:prstGeom>
        </p:spPr>
        <p:txBody>
          <a:bodyPr lIns="0" tIns="0" rIns="0" bIns="0" rtlCol="0" anchor="t">
            <a:spAutoFit/>
          </a:bodyPr>
          <a:lstStyle/>
          <a:p>
            <a:pPr algn="ctr">
              <a:lnSpc>
                <a:spcPts val="14224"/>
              </a:lnSpc>
            </a:pPr>
            <a:r>
              <a:rPr lang="en-US" sz="10307" spc="1010" dirty="0">
                <a:solidFill>
                  <a:srgbClr val="FDFBFB"/>
                </a:solidFill>
                <a:latin typeface="Bebas Neue"/>
              </a:rPr>
              <a:t>Cadre GENERAL DU PROJET</a:t>
            </a:r>
          </a:p>
        </p:txBody>
      </p:sp>
      <p:sp>
        <p:nvSpPr>
          <p:cNvPr id="3" name="Freeform 3"/>
          <p:cNvSpPr/>
          <p:nvPr/>
        </p:nvSpPr>
        <p:spPr>
          <a:xfrm flipH="1" flipV="1">
            <a:off x="-3801253" y="0"/>
            <a:ext cx="7602505" cy="6745495"/>
          </a:xfrm>
          <a:custGeom>
            <a:avLst/>
            <a:gdLst/>
            <a:ahLst/>
            <a:cxnLst/>
            <a:rect l="l" t="t" r="r" b="b"/>
            <a:pathLst>
              <a:path w="7602505" h="6745495">
                <a:moveTo>
                  <a:pt x="7602506" y="6745495"/>
                </a:moveTo>
                <a:lnTo>
                  <a:pt x="0" y="6745495"/>
                </a:lnTo>
                <a:lnTo>
                  <a:pt x="0" y="0"/>
                </a:lnTo>
                <a:lnTo>
                  <a:pt x="7602506" y="0"/>
                </a:lnTo>
                <a:lnTo>
                  <a:pt x="7602506" y="674549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4486747" y="3541505"/>
            <a:ext cx="7602505" cy="6745495"/>
          </a:xfrm>
          <a:custGeom>
            <a:avLst/>
            <a:gdLst/>
            <a:ahLst/>
            <a:cxnLst/>
            <a:rect l="l" t="t" r="r" b="b"/>
            <a:pathLst>
              <a:path w="7602505" h="6745495">
                <a:moveTo>
                  <a:pt x="7602506" y="0"/>
                </a:moveTo>
                <a:lnTo>
                  <a:pt x="0" y="0"/>
                </a:lnTo>
                <a:lnTo>
                  <a:pt x="0" y="6745495"/>
                </a:lnTo>
                <a:lnTo>
                  <a:pt x="7602506" y="6745495"/>
                </a:lnTo>
                <a:lnTo>
                  <a:pt x="760250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81080" y="1433388"/>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4" name="TextBox 4"/>
          <p:cNvSpPr txBox="1"/>
          <p:nvPr/>
        </p:nvSpPr>
        <p:spPr>
          <a:xfrm>
            <a:off x="9148867" y="4678226"/>
            <a:ext cx="9525" cy="887095"/>
          </a:xfrm>
          <a:prstGeom prst="rect">
            <a:avLst/>
          </a:prstGeom>
        </p:spPr>
        <p:txBody>
          <a:bodyPr lIns="0" tIns="0" rIns="0" bIns="0" rtlCol="0" anchor="t">
            <a:spAutoFit/>
          </a:bodyPr>
          <a:lstStyle/>
          <a:p>
            <a:pPr algn="ctr">
              <a:lnSpc>
                <a:spcPts val="7279"/>
              </a:lnSpc>
            </a:pPr>
            <a:endParaRPr/>
          </a:p>
        </p:txBody>
      </p:sp>
      <p:sp>
        <p:nvSpPr>
          <p:cNvPr id="6" name="TextBox 6"/>
          <p:cNvSpPr txBox="1"/>
          <p:nvPr/>
        </p:nvSpPr>
        <p:spPr>
          <a:xfrm>
            <a:off x="1518048" y="318709"/>
            <a:ext cx="4120752" cy="679673"/>
          </a:xfrm>
          <a:prstGeom prst="rect">
            <a:avLst/>
          </a:prstGeom>
        </p:spPr>
        <p:txBody>
          <a:bodyPr wrap="square" lIns="0" tIns="0" rIns="0" bIns="0" rtlCol="0" anchor="t">
            <a:spAutoFit/>
          </a:bodyPr>
          <a:lstStyle/>
          <a:p>
            <a:pPr algn="ctr">
              <a:lnSpc>
                <a:spcPts val="5347"/>
              </a:lnSpc>
            </a:pPr>
            <a:r>
              <a:rPr lang="en-US" sz="3819" dirty="0" err="1">
                <a:solidFill>
                  <a:srgbClr val="000000"/>
                </a:solidFill>
                <a:latin typeface="Bebas Neue"/>
              </a:rPr>
              <a:t>problematique</a:t>
            </a:r>
            <a:endParaRPr lang="en-US" sz="3819" dirty="0">
              <a:solidFill>
                <a:srgbClr val="000000"/>
              </a:solidFill>
              <a:latin typeface="Bebas Neue"/>
            </a:endParaRPr>
          </a:p>
        </p:txBody>
      </p:sp>
      <p:sp>
        <p:nvSpPr>
          <p:cNvPr id="7" name="TextBox 7"/>
          <p:cNvSpPr txBox="1"/>
          <p:nvPr/>
        </p:nvSpPr>
        <p:spPr>
          <a:xfrm>
            <a:off x="539352" y="270504"/>
            <a:ext cx="978697" cy="758196"/>
          </a:xfrm>
          <a:prstGeom prst="rect">
            <a:avLst/>
          </a:prstGeom>
        </p:spPr>
        <p:txBody>
          <a:bodyPr lIns="0" tIns="0" rIns="0" bIns="0" rtlCol="0" anchor="t">
            <a:spAutoFit/>
          </a:bodyPr>
          <a:lstStyle/>
          <a:p>
            <a:pPr algn="ctr">
              <a:lnSpc>
                <a:spcPts val="6245"/>
              </a:lnSpc>
            </a:pPr>
            <a:r>
              <a:rPr lang="en-US" sz="4460">
                <a:solidFill>
                  <a:srgbClr val="0E8D32"/>
                </a:solidFill>
                <a:latin typeface="DM Sans Bold"/>
              </a:rPr>
              <a:t>01</a:t>
            </a:r>
          </a:p>
        </p:txBody>
      </p:sp>
      <p:pic>
        <p:nvPicPr>
          <p:cNvPr id="9" name="Picture 8" descr="A blue square with a plane in the middle&#10;&#10;Description automatically generated">
            <a:extLst>
              <a:ext uri="{FF2B5EF4-FFF2-40B4-BE49-F238E27FC236}">
                <a16:creationId xmlns:a16="http://schemas.microsoft.com/office/drawing/2014/main" id="{F320D8E8-81EE-7286-F30B-833BBF91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sp>
        <p:nvSpPr>
          <p:cNvPr id="12" name="Text 2"/>
          <p:cNvSpPr/>
          <p:nvPr/>
        </p:nvSpPr>
        <p:spPr>
          <a:xfrm>
            <a:off x="1461492" y="6682144"/>
            <a:ext cx="5881807" cy="11794337"/>
          </a:xfrm>
          <a:prstGeom prst="rect">
            <a:avLst/>
          </a:prstGeom>
          <a:noFill/>
          <a:ln/>
        </p:spPr>
        <p:txBody>
          <a:bodyPr wrap="square" lIns="0" tIns="0" rIns="0" bIns="0" rtlCol="0" anchor="t"/>
          <a:lstStyle/>
          <a:p>
            <a:pPr marL="342900" indent="-342900" algn="l">
              <a:lnSpc>
                <a:spcPts val="2850"/>
              </a:lnSpc>
              <a:buSzPct val="100000"/>
              <a:buChar char="•"/>
            </a:pPr>
            <a:endParaRPr lang="en-US" sz="1750" dirty="0"/>
          </a:p>
        </p:txBody>
      </p:sp>
      <p:sp>
        <p:nvSpPr>
          <p:cNvPr id="18" name="Rectangle 3"/>
          <p:cNvSpPr>
            <a:spLocks noChangeArrowheads="1"/>
          </p:cNvSpPr>
          <p:nvPr/>
        </p:nvSpPr>
        <p:spPr bwMode="auto">
          <a:xfrm>
            <a:off x="1009650" y="2881017"/>
            <a:ext cx="16739186"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300" b="0" i="0" u="none" strike="noStrike" cap="none" normalizeH="0" baseline="0" dirty="0">
                <a:ln>
                  <a:noFill/>
                </a:ln>
                <a:solidFill>
                  <a:schemeClr val="tx1"/>
                </a:solidFill>
                <a:effectLst/>
                <a:latin typeface="Canva Sans Bold" panose="020B0604020202020204" charset="0"/>
              </a:rPr>
              <a:t>Dans un contexte où les voyageurs sont généralement confrontés à une multitude d'options pour réserver des vols,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300" b="0" i="0" u="none" strike="noStrike" cap="none" normalizeH="0" baseline="0" dirty="0">
                <a:ln>
                  <a:noFill/>
                </a:ln>
                <a:solidFill>
                  <a:schemeClr val="tx1"/>
                </a:solidFill>
                <a:effectLst/>
                <a:latin typeface="Canva Sans Bold" panose="020B0604020202020204" charset="0"/>
              </a:rPr>
              <a:t>les démarches administratives</a:t>
            </a:r>
            <a:r>
              <a:rPr lang="fr-FR" altLang="fr-FR" sz="2300" dirty="0">
                <a:latin typeface="Canva Sans Bold" panose="020B0604020202020204" charset="0"/>
              </a:rPr>
              <a:t> </a:t>
            </a:r>
            <a:r>
              <a:rPr kumimoji="0" lang="fr-FR" altLang="fr-FR" sz="2300" b="0" i="0" u="none" strike="noStrike" cap="none" normalizeH="0" baseline="0" dirty="0">
                <a:ln>
                  <a:noFill/>
                </a:ln>
                <a:solidFill>
                  <a:schemeClr val="tx1"/>
                </a:solidFill>
                <a:effectLst/>
                <a:latin typeface="Canva Sans Bold" panose="020B0604020202020204" charset="0"/>
              </a:rPr>
              <a:t>restent majoritairement manuelles ou mal intégrées aux systèmes de réservation notamment  «  les déclarations douanières », .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2300" dirty="0">
              <a:latin typeface="Canva Sans Bol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300" b="0" i="0" u="none" strike="noStrike" cap="none" normalizeH="0" baseline="0" dirty="0">
              <a:ln>
                <a:noFill/>
              </a:ln>
              <a:solidFill>
                <a:schemeClr val="tx1"/>
              </a:solidFill>
              <a:effectLst/>
              <a:latin typeface="Canva Sans Bol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300" b="0" i="0" u="none" strike="noStrike" cap="none" normalizeH="0" baseline="0" dirty="0">
                <a:ln>
                  <a:noFill/>
                </a:ln>
                <a:solidFill>
                  <a:schemeClr val="tx1"/>
                </a:solidFill>
                <a:effectLst/>
                <a:latin typeface="Canva Sans Bold" panose="020B0604020202020204" charset="0"/>
              </a:rPr>
              <a:t>Cela entraîne une perte de temps pour les utilisateurs et une gestion inefficace pour les compagnies aériennes et les autorités.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Freeform 4">
            <a:extLst>
              <a:ext uri="{FF2B5EF4-FFF2-40B4-BE49-F238E27FC236}">
                <a16:creationId xmlns:a16="http://schemas.microsoft.com/office/drawing/2014/main" id="{B1CF0296-FA87-A71F-9BE7-320A9F15631C}"/>
              </a:ext>
            </a:extLst>
          </p:cNvPr>
          <p:cNvSpPr/>
          <p:nvPr/>
        </p:nvSpPr>
        <p:spPr>
          <a:xfrm>
            <a:off x="539164" y="2920414"/>
            <a:ext cx="470486" cy="470486"/>
          </a:xfrm>
          <a:custGeom>
            <a:avLst/>
            <a:gdLst/>
            <a:ahLst/>
            <a:cxnLst/>
            <a:rect l="l" t="t" r="r" b="b"/>
            <a:pathLst>
              <a:path w="470486" h="470486">
                <a:moveTo>
                  <a:pt x="0" y="0"/>
                </a:moveTo>
                <a:lnTo>
                  <a:pt x="470486" y="0"/>
                </a:lnTo>
                <a:lnTo>
                  <a:pt x="470486" y="470486"/>
                </a:lnTo>
                <a:lnTo>
                  <a:pt x="0" y="470486"/>
                </a:lnTo>
                <a:lnTo>
                  <a:pt x="0" y="0"/>
                </a:lnTo>
                <a:close/>
              </a:path>
            </a:pathLst>
          </a:custGeom>
          <a:blipFill>
            <a:blip r:embed="rId3"/>
            <a:stretch>
              <a:fillRect/>
            </a:stretch>
          </a:blipFill>
        </p:spPr>
        <p:txBody>
          <a:bodyPr/>
          <a:lstStyle/>
          <a:p>
            <a:endParaRPr lang="en-US"/>
          </a:p>
        </p:txBody>
      </p:sp>
      <p:sp>
        <p:nvSpPr>
          <p:cNvPr id="5" name="Freeform 4">
            <a:extLst>
              <a:ext uri="{FF2B5EF4-FFF2-40B4-BE49-F238E27FC236}">
                <a16:creationId xmlns:a16="http://schemas.microsoft.com/office/drawing/2014/main" id="{F29A1527-BCDB-3617-71B6-210EF2C623C3}"/>
              </a:ext>
            </a:extLst>
          </p:cNvPr>
          <p:cNvSpPr/>
          <p:nvPr/>
        </p:nvSpPr>
        <p:spPr>
          <a:xfrm>
            <a:off x="539164" y="4690926"/>
            <a:ext cx="470486" cy="470486"/>
          </a:xfrm>
          <a:custGeom>
            <a:avLst/>
            <a:gdLst/>
            <a:ahLst/>
            <a:cxnLst/>
            <a:rect l="l" t="t" r="r" b="b"/>
            <a:pathLst>
              <a:path w="470486" h="470486">
                <a:moveTo>
                  <a:pt x="0" y="0"/>
                </a:moveTo>
                <a:lnTo>
                  <a:pt x="470486" y="0"/>
                </a:lnTo>
                <a:lnTo>
                  <a:pt x="470486" y="470486"/>
                </a:lnTo>
                <a:lnTo>
                  <a:pt x="0" y="470486"/>
                </a:lnTo>
                <a:lnTo>
                  <a:pt x="0" y="0"/>
                </a:lnTo>
                <a:close/>
              </a:path>
            </a:pathLst>
          </a:custGeom>
          <a:blipFill>
            <a:blip r:embed="rId3"/>
            <a:stretch>
              <a:fillRect/>
            </a:stretch>
          </a:blip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81000" y="1470869"/>
            <a:ext cx="19069050" cy="23812"/>
          </a:xfrm>
          <a:prstGeom prst="line">
            <a:avLst/>
          </a:prstGeom>
          <a:ln w="47625" cap="flat">
            <a:solidFill>
              <a:srgbClr val="0E8D32"/>
            </a:solidFill>
            <a:prstDash val="solid"/>
            <a:headEnd type="none" w="sm" len="sm"/>
            <a:tailEnd type="none" w="sm" len="sm"/>
          </a:ln>
        </p:spPr>
        <p:txBody>
          <a:bodyPr/>
          <a:lstStyle/>
          <a:p>
            <a:endParaRPr lang="en-US"/>
          </a:p>
        </p:txBody>
      </p:sp>
      <p:sp>
        <p:nvSpPr>
          <p:cNvPr id="53" name="TextBox 53"/>
          <p:cNvSpPr txBox="1"/>
          <p:nvPr/>
        </p:nvSpPr>
        <p:spPr>
          <a:xfrm>
            <a:off x="1599535" y="366789"/>
            <a:ext cx="5823380" cy="664980"/>
          </a:xfrm>
          <a:prstGeom prst="rect">
            <a:avLst/>
          </a:prstGeom>
        </p:spPr>
        <p:txBody>
          <a:bodyPr lIns="0" tIns="0" rIns="0" bIns="0" rtlCol="0" anchor="t">
            <a:spAutoFit/>
          </a:bodyPr>
          <a:lstStyle/>
          <a:p>
            <a:pPr>
              <a:lnSpc>
                <a:spcPts val="5347"/>
              </a:lnSpc>
            </a:pPr>
            <a:r>
              <a:rPr lang="en-US" sz="3819" dirty="0">
                <a:solidFill>
                  <a:srgbClr val="000000"/>
                </a:solidFill>
                <a:latin typeface="Bebas Neue"/>
              </a:rPr>
              <a:t>          solution</a:t>
            </a:r>
          </a:p>
        </p:txBody>
      </p:sp>
      <p:sp>
        <p:nvSpPr>
          <p:cNvPr id="54" name="TextBox 54"/>
          <p:cNvSpPr txBox="1"/>
          <p:nvPr/>
        </p:nvSpPr>
        <p:spPr>
          <a:xfrm>
            <a:off x="539352" y="270504"/>
            <a:ext cx="978697" cy="758196"/>
          </a:xfrm>
          <a:prstGeom prst="rect">
            <a:avLst/>
          </a:prstGeom>
        </p:spPr>
        <p:txBody>
          <a:bodyPr lIns="0" tIns="0" rIns="0" bIns="0" rtlCol="0" anchor="t">
            <a:spAutoFit/>
          </a:bodyPr>
          <a:lstStyle/>
          <a:p>
            <a:pPr algn="ctr">
              <a:lnSpc>
                <a:spcPts val="6245"/>
              </a:lnSpc>
            </a:pPr>
            <a:r>
              <a:rPr lang="en-US" sz="4460">
                <a:solidFill>
                  <a:srgbClr val="0E8D32"/>
                </a:solidFill>
                <a:latin typeface="DM Sans Bold"/>
              </a:rPr>
              <a:t>02</a:t>
            </a:r>
          </a:p>
        </p:txBody>
      </p:sp>
      <p:pic>
        <p:nvPicPr>
          <p:cNvPr id="62" name="Picture 61" descr="A blue square with a plane in the middle&#10;&#10;Description automatically generated">
            <a:extLst>
              <a:ext uri="{FF2B5EF4-FFF2-40B4-BE49-F238E27FC236}">
                <a16:creationId xmlns:a16="http://schemas.microsoft.com/office/drawing/2014/main" id="{1A4309E1-D46B-F566-C056-77880AA76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2362" y="-88437"/>
            <a:ext cx="1825608" cy="1476077"/>
          </a:xfrm>
          <a:prstGeom prst="rect">
            <a:avLst/>
          </a:prstGeom>
        </p:spPr>
      </p:pic>
      <p:sp>
        <p:nvSpPr>
          <p:cNvPr id="3" name="Rectangle 2"/>
          <p:cNvSpPr/>
          <p:nvPr/>
        </p:nvSpPr>
        <p:spPr>
          <a:xfrm>
            <a:off x="1518049" y="3435340"/>
            <a:ext cx="14935200" cy="341632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2400" dirty="0">
                <a:latin typeface="Canva Sans Bold" panose="020B0604020202020204" charset="0"/>
              </a:rPr>
              <a:t> Parmi les solutions proposées pour satisfaire ce besoin, une application web qui centralise et simplifie la gestion des réservations de vol et des déclarations douanières pour l'ONDA.  C’est dans ce cadre que mon projet de stage existe, </a:t>
            </a:r>
            <a:r>
              <a:rPr kumimoji="0" lang="fr-FR" altLang="fr-FR" sz="2400" i="0" u="none" strike="noStrike" cap="none" normalizeH="0" baseline="0" dirty="0">
                <a:ln>
                  <a:noFill/>
                </a:ln>
                <a:solidFill>
                  <a:schemeClr val="tx1"/>
                </a:solidFill>
                <a:effectLst/>
                <a:latin typeface="Canva Sans Bold" panose="020B0604020202020204" charset="0"/>
              </a:rPr>
              <a:t>la création de cette application va permettre aux utilisateurs de réserver facilement leurs vols tout en facilitant les démarches administratives.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i="0" u="none" strike="noStrike" cap="none" normalizeH="0" baseline="0" dirty="0">
              <a:ln>
                <a:noFill/>
              </a:ln>
              <a:solidFill>
                <a:schemeClr val="tx1"/>
              </a:solidFill>
              <a:effectLst/>
              <a:latin typeface="Canva Sans Bol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i="0" u="none" strike="noStrike" cap="none" normalizeH="0" baseline="0" dirty="0">
              <a:ln>
                <a:noFill/>
              </a:ln>
              <a:solidFill>
                <a:schemeClr val="tx1"/>
              </a:solidFill>
              <a:effectLst/>
              <a:latin typeface="Canva Sans Bold" panose="020B0604020202020204" charset="0"/>
            </a:endParaRPr>
          </a:p>
          <a:p>
            <a:r>
              <a:rPr lang="fr-FR" sz="2400" dirty="0">
                <a:latin typeface="Canva Sans Bold" panose="020B0604020202020204" charset="0"/>
              </a:rPr>
              <a:t>Cela permet une meilleure coordination entre les compagnies aériennes et les services douaniers tout en offrant une expérience utilisateur plus fluide aux passagers, qu'ils soient voyageurs ou agents administratifs.</a:t>
            </a:r>
          </a:p>
        </p:txBody>
      </p:sp>
      <p:sp>
        <p:nvSpPr>
          <p:cNvPr id="4" name="Freeform 4">
            <a:extLst>
              <a:ext uri="{FF2B5EF4-FFF2-40B4-BE49-F238E27FC236}">
                <a16:creationId xmlns:a16="http://schemas.microsoft.com/office/drawing/2014/main" id="{08365CE1-DE5B-734B-6A93-65DE3153BDDE}"/>
              </a:ext>
            </a:extLst>
          </p:cNvPr>
          <p:cNvSpPr/>
          <p:nvPr/>
        </p:nvSpPr>
        <p:spPr>
          <a:xfrm>
            <a:off x="1047563" y="3435340"/>
            <a:ext cx="470486" cy="470486"/>
          </a:xfrm>
          <a:custGeom>
            <a:avLst/>
            <a:gdLst/>
            <a:ahLst/>
            <a:cxnLst/>
            <a:rect l="l" t="t" r="r" b="b"/>
            <a:pathLst>
              <a:path w="470486" h="470486">
                <a:moveTo>
                  <a:pt x="0" y="0"/>
                </a:moveTo>
                <a:lnTo>
                  <a:pt x="470486" y="0"/>
                </a:lnTo>
                <a:lnTo>
                  <a:pt x="470486" y="470486"/>
                </a:lnTo>
                <a:lnTo>
                  <a:pt x="0" y="470486"/>
                </a:lnTo>
                <a:lnTo>
                  <a:pt x="0" y="0"/>
                </a:lnTo>
                <a:close/>
              </a:path>
            </a:pathLst>
          </a:custGeom>
          <a:blipFill>
            <a:blip r:embed="rId4"/>
            <a:stretch>
              <a:fillRect/>
            </a:stretch>
          </a:blipFill>
        </p:spPr>
        <p:txBody>
          <a:bodyPr/>
          <a:lstStyle/>
          <a:p>
            <a:endParaRPr lang="en-US"/>
          </a:p>
        </p:txBody>
      </p:sp>
      <p:sp>
        <p:nvSpPr>
          <p:cNvPr id="5" name="Freeform 4">
            <a:extLst>
              <a:ext uri="{FF2B5EF4-FFF2-40B4-BE49-F238E27FC236}">
                <a16:creationId xmlns:a16="http://schemas.microsoft.com/office/drawing/2014/main" id="{BCFE7622-9CEA-BF30-54E5-B25967EBB02C}"/>
              </a:ext>
            </a:extLst>
          </p:cNvPr>
          <p:cNvSpPr/>
          <p:nvPr/>
        </p:nvSpPr>
        <p:spPr>
          <a:xfrm>
            <a:off x="1009650" y="5676900"/>
            <a:ext cx="470486" cy="470486"/>
          </a:xfrm>
          <a:custGeom>
            <a:avLst/>
            <a:gdLst/>
            <a:ahLst/>
            <a:cxnLst/>
            <a:rect l="l" t="t" r="r" b="b"/>
            <a:pathLst>
              <a:path w="470486" h="470486">
                <a:moveTo>
                  <a:pt x="0" y="0"/>
                </a:moveTo>
                <a:lnTo>
                  <a:pt x="470486" y="0"/>
                </a:lnTo>
                <a:lnTo>
                  <a:pt x="470486" y="470486"/>
                </a:lnTo>
                <a:lnTo>
                  <a:pt x="0" y="470486"/>
                </a:lnTo>
                <a:lnTo>
                  <a:pt x="0" y="0"/>
                </a:lnTo>
                <a:close/>
              </a:path>
            </a:pathLst>
          </a:custGeom>
          <a:blipFill>
            <a:blip r:embed="rId4"/>
            <a:stretch>
              <a:fillRect/>
            </a:stretch>
          </a:blip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12942</TotalTime>
  <Words>1124</Words>
  <Application>Microsoft Office PowerPoint</Application>
  <PresentationFormat>Custom</PresentationFormat>
  <Paragraphs>150</Paragraphs>
  <Slides>23</Slides>
  <Notes>8</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23</vt:i4>
      </vt:variant>
    </vt:vector>
  </HeadingPairs>
  <TitlesOfParts>
    <vt:vector size="40" baseType="lpstr">
      <vt:lpstr>Trebuchet MS</vt:lpstr>
      <vt:lpstr>Open Sans</vt:lpstr>
      <vt:lpstr>Times New Roman</vt:lpstr>
      <vt:lpstr>Canva Sans Bold</vt:lpstr>
      <vt:lpstr>Aptos</vt:lpstr>
      <vt:lpstr>DM Sans</vt:lpstr>
      <vt:lpstr>Bebas Neue</vt:lpstr>
      <vt:lpstr>Open Sans Bold</vt:lpstr>
      <vt:lpstr>Arial Black</vt:lpstr>
      <vt:lpstr>Poppins Ultra-Bold</vt:lpstr>
      <vt:lpstr>Calibri</vt:lpstr>
      <vt:lpstr>Arial</vt:lpstr>
      <vt:lpstr>Bebas Neue Bold</vt:lpstr>
      <vt:lpstr>Instrument Sans</vt:lpstr>
      <vt:lpstr>DM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Plan</dc:title>
  <cp:lastModifiedBy>Anam Saad</cp:lastModifiedBy>
  <cp:revision>58</cp:revision>
  <dcterms:created xsi:type="dcterms:W3CDTF">2006-08-16T00:00:00Z</dcterms:created>
  <dcterms:modified xsi:type="dcterms:W3CDTF">2024-09-22T04:53:13Z</dcterms:modified>
  <dc:identifier>DAF0vRlJ2Tg</dc:identifier>
</cp:coreProperties>
</file>