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0" r:id="rId4"/>
    <p:sldId id="259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59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206D6-8B07-4DFC-93E9-F59AB5EFE7E9}" type="datetimeFigureOut">
              <a:rPr lang="zh-CN" altLang="en-US" smtClean="0"/>
              <a:t>2016/6/8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EFC4D-35D7-4971-B405-68D2684531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1707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206D6-8B07-4DFC-93E9-F59AB5EFE7E9}" type="datetimeFigureOut">
              <a:rPr lang="zh-CN" altLang="en-US" smtClean="0"/>
              <a:t>2016/6/8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EFC4D-35D7-4971-B405-68D2684531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3017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206D6-8B07-4DFC-93E9-F59AB5EFE7E9}" type="datetimeFigureOut">
              <a:rPr lang="zh-CN" altLang="en-US" smtClean="0"/>
              <a:t>2016/6/8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EFC4D-35D7-4971-B405-68D2684531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72611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t="22049" r="54675" b="21936"/>
          <a:stretch/>
        </p:blipFill>
        <p:spPr>
          <a:xfrm>
            <a:off x="849510" y="-12701"/>
            <a:ext cx="10492980" cy="6858001"/>
          </a:xfrm>
          <a:prstGeom prst="rect">
            <a:avLst/>
          </a:prstGeom>
        </p:spPr>
      </p:pic>
      <p:sp>
        <p:nvSpPr>
          <p:cNvPr id="4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22697" y="2307026"/>
            <a:ext cx="11146606" cy="937764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48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1"/>
          </p:nvPr>
        </p:nvSpPr>
        <p:spPr>
          <a:xfrm>
            <a:off x="3155230" y="3669185"/>
            <a:ext cx="2294080" cy="549890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>
                <a:lumMod val="50000"/>
                <a:lumOff val="50000"/>
              </a:schemeClr>
            </a:solidFill>
          </a:ln>
        </p:spPr>
        <p:txBody>
          <a:bodyPr vert="horz" anchor="t"/>
          <a:lstStyle>
            <a:lvl1pPr marL="0" indent="0" algn="ctr">
              <a:buNone/>
              <a:defRPr sz="14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2"/>
          </p:nvPr>
        </p:nvSpPr>
        <p:spPr>
          <a:xfrm>
            <a:off x="6742690" y="3669184"/>
            <a:ext cx="2294080" cy="549890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>
                <a:lumMod val="50000"/>
                <a:lumOff val="50000"/>
              </a:schemeClr>
            </a:solidFill>
          </a:ln>
        </p:spPr>
        <p:txBody>
          <a:bodyPr vert="horz" anchor="t"/>
          <a:lstStyle>
            <a:lvl1pPr marL="0" indent="0" algn="ctr">
              <a:buNone/>
              <a:defRPr sz="14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3155230" y="4448647"/>
            <a:ext cx="5881540" cy="508364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20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01973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t="15838" r="78197" b="16675"/>
          <a:stretch/>
        </p:blipFill>
        <p:spPr>
          <a:xfrm flipH="1">
            <a:off x="0" y="-12700"/>
            <a:ext cx="4189442" cy="6858000"/>
          </a:xfrm>
          <a:prstGeom prst="rect">
            <a:avLst/>
          </a:prstGeom>
        </p:spPr>
      </p:pic>
      <p:sp>
        <p:nvSpPr>
          <p:cNvPr id="3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85838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r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962077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t="15838" r="78197" b="16675"/>
          <a:stretch/>
        </p:blipFill>
        <p:spPr>
          <a:xfrm>
            <a:off x="8015258" y="-12700"/>
            <a:ext cx="4189442" cy="6858000"/>
          </a:xfrm>
          <a:prstGeom prst="rect">
            <a:avLst/>
          </a:prstGeom>
        </p:spPr>
      </p:pic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585175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副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3882314" y="1181451"/>
            <a:ext cx="4495104" cy="4495104"/>
          </a:xfrm>
          <a:prstGeom prst="ellipse">
            <a:avLst/>
          </a:prstGeom>
        </p:spPr>
      </p:pic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1"/>
          </p:nvPr>
        </p:nvSpPr>
        <p:spPr>
          <a:xfrm>
            <a:off x="2326105" y="2470485"/>
            <a:ext cx="7539792" cy="107482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60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2"/>
          </p:nvPr>
        </p:nvSpPr>
        <p:spPr>
          <a:xfrm>
            <a:off x="2326105" y="3545305"/>
            <a:ext cx="7539792" cy="70772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44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255497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206D6-8B07-4DFC-93E9-F59AB5EFE7E9}" type="datetimeFigureOut">
              <a:rPr lang="zh-CN" altLang="en-US" smtClean="0"/>
              <a:t>2016/6/8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EFC4D-35D7-4971-B405-68D2684531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3451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206D6-8B07-4DFC-93E9-F59AB5EFE7E9}" type="datetimeFigureOut">
              <a:rPr lang="zh-CN" altLang="en-US" smtClean="0"/>
              <a:t>2016/6/8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EFC4D-35D7-4971-B405-68D2684531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629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206D6-8B07-4DFC-93E9-F59AB5EFE7E9}" type="datetimeFigureOut">
              <a:rPr lang="zh-CN" altLang="en-US" smtClean="0"/>
              <a:t>2016/6/8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EFC4D-35D7-4971-B405-68D2684531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11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206D6-8B07-4DFC-93E9-F59AB5EFE7E9}" type="datetimeFigureOut">
              <a:rPr lang="zh-CN" altLang="en-US" smtClean="0"/>
              <a:t>2016/6/8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EFC4D-35D7-4971-B405-68D2684531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021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206D6-8B07-4DFC-93E9-F59AB5EFE7E9}" type="datetimeFigureOut">
              <a:rPr lang="zh-CN" altLang="en-US" smtClean="0"/>
              <a:t>2016/6/8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EFC4D-35D7-4971-B405-68D2684531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6453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206D6-8B07-4DFC-93E9-F59AB5EFE7E9}" type="datetimeFigureOut">
              <a:rPr lang="zh-CN" altLang="en-US" smtClean="0"/>
              <a:t>2016/6/8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EFC4D-35D7-4971-B405-68D2684531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664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206D6-8B07-4DFC-93E9-F59AB5EFE7E9}" type="datetimeFigureOut">
              <a:rPr lang="zh-CN" altLang="en-US" smtClean="0"/>
              <a:t>2016/6/8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EFC4D-35D7-4971-B405-68D2684531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507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206D6-8B07-4DFC-93E9-F59AB5EFE7E9}" type="datetimeFigureOut">
              <a:rPr lang="zh-CN" altLang="en-US" smtClean="0"/>
              <a:t>2016/6/8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EFC4D-35D7-4971-B405-68D2684531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1980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206D6-8B07-4DFC-93E9-F59AB5EFE7E9}" type="datetimeFigureOut">
              <a:rPr lang="zh-CN" altLang="en-US" smtClean="0"/>
              <a:t>2016/6/8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EFC4D-35D7-4971-B405-68D2684531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6352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3" r:id="rId14"/>
    <p:sldLayoutId id="2147483664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18194" y="3639437"/>
            <a:ext cx="11146606" cy="937764"/>
          </a:xfrm>
        </p:spPr>
        <p:txBody>
          <a:bodyPr/>
          <a:lstStyle/>
          <a:p>
            <a:r>
              <a:rPr lang="en-US" altLang="zh-CN" dirty="0">
                <a:latin typeface="Segoe UI"/>
                <a:ea typeface="微软雅黑"/>
              </a:rPr>
              <a:t>MFC</a:t>
            </a:r>
            <a:r>
              <a:rPr lang="zh-CN" altLang="en-US" dirty="0">
                <a:latin typeface="Segoe UI"/>
                <a:ea typeface="微软雅黑"/>
              </a:rPr>
              <a:t>俄罗斯方块</a:t>
            </a:r>
            <a:endParaRPr lang="en-US" altLang="zh-CN" dirty="0">
              <a:latin typeface="Segoe UI"/>
              <a:ea typeface="微软雅黑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8767433" y="4962407"/>
            <a:ext cx="2294080" cy="863627"/>
          </a:xfrm>
        </p:spPr>
        <p:txBody>
          <a:bodyPr>
            <a:normAutofit/>
          </a:bodyPr>
          <a:lstStyle/>
          <a:p>
            <a:pPr lvl="0" algn="l">
              <a:lnSpc>
                <a:spcPct val="100000"/>
              </a:lnSpc>
              <a:spcBef>
                <a:spcPts val="0"/>
              </a:spcBef>
              <a:defRPr/>
            </a:pPr>
            <a:r>
              <a:rPr lang="zh-CN" altLang="en-US" sz="2400" kern="0" dirty="0">
                <a:latin typeface="Segoe UI"/>
                <a:ea typeface="微软雅黑"/>
                <a:cs typeface=""/>
              </a:rPr>
              <a:t>姓名：王佳颉</a:t>
            </a:r>
            <a:endParaRPr lang="en-US" altLang="zh-CN" sz="2400" kern="0" dirty="0">
              <a:latin typeface="Segoe UI"/>
              <a:ea typeface="微软雅黑"/>
              <a:cs typeface="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zh-CN" altLang="en-US" sz="2400" kern="0" dirty="0">
                <a:latin typeface="Segoe UI"/>
                <a:ea typeface="微软雅黑"/>
                <a:cs typeface=""/>
              </a:rPr>
              <a:t>学号：</a:t>
            </a:r>
            <a:r>
              <a:rPr lang="en-US" altLang="zh-CN" sz="2400" kern="0" dirty="0">
                <a:latin typeface="Segoe UI"/>
                <a:ea typeface="微软雅黑"/>
                <a:cs typeface=""/>
              </a:rPr>
              <a:t>1412641</a:t>
            </a:r>
          </a:p>
        </p:txBody>
      </p:sp>
      <p:sp>
        <p:nvSpPr>
          <p:cNvPr id="11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18194" y="1754031"/>
            <a:ext cx="11146606" cy="937764"/>
          </a:xfrm>
        </p:spPr>
        <p:txBody>
          <a:bodyPr/>
          <a:lstStyle/>
          <a:p>
            <a:r>
              <a:rPr lang="zh-CN" altLang="en-US" dirty="0">
                <a:latin typeface="Segoe UI"/>
                <a:ea typeface="微软雅黑"/>
              </a:rPr>
              <a:t>可视化课程展示</a:t>
            </a:r>
            <a:endParaRPr lang="en-US" altLang="zh-CN" dirty="0">
              <a:latin typeface="Segoe UI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682243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2326104" y="249799"/>
            <a:ext cx="7539792" cy="1074822"/>
          </a:xfrm>
        </p:spPr>
        <p:txBody>
          <a:bodyPr/>
          <a:lstStyle/>
          <a:p>
            <a:r>
              <a:rPr kumimoji="1" lang="zh-CN" altLang="en-US" dirty="0"/>
              <a:t>游戏截图</a:t>
            </a:r>
          </a:p>
        </p:txBody>
      </p:sp>
      <p:sp>
        <p:nvSpPr>
          <p:cNvPr id="7" name="矩形 6"/>
          <p:cNvSpPr/>
          <p:nvPr/>
        </p:nvSpPr>
        <p:spPr>
          <a:xfrm>
            <a:off x="4889817" y="4381144"/>
            <a:ext cx="2412366" cy="1133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>
              <a:solidFill>
                <a:srgbClr val="FFFFFF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7174" y="1964707"/>
            <a:ext cx="3814316" cy="389361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63" y="1964707"/>
            <a:ext cx="3824119" cy="388745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4826" y="1958550"/>
            <a:ext cx="3861636" cy="389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048588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968379" y="607494"/>
            <a:ext cx="3303395" cy="389467"/>
          </a:xfrm>
        </p:spPr>
        <p:txBody>
          <a:bodyPr>
            <a:noAutofit/>
          </a:bodyPr>
          <a:lstStyle/>
          <a:p>
            <a:r>
              <a:rPr kumimoji="1" lang="en-US" altLang="zh-CN" sz="3600" dirty="0"/>
              <a:t>1.</a:t>
            </a:r>
            <a:r>
              <a:rPr kumimoji="1" lang="zh-CN" altLang="en-US" sz="3600" dirty="0"/>
              <a:t>头文件</a:t>
            </a:r>
          </a:p>
        </p:txBody>
      </p:sp>
      <p:grpSp>
        <p:nvGrpSpPr>
          <p:cNvPr id="100" name="组 99"/>
          <p:cNvGrpSpPr/>
          <p:nvPr/>
        </p:nvGrpSpPr>
        <p:grpSpPr>
          <a:xfrm>
            <a:off x="953978" y="1635115"/>
            <a:ext cx="3317576" cy="509896"/>
            <a:chOff x="910794" y="928946"/>
            <a:chExt cx="2834260" cy="509896"/>
          </a:xfrm>
        </p:grpSpPr>
        <p:sp>
          <p:nvSpPr>
            <p:cNvPr id="69" name="矩形 68"/>
            <p:cNvSpPr/>
            <p:nvPr/>
          </p:nvSpPr>
          <p:spPr>
            <a:xfrm>
              <a:off x="923286" y="953484"/>
              <a:ext cx="2821768" cy="471008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 dirty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70" name="椭圆 69"/>
            <p:cNvSpPr/>
            <p:nvPr/>
          </p:nvSpPr>
          <p:spPr>
            <a:xfrm>
              <a:off x="910794" y="928946"/>
              <a:ext cx="38888" cy="38888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71" name="椭圆 70"/>
            <p:cNvSpPr/>
            <p:nvPr/>
          </p:nvSpPr>
          <p:spPr>
            <a:xfrm>
              <a:off x="910794" y="1399954"/>
              <a:ext cx="38888" cy="38888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72" name="椭圆 71"/>
            <p:cNvSpPr/>
            <p:nvPr/>
          </p:nvSpPr>
          <p:spPr>
            <a:xfrm>
              <a:off x="3172663" y="1399954"/>
              <a:ext cx="38888" cy="38888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73" name="椭圆 72"/>
            <p:cNvSpPr/>
            <p:nvPr/>
          </p:nvSpPr>
          <p:spPr>
            <a:xfrm>
              <a:off x="3172000" y="934040"/>
              <a:ext cx="38888" cy="38888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</p:grpSp>
      <p:sp>
        <p:nvSpPr>
          <p:cNvPr id="74" name="矩形 73"/>
          <p:cNvSpPr/>
          <p:nvPr/>
        </p:nvSpPr>
        <p:spPr>
          <a:xfrm>
            <a:off x="1084884" y="1710491"/>
            <a:ext cx="31866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zh-CN" altLang="zh-CN" dirty="0"/>
              <a:t>游戏参数以及绘图参数</a:t>
            </a:r>
            <a:endParaRPr lang="zh-CN" altLang="en-US" dirty="0">
              <a:solidFill>
                <a:srgbClr val="000000"/>
              </a:solidFill>
              <a:latin typeface="Segoe UI"/>
              <a:ea typeface="微软雅黑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1002805" y="2187199"/>
            <a:ext cx="6550312" cy="1749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400" dirty="0"/>
              <a:t>游戏参数是游戏的一些设定，比如游戏级别（不同级别方块掉落速度不同）、当前方块形状（共</a:t>
            </a:r>
            <a:r>
              <a:rPr lang="en-US" altLang="zh-CN" sz="1400" dirty="0"/>
              <a:t>7</a:t>
            </a:r>
            <a:r>
              <a:rPr lang="zh-CN" altLang="zh-CN" sz="1400" dirty="0"/>
              <a:t>中）、是否播放背景音乐、是否画网格线、游戏成绩、游戏是否结束、方块是否到底、方块能否左右移动等，最主要的参数是所有方块的数组、当前方块的动态位置数组、下一个方块的数组和接触面信息数组；绘图参数是绘制游戏窗口及画面所需要的参数，比如窗口的宽度和高度、方块的颜色、游戏中行与列的数量等。</a:t>
            </a:r>
            <a:endParaRPr lang="zh-CN" altLang="en-US" sz="1400" dirty="0">
              <a:solidFill>
                <a:srgbClr val="000000">
                  <a:lumMod val="50000"/>
                  <a:lumOff val="50000"/>
                </a:srgbClr>
              </a:solidFill>
              <a:latin typeface="微软雅黑" charset="0"/>
              <a:ea typeface="微软雅黑" charset="0"/>
            </a:endParaRPr>
          </a:p>
        </p:txBody>
      </p:sp>
      <p:grpSp>
        <p:nvGrpSpPr>
          <p:cNvPr id="103" name="组 102"/>
          <p:cNvGrpSpPr/>
          <p:nvPr/>
        </p:nvGrpSpPr>
        <p:grpSpPr>
          <a:xfrm>
            <a:off x="941486" y="4710081"/>
            <a:ext cx="4727793" cy="509896"/>
            <a:chOff x="910794" y="928946"/>
            <a:chExt cx="2300757" cy="509896"/>
          </a:xfrm>
        </p:grpSpPr>
        <p:sp>
          <p:nvSpPr>
            <p:cNvPr id="106" name="矩形 105"/>
            <p:cNvSpPr/>
            <p:nvPr/>
          </p:nvSpPr>
          <p:spPr>
            <a:xfrm>
              <a:off x="923286" y="953484"/>
              <a:ext cx="2268157" cy="471008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07" name="椭圆 106"/>
            <p:cNvSpPr/>
            <p:nvPr/>
          </p:nvSpPr>
          <p:spPr>
            <a:xfrm>
              <a:off x="910794" y="928946"/>
              <a:ext cx="38888" cy="38888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 dirty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08" name="椭圆 107"/>
            <p:cNvSpPr/>
            <p:nvPr/>
          </p:nvSpPr>
          <p:spPr>
            <a:xfrm>
              <a:off x="910794" y="1399954"/>
              <a:ext cx="38888" cy="38888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09" name="椭圆 108"/>
            <p:cNvSpPr/>
            <p:nvPr/>
          </p:nvSpPr>
          <p:spPr>
            <a:xfrm>
              <a:off x="3172663" y="1399954"/>
              <a:ext cx="38888" cy="38888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10" name="椭圆 109"/>
            <p:cNvSpPr/>
            <p:nvPr/>
          </p:nvSpPr>
          <p:spPr>
            <a:xfrm>
              <a:off x="3172000" y="934040"/>
              <a:ext cx="38888" cy="38888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</p:grpSp>
      <p:sp>
        <p:nvSpPr>
          <p:cNvPr id="104" name="矩形 103"/>
          <p:cNvSpPr/>
          <p:nvPr/>
        </p:nvSpPr>
        <p:spPr>
          <a:xfrm>
            <a:off x="1072392" y="4785457"/>
            <a:ext cx="45968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zh-CN" altLang="zh-CN" dirty="0"/>
              <a:t>游戏过程中的各种判断和操作的方法</a:t>
            </a:r>
            <a:endParaRPr lang="zh-CN" altLang="en-US" dirty="0">
              <a:solidFill>
                <a:srgbClr val="000000"/>
              </a:solidFill>
              <a:latin typeface="Segoe UI"/>
              <a:ea typeface="微软雅黑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990313" y="5262165"/>
            <a:ext cx="6550312" cy="372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/>
              <a:t>在</a:t>
            </a:r>
            <a:r>
              <a:rPr lang="en-US" altLang="zh-CN" sz="1400" dirty="0" err="1"/>
              <a:t>Cpp</a:t>
            </a:r>
            <a:r>
              <a:rPr lang="zh-CN" altLang="en-US" sz="1400" dirty="0"/>
              <a:t>中实现。</a:t>
            </a:r>
          </a:p>
        </p:txBody>
      </p:sp>
    </p:spTree>
    <p:extLst>
      <p:ext uri="{BB962C8B-B14F-4D97-AF65-F5344CB8AC3E}">
        <p14:creationId xmlns:p14="http://schemas.microsoft.com/office/powerpoint/2010/main" val="2909214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049174" y="772510"/>
            <a:ext cx="23615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0000"/>
                </a:solidFill>
                <a:latin typeface="Segoe UI"/>
                <a:ea typeface="微软雅黑"/>
              </a:rPr>
              <a:t>2.Cpp</a:t>
            </a:r>
            <a:r>
              <a:rPr lang="zh-CN" altLang="en-US" sz="3600" b="1" dirty="0">
                <a:solidFill>
                  <a:srgbClr val="000000"/>
                </a:solidFill>
                <a:latin typeface="Segoe UI"/>
                <a:ea typeface="微软雅黑"/>
              </a:rPr>
              <a:t>文件</a:t>
            </a:r>
          </a:p>
        </p:txBody>
      </p:sp>
      <p:grpSp>
        <p:nvGrpSpPr>
          <p:cNvPr id="146" name="组 102"/>
          <p:cNvGrpSpPr/>
          <p:nvPr/>
        </p:nvGrpSpPr>
        <p:grpSpPr>
          <a:xfrm>
            <a:off x="4049174" y="1810126"/>
            <a:ext cx="6900765" cy="727334"/>
            <a:chOff x="910794" y="928946"/>
            <a:chExt cx="3358223" cy="727334"/>
          </a:xfrm>
        </p:grpSpPr>
        <p:sp>
          <p:nvSpPr>
            <p:cNvPr id="147" name="矩形 146"/>
            <p:cNvSpPr/>
            <p:nvPr/>
          </p:nvSpPr>
          <p:spPr>
            <a:xfrm>
              <a:off x="923286" y="953484"/>
              <a:ext cx="3345731" cy="702796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 dirty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48" name="椭圆 147"/>
            <p:cNvSpPr/>
            <p:nvPr/>
          </p:nvSpPr>
          <p:spPr>
            <a:xfrm>
              <a:off x="910794" y="928946"/>
              <a:ext cx="38888" cy="38888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 dirty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49" name="椭圆 148"/>
            <p:cNvSpPr/>
            <p:nvPr/>
          </p:nvSpPr>
          <p:spPr>
            <a:xfrm>
              <a:off x="910794" y="1399954"/>
              <a:ext cx="38888" cy="38888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50" name="椭圆 149"/>
            <p:cNvSpPr/>
            <p:nvPr/>
          </p:nvSpPr>
          <p:spPr>
            <a:xfrm>
              <a:off x="3172663" y="1399954"/>
              <a:ext cx="38888" cy="38888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51" name="椭圆 150"/>
            <p:cNvSpPr/>
            <p:nvPr/>
          </p:nvSpPr>
          <p:spPr>
            <a:xfrm>
              <a:off x="3172000" y="934040"/>
              <a:ext cx="38888" cy="38888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</p:grpSp>
      <p:sp>
        <p:nvSpPr>
          <p:cNvPr id="152" name="矩形 151"/>
          <p:cNvSpPr/>
          <p:nvPr/>
        </p:nvSpPr>
        <p:spPr>
          <a:xfrm>
            <a:off x="4127461" y="1834833"/>
            <a:ext cx="67698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zh-CN" altLang="zh-CN" dirty="0"/>
              <a:t>在构造函数中对各种参数进行了初始化，并且对</a:t>
            </a:r>
            <a:r>
              <a:rPr lang="en-US" altLang="zh-CN" dirty="0"/>
              <a:t>7</a:t>
            </a:r>
            <a:r>
              <a:rPr lang="zh-CN" altLang="zh-CN" dirty="0"/>
              <a:t>中不同的方块形状的</a:t>
            </a:r>
            <a:r>
              <a:rPr lang="en-US" altLang="zh-CN" dirty="0"/>
              <a:t>1-4</a:t>
            </a:r>
            <a:r>
              <a:rPr lang="zh-CN" altLang="en-US" dirty="0"/>
              <a:t>种</a:t>
            </a:r>
            <a:r>
              <a:rPr lang="zh-CN" altLang="zh-CN" dirty="0"/>
              <a:t>接触面信息进行赋值。</a:t>
            </a:r>
          </a:p>
          <a:p>
            <a:endParaRPr lang="zh-CN" altLang="en-US" dirty="0">
              <a:solidFill>
                <a:srgbClr val="000000"/>
              </a:solidFill>
              <a:latin typeface="Segoe UI"/>
              <a:ea typeface="微软雅黑"/>
            </a:endParaRPr>
          </a:p>
        </p:txBody>
      </p:sp>
      <p:grpSp>
        <p:nvGrpSpPr>
          <p:cNvPr id="154" name="组 102"/>
          <p:cNvGrpSpPr/>
          <p:nvPr/>
        </p:nvGrpSpPr>
        <p:grpSpPr>
          <a:xfrm>
            <a:off x="4049174" y="3160482"/>
            <a:ext cx="6900765" cy="1480098"/>
            <a:chOff x="910794" y="928946"/>
            <a:chExt cx="3358223" cy="1480098"/>
          </a:xfrm>
        </p:grpSpPr>
        <p:sp>
          <p:nvSpPr>
            <p:cNvPr id="155" name="矩形 154"/>
            <p:cNvSpPr/>
            <p:nvPr/>
          </p:nvSpPr>
          <p:spPr>
            <a:xfrm>
              <a:off x="923286" y="953484"/>
              <a:ext cx="3345731" cy="1455560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 dirty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56" name="椭圆 155"/>
            <p:cNvSpPr/>
            <p:nvPr/>
          </p:nvSpPr>
          <p:spPr>
            <a:xfrm>
              <a:off x="910794" y="928946"/>
              <a:ext cx="38888" cy="38888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 dirty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57" name="椭圆 156"/>
            <p:cNvSpPr/>
            <p:nvPr/>
          </p:nvSpPr>
          <p:spPr>
            <a:xfrm>
              <a:off x="910794" y="1399954"/>
              <a:ext cx="38888" cy="38888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58" name="椭圆 157"/>
            <p:cNvSpPr/>
            <p:nvPr/>
          </p:nvSpPr>
          <p:spPr>
            <a:xfrm>
              <a:off x="3172663" y="1399954"/>
              <a:ext cx="38888" cy="38888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59" name="椭圆 158"/>
            <p:cNvSpPr/>
            <p:nvPr/>
          </p:nvSpPr>
          <p:spPr>
            <a:xfrm>
              <a:off x="3172000" y="934040"/>
              <a:ext cx="38888" cy="38888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</p:grpSp>
      <p:sp>
        <p:nvSpPr>
          <p:cNvPr id="160" name="矩形 159"/>
          <p:cNvSpPr/>
          <p:nvPr/>
        </p:nvSpPr>
        <p:spPr>
          <a:xfrm>
            <a:off x="4127461" y="3185189"/>
            <a:ext cx="676986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 err="1"/>
              <a:t>OnDraw</a:t>
            </a:r>
            <a:r>
              <a:rPr lang="zh-CN" altLang="zh-CN" dirty="0"/>
              <a:t>方法进行绘制屏幕工作，调用了</a:t>
            </a:r>
            <a:r>
              <a:rPr lang="en-US" altLang="zh-CN" dirty="0" err="1"/>
              <a:t>DcEnvlnitial</a:t>
            </a:r>
            <a:r>
              <a:rPr lang="zh-CN" altLang="zh-CN" dirty="0"/>
              <a:t>方法和</a:t>
            </a:r>
            <a:r>
              <a:rPr lang="en-US" altLang="zh-CN" dirty="0" err="1"/>
              <a:t>DrawGame</a:t>
            </a:r>
            <a:r>
              <a:rPr lang="zh-CN" altLang="zh-CN" dirty="0"/>
              <a:t>方法。其中</a:t>
            </a:r>
            <a:r>
              <a:rPr lang="en-US" altLang="zh-CN" dirty="0" err="1"/>
              <a:t>DcEnvlnitial</a:t>
            </a:r>
            <a:r>
              <a:rPr lang="zh-CN" altLang="zh-CN" dirty="0"/>
              <a:t>方法用于绘图设备环境的初始化，即将内存位图绘制到屏幕中；</a:t>
            </a:r>
            <a:r>
              <a:rPr lang="en-US" altLang="zh-CN" dirty="0" err="1"/>
              <a:t>DrawGame</a:t>
            </a:r>
            <a:r>
              <a:rPr lang="zh-CN" altLang="zh-CN" dirty="0"/>
              <a:t>方法用于绘制游戏界面，包括绘制游戏区域背景，画网格线，绘制小方块，显示游戏级别和总分的汉字描述，绘制下一次将要出现的方块。</a:t>
            </a:r>
          </a:p>
          <a:p>
            <a:endParaRPr lang="zh-CN" altLang="en-US" dirty="0">
              <a:solidFill>
                <a:srgbClr val="000000"/>
              </a:solidFill>
              <a:latin typeface="Segoe UI"/>
              <a:ea typeface="微软雅黑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174" y="5067437"/>
            <a:ext cx="4115374" cy="109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735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049174" y="772510"/>
            <a:ext cx="23615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0000"/>
                </a:solidFill>
                <a:latin typeface="Segoe UI"/>
                <a:ea typeface="微软雅黑"/>
              </a:rPr>
              <a:t>2.Cpp</a:t>
            </a:r>
            <a:r>
              <a:rPr lang="zh-CN" altLang="en-US" sz="3600" b="1" dirty="0">
                <a:solidFill>
                  <a:srgbClr val="000000"/>
                </a:solidFill>
                <a:latin typeface="Segoe UI"/>
                <a:ea typeface="微软雅黑"/>
              </a:rPr>
              <a:t>文件</a:t>
            </a:r>
          </a:p>
        </p:txBody>
      </p:sp>
      <p:grpSp>
        <p:nvGrpSpPr>
          <p:cNvPr id="146" name="组 102"/>
          <p:cNvGrpSpPr/>
          <p:nvPr/>
        </p:nvGrpSpPr>
        <p:grpSpPr>
          <a:xfrm>
            <a:off x="4049174" y="1810126"/>
            <a:ext cx="6900765" cy="1820334"/>
            <a:chOff x="910794" y="928946"/>
            <a:chExt cx="3358223" cy="1820334"/>
          </a:xfrm>
        </p:grpSpPr>
        <p:sp>
          <p:nvSpPr>
            <p:cNvPr id="147" name="矩形 146"/>
            <p:cNvSpPr/>
            <p:nvPr/>
          </p:nvSpPr>
          <p:spPr>
            <a:xfrm>
              <a:off x="923286" y="953484"/>
              <a:ext cx="3345731" cy="1795796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 dirty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48" name="椭圆 147"/>
            <p:cNvSpPr/>
            <p:nvPr/>
          </p:nvSpPr>
          <p:spPr>
            <a:xfrm>
              <a:off x="910794" y="928946"/>
              <a:ext cx="38888" cy="38888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 dirty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49" name="椭圆 148"/>
            <p:cNvSpPr/>
            <p:nvPr/>
          </p:nvSpPr>
          <p:spPr>
            <a:xfrm>
              <a:off x="910794" y="1399954"/>
              <a:ext cx="38888" cy="38888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50" name="椭圆 149"/>
            <p:cNvSpPr/>
            <p:nvPr/>
          </p:nvSpPr>
          <p:spPr>
            <a:xfrm>
              <a:off x="3172663" y="1399954"/>
              <a:ext cx="38888" cy="38888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51" name="椭圆 150"/>
            <p:cNvSpPr/>
            <p:nvPr/>
          </p:nvSpPr>
          <p:spPr>
            <a:xfrm>
              <a:off x="3172000" y="934040"/>
              <a:ext cx="38888" cy="38888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</p:grpSp>
      <p:sp>
        <p:nvSpPr>
          <p:cNvPr id="152" name="矩形 151"/>
          <p:cNvSpPr/>
          <p:nvPr/>
        </p:nvSpPr>
        <p:spPr>
          <a:xfrm>
            <a:off x="4127461" y="1834833"/>
            <a:ext cx="676986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 err="1"/>
              <a:t>OnTimer</a:t>
            </a:r>
            <a:r>
              <a:rPr lang="zh-CN" altLang="zh-CN" dirty="0"/>
              <a:t>方法承担所有驱动工作。首先，如果原来的方块已产生经到底或游戏刚开始，则掉下一个新的方块。这个过程包括</a:t>
            </a:r>
            <a:r>
              <a:rPr lang="en-US" altLang="zh-CN" dirty="0"/>
              <a:t>5</a:t>
            </a:r>
            <a:r>
              <a:rPr lang="zh-CN" altLang="zh-CN" dirty="0"/>
              <a:t>部分：下一个随机方块形状；修改新的下一个方块形状；将旧的下一个方块形状作为当前方块形状使用；判断方块是否到底；判断游戏是否结束。如果不属于上述情况，则方块下落。循环调用</a:t>
            </a:r>
            <a:r>
              <a:rPr lang="en-US" altLang="zh-CN" dirty="0" err="1"/>
              <a:t>OnTimer</a:t>
            </a:r>
            <a:r>
              <a:rPr lang="zh-CN" altLang="zh-CN" dirty="0"/>
              <a:t>方法。</a:t>
            </a:r>
          </a:p>
          <a:p>
            <a:endParaRPr lang="zh-CN" altLang="en-US" dirty="0">
              <a:solidFill>
                <a:srgbClr val="000000"/>
              </a:solidFill>
              <a:latin typeface="Segoe UI"/>
              <a:ea typeface="微软雅黑"/>
            </a:endParaRPr>
          </a:p>
        </p:txBody>
      </p:sp>
      <p:grpSp>
        <p:nvGrpSpPr>
          <p:cNvPr id="154" name="组 102"/>
          <p:cNvGrpSpPr/>
          <p:nvPr/>
        </p:nvGrpSpPr>
        <p:grpSpPr>
          <a:xfrm>
            <a:off x="4074844" y="4312459"/>
            <a:ext cx="6900765" cy="1480098"/>
            <a:chOff x="910794" y="928946"/>
            <a:chExt cx="3358223" cy="1480098"/>
          </a:xfrm>
        </p:grpSpPr>
        <p:sp>
          <p:nvSpPr>
            <p:cNvPr id="155" name="矩形 154"/>
            <p:cNvSpPr/>
            <p:nvPr/>
          </p:nvSpPr>
          <p:spPr>
            <a:xfrm>
              <a:off x="923286" y="953484"/>
              <a:ext cx="3345731" cy="1455560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 dirty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56" name="椭圆 155"/>
            <p:cNvSpPr/>
            <p:nvPr/>
          </p:nvSpPr>
          <p:spPr>
            <a:xfrm>
              <a:off x="910794" y="928946"/>
              <a:ext cx="38888" cy="38888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 dirty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57" name="椭圆 156"/>
            <p:cNvSpPr/>
            <p:nvPr/>
          </p:nvSpPr>
          <p:spPr>
            <a:xfrm>
              <a:off x="910794" y="1399954"/>
              <a:ext cx="38888" cy="38888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58" name="椭圆 157"/>
            <p:cNvSpPr/>
            <p:nvPr/>
          </p:nvSpPr>
          <p:spPr>
            <a:xfrm>
              <a:off x="3172663" y="1399954"/>
              <a:ext cx="38888" cy="38888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59" name="椭圆 158"/>
            <p:cNvSpPr/>
            <p:nvPr/>
          </p:nvSpPr>
          <p:spPr>
            <a:xfrm>
              <a:off x="3172000" y="934040"/>
              <a:ext cx="38888" cy="38888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</p:grpSp>
      <p:sp>
        <p:nvSpPr>
          <p:cNvPr id="160" name="矩形 159"/>
          <p:cNvSpPr/>
          <p:nvPr/>
        </p:nvSpPr>
        <p:spPr>
          <a:xfrm>
            <a:off x="4153131" y="4337166"/>
            <a:ext cx="676986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r>
              <a:rPr lang="en-US" altLang="zh-CN" dirty="0" err="1"/>
              <a:t>OnTimer</a:t>
            </a:r>
            <a:r>
              <a:rPr lang="zh-CN" altLang="zh-CN" dirty="0"/>
              <a:t>方法调用了很多方法。</a:t>
            </a:r>
            <a:r>
              <a:rPr lang="en-US" altLang="zh-CN" dirty="0"/>
              <a:t>Random</a:t>
            </a:r>
            <a:r>
              <a:rPr lang="zh-CN" altLang="zh-CN" dirty="0"/>
              <a:t>用于产生随机数，该随机数代表方块的形状；</a:t>
            </a:r>
            <a:r>
              <a:rPr lang="en-US" altLang="zh-CN" dirty="0" err="1"/>
              <a:t>RectDown</a:t>
            </a:r>
            <a:r>
              <a:rPr lang="zh-CN" altLang="zh-CN" dirty="0"/>
              <a:t>用于当前方块的下降；</a:t>
            </a:r>
            <a:r>
              <a:rPr lang="en-US" altLang="zh-CN" dirty="0" err="1"/>
              <a:t>IsBottom</a:t>
            </a:r>
            <a:r>
              <a:rPr lang="zh-CN" altLang="zh-CN" dirty="0"/>
              <a:t>用于判断方块是否到底并进行销行分数计算；</a:t>
            </a:r>
            <a:r>
              <a:rPr lang="en-US" altLang="zh-CN" dirty="0" err="1"/>
              <a:t>IsLeftLimit</a:t>
            </a:r>
            <a:r>
              <a:rPr lang="zh-CN" altLang="zh-CN" dirty="0"/>
              <a:t>、</a:t>
            </a:r>
            <a:r>
              <a:rPr lang="en-US" altLang="zh-CN" dirty="0" err="1"/>
              <a:t>IsRightLimit</a:t>
            </a:r>
            <a:r>
              <a:rPr lang="zh-CN" altLang="zh-CN" dirty="0"/>
              <a:t>用于判断方块能否左移、右移；</a:t>
            </a:r>
            <a:r>
              <a:rPr lang="en-US" altLang="zh-CN" dirty="0" err="1"/>
              <a:t>RectChange</a:t>
            </a:r>
            <a:r>
              <a:rPr lang="zh-CN" altLang="zh-CN" dirty="0"/>
              <a:t>用于方块的变形；</a:t>
            </a:r>
            <a:r>
              <a:rPr lang="en-US" altLang="zh-CN" dirty="0" err="1"/>
              <a:t>RectArrow</a:t>
            </a:r>
            <a:r>
              <a:rPr lang="zh-CN" altLang="zh-CN" dirty="0"/>
              <a:t>用于当前方块的加速下降、左移和右移。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703" y="1732297"/>
            <a:ext cx="2838846" cy="200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517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049174" y="772510"/>
            <a:ext cx="23615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0000"/>
                </a:solidFill>
                <a:latin typeface="Segoe UI"/>
                <a:ea typeface="微软雅黑"/>
              </a:rPr>
              <a:t>2.Cpp</a:t>
            </a:r>
            <a:r>
              <a:rPr lang="zh-CN" altLang="en-US" sz="3600" b="1" dirty="0">
                <a:solidFill>
                  <a:srgbClr val="000000"/>
                </a:solidFill>
                <a:latin typeface="Segoe UI"/>
                <a:ea typeface="微软雅黑"/>
              </a:rPr>
              <a:t>文件</a:t>
            </a:r>
          </a:p>
        </p:txBody>
      </p:sp>
      <p:grpSp>
        <p:nvGrpSpPr>
          <p:cNvPr id="146" name="组 102"/>
          <p:cNvGrpSpPr/>
          <p:nvPr/>
        </p:nvGrpSpPr>
        <p:grpSpPr>
          <a:xfrm>
            <a:off x="4049174" y="1810126"/>
            <a:ext cx="6900765" cy="1207394"/>
            <a:chOff x="910794" y="928946"/>
            <a:chExt cx="3358223" cy="1207394"/>
          </a:xfrm>
        </p:grpSpPr>
        <p:sp>
          <p:nvSpPr>
            <p:cNvPr id="147" name="矩形 146"/>
            <p:cNvSpPr/>
            <p:nvPr/>
          </p:nvSpPr>
          <p:spPr>
            <a:xfrm>
              <a:off x="923286" y="953484"/>
              <a:ext cx="3345731" cy="1182856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 dirty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48" name="椭圆 147"/>
            <p:cNvSpPr/>
            <p:nvPr/>
          </p:nvSpPr>
          <p:spPr>
            <a:xfrm>
              <a:off x="910794" y="928946"/>
              <a:ext cx="38888" cy="38888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 dirty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49" name="椭圆 148"/>
            <p:cNvSpPr/>
            <p:nvPr/>
          </p:nvSpPr>
          <p:spPr>
            <a:xfrm>
              <a:off x="910794" y="1399954"/>
              <a:ext cx="38888" cy="38888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50" name="椭圆 149"/>
            <p:cNvSpPr/>
            <p:nvPr/>
          </p:nvSpPr>
          <p:spPr>
            <a:xfrm>
              <a:off x="3172663" y="1399954"/>
              <a:ext cx="38888" cy="38888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51" name="椭圆 150"/>
            <p:cNvSpPr/>
            <p:nvPr/>
          </p:nvSpPr>
          <p:spPr>
            <a:xfrm>
              <a:off x="3172000" y="934040"/>
              <a:ext cx="38888" cy="38888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</p:grpSp>
      <p:sp>
        <p:nvSpPr>
          <p:cNvPr id="152" name="矩形 151"/>
          <p:cNvSpPr/>
          <p:nvPr/>
        </p:nvSpPr>
        <p:spPr>
          <a:xfrm>
            <a:off x="4127461" y="1834833"/>
            <a:ext cx="676986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）</a:t>
            </a:r>
            <a:r>
              <a:rPr lang="en-US" altLang="zh-CN" dirty="0" err="1"/>
              <a:t>OnKeyDown</a:t>
            </a:r>
            <a:r>
              <a:rPr lang="zh-CN" altLang="zh-CN" dirty="0"/>
              <a:t>方法用于处理用户的输入控制方块的左移，右移，加速和变形。接收到左、右和下箭头都调用</a:t>
            </a:r>
            <a:r>
              <a:rPr lang="en-US" altLang="zh-CN" dirty="0" err="1"/>
              <a:t>RectArrow</a:t>
            </a:r>
            <a:r>
              <a:rPr lang="zh-CN" altLang="zh-CN" dirty="0"/>
              <a:t>方法进行方块的左移、右移和加速，但是</a:t>
            </a:r>
            <a:r>
              <a:rPr lang="en-US" altLang="zh-CN" dirty="0" err="1"/>
              <a:t>RectArrow</a:t>
            </a:r>
            <a:r>
              <a:rPr lang="zh-CN" altLang="zh-CN" dirty="0"/>
              <a:t>方法参数不同；接收到上箭头调用</a:t>
            </a:r>
            <a:r>
              <a:rPr lang="en-US" altLang="zh-CN" dirty="0" err="1"/>
              <a:t>RectChange</a:t>
            </a:r>
            <a:r>
              <a:rPr lang="zh-CN" altLang="zh-CN" dirty="0"/>
              <a:t>方法进行方块的变形。</a:t>
            </a:r>
          </a:p>
          <a:p>
            <a:endParaRPr lang="zh-CN" altLang="en-US" dirty="0">
              <a:solidFill>
                <a:srgbClr val="000000"/>
              </a:solidFill>
              <a:latin typeface="Segoe UI"/>
              <a:ea typeface="微软雅黑"/>
            </a:endParaRPr>
          </a:p>
        </p:txBody>
      </p:sp>
      <p:grpSp>
        <p:nvGrpSpPr>
          <p:cNvPr id="154" name="组 102"/>
          <p:cNvGrpSpPr/>
          <p:nvPr/>
        </p:nvGrpSpPr>
        <p:grpSpPr>
          <a:xfrm>
            <a:off x="4049174" y="4280622"/>
            <a:ext cx="6900765" cy="697498"/>
            <a:chOff x="910794" y="928946"/>
            <a:chExt cx="3358223" cy="697498"/>
          </a:xfrm>
        </p:grpSpPr>
        <p:sp>
          <p:nvSpPr>
            <p:cNvPr id="155" name="矩形 154"/>
            <p:cNvSpPr/>
            <p:nvPr/>
          </p:nvSpPr>
          <p:spPr>
            <a:xfrm>
              <a:off x="923286" y="953484"/>
              <a:ext cx="3345731" cy="672960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 dirty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56" name="椭圆 155"/>
            <p:cNvSpPr/>
            <p:nvPr/>
          </p:nvSpPr>
          <p:spPr>
            <a:xfrm>
              <a:off x="910794" y="928946"/>
              <a:ext cx="38888" cy="38888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 dirty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57" name="椭圆 156"/>
            <p:cNvSpPr/>
            <p:nvPr/>
          </p:nvSpPr>
          <p:spPr>
            <a:xfrm>
              <a:off x="910794" y="1399954"/>
              <a:ext cx="38888" cy="38888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58" name="椭圆 157"/>
            <p:cNvSpPr/>
            <p:nvPr/>
          </p:nvSpPr>
          <p:spPr>
            <a:xfrm>
              <a:off x="3172663" y="1399954"/>
              <a:ext cx="38888" cy="38888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59" name="椭圆 158"/>
            <p:cNvSpPr/>
            <p:nvPr/>
          </p:nvSpPr>
          <p:spPr>
            <a:xfrm>
              <a:off x="3172000" y="934040"/>
              <a:ext cx="38888" cy="38888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</p:grpSp>
      <p:sp>
        <p:nvSpPr>
          <p:cNvPr id="160" name="矩形 159"/>
          <p:cNvSpPr/>
          <p:nvPr/>
        </p:nvSpPr>
        <p:spPr>
          <a:xfrm>
            <a:off x="4127461" y="4305329"/>
            <a:ext cx="67698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dirty="0"/>
              <a:t>（</a:t>
            </a:r>
            <a:r>
              <a:rPr lang="en-US" altLang="zh-CN" dirty="0"/>
              <a:t>6</a:t>
            </a:r>
            <a:r>
              <a:rPr lang="zh-CN" altLang="en-US" dirty="0"/>
              <a:t>）</a:t>
            </a:r>
            <a:r>
              <a:rPr lang="en-US" altLang="zh-CN" dirty="0" err="1"/>
              <a:t>OnGameStart</a:t>
            </a:r>
            <a:r>
              <a:rPr lang="zh-CN" altLang="zh-CN" dirty="0"/>
              <a:t>方法游戏开始；</a:t>
            </a:r>
            <a:r>
              <a:rPr lang="en-US" altLang="zh-CN" dirty="0" err="1"/>
              <a:t>OnGamePaush</a:t>
            </a:r>
            <a:r>
              <a:rPr lang="zh-CN" altLang="zh-CN" dirty="0"/>
              <a:t>方法游戏暂停；</a:t>
            </a:r>
            <a:r>
              <a:rPr lang="en-US" altLang="zh-CN" dirty="0" err="1"/>
              <a:t>OnGameRnd</a:t>
            </a:r>
            <a:r>
              <a:rPr lang="zh-CN" altLang="zh-CN" dirty="0"/>
              <a:t>方法游戏结束；</a:t>
            </a:r>
            <a:r>
              <a:rPr lang="en-US" altLang="zh-CN" dirty="0" err="1"/>
              <a:t>InvalidateCurrent</a:t>
            </a:r>
            <a:r>
              <a:rPr lang="zh-CN" altLang="zh-CN" dirty="0"/>
              <a:t>方法刷新当前区域。</a:t>
            </a:r>
          </a:p>
          <a:p>
            <a:endParaRPr lang="zh-CN" altLang="en-US" dirty="0">
              <a:solidFill>
                <a:srgbClr val="000000"/>
              </a:solidFill>
              <a:latin typeface="Segoe UI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744089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31257" y="3061406"/>
            <a:ext cx="11146606" cy="937764"/>
          </a:xfrm>
        </p:spPr>
        <p:txBody>
          <a:bodyPr/>
          <a:lstStyle/>
          <a:p>
            <a:r>
              <a:rPr lang="en-US" altLang="zh-CN" dirty="0">
                <a:latin typeface="Segoe UI"/>
                <a:ea typeface="微软雅黑"/>
              </a:rPr>
              <a:t>THANK</a:t>
            </a:r>
            <a:r>
              <a:rPr lang="zh-CN" altLang="en-US" dirty="0">
                <a:latin typeface="Segoe UI"/>
                <a:ea typeface="微软雅黑"/>
              </a:rPr>
              <a:t> </a:t>
            </a:r>
            <a:r>
              <a:rPr lang="en-US" altLang="zh-CN" dirty="0">
                <a:latin typeface="Segoe UI"/>
                <a:ea typeface="微软雅黑"/>
              </a:rPr>
              <a:t>YOU</a:t>
            </a:r>
            <a:r>
              <a:rPr lang="zh-CN" altLang="en-US" dirty="0">
                <a:latin typeface="Segoe UI"/>
                <a:ea typeface="微软雅黑"/>
              </a:rPr>
              <a:t> </a:t>
            </a:r>
            <a:r>
              <a:rPr lang="en-US" altLang="zh-CN" dirty="0">
                <a:latin typeface="Segoe UI"/>
                <a:ea typeface="微软雅黑"/>
              </a:rPr>
              <a:t>FOR</a:t>
            </a:r>
            <a:r>
              <a:rPr lang="zh-CN" altLang="en-US" dirty="0">
                <a:latin typeface="Segoe UI"/>
                <a:ea typeface="微软雅黑"/>
              </a:rPr>
              <a:t> </a:t>
            </a:r>
            <a:r>
              <a:rPr lang="en-US" altLang="zh-CN" dirty="0">
                <a:latin typeface="Segoe UI"/>
                <a:ea typeface="微软雅黑"/>
              </a:rPr>
              <a:t>WATCHING</a:t>
            </a:r>
          </a:p>
        </p:txBody>
      </p:sp>
    </p:spTree>
    <p:extLst>
      <p:ext uri="{BB962C8B-B14F-4D97-AF65-F5344CB8AC3E}">
        <p14:creationId xmlns:p14="http://schemas.microsoft.com/office/powerpoint/2010/main" val="163617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520</Words>
  <Application>Microsoft Office PowerPoint</Application>
  <PresentationFormat>宽屏</PresentationFormat>
  <Paragraphs>20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等线</vt:lpstr>
      <vt:lpstr>等线 Light</vt:lpstr>
      <vt:lpstr>Microsoft YaHei</vt:lpstr>
      <vt:lpstr>Microsoft YaHei</vt:lpstr>
      <vt:lpstr>Arial</vt:lpstr>
      <vt:lpstr>Segoe UI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王佳颉</dc:creator>
  <cp:lastModifiedBy>王佳颉</cp:lastModifiedBy>
  <cp:revision>8</cp:revision>
  <dcterms:created xsi:type="dcterms:W3CDTF">2016-05-24T15:20:09Z</dcterms:created>
  <dcterms:modified xsi:type="dcterms:W3CDTF">2016-06-08T06:17:45Z</dcterms:modified>
</cp:coreProperties>
</file>