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2"/>
  </p:sldMasterIdLst>
  <p:notesMasterIdLst>
    <p:notesMasterId r:id="rId11"/>
  </p:notesMasterIdLst>
  <p:sldIdLst>
    <p:sldId id="256" r:id="rId3"/>
    <p:sldId id="257" r:id="rId4"/>
    <p:sldId id="258" r:id="rId5"/>
    <p:sldId id="259" r:id="rId6"/>
    <p:sldId id="260" r:id="rId7"/>
    <p:sldId id="261" r:id="rId8"/>
    <p:sldId id="262" r:id="rId9"/>
    <p:sldId id="263"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73721" autoAdjust="0"/>
  </p:normalViewPr>
  <p:slideViewPr>
    <p:cSldViewPr>
      <p:cViewPr varScale="1">
        <p:scale>
          <a:sx n="76" d="100"/>
          <a:sy n="76" d="100"/>
        </p:scale>
        <p:origin x="1284"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813B485-81AF-4CDB-9C01-BD96489CE8C1}" type="datetimeFigureOut">
              <a:rPr lang="en-US" smtClean="0"/>
              <a:pPr/>
              <a:t>7/20/2015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6875B07-7B32-4C01-A8D7-BD825825E3E2}" type="slidenum">
              <a:rPr lang="en-US" smtClean="0"/>
              <a:pPr/>
              <a:t>‹#›</a:t>
            </a:fld>
            <a:endParaRPr lang="en-US"/>
          </a:p>
        </p:txBody>
      </p:sp>
    </p:spTree>
    <p:extLst>
      <p:ext uri="{BB962C8B-B14F-4D97-AF65-F5344CB8AC3E}">
        <p14:creationId xmlns:p14="http://schemas.microsoft.com/office/powerpoint/2010/main" val="41645333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Notes Placeholder 8"/>
          <p:cNvSpPr>
            <a:spLocks noGrp="1"/>
          </p:cNvSpPr>
          <p:nvPr>
            <p:ph type="body" idx="1"/>
          </p:nvPr>
        </p:nvSpPr>
        <p:spPr/>
        <p:txBody>
          <a:bodyPr>
            <a:normAutofit fontScale="55000" lnSpcReduction="20000"/>
          </a:bodyPr>
          <a:lstStyle/>
          <a:p>
            <a:r>
              <a:rPr lang="zh-CN" altLang="en-US" sz="1400" b="1" i="0" noProof="0" dirty="0" smtClean="0">
                <a:ea typeface="宋体" pitchFamily="2" charset="-122"/>
              </a:rPr>
              <a:t>包含映像题注的图片</a:t>
            </a:r>
          </a:p>
          <a:p>
            <a:r>
              <a:rPr lang="zh-CN" altLang="en-US" sz="1400" noProof="0" dirty="0" smtClean="0">
                <a:ea typeface="宋体" pitchFamily="2" charset="-122"/>
              </a:rPr>
              <a:t>（基本）</a:t>
            </a:r>
          </a:p>
          <a:p>
            <a:endParaRPr lang="zh-CN" altLang="en-US" sz="1200" noProof="0" dirty="0" smtClean="0">
              <a:ea typeface="宋体" pitchFamily="2" charset="-122"/>
            </a:endParaRPr>
          </a:p>
          <a:p>
            <a:endParaRPr lang="zh-CN" altLang="en-US" sz="1200" noProof="0" dirty="0" smtClean="0">
              <a:ea typeface="宋体" pitchFamily="2" charset="-122"/>
            </a:endParaRPr>
          </a:p>
          <a:p>
            <a:r>
              <a:rPr lang="zh-CN" altLang="en-US" sz="1200" noProof="0" dirty="0" smtClean="0">
                <a:ea typeface="宋体" pitchFamily="2" charset="-122"/>
              </a:rPr>
              <a:t>若要重现此幻灯片上的图片效果，请执行</a:t>
            </a:r>
            <a:r>
              <a:rPr lang="zh-CN" altLang="en-US" sz="1200" baseline="0" noProof="0" dirty="0" smtClean="0">
                <a:ea typeface="宋体" pitchFamily="2" charset="-122"/>
              </a:rPr>
              <a:t>以下操作：</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zh-CN" altLang="en-US" sz="1200" baseline="0" noProof="0" dirty="0" smtClean="0">
                <a:ea typeface="宋体" pitchFamily="2" charset="-122"/>
              </a:rPr>
              <a:t>在“开始”选项卡上的“幻灯片”组中，单击“版式”，然后单击“空白”。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zh-CN" altLang="en-US" sz="1200" baseline="0" noProof="0" dirty="0" smtClean="0">
                <a:ea typeface="宋体" pitchFamily="2" charset="-122"/>
              </a:rPr>
              <a:t>在“插入”选项卡上的“图像”组中，单击“图片”。在“插入图片”对话框中，选择一个图片，然后单击“插入”。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zh-CN" altLang="en-US" sz="1200" kern="1200" noProof="0" dirty="0" smtClean="0">
                <a:solidFill>
                  <a:schemeClr val="tx1"/>
                </a:solidFill>
                <a:effectLst/>
                <a:latin typeface="+mn-lt"/>
                <a:ea typeface="宋体" pitchFamily="2" charset="-122"/>
                <a:cs typeface="+mn-cs"/>
              </a:rPr>
              <a:t>在“图片工具”下的“格式”选项卡上的“大小”组中，单击“大小和位置”对话框启动器。在“设置图片格式”对话框中，调整图片大小或剪裁图像，将其高度设置为“</a:t>
            </a:r>
            <a:r>
              <a:rPr lang="en-US" altLang="zh-CN" sz="1200" kern="1200" noProof="0" dirty="0" smtClean="0">
                <a:solidFill>
                  <a:schemeClr val="tx1"/>
                </a:solidFill>
                <a:effectLst/>
                <a:latin typeface="+mn-lt"/>
                <a:ea typeface="宋体" pitchFamily="2" charset="-122"/>
                <a:cs typeface="+mn-cs"/>
              </a:rPr>
              <a:t>3.17””</a:t>
            </a:r>
            <a:r>
              <a:rPr lang="zh-CN" altLang="en-US" sz="1200" kern="1200" noProof="0" dirty="0" smtClean="0">
                <a:solidFill>
                  <a:schemeClr val="tx1"/>
                </a:solidFill>
                <a:effectLst/>
                <a:latin typeface="+mn-lt"/>
                <a:ea typeface="宋体" pitchFamily="2" charset="-122"/>
                <a:cs typeface="+mn-cs"/>
              </a:rPr>
              <a:t>，宽度设置为“</a:t>
            </a:r>
            <a:r>
              <a:rPr lang="en-US" altLang="zh-CN" sz="1200" kern="1200" noProof="0" dirty="0" smtClean="0">
                <a:solidFill>
                  <a:schemeClr val="tx1"/>
                </a:solidFill>
                <a:effectLst/>
                <a:latin typeface="+mn-lt"/>
                <a:ea typeface="宋体" pitchFamily="2" charset="-122"/>
                <a:cs typeface="+mn-cs"/>
              </a:rPr>
              <a:t>10””</a:t>
            </a:r>
            <a:r>
              <a:rPr lang="zh-CN" altLang="en-US" sz="1200" kern="1200" noProof="0" dirty="0" smtClean="0">
                <a:solidFill>
                  <a:schemeClr val="tx1"/>
                </a:solidFill>
                <a:effectLst/>
                <a:latin typeface="+mn-lt"/>
                <a:ea typeface="宋体" pitchFamily="2" charset="-122"/>
                <a:cs typeface="+mn-cs"/>
              </a:rPr>
              <a:t>。若要裁剪图片，请单击左窗格中的“裁剪”，然后在右窗格中的“裁剪位置”下，在“高度”、“宽度”、“左对齐”和“顶端对齐”框中输入值。若要调整图片的大小，请单击左窗格中的“大小”，然后在右窗格中的“尺寸和旋转”下，在“高度”和“宽度”框中输入值。</a:t>
            </a:r>
            <a:endParaRPr lang="zh-CN" altLang="en-US" sz="1200" baseline="0" noProof="0" dirty="0" smtClean="0">
              <a:ea typeface="宋体" pitchFamily="2" charset="-122"/>
            </a:endParaRP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zh-CN" altLang="en-US" sz="1200" baseline="0" noProof="0" dirty="0" smtClean="0">
                <a:ea typeface="宋体" pitchFamily="2" charset="-122"/>
              </a:rPr>
              <a:t>选择图片。在“开始”选项卡上的“绘图”组中，单击“排列”，指向“对齐”，然后执行以下操作：</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zh-CN" altLang="en-US" sz="1200" baseline="0" noProof="0" dirty="0" smtClean="0">
                <a:ea typeface="宋体" pitchFamily="2" charset="-122"/>
              </a:rPr>
              <a:t>单击“对齐幻灯片”。 </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zh-CN" altLang="en-US" sz="1200" baseline="0" noProof="0" dirty="0" smtClean="0">
                <a:ea typeface="宋体" pitchFamily="2" charset="-122"/>
              </a:rPr>
              <a:t>单击“顶端对齐”。</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zh-CN" altLang="en-US" sz="1200" baseline="0" noProof="0" dirty="0" smtClean="0">
                <a:ea typeface="宋体" pitchFamily="2" charset="-122"/>
              </a:rPr>
              <a:t>在“图片工具”下的“格式”选项卡上的“图片样式”组中，单击“图片效果”，指向“映像”，然后在“映像变体”下单击“半映像，接触”（第一行，从左起第二个选项）。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zh-CN" altLang="en-US" sz="1200" i="0" noProof="0" dirty="0" smtClean="0">
                <a:ea typeface="宋体" pitchFamily="2" charset="-122"/>
              </a:rPr>
              <a:t>在</a:t>
            </a:r>
            <a:r>
              <a:rPr lang="zh-CN" altLang="en-US" sz="1200" i="0" baseline="0" noProof="0" dirty="0" smtClean="0">
                <a:ea typeface="宋体" pitchFamily="2" charset="-122"/>
              </a:rPr>
              <a:t>“插入”选项卡上的“文本”组中，单击“文本框”，然后在幻灯片中拖动以绘制文本框。</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zh-CN" altLang="en-US" sz="1200" i="0" baseline="0" noProof="0" dirty="0" smtClean="0">
                <a:ea typeface="宋体" pitchFamily="2" charset="-122"/>
              </a:rPr>
              <a:t>在文本框中输入文本，选择文本，然后</a:t>
            </a:r>
            <a:r>
              <a:rPr lang="zh-CN" altLang="en-US" sz="1200" i="0" noProof="0" dirty="0" smtClean="0">
                <a:ea typeface="宋体" pitchFamily="2" charset="-122"/>
              </a:rPr>
              <a:t>在</a:t>
            </a:r>
            <a:r>
              <a:rPr lang="zh-CN" altLang="en-US" sz="1200" i="0" baseline="0" noProof="0" dirty="0" smtClean="0">
                <a:ea typeface="宋体" pitchFamily="2" charset="-122"/>
              </a:rPr>
              <a:t>“开始”选项卡上的“字体”组中，从“字体”列表中选择“效果”，然后在“字号”框中输入“</a:t>
            </a:r>
            <a:r>
              <a:rPr lang="en-US" altLang="zh-CN" sz="1200" i="0" baseline="0" noProof="0" dirty="0" smtClean="0">
                <a:ea typeface="宋体" pitchFamily="2" charset="-122"/>
              </a:rPr>
              <a:t>42”</a:t>
            </a:r>
            <a:r>
              <a:rPr lang="zh-CN" altLang="en-US" sz="1200" i="0" baseline="0" noProof="0" dirty="0" smtClean="0">
                <a:ea typeface="宋体" pitchFamily="2" charset="-122"/>
              </a:rPr>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zh-CN" altLang="en-US" sz="1200" i="0" baseline="0" noProof="0" dirty="0" smtClean="0">
                <a:ea typeface="宋体" pitchFamily="2" charset="-122"/>
              </a:rPr>
              <a:t>在“开始”选项卡上的“段落”组中，单击“文本右对齐”，使文本框中的文本靠右对齐。</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zh-CN" altLang="en-US" sz="1200" i="0" baseline="0" noProof="0" dirty="0" smtClean="0">
                <a:ea typeface="宋体" pitchFamily="2" charset="-122"/>
              </a:rPr>
              <a:t>选择文本框。 在“绘图工具”下的“格式”选项卡上的“艺术字样式”组中，单击“文字效果”，指向“映像”，然后在“映像变体”下单击“半映像，接触”（第一行，从左起第二个选项）。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zh-CN" altLang="en-US" sz="1200" i="0" baseline="0" noProof="0" dirty="0" smtClean="0">
                <a:ea typeface="宋体" pitchFamily="2" charset="-122"/>
              </a:rPr>
              <a:t>在“绘图工具”下的“格式”选项卡上的“艺术字样式”组中，单击“设置文字效果格式”对话框启动器。 在“设置文字效果格式”对话框中，单击左窗格中的“文本填充”，在“文本填充”窗格中选择“纯色填充”，然后执行以下操作：</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zh-CN" altLang="en-US" sz="1200" i="0" baseline="0" noProof="0" dirty="0" smtClean="0">
                <a:ea typeface="宋体" pitchFamily="2" charset="-122"/>
              </a:rPr>
              <a:t>单击“颜色”旁边的按钮，然后在“主题颜色”下单击“白色，背景 </a:t>
            </a:r>
            <a:r>
              <a:rPr lang="en-US" altLang="zh-CN" sz="1200" i="0" baseline="0" noProof="0" dirty="0" smtClean="0">
                <a:ea typeface="宋体" pitchFamily="2" charset="-122"/>
              </a:rPr>
              <a:t>1”</a:t>
            </a:r>
            <a:r>
              <a:rPr lang="zh-CN" altLang="en-US" sz="1200" i="0" baseline="0" noProof="0" dirty="0" smtClean="0">
                <a:ea typeface="宋体" pitchFamily="2" charset="-122"/>
              </a:rPr>
              <a:t>（第一行，从左起第一个选项）。 </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zh-CN" altLang="en-US" sz="1200" i="0" baseline="0" noProof="0" dirty="0" smtClean="0">
                <a:ea typeface="宋体" pitchFamily="2" charset="-122"/>
              </a:rPr>
              <a:t>在“透明度”框中，输入“</a:t>
            </a:r>
            <a:r>
              <a:rPr lang="en-US" altLang="zh-CN" sz="1200" i="0" baseline="0" noProof="0" dirty="0" smtClean="0">
                <a:ea typeface="宋体" pitchFamily="2" charset="-122"/>
              </a:rPr>
              <a:t>12%”</a:t>
            </a:r>
            <a:r>
              <a:rPr lang="zh-CN" altLang="en-US" sz="1200" i="0" baseline="0" noProof="0" dirty="0" smtClean="0">
                <a:ea typeface="宋体" pitchFamily="2" charset="-122"/>
              </a:rPr>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zh-CN" altLang="en-US" sz="1200" noProof="0" dirty="0" smtClean="0">
                <a:ea typeface="宋体" pitchFamily="2" charset="-122"/>
              </a:rPr>
              <a:t>在幻灯片中，可以根据需要将文本框拖动到图片上进行定位。 </a:t>
            </a:r>
          </a:p>
          <a:p>
            <a:endParaRPr lang="zh-CN" altLang="en-US" sz="1200" noProof="0" dirty="0" smtClean="0">
              <a:ea typeface="宋体" pitchFamily="2" charset="-122"/>
            </a:endParaRPr>
          </a:p>
          <a:p>
            <a:endParaRPr lang="zh-CN" altLang="en-US" sz="1200" noProof="0" dirty="0" smtClean="0">
              <a:ea typeface="宋体" pitchFamily="2" charset="-122"/>
            </a:endParaRPr>
          </a:p>
          <a:p>
            <a:r>
              <a:rPr lang="zh-CN" altLang="en-US" sz="1200" kern="1200" noProof="0" dirty="0" smtClean="0">
                <a:solidFill>
                  <a:schemeClr val="tx1"/>
                </a:solidFill>
                <a:latin typeface="+mn-lt"/>
                <a:ea typeface="宋体" pitchFamily="2" charset="-122"/>
                <a:cs typeface="+mn-cs"/>
              </a:rPr>
              <a:t>若要重现此幻灯片上的背景，请执行以下操作： </a:t>
            </a:r>
          </a:p>
          <a:p>
            <a:pPr marL="228600" lvl="0" indent="-228600">
              <a:buFont typeface="+mj-lt"/>
              <a:buAutoNum type="arabicPeriod"/>
            </a:pPr>
            <a:r>
              <a:rPr lang="zh-CN" altLang="en-US" sz="1200" kern="1200" noProof="0" dirty="0" smtClean="0">
                <a:solidFill>
                  <a:schemeClr val="tx1"/>
                </a:solidFill>
                <a:latin typeface="+mn-lt"/>
                <a:ea typeface="宋体" pitchFamily="2" charset="-122"/>
                <a:cs typeface="+mn-cs"/>
              </a:rPr>
              <a:t>右键单击幻灯片背景区域，然后单击“设置背景格式”。在“设置背景格式”对话框中，单击左窗格中的“填充”，选择“填充”窗格中的“渐变填充”，然后执行以下操作：</a:t>
            </a:r>
          </a:p>
          <a:p>
            <a:pPr marL="685800" lvl="1" indent="-228600">
              <a:buFont typeface="Arial" pitchFamily="34" charset="0"/>
              <a:buChar char="•"/>
            </a:pPr>
            <a:r>
              <a:rPr lang="zh-CN" altLang="en-US" sz="1200" kern="1200" noProof="0" dirty="0" smtClean="0">
                <a:solidFill>
                  <a:schemeClr val="tx1"/>
                </a:solidFill>
                <a:latin typeface="+mn-lt"/>
                <a:ea typeface="宋体" pitchFamily="2" charset="-122"/>
                <a:cs typeface="+mn-cs"/>
              </a:rPr>
              <a:t>在“类型”列表中，选择“射线”。</a:t>
            </a:r>
          </a:p>
          <a:p>
            <a:pPr marL="685800" lvl="1" indent="-228600">
              <a:buFont typeface="Arial" pitchFamily="34" charset="0"/>
              <a:buChar char="•"/>
            </a:pPr>
            <a:r>
              <a:rPr lang="zh-CN" altLang="en-US" sz="1200" kern="1200" noProof="0" dirty="0" smtClean="0">
                <a:solidFill>
                  <a:schemeClr val="tx1"/>
                </a:solidFill>
                <a:latin typeface="+mn-lt"/>
                <a:ea typeface="宋体" pitchFamily="2" charset="-122"/>
                <a:cs typeface="+mn-cs"/>
              </a:rPr>
              <a:t>单击“方向”旁边的按钮，然后单击“中心辐射”</a:t>
            </a:r>
            <a:r>
              <a:rPr lang="zh-CN" altLang="en-US" sz="1200" b="0" kern="1200" noProof="0" dirty="0" smtClean="0">
                <a:solidFill>
                  <a:schemeClr val="tx1"/>
                </a:solidFill>
                <a:latin typeface="+mn-lt"/>
                <a:ea typeface="宋体" pitchFamily="2" charset="-122"/>
                <a:cs typeface="+mn-cs"/>
              </a:rPr>
              <a:t>（从左起第三个选项）。</a:t>
            </a:r>
            <a:endParaRPr lang="zh-CN" altLang="en-US" sz="1200" b="1" kern="1200" noProof="0" dirty="0" smtClean="0">
              <a:solidFill>
                <a:schemeClr val="tx1"/>
              </a:solidFill>
              <a:latin typeface="+mn-lt"/>
              <a:ea typeface="宋体" pitchFamily="2" charset="-122"/>
              <a:cs typeface="+mn-cs"/>
            </a:endParaRPr>
          </a:p>
          <a:p>
            <a:pPr marL="685800" lvl="1" indent="-228600">
              <a:buFont typeface="Arial" pitchFamily="34" charset="0"/>
              <a:buChar char="•"/>
            </a:pPr>
            <a:r>
              <a:rPr lang="zh-CN" altLang="en-US" sz="1200" kern="1200" noProof="0" dirty="0" smtClean="0">
                <a:solidFill>
                  <a:schemeClr val="tx1"/>
                </a:solidFill>
                <a:latin typeface="+mn-lt"/>
                <a:ea typeface="宋体" pitchFamily="2" charset="-122"/>
                <a:cs typeface="+mn-cs"/>
              </a:rPr>
              <a:t>在“渐变光圈”下，单击</a:t>
            </a:r>
            <a:r>
              <a:rPr lang="zh-CN" altLang="en-US" sz="1200" b="0" kern="1200" noProof="0" dirty="0" smtClean="0">
                <a:solidFill>
                  <a:schemeClr val="tx1"/>
                </a:solidFill>
                <a:latin typeface="+mn-lt"/>
                <a:ea typeface="宋体" pitchFamily="2" charset="-122"/>
                <a:cs typeface="+mn-cs"/>
              </a:rPr>
              <a:t>“添加”或</a:t>
            </a:r>
            <a:r>
              <a:rPr lang="zh-CN" altLang="en-US" sz="1200" kern="1200" noProof="0" dirty="0" smtClean="0">
                <a:solidFill>
                  <a:schemeClr val="tx1"/>
                </a:solidFill>
                <a:latin typeface="+mn-lt"/>
                <a:ea typeface="宋体" pitchFamily="2" charset="-122"/>
                <a:cs typeface="+mn-cs"/>
              </a:rPr>
              <a:t>“删除”，直到幻灯片中</a:t>
            </a:r>
            <a:r>
              <a:rPr lang="zh-CN" altLang="en-US" sz="1200" kern="1200" baseline="0" noProof="0" dirty="0" smtClean="0">
                <a:solidFill>
                  <a:schemeClr val="tx1"/>
                </a:solidFill>
                <a:latin typeface="+mn-lt"/>
                <a:ea typeface="宋体" pitchFamily="2" charset="-122"/>
                <a:cs typeface="+mn-cs"/>
              </a:rPr>
              <a:t>出现两个光圈</a:t>
            </a:r>
            <a:r>
              <a:rPr lang="zh-CN" altLang="en-US" sz="1200" kern="1200" noProof="0" dirty="0" smtClean="0">
                <a:solidFill>
                  <a:schemeClr val="tx1"/>
                </a:solidFill>
                <a:latin typeface="+mn-lt"/>
                <a:ea typeface="宋体" pitchFamily="2" charset="-122"/>
                <a:cs typeface="+mn-cs"/>
              </a:rPr>
              <a:t>。</a:t>
            </a:r>
          </a:p>
          <a:p>
            <a:pPr marL="228600" lvl="0" indent="-228600">
              <a:buFont typeface="+mj-lt"/>
              <a:buAutoNum type="arabicPeriod"/>
            </a:pPr>
            <a:r>
              <a:rPr lang="zh-CN" altLang="en-US" sz="1200" kern="1200" noProof="0" dirty="0" smtClean="0">
                <a:solidFill>
                  <a:schemeClr val="tx1"/>
                </a:solidFill>
                <a:latin typeface="+mn-lt"/>
                <a:ea typeface="宋体" pitchFamily="2" charset="-122"/>
                <a:cs typeface="+mn-cs"/>
              </a:rPr>
              <a:t>还是在“渐变光圈”下，按照以下步骤自定义您添加的渐变光圈：</a:t>
            </a:r>
          </a:p>
          <a:p>
            <a:pPr marL="685800" lvl="1" indent="-228600">
              <a:buFont typeface="Arial" pitchFamily="34" charset="0"/>
              <a:buChar char="•"/>
            </a:pPr>
            <a:r>
              <a:rPr lang="zh-CN" altLang="en-US" sz="1200" kern="1200" noProof="0" dirty="0" smtClean="0">
                <a:solidFill>
                  <a:schemeClr val="tx1"/>
                </a:solidFill>
                <a:latin typeface="+mn-lt"/>
                <a:ea typeface="宋体" pitchFamily="2" charset="-122"/>
                <a:cs typeface="+mn-cs"/>
              </a:rPr>
              <a:t>从列表中选择“光圈 </a:t>
            </a:r>
            <a:r>
              <a:rPr lang="en-US" altLang="zh-CN" sz="1200" kern="1200" noProof="0" dirty="0" smtClean="0">
                <a:solidFill>
                  <a:schemeClr val="tx1"/>
                </a:solidFill>
                <a:latin typeface="+mn-lt"/>
                <a:ea typeface="宋体" pitchFamily="2" charset="-122"/>
                <a:cs typeface="+mn-cs"/>
              </a:rPr>
              <a:t>1”</a:t>
            </a:r>
            <a:r>
              <a:rPr lang="zh-CN" altLang="en-US" sz="1200" kern="1200" noProof="0" dirty="0" smtClean="0">
                <a:solidFill>
                  <a:schemeClr val="tx1"/>
                </a:solidFill>
                <a:latin typeface="+mn-lt"/>
                <a:ea typeface="宋体" pitchFamily="2" charset="-122"/>
                <a:cs typeface="+mn-cs"/>
              </a:rPr>
              <a:t>，然后执行以下操作：</a:t>
            </a:r>
          </a:p>
          <a:p>
            <a:pPr marL="1143000" lvl="2" indent="-228600">
              <a:buFont typeface="Arial" pitchFamily="34" charset="0"/>
              <a:buChar char="•"/>
            </a:pPr>
            <a:r>
              <a:rPr lang="zh-CN" altLang="en-US" sz="1200" kern="1200" noProof="0" dirty="0" smtClean="0">
                <a:solidFill>
                  <a:schemeClr val="tx1"/>
                </a:solidFill>
                <a:latin typeface="+mn-lt"/>
                <a:ea typeface="宋体" pitchFamily="2" charset="-122"/>
                <a:cs typeface="+mn-cs"/>
              </a:rPr>
              <a:t>在“光圈位置”框中，输入“</a:t>
            </a:r>
            <a:r>
              <a:rPr lang="en-US" altLang="zh-CN" sz="1200" kern="1200" noProof="0" dirty="0" smtClean="0">
                <a:solidFill>
                  <a:schemeClr val="tx1"/>
                </a:solidFill>
                <a:latin typeface="+mn-lt"/>
                <a:ea typeface="宋体" pitchFamily="2" charset="-122"/>
                <a:cs typeface="+mn-cs"/>
              </a:rPr>
              <a:t>10%”</a:t>
            </a:r>
            <a:r>
              <a:rPr lang="zh-CN" altLang="en-US" sz="1200" kern="1200" noProof="0" dirty="0" smtClean="0">
                <a:solidFill>
                  <a:schemeClr val="tx1"/>
                </a:solidFill>
                <a:latin typeface="+mn-lt"/>
                <a:ea typeface="宋体" pitchFamily="2" charset="-122"/>
                <a:cs typeface="+mn-cs"/>
              </a:rPr>
              <a:t>。</a:t>
            </a:r>
          </a:p>
          <a:p>
            <a:pPr marL="1143000" lvl="2" indent="-228600">
              <a:buFont typeface="Arial" pitchFamily="34" charset="0"/>
              <a:buChar char="•"/>
            </a:pPr>
            <a:r>
              <a:rPr lang="zh-CN" altLang="en-US" sz="1200" kern="1200" noProof="0" dirty="0" smtClean="0">
                <a:solidFill>
                  <a:schemeClr val="tx1"/>
                </a:solidFill>
                <a:latin typeface="+mn-lt"/>
                <a:ea typeface="宋体" pitchFamily="2" charset="-122"/>
                <a:cs typeface="+mn-cs"/>
              </a:rPr>
              <a:t>单击“颜色”旁边的按钮，然后在“主题颜色”下单击“白色，背景 </a:t>
            </a:r>
            <a:r>
              <a:rPr lang="en-US" altLang="zh-CN" sz="1200" kern="1200" noProof="0" dirty="0" smtClean="0">
                <a:solidFill>
                  <a:schemeClr val="tx1"/>
                </a:solidFill>
                <a:latin typeface="+mn-lt"/>
                <a:ea typeface="宋体" pitchFamily="2" charset="-122"/>
                <a:cs typeface="+mn-cs"/>
              </a:rPr>
              <a:t>1</a:t>
            </a:r>
            <a:r>
              <a:rPr lang="zh-CN" altLang="en-US" sz="1200" kern="1200" noProof="0" dirty="0" smtClean="0">
                <a:solidFill>
                  <a:schemeClr val="tx1"/>
                </a:solidFill>
                <a:latin typeface="+mn-lt"/>
                <a:ea typeface="宋体" pitchFamily="2" charset="-122"/>
                <a:cs typeface="+mn-cs"/>
              </a:rPr>
              <a:t>，深色 </a:t>
            </a:r>
            <a:r>
              <a:rPr lang="en-US" altLang="zh-CN" sz="1200" kern="1200" noProof="0" dirty="0" smtClean="0">
                <a:solidFill>
                  <a:schemeClr val="tx1"/>
                </a:solidFill>
                <a:latin typeface="+mn-lt"/>
                <a:ea typeface="宋体" pitchFamily="2" charset="-122"/>
                <a:cs typeface="+mn-cs"/>
              </a:rPr>
              <a:t>5%”</a:t>
            </a:r>
            <a:r>
              <a:rPr lang="zh-CN" altLang="en-US" sz="1200" b="0" kern="1200" noProof="0" dirty="0" smtClean="0">
                <a:solidFill>
                  <a:schemeClr val="tx1"/>
                </a:solidFill>
                <a:latin typeface="+mn-lt"/>
                <a:ea typeface="宋体" pitchFamily="2" charset="-122"/>
                <a:cs typeface="+mn-cs"/>
              </a:rPr>
              <a:t>（第二行，从左起第一个选项）。</a:t>
            </a:r>
          </a:p>
          <a:p>
            <a:pPr marL="685800" lvl="1" indent="-228600">
              <a:buFont typeface="Arial" pitchFamily="34" charset="0"/>
              <a:buChar char="•"/>
            </a:pPr>
            <a:r>
              <a:rPr lang="zh-CN" altLang="en-US" sz="1200" kern="1200" noProof="0" dirty="0" smtClean="0">
                <a:solidFill>
                  <a:schemeClr val="tx1"/>
                </a:solidFill>
                <a:latin typeface="+mn-lt"/>
                <a:ea typeface="宋体" pitchFamily="2" charset="-122"/>
                <a:cs typeface="+mn-cs"/>
              </a:rPr>
              <a:t>从列表中选择“光圈 </a:t>
            </a:r>
            <a:r>
              <a:rPr lang="en-US" altLang="zh-CN" sz="1200" kern="1200" noProof="0" dirty="0" smtClean="0">
                <a:solidFill>
                  <a:schemeClr val="tx1"/>
                </a:solidFill>
                <a:latin typeface="+mn-lt"/>
                <a:ea typeface="宋体" pitchFamily="2" charset="-122"/>
                <a:cs typeface="+mn-cs"/>
              </a:rPr>
              <a:t>2”</a:t>
            </a:r>
            <a:r>
              <a:rPr lang="zh-CN" altLang="en-US" sz="1200" kern="1200" noProof="0" dirty="0" smtClean="0">
                <a:solidFill>
                  <a:schemeClr val="tx1"/>
                </a:solidFill>
                <a:latin typeface="+mn-lt"/>
                <a:ea typeface="宋体" pitchFamily="2" charset="-122"/>
                <a:cs typeface="+mn-cs"/>
              </a:rPr>
              <a:t>，然后执行以下操作： </a:t>
            </a:r>
          </a:p>
          <a:p>
            <a:pPr marL="1143000" lvl="2" indent="-228600">
              <a:buFont typeface="Arial" pitchFamily="34" charset="0"/>
              <a:buChar char="•"/>
            </a:pPr>
            <a:r>
              <a:rPr lang="zh-CN" altLang="en-US" sz="1200" kern="1200" noProof="0" dirty="0" smtClean="0">
                <a:solidFill>
                  <a:schemeClr val="tx1"/>
                </a:solidFill>
                <a:latin typeface="+mn-lt"/>
                <a:ea typeface="宋体" pitchFamily="2" charset="-122"/>
                <a:cs typeface="+mn-cs"/>
              </a:rPr>
              <a:t>在“光圈位置”框中，输入“</a:t>
            </a:r>
            <a:r>
              <a:rPr lang="en-US" altLang="zh-CN" sz="1200" kern="1200" noProof="0" dirty="0" smtClean="0">
                <a:solidFill>
                  <a:schemeClr val="tx1"/>
                </a:solidFill>
                <a:latin typeface="+mn-lt"/>
                <a:ea typeface="宋体" pitchFamily="2" charset="-122"/>
                <a:cs typeface="+mn-cs"/>
              </a:rPr>
              <a:t>99%”</a:t>
            </a:r>
            <a:r>
              <a:rPr lang="zh-CN" altLang="en-US" sz="1200" kern="1200" noProof="0" dirty="0" smtClean="0">
                <a:solidFill>
                  <a:schemeClr val="tx1"/>
                </a:solidFill>
                <a:latin typeface="+mn-lt"/>
                <a:ea typeface="宋体" pitchFamily="2" charset="-122"/>
                <a:cs typeface="+mn-cs"/>
              </a:rPr>
              <a:t>。</a:t>
            </a:r>
          </a:p>
          <a:p>
            <a:pPr marL="1143000" lvl="2" indent="-228600">
              <a:buFont typeface="Arial" pitchFamily="34" charset="0"/>
              <a:buChar char="•"/>
            </a:pPr>
            <a:r>
              <a:rPr lang="zh-CN" altLang="en-US" sz="1200" kern="1200" noProof="0" dirty="0" smtClean="0">
                <a:solidFill>
                  <a:schemeClr val="tx1"/>
                </a:solidFill>
                <a:latin typeface="+mn-lt"/>
                <a:ea typeface="宋体" pitchFamily="2" charset="-122"/>
                <a:cs typeface="+mn-cs"/>
              </a:rPr>
              <a:t>单击“颜色”旁边的按钮，然后在“主题颜色”下单击“白色，背景 </a:t>
            </a:r>
            <a:r>
              <a:rPr lang="en-US" altLang="zh-CN" sz="1200" kern="1200" noProof="0" dirty="0" smtClean="0">
                <a:solidFill>
                  <a:schemeClr val="tx1"/>
                </a:solidFill>
                <a:latin typeface="+mn-lt"/>
                <a:ea typeface="宋体" pitchFamily="2" charset="-122"/>
                <a:cs typeface="+mn-cs"/>
              </a:rPr>
              <a:t>1</a:t>
            </a:r>
            <a:r>
              <a:rPr lang="zh-CN" altLang="en-US" sz="1200" kern="1200" noProof="0" dirty="0" smtClean="0">
                <a:solidFill>
                  <a:schemeClr val="tx1"/>
                </a:solidFill>
                <a:latin typeface="+mn-lt"/>
                <a:ea typeface="宋体" pitchFamily="2" charset="-122"/>
                <a:cs typeface="+mn-cs"/>
              </a:rPr>
              <a:t>，深色 </a:t>
            </a:r>
            <a:r>
              <a:rPr lang="en-US" altLang="zh-CN" sz="1200" kern="1200" noProof="0" dirty="0" smtClean="0">
                <a:solidFill>
                  <a:schemeClr val="tx1"/>
                </a:solidFill>
                <a:latin typeface="+mn-lt"/>
                <a:ea typeface="宋体" pitchFamily="2" charset="-122"/>
                <a:cs typeface="+mn-cs"/>
              </a:rPr>
              <a:t>35%”</a:t>
            </a:r>
            <a:r>
              <a:rPr lang="zh-CN" altLang="en-US" sz="1200" b="0" kern="1200" noProof="0" dirty="0" smtClean="0">
                <a:solidFill>
                  <a:schemeClr val="tx1"/>
                </a:solidFill>
                <a:latin typeface="+mn-lt"/>
                <a:ea typeface="宋体" pitchFamily="2" charset="-122"/>
                <a:cs typeface="+mn-cs"/>
              </a:rPr>
              <a:t>（第五行，从左起第一个选项）。</a:t>
            </a:r>
            <a:endParaRPr lang="zh-CN" altLang="en-US" sz="1200" b="0" noProof="0" dirty="0" smtClean="0">
              <a:ea typeface="宋体" pitchFamily="2" charset="-122"/>
            </a:endParaRPr>
          </a:p>
          <a:p>
            <a:endParaRPr lang="zh-CN" altLang="en-US" sz="1400" noProof="0" dirty="0">
              <a:ea typeface="宋体" pitchFamily="2" charset="-122"/>
            </a:endParaRPr>
          </a:p>
        </p:txBody>
      </p:sp>
      <p:sp>
        <p:nvSpPr>
          <p:cNvPr id="5" name="Slide Image Placeholder 4"/>
          <p:cNvSpPr>
            <a:spLocks noGrp="1" noRot="1" noChangeAspect="1"/>
          </p:cNvSpPr>
          <p:nvPr>
            <p:ph type="sldImg"/>
          </p:nvPr>
        </p:nvSpPr>
        <p:spPr>
          <a:xfrm>
            <a:off x="536575" y="503238"/>
            <a:ext cx="3140075" cy="2354262"/>
          </a:xfrm>
        </p:spPr>
      </p:sp>
    </p:spTree>
    <p:extLst>
      <p:ext uri="{BB962C8B-B14F-4D97-AF65-F5344CB8AC3E}">
        <p14:creationId xmlns:p14="http://schemas.microsoft.com/office/powerpoint/2010/main" val="12447434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zh-CN" altLang="en-US" smtClean="0"/>
              <a:t>单击此处编辑母版标题样式</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a:p>
        </p:txBody>
      </p:sp>
      <p:sp>
        <p:nvSpPr>
          <p:cNvPr id="4" name="Date Placeholder 3"/>
          <p:cNvSpPr>
            <a:spLocks noGrp="1"/>
          </p:cNvSpPr>
          <p:nvPr>
            <p:ph type="dt" sz="half" idx="10"/>
          </p:nvPr>
        </p:nvSpPr>
        <p:spPr/>
        <p:txBody>
          <a:bodyPr/>
          <a:lstStyle/>
          <a:p>
            <a:fld id="{051BEC73-49AA-45BC-B16C-50B32D0D6DD2}" type="datetimeFigureOut">
              <a:rPr lang="en-US">
                <a:solidFill>
                  <a:prstClr val="black">
                    <a:tint val="75000"/>
                  </a:prstClr>
                </a:solidFill>
              </a:rPr>
              <a:pPr/>
              <a:t>7/20/2015</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3D82040C-D3B1-42F1-A452-9128C48DC3A7}" type="slidenum">
              <a:rPr lang="en-US">
                <a:solidFill>
                  <a:prstClr val="black">
                    <a:tint val="75000"/>
                  </a:prstClr>
                </a:solidFill>
              </a:rPr>
              <a:pPr/>
              <a:t>‹#›</a:t>
            </a:fld>
            <a:endParaRPr lang="en-US" dirty="0">
              <a:solidFill>
                <a:prstClr val="black">
                  <a:tint val="75000"/>
                </a:prstClr>
              </a:solidFill>
            </a:endParaRPr>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单击此处编辑母版标题样式</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单击此处编辑母版文本样式</a:t>
            </a:r>
          </a:p>
          <a:p>
            <a:pPr lvl="1"/>
            <a:r>
              <a:rPr lang="en-US" smtClean="0"/>
              <a:t>第二级</a:t>
            </a:r>
          </a:p>
          <a:p>
            <a:pPr lvl="2"/>
            <a:r>
              <a:rPr lang="en-US" smtClean="0"/>
              <a:t>第三级</a:t>
            </a:r>
          </a:p>
          <a:p>
            <a:pPr lvl="3"/>
            <a:r>
              <a:rPr lang="en-US" smtClean="0"/>
              <a:t>第四级</a:t>
            </a:r>
          </a:p>
          <a:p>
            <a:pPr lvl="4"/>
            <a:r>
              <a:rPr lang="en-US" smtClean="0"/>
              <a:t>第五级</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1BEC73-49AA-45BC-B16C-50B32D0D6DD2}" type="datetimeFigureOut">
              <a:rPr lang="en-US">
                <a:solidFill>
                  <a:prstClr val="black">
                    <a:tint val="75000"/>
                  </a:prstClr>
                </a:solidFill>
              </a:rPr>
              <a:pPr/>
              <a:t>7/20/2015</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82040C-D3B1-42F1-A452-9128C48DC3A7}" type="slidenum">
              <a:rPr lang="en-US">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559054170"/>
      </p:ext>
    </p:extLst>
  </p:cSld>
  <p:clrMap bg1="lt1" tx1="dk1" bg2="lt2" tx2="dk2" accent1="accent1" accent2="accent2" accent3="accent3" accent4="accent4" accent5="accent5" accent6="accent6" hlink="hlink" folHlink="folHlink"/>
  <p:sldLayoutIdLst>
    <p:sldLayoutId id="2147483649" r:id="rId1"/>
  </p:sldLayoutIdLst>
  <p:transition>
    <p:fade/>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10000">
              <a:schemeClr val="bg1">
                <a:lumMod val="95000"/>
              </a:schemeClr>
            </a:gs>
            <a:gs pos="99000">
              <a:schemeClr val="bg1">
                <a:lumMod val="65000"/>
              </a:schemeClr>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3" name="Picture 2" descr="2691196551_6da7111c35_b.jpg"/>
          <p:cNvPicPr>
            <a:picLocks noChangeAspect="1"/>
          </p:cNvPicPr>
          <p:nvPr/>
        </p:nvPicPr>
        <p:blipFill>
          <a:blip r:embed="rId3" cstate="print"/>
          <a:srcRect/>
          <a:stretch>
            <a:fillRect/>
          </a:stretch>
        </p:blipFill>
        <p:spPr>
          <a:xfrm>
            <a:off x="0" y="-20392"/>
            <a:ext cx="9144000" cy="2895600"/>
          </a:xfrm>
          <a:prstGeom prst="rect">
            <a:avLst/>
          </a:prstGeom>
          <a:effectLst>
            <a:reflection blurRad="6350" stA="50000" endA="300" endPos="55000" dir="5400000" sy="-100000" algn="bl" rotWithShape="0"/>
          </a:effectLst>
        </p:spPr>
      </p:pic>
      <p:sp>
        <p:nvSpPr>
          <p:cNvPr id="2" name="矩形 1"/>
          <p:cNvSpPr/>
          <p:nvPr/>
        </p:nvSpPr>
        <p:spPr>
          <a:xfrm>
            <a:off x="1696854" y="4725144"/>
            <a:ext cx="5750292" cy="923330"/>
          </a:xfrm>
          <a:prstGeom prst="rect">
            <a:avLst/>
          </a:prstGeom>
          <a:effectLst>
            <a:glow rad="101600">
              <a:schemeClr val="accent5">
                <a:satMod val="175000"/>
                <a:alpha val="40000"/>
              </a:schemeClr>
            </a:glow>
          </a:effectLst>
        </p:spPr>
        <p:style>
          <a:lnRef idx="2">
            <a:schemeClr val="accent1"/>
          </a:lnRef>
          <a:fillRef idx="1">
            <a:schemeClr val="lt1"/>
          </a:fillRef>
          <a:effectRef idx="0">
            <a:schemeClr val="accent1"/>
          </a:effectRef>
          <a:fontRef idx="minor">
            <a:schemeClr val="dk1"/>
          </a:fontRef>
        </p:style>
        <p:txBody>
          <a:bodyPr wrap="none" lIns="91440" tIns="45720" rIns="91440" bIns="45720">
            <a:spAutoFit/>
          </a:bodyPr>
          <a:lstStyle/>
          <a:p>
            <a:r>
              <a:rPr lang="en-US" altLang="zh-CN" sz="5400" dirty="0" err="1">
                <a:solidFill>
                  <a:schemeClr val="accent5">
                    <a:lumMod val="75000"/>
                  </a:schemeClr>
                </a:solidFill>
              </a:rPr>
              <a:t>Qt</a:t>
            </a:r>
            <a:r>
              <a:rPr lang="zh-CN" altLang="zh-CN" sz="5400" dirty="0">
                <a:solidFill>
                  <a:schemeClr val="accent5">
                    <a:lumMod val="75000"/>
                  </a:schemeClr>
                </a:solidFill>
              </a:rPr>
              <a:t>编写</a:t>
            </a:r>
            <a:r>
              <a:rPr lang="en-US" altLang="zh-CN" sz="5400" dirty="0">
                <a:solidFill>
                  <a:schemeClr val="accent5">
                    <a:lumMod val="75000"/>
                  </a:schemeClr>
                </a:solidFill>
              </a:rPr>
              <a:t>2048</a:t>
            </a:r>
            <a:r>
              <a:rPr lang="zh-CN" altLang="zh-CN" sz="5400" dirty="0">
                <a:solidFill>
                  <a:schemeClr val="accent5">
                    <a:lumMod val="75000"/>
                  </a:schemeClr>
                </a:solidFill>
              </a:rPr>
              <a:t>小游戏</a:t>
            </a:r>
          </a:p>
        </p:txBody>
      </p:sp>
    </p:spTree>
    <p:extLst>
      <p:ext uri="{BB962C8B-B14F-4D97-AF65-F5344CB8AC3E}">
        <p14:creationId xmlns:p14="http://schemas.microsoft.com/office/powerpoint/2010/main" val="8497358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文本框 3"/>
          <p:cNvSpPr txBox="1"/>
          <p:nvPr/>
        </p:nvSpPr>
        <p:spPr>
          <a:xfrm>
            <a:off x="1475656" y="692696"/>
            <a:ext cx="6336704" cy="5016758"/>
          </a:xfrm>
          <a:prstGeom prst="rect">
            <a:avLst/>
          </a:prstGeom>
          <a:noFill/>
        </p:spPr>
        <p:txBody>
          <a:bodyPr wrap="square" rtlCol="0">
            <a:spAutoFit/>
          </a:bodyPr>
          <a:lstStyle/>
          <a:p>
            <a:r>
              <a:rPr lang="en-US" altLang="zh-CN" sz="3200" dirty="0"/>
              <a:t>2048</a:t>
            </a:r>
            <a:r>
              <a:rPr lang="zh-CN" altLang="zh-CN" sz="3200" dirty="0"/>
              <a:t>是最近一款非常热门的小游戏，它以简易的外观和高难度的挑战而得到了众多玩家的喜爱。在小学期学习</a:t>
            </a:r>
            <a:r>
              <a:rPr lang="en-US" altLang="zh-CN" sz="3200" dirty="0" err="1"/>
              <a:t>Qt</a:t>
            </a:r>
            <a:r>
              <a:rPr lang="zh-CN" altLang="zh-CN" sz="3200" dirty="0"/>
              <a:t>课程后，利用</a:t>
            </a:r>
            <a:r>
              <a:rPr lang="en-US" altLang="zh-CN" sz="3200" dirty="0" err="1"/>
              <a:t>Qt</a:t>
            </a:r>
            <a:r>
              <a:rPr lang="en-US" altLang="zh-CN" sz="3200" dirty="0"/>
              <a:t> Creator</a:t>
            </a:r>
            <a:r>
              <a:rPr lang="zh-CN" altLang="zh-CN" sz="3200" dirty="0"/>
              <a:t>软件制作一个小游戏便是我的想法，同时也是老师要求的作业，这时我便想到了</a:t>
            </a:r>
            <a:r>
              <a:rPr lang="en-US" altLang="zh-CN" sz="3200" dirty="0"/>
              <a:t>2048</a:t>
            </a:r>
            <a:r>
              <a:rPr lang="zh-CN" altLang="zh-CN" sz="3200" dirty="0"/>
              <a:t>这个小游戏，尽管完成起来难度较高，但是更能体现我对编程的热爱。以下是我对</a:t>
            </a:r>
            <a:r>
              <a:rPr lang="en-US" altLang="zh-CN" sz="3200" dirty="0"/>
              <a:t>2048</a:t>
            </a:r>
            <a:r>
              <a:rPr lang="zh-CN" altLang="zh-CN" sz="3200" dirty="0"/>
              <a:t>小游戏程序部分的大体</a:t>
            </a:r>
            <a:r>
              <a:rPr lang="zh-CN" altLang="zh-CN" sz="3200" dirty="0" smtClean="0"/>
              <a:t>讲述</a:t>
            </a:r>
            <a:r>
              <a:rPr lang="zh-CN" altLang="en-US" sz="3200" dirty="0"/>
              <a:t>。</a:t>
            </a:r>
            <a:endParaRPr lang="zh-CN" altLang="zh-CN" sz="3200" dirty="0"/>
          </a:p>
        </p:txBody>
      </p:sp>
    </p:spTree>
    <p:extLst>
      <p:ext uri="{BB962C8B-B14F-4D97-AF65-F5344CB8AC3E}">
        <p14:creationId xmlns:p14="http://schemas.microsoft.com/office/powerpoint/2010/main" val="35446912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文本框 3"/>
          <p:cNvSpPr txBox="1"/>
          <p:nvPr/>
        </p:nvSpPr>
        <p:spPr>
          <a:xfrm>
            <a:off x="1043608" y="692696"/>
            <a:ext cx="7056784" cy="3108543"/>
          </a:xfrm>
          <a:prstGeom prst="rect">
            <a:avLst/>
          </a:prstGeom>
          <a:noFill/>
        </p:spPr>
        <p:txBody>
          <a:bodyPr wrap="square" rtlCol="0">
            <a:spAutoFit/>
          </a:bodyPr>
          <a:lstStyle/>
          <a:p>
            <a:r>
              <a:rPr lang="zh-CN" altLang="zh-CN" sz="2800" dirty="0"/>
              <a:t>整个程序包括</a:t>
            </a:r>
            <a:r>
              <a:rPr lang="en-US" altLang="zh-CN" sz="2800" dirty="0" err="1"/>
              <a:t>GameWidget.h</a:t>
            </a:r>
            <a:r>
              <a:rPr lang="zh-CN" altLang="zh-CN" sz="2800" dirty="0"/>
              <a:t>、</a:t>
            </a:r>
            <a:r>
              <a:rPr lang="en-US" altLang="zh-CN" sz="2800" dirty="0" err="1"/>
              <a:t>widget.h</a:t>
            </a:r>
            <a:r>
              <a:rPr lang="zh-CN" altLang="zh-CN" sz="2800" dirty="0"/>
              <a:t>两个头文件和</a:t>
            </a:r>
            <a:r>
              <a:rPr lang="en-US" altLang="zh-CN" sz="2800" dirty="0"/>
              <a:t>GameWidget.cpp</a:t>
            </a:r>
            <a:r>
              <a:rPr lang="zh-CN" altLang="zh-CN" sz="2800" dirty="0"/>
              <a:t>、</a:t>
            </a:r>
            <a:r>
              <a:rPr lang="en-US" altLang="zh-CN" sz="2800" dirty="0"/>
              <a:t>widget.cpp</a:t>
            </a:r>
            <a:r>
              <a:rPr lang="zh-CN" altLang="zh-CN" sz="2800" dirty="0"/>
              <a:t>、</a:t>
            </a:r>
            <a:r>
              <a:rPr lang="en-US" altLang="zh-CN" sz="2800" dirty="0"/>
              <a:t>main.cpp</a:t>
            </a:r>
            <a:r>
              <a:rPr lang="zh-CN" altLang="zh-CN" sz="2800" dirty="0"/>
              <a:t>三个源程序，其中</a:t>
            </a:r>
            <a:r>
              <a:rPr lang="en-US" altLang="zh-CN" sz="2800" dirty="0" err="1"/>
              <a:t>GameWidget.h</a:t>
            </a:r>
            <a:r>
              <a:rPr lang="zh-CN" altLang="zh-CN" sz="2800" dirty="0"/>
              <a:t>和</a:t>
            </a:r>
            <a:r>
              <a:rPr lang="en-US" altLang="zh-CN" sz="2800" dirty="0"/>
              <a:t>GameWidget.cpp</a:t>
            </a:r>
            <a:r>
              <a:rPr lang="zh-CN" altLang="zh-CN" sz="2800" dirty="0"/>
              <a:t>是对</a:t>
            </a:r>
            <a:r>
              <a:rPr lang="en-US" altLang="zh-CN" sz="2800" dirty="0"/>
              <a:t>2048</a:t>
            </a:r>
            <a:r>
              <a:rPr lang="zh-CN" altLang="zh-CN" sz="2800" dirty="0"/>
              <a:t>游戏界面的设计，</a:t>
            </a:r>
            <a:r>
              <a:rPr lang="en-US" altLang="zh-CN" sz="2800" dirty="0" err="1"/>
              <a:t>widget.h</a:t>
            </a:r>
            <a:r>
              <a:rPr lang="zh-CN" altLang="zh-CN" sz="2800" dirty="0"/>
              <a:t>和</a:t>
            </a:r>
            <a:r>
              <a:rPr lang="en-US" altLang="zh-CN" sz="2800" dirty="0"/>
              <a:t>widget.cpp</a:t>
            </a:r>
            <a:r>
              <a:rPr lang="zh-CN" altLang="zh-CN" sz="2800" dirty="0"/>
              <a:t>是对</a:t>
            </a:r>
            <a:r>
              <a:rPr lang="en-US" altLang="zh-CN" sz="2800" dirty="0"/>
              <a:t>2048</a:t>
            </a:r>
            <a:r>
              <a:rPr lang="zh-CN" altLang="zh-CN" sz="2800" dirty="0"/>
              <a:t>整体界面的设计，</a:t>
            </a:r>
            <a:r>
              <a:rPr lang="en-US" altLang="zh-CN" sz="2800" dirty="0"/>
              <a:t>main.cpp</a:t>
            </a:r>
            <a:r>
              <a:rPr lang="zh-CN" altLang="zh-CN" sz="2800" dirty="0"/>
              <a:t>用于显示整个游戏。下面是游戏时</a:t>
            </a:r>
            <a:r>
              <a:rPr lang="zh-CN" altLang="zh-CN" sz="2800" dirty="0" smtClean="0"/>
              <a:t>图片</a:t>
            </a:r>
            <a:endParaRPr lang="zh-CN" altLang="zh-CN" sz="2800" dirty="0"/>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3608" y="3814091"/>
            <a:ext cx="2072008" cy="3058577"/>
          </a:xfrm>
          <a:prstGeom prst="rect">
            <a:avLst/>
          </a:prstGeom>
        </p:spPr>
      </p:pic>
      <p:pic>
        <p:nvPicPr>
          <p:cNvPr id="9" name="图片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3608" y="3801239"/>
            <a:ext cx="2000000" cy="3071429"/>
          </a:xfrm>
          <a:prstGeom prst="rect">
            <a:avLst/>
          </a:prstGeom>
        </p:spPr>
      </p:pic>
      <p:pic>
        <p:nvPicPr>
          <p:cNvPr id="10" name="图片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15617" y="3814091"/>
            <a:ext cx="2118938" cy="3043909"/>
          </a:xfrm>
          <a:prstGeom prst="rect">
            <a:avLst/>
          </a:prstGeom>
        </p:spPr>
      </p:pic>
    </p:spTree>
    <p:extLst>
      <p:ext uri="{BB962C8B-B14F-4D97-AF65-F5344CB8AC3E}">
        <p14:creationId xmlns:p14="http://schemas.microsoft.com/office/powerpoint/2010/main" val="4085154838"/>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文本框 3"/>
          <p:cNvSpPr txBox="1"/>
          <p:nvPr/>
        </p:nvSpPr>
        <p:spPr>
          <a:xfrm>
            <a:off x="251520" y="260648"/>
            <a:ext cx="4680520" cy="4678204"/>
          </a:xfrm>
          <a:prstGeom prst="rect">
            <a:avLst/>
          </a:prstGeom>
          <a:noFill/>
        </p:spPr>
        <p:txBody>
          <a:bodyPr wrap="square" rtlCol="0">
            <a:spAutoFit/>
          </a:bodyPr>
          <a:lstStyle/>
          <a:p>
            <a:r>
              <a:rPr lang="zh-CN" altLang="zh-CN" sz="2800" dirty="0"/>
              <a:t>首先对</a:t>
            </a:r>
            <a:r>
              <a:rPr lang="en-US" altLang="zh-CN" sz="2800" dirty="0"/>
              <a:t>2048</a:t>
            </a:r>
            <a:r>
              <a:rPr lang="zh-CN" altLang="zh-CN" sz="2800" dirty="0"/>
              <a:t>整体界面的设计进行</a:t>
            </a:r>
            <a:r>
              <a:rPr lang="zh-CN" altLang="zh-CN" sz="2800" dirty="0" smtClean="0"/>
              <a:t>说明</a:t>
            </a:r>
            <a:r>
              <a:rPr lang="zh-CN" altLang="en-US" sz="2800" dirty="0" smtClean="0"/>
              <a:t>，这个过程在</a:t>
            </a:r>
            <a:r>
              <a:rPr lang="en-US" altLang="zh-CN" sz="2800" dirty="0" err="1" smtClean="0"/>
              <a:t>widget.h</a:t>
            </a:r>
            <a:r>
              <a:rPr lang="zh-CN" altLang="en-US" sz="2800" dirty="0" smtClean="0"/>
              <a:t>头文件中进行</a:t>
            </a:r>
            <a:r>
              <a:rPr lang="zh-CN" altLang="zh-CN" sz="2800" dirty="0" smtClean="0"/>
              <a:t>。</a:t>
            </a:r>
            <a:r>
              <a:rPr lang="zh-CN" altLang="zh-CN" sz="2800" dirty="0"/>
              <a:t>整个界面包括游戏界面、</a:t>
            </a:r>
            <a:r>
              <a:rPr lang="en-US" altLang="zh-CN" sz="2800" dirty="0" err="1"/>
              <a:t>Restar</a:t>
            </a:r>
            <a:r>
              <a:rPr lang="zh-CN" altLang="zh-CN" sz="2800" dirty="0"/>
              <a:t>按钮、</a:t>
            </a:r>
            <a:r>
              <a:rPr lang="en-US" altLang="zh-CN" sz="2800" dirty="0"/>
              <a:t>Score</a:t>
            </a:r>
            <a:r>
              <a:rPr lang="zh-CN" altLang="zh-CN" sz="2800" dirty="0"/>
              <a:t>标签、</a:t>
            </a:r>
            <a:r>
              <a:rPr lang="en-US" altLang="zh-CN" sz="2800" dirty="0"/>
              <a:t>High Score</a:t>
            </a:r>
            <a:r>
              <a:rPr lang="zh-CN" altLang="zh-CN" sz="2800" dirty="0"/>
              <a:t>标签，同时添加了一系列槽函数：处理分数增加的槽函数、处理游戏结束信号的槽函数、处理游戏获胜的槽函数，以及窗口尺寸改变的</a:t>
            </a:r>
            <a:r>
              <a:rPr lang="zh-CN" altLang="zh-CN" sz="2800" dirty="0" smtClean="0"/>
              <a:t>事件。</a:t>
            </a:r>
            <a:endParaRPr lang="zh-CN" altLang="zh-CN" sz="2800" dirty="0"/>
          </a:p>
          <a:p>
            <a:endParaRPr lang="zh-CN" altLang="en-US" dirty="0"/>
          </a:p>
        </p:txBody>
      </p:sp>
    </p:spTree>
    <p:extLst>
      <p:ext uri="{BB962C8B-B14F-4D97-AF65-F5344CB8AC3E}">
        <p14:creationId xmlns:p14="http://schemas.microsoft.com/office/powerpoint/2010/main" val="313615724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4" name="文本框 3"/>
          <p:cNvSpPr txBox="1"/>
          <p:nvPr/>
        </p:nvSpPr>
        <p:spPr>
          <a:xfrm>
            <a:off x="683568" y="692696"/>
            <a:ext cx="7776864" cy="5262979"/>
          </a:xfrm>
          <a:prstGeom prst="rect">
            <a:avLst/>
          </a:prstGeom>
          <a:noFill/>
        </p:spPr>
        <p:txBody>
          <a:bodyPr wrap="square" rtlCol="0">
            <a:spAutoFit/>
          </a:bodyPr>
          <a:lstStyle/>
          <a:p>
            <a:r>
              <a:rPr lang="zh-CN" altLang="zh-CN" sz="2800" dirty="0"/>
              <a:t>在</a:t>
            </a:r>
            <a:r>
              <a:rPr lang="en-US" altLang="zh-CN" sz="2800" dirty="0"/>
              <a:t>widget.cpp</a:t>
            </a:r>
            <a:r>
              <a:rPr lang="zh-CN" altLang="zh-CN" sz="2800" dirty="0"/>
              <a:t>中，先是对游戏界面、</a:t>
            </a:r>
            <a:r>
              <a:rPr lang="en-US" altLang="zh-CN" sz="2800" dirty="0" err="1"/>
              <a:t>Restar</a:t>
            </a:r>
            <a:r>
              <a:rPr lang="zh-CN" altLang="zh-CN" sz="2800" dirty="0"/>
              <a:t>按钮、</a:t>
            </a:r>
            <a:r>
              <a:rPr lang="en-US" altLang="zh-CN" sz="2800" dirty="0"/>
              <a:t>Score</a:t>
            </a:r>
            <a:r>
              <a:rPr lang="zh-CN" altLang="zh-CN" sz="2800" dirty="0"/>
              <a:t>标签、</a:t>
            </a:r>
            <a:r>
              <a:rPr lang="en-US" altLang="zh-CN" sz="2800" dirty="0"/>
              <a:t>High Score</a:t>
            </a:r>
            <a:r>
              <a:rPr lang="zh-CN" altLang="zh-CN" sz="2800" dirty="0"/>
              <a:t>标签进行了构造并固定其大小、位置而且通过字体对象的构建对标签和按钮上字的字体颜色进行确定，之后开始编写槽函数。首先是处理分数增加的槽函数</a:t>
            </a:r>
            <a:r>
              <a:rPr lang="en-US" altLang="zh-CN" sz="2800" dirty="0" err="1"/>
              <a:t>onScoreInc</a:t>
            </a:r>
            <a:r>
              <a:rPr lang="zh-CN" altLang="zh-CN" sz="2800" dirty="0"/>
              <a:t>，通过比较确定最高分的方法来实现分数的更新；然后是处理游戏结束信号的槽函数</a:t>
            </a:r>
            <a:r>
              <a:rPr lang="en-US" altLang="zh-CN" sz="2800" dirty="0" err="1"/>
              <a:t>onGameOver</a:t>
            </a:r>
            <a:r>
              <a:rPr lang="zh-CN" altLang="zh-CN" sz="2800" dirty="0"/>
              <a:t>和处理游戏获胜的槽函数</a:t>
            </a:r>
            <a:r>
              <a:rPr lang="en-US" altLang="zh-CN" sz="2800" dirty="0" err="1"/>
              <a:t>onWin</a:t>
            </a:r>
            <a:r>
              <a:rPr lang="zh-CN" altLang="zh-CN" sz="2800" dirty="0"/>
              <a:t>，分别是在游戏结束和游戏胜利时弹出</a:t>
            </a:r>
            <a:r>
              <a:rPr lang="en-US" altLang="zh-CN" sz="2800" dirty="0" err="1"/>
              <a:t>Gameover</a:t>
            </a:r>
            <a:r>
              <a:rPr lang="zh-CN" altLang="zh-CN" sz="2800" dirty="0"/>
              <a:t>窗口显示</a:t>
            </a:r>
            <a:r>
              <a:rPr lang="en-US" altLang="zh-CN" sz="2800" dirty="0"/>
              <a:t>You lost</a:t>
            </a:r>
            <a:r>
              <a:rPr lang="zh-CN" altLang="zh-CN" sz="2800" dirty="0"/>
              <a:t>！和</a:t>
            </a:r>
            <a:r>
              <a:rPr lang="en-US" altLang="zh-CN" sz="2800" dirty="0"/>
              <a:t>Congratulation</a:t>
            </a:r>
            <a:r>
              <a:rPr lang="zh-CN" altLang="zh-CN" sz="2800" dirty="0"/>
              <a:t>窗口显示</a:t>
            </a:r>
            <a:r>
              <a:rPr lang="en-US" altLang="zh-CN" sz="2800" dirty="0"/>
              <a:t>You win</a:t>
            </a:r>
            <a:r>
              <a:rPr lang="zh-CN" altLang="zh-CN" sz="2800" dirty="0"/>
              <a:t>！。最后编写窗口尺寸改变事件，用来固定各部件在整体界面的位置。</a:t>
            </a:r>
          </a:p>
        </p:txBody>
      </p:sp>
    </p:spTree>
    <p:extLst>
      <p:ext uri="{BB962C8B-B14F-4D97-AF65-F5344CB8AC3E}">
        <p14:creationId xmlns:p14="http://schemas.microsoft.com/office/powerpoint/2010/main" val="229616299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文本框 3"/>
          <p:cNvSpPr txBox="1"/>
          <p:nvPr/>
        </p:nvSpPr>
        <p:spPr>
          <a:xfrm>
            <a:off x="611560" y="332656"/>
            <a:ext cx="8136904" cy="6832640"/>
          </a:xfrm>
          <a:prstGeom prst="rect">
            <a:avLst/>
          </a:prstGeom>
          <a:noFill/>
        </p:spPr>
        <p:txBody>
          <a:bodyPr wrap="square" rtlCol="0">
            <a:spAutoFit/>
          </a:bodyPr>
          <a:lstStyle/>
          <a:p>
            <a:r>
              <a:rPr lang="zh-CN" altLang="zh-CN" sz="2800" dirty="0"/>
              <a:t>接下来是对游戏窗口的设计进行说明，由于游戏窗口较为复杂且包含动画和鼠标移动事件，在此将头文件和源文件分开说明。首先说明头文件</a:t>
            </a:r>
            <a:r>
              <a:rPr lang="en-US" altLang="zh-CN" sz="2800" dirty="0" err="1"/>
              <a:t>GameWidget.h</a:t>
            </a:r>
            <a:r>
              <a:rPr lang="zh-CN" altLang="zh-CN" sz="2800" dirty="0"/>
              <a:t>。在头文件中，先是进行定义：枚举手势的方向</a:t>
            </a:r>
            <a:r>
              <a:rPr lang="en-US" altLang="zh-CN" sz="2800" dirty="0" err="1"/>
              <a:t>GestureDirect</a:t>
            </a:r>
            <a:r>
              <a:rPr lang="zh-CN" altLang="zh-CN" sz="2800" dirty="0"/>
              <a:t>分别是上下左右、动画的类型</a:t>
            </a:r>
            <a:r>
              <a:rPr lang="en-US" altLang="zh-CN" sz="2800" dirty="0" err="1"/>
              <a:t>AnimationType</a:t>
            </a:r>
            <a:r>
              <a:rPr lang="zh-CN" altLang="zh-CN" sz="2800" dirty="0"/>
              <a:t>分别是方格移动动画和方格出现动画，创建动画结构体</a:t>
            </a:r>
            <a:r>
              <a:rPr lang="en-US" altLang="zh-CN" sz="2800" dirty="0" err="1"/>
              <a:t>Animination</a:t>
            </a:r>
            <a:r>
              <a:rPr lang="zh-CN" altLang="zh-CN" sz="2800" dirty="0"/>
              <a:t>。然后进行游戏窗口的设计：游戏面板</a:t>
            </a:r>
            <a:r>
              <a:rPr lang="en-US" altLang="zh-CN" sz="2800" dirty="0"/>
              <a:t>4*4</a:t>
            </a:r>
            <a:r>
              <a:rPr lang="zh-CN" altLang="zh-CN" sz="2800" dirty="0"/>
              <a:t>格子、面板上数字的个数、格子的大小。再然后进行各类检测、事件、信号与槽函数的声明：检测是否播放动画、检测游戏是否结束、检测游戏是否获胜、绘制动画效果、鼠标按下事件、鼠标释放事件、绘制事件、手势移动信号、分数增加信号、游戏结束信号、游戏获胜信号、处理手势移动信号的槽函数、重新开始的槽函数。</a:t>
            </a:r>
          </a:p>
          <a:p>
            <a:endParaRPr lang="zh-CN" altLang="en-US" dirty="0"/>
          </a:p>
        </p:txBody>
      </p:sp>
    </p:spTree>
    <p:extLst>
      <p:ext uri="{BB962C8B-B14F-4D97-AF65-F5344CB8AC3E}">
        <p14:creationId xmlns:p14="http://schemas.microsoft.com/office/powerpoint/2010/main" val="1771817711"/>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4" name="文本框 3"/>
          <p:cNvSpPr txBox="1"/>
          <p:nvPr/>
        </p:nvSpPr>
        <p:spPr>
          <a:xfrm>
            <a:off x="251520" y="332656"/>
            <a:ext cx="8712968" cy="6524863"/>
          </a:xfrm>
          <a:prstGeom prst="rect">
            <a:avLst/>
          </a:prstGeom>
          <a:noFill/>
        </p:spPr>
        <p:txBody>
          <a:bodyPr wrap="square" rtlCol="0">
            <a:spAutoFit/>
          </a:bodyPr>
          <a:lstStyle/>
          <a:p>
            <a:r>
              <a:rPr lang="zh-CN" altLang="zh-CN" sz="2000" dirty="0"/>
              <a:t>源文件</a:t>
            </a:r>
            <a:r>
              <a:rPr lang="en-US" altLang="zh-CN" sz="2000" dirty="0"/>
              <a:t>GameWidget.cpp</a:t>
            </a:r>
            <a:r>
              <a:rPr lang="zh-CN" altLang="zh-CN" sz="2000" dirty="0"/>
              <a:t>实现了头文件内容。先是定义了颜色数组用来</a:t>
            </a:r>
            <a:r>
              <a:rPr lang="zh-CN" altLang="zh-CN" sz="2000" dirty="0" smtClean="0"/>
              <a:t>储存</a:t>
            </a:r>
            <a:r>
              <a:rPr lang="en-US" altLang="zh-CN" sz="2000" dirty="0" smtClean="0"/>
              <a:t>2</a:t>
            </a:r>
            <a:r>
              <a:rPr lang="zh-CN" altLang="en-US" sz="2000" dirty="0" smtClean="0"/>
              <a:t>到</a:t>
            </a:r>
            <a:r>
              <a:rPr lang="en-US" altLang="zh-CN" sz="2000" dirty="0" smtClean="0"/>
              <a:t>2048</a:t>
            </a:r>
            <a:r>
              <a:rPr lang="zh-CN" altLang="en-US" sz="2000" dirty="0" smtClean="0"/>
              <a:t>这</a:t>
            </a:r>
            <a:r>
              <a:rPr lang="en-US" altLang="zh-CN" sz="2000" dirty="0" smtClean="0"/>
              <a:t>11</a:t>
            </a:r>
            <a:r>
              <a:rPr lang="zh-CN" altLang="zh-CN" sz="2000" dirty="0"/>
              <a:t>个数字对应的</a:t>
            </a:r>
            <a:r>
              <a:rPr lang="en-US" altLang="zh-CN" sz="2000" dirty="0"/>
              <a:t>11</a:t>
            </a:r>
            <a:r>
              <a:rPr lang="zh-CN" altLang="zh-CN" sz="2000" dirty="0"/>
              <a:t>种颜色，然后在构造函数中连接手势移动信号和处理手势移动信号的槽函数，并初始化游戏窗口的</a:t>
            </a:r>
            <a:r>
              <a:rPr lang="en-US" altLang="zh-CN" sz="2000" dirty="0"/>
              <a:t>4*4</a:t>
            </a:r>
            <a:r>
              <a:rPr lang="zh-CN" altLang="zh-CN" sz="2000" dirty="0"/>
              <a:t>数组的大小且在游戏开始时随机在数组中填两个</a:t>
            </a:r>
            <a:r>
              <a:rPr lang="en-US" altLang="zh-CN" sz="2000" dirty="0"/>
              <a:t>2</a:t>
            </a:r>
            <a:r>
              <a:rPr lang="zh-CN" altLang="zh-CN" sz="2000" dirty="0"/>
              <a:t>，初始化分数为</a:t>
            </a:r>
            <a:r>
              <a:rPr lang="en-US" altLang="zh-CN" sz="2000" dirty="0"/>
              <a:t>0</a:t>
            </a:r>
            <a:r>
              <a:rPr lang="zh-CN" altLang="zh-CN" sz="2000" dirty="0"/>
              <a:t>，之后实现了各种函数。鼠标按下事件</a:t>
            </a:r>
            <a:r>
              <a:rPr lang="en-US" altLang="zh-CN" sz="2000" dirty="0" err="1"/>
              <a:t>mousePressEvent</a:t>
            </a:r>
            <a:r>
              <a:rPr lang="zh-CN" altLang="zh-CN" sz="2000" dirty="0"/>
              <a:t>用来获取鼠标起始点坐标。鼠标释放事件</a:t>
            </a:r>
            <a:r>
              <a:rPr lang="en-US" altLang="zh-CN" sz="2000" dirty="0" err="1"/>
              <a:t>mouseReleaseEvent</a:t>
            </a:r>
            <a:r>
              <a:rPr lang="zh-CN" altLang="zh-CN" sz="2000" dirty="0"/>
              <a:t>用来获取鼠标释放终止点坐标并通过两坐标的</a:t>
            </a:r>
            <a:r>
              <a:rPr lang="en-US" altLang="zh-CN" sz="2000" dirty="0"/>
              <a:t>x</a:t>
            </a:r>
            <a:r>
              <a:rPr lang="zh-CN" altLang="zh-CN" sz="2000" dirty="0"/>
              <a:t>、</a:t>
            </a:r>
            <a:r>
              <a:rPr lang="en-US" altLang="zh-CN" sz="2000" dirty="0"/>
              <a:t>y</a:t>
            </a:r>
            <a:r>
              <a:rPr lang="zh-CN" altLang="zh-CN" sz="2000" dirty="0"/>
              <a:t>坐标分别作差确定手势的方向上下左右并发射相应手势信号。处理手势移动信号的槽函数</a:t>
            </a:r>
            <a:r>
              <a:rPr lang="en-US" altLang="zh-CN" sz="2000" dirty="0" err="1"/>
              <a:t>onGestureMove</a:t>
            </a:r>
            <a:r>
              <a:rPr lang="zh-CN" altLang="zh-CN" sz="2000" dirty="0"/>
              <a:t>包含很多内容：通过</a:t>
            </a:r>
            <a:r>
              <a:rPr lang="en-US" altLang="zh-CN" sz="2000" dirty="0"/>
              <a:t>switch</a:t>
            </a:r>
            <a:r>
              <a:rPr lang="zh-CN" altLang="zh-CN" sz="2000" dirty="0"/>
              <a:t>根据发射的手势移动信号做出相应的反应，以</a:t>
            </a:r>
            <a:r>
              <a:rPr lang="en-US" altLang="zh-CN" sz="2000" dirty="0"/>
              <a:t>LEFT</a:t>
            </a:r>
            <a:r>
              <a:rPr lang="zh-CN" altLang="zh-CN" sz="2000" dirty="0"/>
              <a:t>信号为例，先用</a:t>
            </a:r>
            <a:r>
              <a:rPr lang="en-US" altLang="zh-CN" sz="2000" dirty="0"/>
              <a:t>for</a:t>
            </a:r>
            <a:r>
              <a:rPr lang="zh-CN" altLang="zh-CN" sz="2000" dirty="0"/>
              <a:t>来循环每一行，在每一个循环中，分为两种情况：一是一行中的前几个为</a:t>
            </a:r>
            <a:r>
              <a:rPr lang="en-US" altLang="zh-CN" sz="2000" dirty="0"/>
              <a:t>0</a:t>
            </a:r>
            <a:r>
              <a:rPr lang="zh-CN" altLang="zh-CN" sz="2000" dirty="0"/>
              <a:t>，此时将有数字的那些格子向左移动，二是假如出现相同的数字则进行结合并且进行</a:t>
            </a:r>
            <a:r>
              <a:rPr lang="en-US" altLang="zh-CN" sz="2000" dirty="0"/>
              <a:t>score</a:t>
            </a:r>
            <a:r>
              <a:rPr lang="zh-CN" altLang="zh-CN" sz="2000" dirty="0"/>
              <a:t>的增加，这两种情况都通过结构体</a:t>
            </a:r>
            <a:r>
              <a:rPr lang="en-US" altLang="zh-CN" sz="2000" dirty="0"/>
              <a:t>Animation</a:t>
            </a:r>
            <a:r>
              <a:rPr lang="zh-CN" altLang="zh-CN" sz="2000" dirty="0"/>
              <a:t>来储存动画，其他手势移动信号同上；检测数码个数，如果没满，则随机在一个格子中加入</a:t>
            </a:r>
            <a:r>
              <a:rPr lang="en-US" altLang="zh-CN" sz="2000" dirty="0"/>
              <a:t>2</a:t>
            </a:r>
            <a:r>
              <a:rPr lang="zh-CN" altLang="zh-CN" sz="2000" dirty="0"/>
              <a:t>，并将</a:t>
            </a:r>
            <a:r>
              <a:rPr lang="en-US" altLang="zh-CN" sz="2000" dirty="0"/>
              <a:t>2</a:t>
            </a:r>
            <a:r>
              <a:rPr lang="zh-CN" altLang="zh-CN" sz="2000" dirty="0"/>
              <a:t>数字方格产生动画储存在结构体</a:t>
            </a:r>
            <a:r>
              <a:rPr lang="en-US" altLang="zh-CN" sz="2000" dirty="0"/>
              <a:t>Animation</a:t>
            </a:r>
            <a:r>
              <a:rPr lang="zh-CN" altLang="zh-CN" sz="2000" dirty="0"/>
              <a:t>中，如果满了，就进行游戏是否结束的检测；根据结构体</a:t>
            </a:r>
            <a:r>
              <a:rPr lang="en-US" altLang="zh-CN" sz="2000" dirty="0"/>
              <a:t>Animation</a:t>
            </a:r>
            <a:r>
              <a:rPr lang="zh-CN" altLang="zh-CN" sz="2000" dirty="0"/>
              <a:t>储存的内容绘制动画。绘制动画效果</a:t>
            </a:r>
            <a:r>
              <a:rPr lang="en-US" altLang="zh-CN" sz="2000" dirty="0" err="1"/>
              <a:t>playAnimation</a:t>
            </a:r>
            <a:r>
              <a:rPr lang="zh-CN" altLang="zh-CN" sz="2000" dirty="0"/>
              <a:t>用来绘制方格移动和产生的动画。绘制事件</a:t>
            </a:r>
            <a:r>
              <a:rPr lang="en-US" altLang="zh-CN" sz="2000" dirty="0" err="1"/>
              <a:t>paintEvent</a:t>
            </a:r>
            <a:r>
              <a:rPr lang="zh-CN" altLang="zh-CN" sz="2000" dirty="0"/>
              <a:t>用来绘制游戏面板包括为方格添加数字并对应上色以及为没有数字的方格上色。重新开始的槽函数</a:t>
            </a:r>
            <a:r>
              <a:rPr lang="en-US" altLang="zh-CN" sz="2000" dirty="0"/>
              <a:t>restart</a:t>
            </a:r>
            <a:r>
              <a:rPr lang="zh-CN" altLang="zh-CN" sz="2000" dirty="0"/>
              <a:t>和构造函数一样来进行相关变量的初始化。检测游戏是否结束</a:t>
            </a:r>
            <a:r>
              <a:rPr lang="en-US" altLang="zh-CN" sz="2000" dirty="0" err="1"/>
              <a:t>checkGameOver</a:t>
            </a:r>
            <a:r>
              <a:rPr lang="zh-CN" altLang="zh-CN" sz="2000" dirty="0"/>
              <a:t>通过循环检测是否有相邻的相同数码来确定。检测游戏是否获胜</a:t>
            </a:r>
            <a:r>
              <a:rPr lang="en-US" altLang="zh-CN" sz="2000" dirty="0" err="1"/>
              <a:t>checkWin</a:t>
            </a:r>
            <a:r>
              <a:rPr lang="zh-CN" altLang="zh-CN" sz="2000" dirty="0"/>
              <a:t>通过循环检测是否某个方格数码为</a:t>
            </a:r>
            <a:r>
              <a:rPr lang="en-US" altLang="zh-CN" sz="2000" dirty="0"/>
              <a:t>2048</a:t>
            </a:r>
            <a:r>
              <a:rPr lang="zh-CN" altLang="zh-CN" sz="2000" dirty="0"/>
              <a:t>来确定。</a:t>
            </a:r>
          </a:p>
          <a:p>
            <a:endParaRPr lang="zh-CN" altLang="en-US" dirty="0"/>
          </a:p>
        </p:txBody>
      </p:sp>
    </p:spTree>
    <p:extLst>
      <p:ext uri="{BB962C8B-B14F-4D97-AF65-F5344CB8AC3E}">
        <p14:creationId xmlns:p14="http://schemas.microsoft.com/office/powerpoint/2010/main" val="46879181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000" r="-2000"/>
          </a:stretch>
        </a:blipFill>
        <a:effectLst/>
      </p:bgPr>
    </p:bg>
    <p:spTree>
      <p:nvGrpSpPr>
        <p:cNvPr id="1" name=""/>
        <p:cNvGrpSpPr/>
        <p:nvPr/>
      </p:nvGrpSpPr>
      <p:grpSpPr>
        <a:xfrm>
          <a:off x="0" y="0"/>
          <a:ext cx="0" cy="0"/>
          <a:chOff x="0" y="0"/>
          <a:chExt cx="0" cy="0"/>
        </a:xfrm>
      </p:grpSpPr>
      <p:sp>
        <p:nvSpPr>
          <p:cNvPr id="4" name="文本框 3"/>
          <p:cNvSpPr txBox="1"/>
          <p:nvPr/>
        </p:nvSpPr>
        <p:spPr>
          <a:xfrm>
            <a:off x="1043608" y="908720"/>
            <a:ext cx="6912768" cy="2523768"/>
          </a:xfrm>
          <a:prstGeom prst="rect">
            <a:avLst/>
          </a:prstGeom>
          <a:noFill/>
        </p:spPr>
        <p:txBody>
          <a:bodyPr wrap="square" rtlCol="0">
            <a:spAutoFit/>
          </a:bodyPr>
          <a:lstStyle/>
          <a:p>
            <a:r>
              <a:rPr lang="zh-CN" altLang="zh-CN" sz="2800" dirty="0"/>
              <a:t>通过小学期的学习，通过攻克这个作业中遇到的各种困难，我在</a:t>
            </a:r>
            <a:r>
              <a:rPr lang="en-US" altLang="zh-CN" sz="2800" dirty="0" err="1"/>
              <a:t>qt</a:t>
            </a:r>
            <a:r>
              <a:rPr lang="zh-CN" altLang="zh-CN" sz="2800" dirty="0"/>
              <a:t>编程方面有了很大程度的提高，并且提升了我对编程的热爱。希望在接下来的学习生活中，我的编程能力能够进一步的提高。</a:t>
            </a:r>
          </a:p>
          <a:p>
            <a:endParaRPr lang="zh-CN" altLang="en-US" dirty="0"/>
          </a:p>
        </p:txBody>
      </p:sp>
      <p:sp>
        <p:nvSpPr>
          <p:cNvPr id="7" name="矩形 6"/>
          <p:cNvSpPr/>
          <p:nvPr/>
        </p:nvSpPr>
        <p:spPr>
          <a:xfrm>
            <a:off x="3539632" y="3861048"/>
            <a:ext cx="1920719" cy="923330"/>
          </a:xfrm>
          <a:prstGeom prst="rect">
            <a:avLst/>
          </a:prstGeom>
          <a:noFill/>
          <a:scene3d>
            <a:camera prst="perspectiveContrastingLeftFacing"/>
            <a:lightRig rig="threePt" dir="t"/>
          </a:scene3d>
          <a:sp3d>
            <a:bevelT prst="slope"/>
          </a:sp3d>
        </p:spPr>
        <p:txBody>
          <a:bodyPr wrap="none" lIns="91440" tIns="45720" rIns="91440" bIns="45720">
            <a:spAutoFit/>
          </a:bodyPr>
          <a:lstStyle/>
          <a:p>
            <a:pPr algn="ctr"/>
            <a:r>
              <a:rPr lang="zh-CN" altLang="en-US" sz="5400" b="1"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谢谢</a:t>
            </a:r>
            <a:r>
              <a:rPr lang="en-US" altLang="zh-CN" sz="5400" b="1"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a:t>
            </a:r>
            <a:endParaRPr lang="zh-CN" alt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3814705864"/>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theme/theme1.xml><?xml version="1.0" encoding="utf-8"?>
<a:theme xmlns:a="http://schemas.openxmlformats.org/drawingml/2006/main" name="Terberg_ReflectedCaption_TP101881400">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F3104326-CDF0-433C-9A28-8A3A2FE783D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字幕具有映像效果的图片</Template>
  <TotalTime>32</TotalTime>
  <Words>1642</Words>
  <Application>Microsoft Office PowerPoint</Application>
  <PresentationFormat>全屏显示(4:3)</PresentationFormat>
  <Paragraphs>43</Paragraphs>
  <Slides>8</Slides>
  <Notes>1</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8</vt:i4>
      </vt:variant>
    </vt:vector>
  </HeadingPairs>
  <TitlesOfParts>
    <vt:vector size="12" baseType="lpstr">
      <vt:lpstr>宋体</vt:lpstr>
      <vt:lpstr>Arial</vt:lpstr>
      <vt:lpstr>Calibri</vt:lpstr>
      <vt:lpstr>Terberg_ReflectedCaption_TP101881400</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王佳颉</dc:creator>
  <cp:keywords/>
  <cp:lastModifiedBy>王佳颉</cp:lastModifiedBy>
  <cp:revision>9</cp:revision>
  <dcterms:created xsi:type="dcterms:W3CDTF">2015-07-19T07:49:52Z</dcterms:created>
  <dcterms:modified xsi:type="dcterms:W3CDTF">2015-07-20T09:41:10Z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TC018814239991</vt:lpwstr>
  </property>
</Properties>
</file>