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>
        <p:scale>
          <a:sx n="100" d="100"/>
          <a:sy n="100" d="100"/>
        </p:scale>
        <p:origin x="10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0F9EC-B92B-4A9D-9A8E-B97AD0EBB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01C31E-B328-4B5E-A7D8-E474DA5DB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7EBEF-7821-4E97-928A-ED092BDD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AAA47-D232-4BFE-A4D4-9C325CE2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838B79-8B41-4577-A75A-BE6227BB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8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D5E63-87DB-4E95-8C5D-A3096422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7B005-B2B0-4EB2-84D9-E35D39CFF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E3522-3489-46CC-AAD1-15F6A3DA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1B6A6-D136-4274-BF0C-4D1D5E06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129AB-A92E-4E7B-B859-D128BF7D0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5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6E76E9-A75F-4B04-8DC1-20D4C42B8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32CF6-EB3E-43E1-8EA3-818C566B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76952-5BE9-4087-9480-18C7F613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5FDB0-C868-4DE0-BEEB-9A4B8A9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8BC819-FBF5-4991-BDFD-D41FA60D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8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80BCC-EFB9-4B81-93E0-FEDC4C02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1FFB-20B1-4452-B95F-4A6F2A68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73436-E948-49BB-B796-D30EAAE8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D0EDFF-9D2C-447C-BE7F-566A27D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6A777-92E5-47B8-B013-10E03BAC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9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25238-0C17-4ABF-9F9F-2E440D1F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1E847-F524-4520-9979-D42382F2E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243C1-982D-48AC-816A-8E1E024D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8CFAB5-BEBD-49A3-B120-702A616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DACB9-F581-46BC-966A-690FCD48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5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E09FA-D145-4CBB-B8F2-2ABA6E8F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342DC-15EE-4804-8ED9-189B01161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D38B58-2BE5-4B40-98B3-38674466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AB57E6-81AD-4A8A-AB79-BCE253B0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A672A3-A808-48AB-8351-371672AF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F647B-54C6-45D5-A217-B9689C4E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0D356-01B2-478D-9A11-71FE0123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F18722-1F24-46CA-BC7C-AF24C937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4565F-504C-4B83-9732-A3AB9724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299682-959A-4313-B8D3-209B5B929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B21163-64D9-4BEC-9A15-B3E9EFC81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0BC34-2A30-4369-9E22-17305507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9A96DA-AF76-4996-AF2A-2F95836A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6B905-E1D3-4D31-B835-4173D3ED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6615B-EE3B-4D5D-A167-C9682C72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5F8BDC-0048-4236-9992-2BBB452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DCD42A-FF31-43E2-8F16-5AED54C7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FA8BE4-095B-4154-B6B9-33D8CA35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CB1721-5AFC-4B4B-A2B4-CDD11AB7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8D4D18-F47E-41F9-8345-495C75D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BD434-05F4-43BC-BE7C-3A493374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1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B6FDA-8786-439D-94D2-7E89E3D7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3C367-4C6D-4F5C-BACA-E9A7CD6E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411558-F926-412E-A678-B4142E5A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5DBA2-0D5A-4B06-9620-4D3C4CAA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9C52D-4A6A-4FE5-BCB8-78B6792B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E5441-1950-48CF-9DC5-C4032ECB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6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25FF0-8C5F-44DC-82E6-D4775E0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BAED35-70A8-42E3-BA98-C7C7FF00E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21559-BFC7-461A-87CB-3A9AF749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C0D77D-5DD1-41D3-9CA1-CD547020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09E3A-0B73-4E0C-B3D9-16988D37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73F407-3E8D-4864-8035-DFA91DC2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0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9C1CE1-0C68-44B6-BE6A-8908CC77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28974A-31AC-4092-BBF3-4A37936D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61775-5116-48A9-891A-F0CBEFE3B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24A-C44D-47D8-BDB2-9E03397F2183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F0AA76-46B1-4B3A-B9E7-8C35C1ED3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4727AE-01CF-4B8B-8EB2-0CFF98C85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0387-2B1B-4D40-8AD7-DDF3246E03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E066-F923-4C3E-9546-7C1DB4689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常用优化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9D327B-CFC3-4AFA-9153-00EBE72B6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253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BBBF745-A1A7-486F-AA3A-A774AC45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09" y="4381154"/>
            <a:ext cx="4664091" cy="247684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D12A435-056C-44E0-B53C-8FB5D281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三、细节实现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0BCB7B-C356-4663-841F-9D9C494F7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650748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智慧如你开始瞧不起洛谷，怎么这都搞不明白趟，一片蓝和紫的海洋。然而，即便简化成线性问题，实现并不简单。</a:t>
                </a:r>
                <a:endParaRPr lang="en-US" altLang="zh-CN" dirty="0"/>
              </a:p>
              <a:p>
                <a:r>
                  <a:rPr lang="zh-CN" altLang="en-US" dirty="0"/>
                  <a:t>基于点的传统凸包问题中，定序是重要的步骤。而这里只要使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有序即可。若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亦</m:t>
                    </m:r>
                  </m:oMath>
                </a14:m>
                <a:r>
                  <a:rPr lang="zh-CN" altLang="en-US" dirty="0"/>
                  <a:t>存在单调性，则维护一个存贮直线交点（分段函数的临界点）横坐标的单调队列。由于斜率不降，这东西搭上哪一根，就好像杵了一堵墙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后面的全部忽略即可。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0BCB7B-C356-4663-841F-9D9C494F7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6507480" cy="4351338"/>
              </a:xfrm>
              <a:blipFill>
                <a:blip r:embed="rId3"/>
                <a:stretch>
                  <a:fillRect l="-1687" t="-2521" r="-7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7EA46D-6C58-4A13-88D0-0905E359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594" y="2042"/>
            <a:ext cx="4235406" cy="2364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13B86FA-BBFB-4998-9EE3-CD708BB4B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836" y="2366477"/>
            <a:ext cx="4220164" cy="246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D5D60-50F8-4904-BD7D-BC1C4E5B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四、顺序决定成败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DEB4A9-DAB2-4E2D-99AB-1B2718F09C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6894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当每次计算的区间都不同，记忆该单调队列的完整内容毫无意义。当队首的在凸包的纵坐标小于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，直接弹出即可。</a:t>
                </a:r>
                <a:endParaRPr lang="en-US" altLang="zh-CN" dirty="0"/>
              </a:p>
              <a:p>
                <a:r>
                  <a:rPr lang="zh-CN" altLang="en-US" dirty="0"/>
                  <a:t>否则</a:t>
                </a:r>
                <a:r>
                  <a:rPr lang="zh-CN" altLang="en-US" dirty="0">
                    <a:sym typeface="Wingdings" panose="05000000000000000000" pitchFamily="2" charset="2"/>
                  </a:rPr>
                  <a:t>：㈠区间不动：</a:t>
                </a:r>
                <a:r>
                  <a:rPr lang="zh-CN" altLang="en-US" dirty="0"/>
                  <a:t>可以存下凸包的完整坐标，查询时二分。㈡区间不增／减：这样的微调是我想讨论的重点：区间不赠／减，是否可以不每次算一遍，而是利用之前的结果微调？</a:t>
                </a:r>
                <a:endParaRPr lang="en-US" altLang="zh-CN" dirty="0"/>
              </a:p>
              <a:p>
                <a:r>
                  <a:rPr lang="zh-CN" altLang="en-US" dirty="0"/>
                  <a:t>设想我们添加一条线。二分找到这条线的斜率被包含的区间。此时，如果交点在其间，删掉两条线的交点，这条线与二者的交点加进去；否则，这条线抛掉。此时复杂度添加 </a:t>
                </a:r>
                <a:r>
                  <a:rPr lang="en-US" altLang="zh-CN" dirty="0"/>
                  <a:t>log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代码没有，原因是之前没搞懂。大家可以参考 </a:t>
                </a:r>
                <a:r>
                  <a:rPr lang="en-US" altLang="zh-CN" dirty="0"/>
                  <a:t>OI-WIKI </a:t>
                </a:r>
                <a:r>
                  <a:rPr lang="zh-CN" altLang="en-US" dirty="0"/>
                  <a:t>的范例。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DEB4A9-DAB2-4E2D-99AB-1B2718F09C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68940" cy="4351338"/>
              </a:xfrm>
              <a:blipFill>
                <a:blip r:embed="rId2"/>
                <a:stretch>
                  <a:fillRect l="-1039" t="-2521" r="-2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05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697D6-2779-4C68-BBCF-046D98D0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推荐题目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C8347-DB47-4136-BEC7-F0B832A2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善用洛谷标签</a:t>
            </a:r>
            <a:r>
              <a:rPr lang="zh-CN" altLang="en-US"/>
              <a:t>功能。按难度排序。</a:t>
            </a:r>
            <a:endParaRPr lang="en-US" altLang="zh-CN" dirty="0"/>
          </a:p>
          <a:p>
            <a:r>
              <a:rPr lang="en-GB" altLang="zh-CN" dirty="0" err="1"/>
              <a:t>luogu</a:t>
            </a:r>
            <a:r>
              <a:rPr lang="en-GB" altLang="zh-CN" dirty="0"/>
              <a:t>.</a:t>
            </a:r>
            <a:r>
              <a:rPr lang="en-US" altLang="zh-CN" dirty="0"/>
              <a:t>org</a:t>
            </a:r>
            <a:r>
              <a:rPr lang="en-GB" altLang="zh-CN" dirty="0"/>
              <a:t>/problem/list?tag=150</a:t>
            </a:r>
          </a:p>
          <a:p>
            <a:r>
              <a:rPr lang="en-GB" altLang="zh-CN" dirty="0"/>
              <a:t>vijos.org/d/</a:t>
            </a:r>
            <a:r>
              <a:rPr lang="en-GB" altLang="zh-CN" dirty="0" err="1"/>
              <a:t>sssgzx</a:t>
            </a:r>
            <a:r>
              <a:rPr lang="en-GB" altLang="zh-CN" dirty="0"/>
              <a:t>/p/category/</a:t>
            </a:r>
            <a:r>
              <a:rPr lang="zh-CN" altLang="en-US" dirty="0"/>
              <a:t>斜率优化</a:t>
            </a:r>
          </a:p>
          <a:p>
            <a:pPr marL="0" indent="0">
              <a:buNone/>
            </a:pPr>
            <a:endParaRPr lang="en-GB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2D91F5-5862-4152-A50F-70E13DAC9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020" y="0"/>
            <a:ext cx="4424980" cy="37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9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C5F6D-EF79-454B-B60D-1A45B424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March </a:t>
            </a:r>
            <a:r>
              <a:rPr lang="zh-CN" altLang="en-US" dirty="0"/>
              <a:t>特辑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76414-FFC2-4A9B-B3CC-675444DAE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从石子合并看 </a:t>
            </a:r>
            <a:r>
              <a:rPr lang="en-US" altLang="zh-CN" dirty="0" err="1"/>
              <a:t>dp</a:t>
            </a:r>
            <a:r>
              <a:rPr lang="en-US" altLang="zh-CN" dirty="0"/>
              <a:t> </a:t>
            </a:r>
            <a:r>
              <a:rPr lang="zh-CN" altLang="en-US" dirty="0"/>
              <a:t>的优化和局限性</a:t>
            </a:r>
          </a:p>
        </p:txBody>
      </p:sp>
    </p:spTree>
    <p:extLst>
      <p:ext uri="{BB962C8B-B14F-4D97-AF65-F5344CB8AC3E}">
        <p14:creationId xmlns:p14="http://schemas.microsoft.com/office/powerpoint/2010/main" val="198353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7586F-04B0-4367-BFCB-61FD7FD3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ChatGPT</a:t>
            </a:r>
            <a:r>
              <a:rPr lang="en-US" altLang="zh-CN" dirty="0"/>
              <a:t> </a:t>
            </a:r>
            <a:r>
              <a:rPr lang="zh-CN" altLang="en-US" dirty="0"/>
              <a:t>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53C57-52EB-4033-B698-41AF850F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状态压缩优化</a:t>
            </a:r>
          </a:p>
          <a:p>
            <a:pPr lvl="1"/>
            <a:r>
              <a:rPr lang="zh-CN" altLang="en-US" dirty="0"/>
              <a:t>当状态转移方程中存在大量重复计算时，我们可以将状态通过状态压缩的方式来减小状态空间，从而提高算法的效率。具体实现时，我们可以将状态压缩为一维数组，然后采用滚动数组的方式来逐步更新状态。</a:t>
            </a:r>
          </a:p>
          <a:p>
            <a:r>
              <a:rPr lang="zh-CN" altLang="en-US" dirty="0"/>
              <a:t>前缀和优化</a:t>
            </a:r>
          </a:p>
          <a:p>
            <a:pPr lvl="1"/>
            <a:r>
              <a:rPr lang="zh-CN" altLang="en-US" dirty="0"/>
              <a:t>石子合并问题中涉及到计算区间和，这个过程可以通过前缀和或后缀和进行优化，从而将时间复杂度降低。具体做法是预处理前缀和或后缀和，然后在状态转移方程中使用前缀和或后缀和来计算区间和，避免重复计算。</a:t>
            </a:r>
          </a:p>
          <a:p>
            <a:r>
              <a:rPr lang="zh-CN" altLang="en-US" dirty="0"/>
              <a:t>决策单调性优化</a:t>
            </a:r>
          </a:p>
          <a:p>
            <a:pPr lvl="1"/>
            <a:r>
              <a:rPr lang="zh-CN" altLang="en-US" dirty="0"/>
              <a:t>石子合并问题中存在着一个决策单调性。即当一个区间内的石子被划分为两部分时，合并这两部分的最小代价是单调递增的。基于这个性质，我们可以尝试使用四边形不等式来求解石子合并问题，从而优化</a:t>
            </a:r>
            <a:r>
              <a:rPr lang="en-US" altLang="zh-CN" dirty="0"/>
              <a:t>DP</a:t>
            </a:r>
            <a:r>
              <a:rPr lang="zh-CN" altLang="en-US" dirty="0"/>
              <a:t>算法的时间复杂度。</a:t>
            </a:r>
          </a:p>
          <a:p>
            <a:r>
              <a:rPr lang="zh-CN" altLang="en-US" dirty="0"/>
              <a:t>尽管</a:t>
            </a:r>
            <a:r>
              <a:rPr lang="en-US" altLang="zh-CN" dirty="0"/>
              <a:t>DP</a:t>
            </a:r>
            <a:r>
              <a:rPr lang="zh-CN" altLang="en-US" dirty="0"/>
              <a:t>算法具有很好的优化效果，但它也存在一些局限性。具体来说，</a:t>
            </a:r>
            <a:r>
              <a:rPr lang="en-US" altLang="zh-CN" dirty="0"/>
              <a:t>DP</a:t>
            </a:r>
            <a:r>
              <a:rPr lang="zh-CN" altLang="en-US" dirty="0"/>
              <a:t>算法通常需要耗费大量的空间，因为它需要记录所有子问题的解。此外，如果状态转移方程不够优秀，则会导致计算量非常大，从而影响算法的时间效率。</a:t>
            </a:r>
          </a:p>
          <a:p>
            <a:r>
              <a:rPr lang="zh-CN" altLang="en-US" dirty="0"/>
              <a:t>综上所述，</a:t>
            </a:r>
            <a:r>
              <a:rPr lang="en-US" altLang="zh-CN" dirty="0"/>
              <a:t>DP</a:t>
            </a:r>
            <a:r>
              <a:rPr lang="zh-CN" altLang="en-US" dirty="0"/>
              <a:t>算法是解决石子合并问题的一种常用方法，在实际应用中，我们可以通过状态压缩、前缀和优化和决策单调性等方式来提高算法效率，同时也需要考虑到</a:t>
            </a:r>
            <a:r>
              <a:rPr lang="en-US" altLang="zh-CN" dirty="0"/>
              <a:t>DP</a:t>
            </a:r>
            <a:r>
              <a:rPr lang="zh-CN" altLang="en-US" dirty="0"/>
              <a:t>算法的局限性。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430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95623-54F9-4B64-ADB6-5E7DF470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B0853-93B6-4F11-8A97-F491A761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四邊形不等式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我还是不太懂。甚至不知道如何验证是否具有这样的性质。希望有人做个补充。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状态压缩 </a:t>
            </a:r>
            <a:r>
              <a:rPr lang="en-US" altLang="zh-CN" dirty="0" err="1">
                <a:latin typeface="等线" panose="02010600030101010101" pitchFamily="2" charset="-122"/>
                <a:ea typeface="等线" panose="02010600030101010101" pitchFamily="2" charset="-122"/>
              </a:rPr>
              <a:t>dp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只使用于极小的数据范围：因为它有着指数级的复杂度，只是不重不漏的穷举。一个典型的例子是求环的个数。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这不代表二分优化就是简单的事务。因为可以二分的东西实在有一些多。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就酱。</a:t>
            </a: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(‾◡◝)</a:t>
            </a:r>
          </a:p>
          <a:p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2023.2</a:t>
            </a:r>
          </a:p>
        </p:txBody>
      </p:sp>
    </p:spTree>
    <p:extLst>
      <p:ext uri="{BB962C8B-B14F-4D97-AF65-F5344CB8AC3E}">
        <p14:creationId xmlns:p14="http://schemas.microsoft.com/office/powerpoint/2010/main" val="33929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55739-C2A1-4783-8C2D-B44DBF12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我水平不行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6E440-5828-4B34-B30C-67F6F8B96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在这里是我荣幸 但是并非我本意</a:t>
            </a:r>
            <a:endParaRPr lang="en-US" altLang="zh-CN" dirty="0"/>
          </a:p>
          <a:p>
            <a:r>
              <a:rPr lang="zh-CN" altLang="en-US" dirty="0"/>
              <a:t>动态规划我不行</a:t>
            </a:r>
            <a:endParaRPr lang="en-US" altLang="zh-CN" dirty="0"/>
          </a:p>
          <a:p>
            <a:r>
              <a:rPr lang="zh-CN" altLang="en-US" dirty="0"/>
              <a:t>所有知识全部现学现卖 错误百出</a:t>
            </a:r>
            <a:endParaRPr lang="en-US" altLang="zh-CN" dirty="0"/>
          </a:p>
          <a:p>
            <a:r>
              <a:rPr lang="zh-CN" altLang="en-US" dirty="0"/>
              <a:t>依靠群众 多多指教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62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64750-7077-4270-B8E8-CAED35C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报菜名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CA9F1-99ED-4758-A31C-728325B0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知道有啥蛮重要 我渣水平 大部分不会讲 望日后大家补充</a:t>
            </a:r>
            <a:endParaRPr lang="en-US" altLang="zh-CN" dirty="0"/>
          </a:p>
          <a:p>
            <a:r>
              <a:rPr lang="zh-CN" altLang="en-US" dirty="0"/>
              <a:t>优化空间：</a:t>
            </a:r>
            <a:endParaRPr lang="en-US" altLang="zh-CN" dirty="0"/>
          </a:p>
          <a:p>
            <a:r>
              <a:rPr lang="zh-CN" altLang="en-US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滾動存儲</a:t>
            </a:r>
            <a:r>
              <a:rPr lang="en-US" altLang="zh-CN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	</a:t>
            </a:r>
            <a:r>
              <a:rPr lang="zh-CN" altLang="en-US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狀態壓縮／二進制優化</a:t>
            </a:r>
            <a:endParaRPr lang="en-US" altLang="zh-CN" sz="3200" dirty="0">
              <a:latin typeface="Noto Serif CJK KR" panose="02020400000000000000" pitchFamily="18" charset="-122"/>
              <a:ea typeface="Noto Serif CJK KR" panose="02020400000000000000" pitchFamily="18" charset="-122"/>
            </a:endParaRPr>
          </a:p>
          <a:p>
            <a:r>
              <a:rPr lang="zh-CN" altLang="en-US" dirty="0"/>
              <a:t>优化时间：</a:t>
            </a:r>
            <a:endParaRPr lang="en-US" altLang="zh-CN" dirty="0"/>
          </a:p>
          <a:p>
            <a:r>
              <a:rPr lang="zh-CN" altLang="en-US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二分優化</a:t>
            </a:r>
            <a:r>
              <a:rPr lang="en-US" altLang="zh-CN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	</a:t>
            </a:r>
            <a:r>
              <a:rPr lang="zh-CN" altLang="en-US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凸殼／斜率優化</a:t>
            </a:r>
            <a:r>
              <a:rPr lang="en-US" altLang="zh-CN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	</a:t>
            </a:r>
            <a:r>
              <a:rPr lang="zh-CN" altLang="en-US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四邊形不等式</a:t>
            </a:r>
            <a:endParaRPr lang="en-US" altLang="zh-CN" sz="3200" dirty="0">
              <a:latin typeface="Noto Serif CJK KR" panose="02020400000000000000" pitchFamily="18" charset="-122"/>
              <a:ea typeface="Noto Serif CJK KR" panose="02020400000000000000" pitchFamily="18" charset="-122"/>
            </a:endParaRPr>
          </a:p>
          <a:p>
            <a:pPr marL="0" indent="0">
              <a:buNone/>
            </a:pPr>
            <a:r>
              <a:rPr lang="en-US" altLang="zh-CN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	</a:t>
            </a:r>
            <a:r>
              <a:rPr lang="zh-CN" altLang="en-US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單調隊列／棧優化</a:t>
            </a:r>
            <a:r>
              <a:rPr lang="en-US" altLang="zh-CN" sz="3200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			</a:t>
            </a:r>
            <a:endParaRPr lang="en-US" altLang="zh-CN" dirty="0"/>
          </a:p>
          <a:p>
            <a:r>
              <a:rPr lang="zh-CN" altLang="en-US" dirty="0"/>
              <a:t>滚存没啥可讲的，注意不要混淆；状压单独开一个讲，不掺和；二分的关键在单调性，都很熟悉；四边形我也不会。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9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609A3-6641-49D3-A6A0-89329958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单调队列和单调栈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EFB1E-7E72-424B-A514-A55259BD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洛谷标注黄题。实际上普及组用的很少。</a:t>
            </a:r>
            <a:endParaRPr lang="en-US" altLang="zh-CN" dirty="0"/>
          </a:p>
          <a:p>
            <a:r>
              <a:rPr lang="zh-CN" altLang="en-US" dirty="0"/>
              <a:t>单调队列，一言以蔽之：比我小还比我强，我要退群！</a:t>
            </a:r>
            <a:endParaRPr lang="en-US" altLang="zh-CN" dirty="0"/>
          </a:p>
          <a:p>
            <a:r>
              <a:rPr lang="zh-CN" altLang="en-US" dirty="0"/>
              <a:t>可不就维护单调性了嘛。前面小的弱一些，后面大的强一些</a:t>
            </a:r>
            <a:r>
              <a:rPr lang="en-US" altLang="zh-CN" dirty="0"/>
              <a:t>——</a:t>
            </a:r>
            <a:r>
              <a:rPr lang="zh-CN" altLang="en-US" dirty="0"/>
              <a:t>关键不强的都被刷啦 </a:t>
            </a:r>
            <a:r>
              <a:rPr lang="en-US" altLang="zh-CN" dirty="0"/>
              <a:t>(</a:t>
            </a:r>
            <a:r>
              <a:rPr lang="zh-CN" altLang="en-US" dirty="0"/>
              <a:t>＃</a:t>
            </a:r>
            <a:r>
              <a:rPr lang="en-US" altLang="zh-CN" dirty="0"/>
              <a:t>°Д°) </a:t>
            </a:r>
          </a:p>
          <a:p>
            <a:r>
              <a:rPr lang="zh-CN" altLang="en-US" dirty="0"/>
              <a:t>单调栈，一言以蔽之：资历短，还不如新人，开除！</a:t>
            </a:r>
            <a:endParaRPr lang="en-US" altLang="zh-CN" dirty="0"/>
          </a:p>
          <a:p>
            <a:r>
              <a:rPr lang="zh-CN" altLang="en-US" dirty="0"/>
              <a:t>这又维护单调性了。资历长的牛一些，资历短的菜一些</a:t>
            </a:r>
            <a:r>
              <a:rPr lang="en-US" altLang="zh-CN" dirty="0"/>
              <a:t>——</a:t>
            </a:r>
            <a:r>
              <a:rPr lang="zh-CN" altLang="en-US" dirty="0"/>
              <a:t>关键差的都被</a:t>
            </a:r>
            <a:r>
              <a:rPr lang="zh-CN" altLang="en-US" strike="sngStrike" dirty="0"/>
              <a:t>裁员</a:t>
            </a:r>
            <a:r>
              <a:rPr lang="zh-CN" altLang="en-US" dirty="0"/>
              <a:t>毕业啦 ヾ</a:t>
            </a:r>
            <a:r>
              <a:rPr lang="en-US" altLang="zh-CN" dirty="0"/>
              <a:t>(≧▽≦*)o </a:t>
            </a:r>
          </a:p>
          <a:p>
            <a:r>
              <a:rPr lang="zh-CN" altLang="en-US" dirty="0"/>
              <a:t>后面代码，不要记笔记；因为我写的太差，仅供参考。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715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21CD0-222F-475D-8A23-4FF9ADBB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512"/>
            <a:ext cx="10515600" cy="6022975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// 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单调队列</a:t>
            </a:r>
            <a:endParaRPr lang="zh-CN" altLang="zh-CN" sz="1800" kern="100" dirty="0">
              <a:effectLst/>
              <a:latin typeface="Noto Serif CJK KR" panose="02020400000000000000" pitchFamily="18" charset="-122"/>
              <a:ea typeface="Noto Serif CJK KR" panose="02020400000000000000" pitchFamily="18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;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&lt;= n; ++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cin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&gt;&gt; a[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(!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empty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&amp;&amp;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front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&lt;=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- k)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// 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窗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汉仪褚楷繁" panose="02010600000101010101" pitchFamily="2" charset="-122"/>
              </a:rPr>
              <a:t>口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的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汉仪褚楷繁" panose="02010600000101010101" pitchFamily="2" charset="-122"/>
              </a:rPr>
              <a:t>大小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包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汉仪褚楷繁" panose="02010600000101010101" pitchFamily="2" charset="-122"/>
              </a:rPr>
              <a:t>括其自身</a:t>
            </a:r>
            <a:r>
              <a:rPr lang="zh-CN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宋体" panose="02010600030101010101" pitchFamily="2" charset="-122"/>
              </a:rPr>
              <a:t>。</a:t>
            </a:r>
            <a:endParaRPr lang="zh-CN" altLang="zh-CN" sz="1800" kern="100" dirty="0">
              <a:effectLst/>
              <a:latin typeface="Noto Serif CJK KR" panose="02020400000000000000" pitchFamily="18" charset="-122"/>
              <a:ea typeface="Noto Serif CJK KR" panose="02020400000000000000" pitchFamily="18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pop_front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(!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empty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&amp;&amp;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()] &gt;=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pop_back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push_back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// if (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&gt;= k)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//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cout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&lt;&lt; a[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d.front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()] &lt;&lt; ' ';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FF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区间版</a:t>
            </a:r>
            <a:r>
              <a:rPr lang="zh-CN" altLang="zh-CN" sz="1800" kern="0" dirty="0">
                <a:solidFill>
                  <a:srgbClr val="FF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汉仪褚楷繁" panose="02010600000101010101" pitchFamily="2" charset="-122"/>
              </a:rPr>
              <a:t>本</a:t>
            </a:r>
            <a:endParaRPr lang="zh-CN" altLang="zh-CN" sz="1800" kern="100" dirty="0">
              <a:solidFill>
                <a:srgbClr val="FF0000"/>
              </a:solidFill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(!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empty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&amp;&amp;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front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&lt;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-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lipb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pop_front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&gt;= lipa) {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(!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empty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&amp;&amp;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()] &lt;=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- lipa])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pop_back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push_back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- lipa);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// </a:t>
            </a:r>
            <a:r>
              <a:rPr lang="zh-CN" altLang="zh-CN" sz="1800" kern="0" dirty="0"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单调栈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unsigned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3000064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3000064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basic_string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unsigned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&gt;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unsigned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n;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(n);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unsigned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;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&lt;= n; ++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//</a:t>
            </a:r>
            <a:r>
              <a:rPr lang="zh-CN" altLang="en-US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 </a:t>
            </a: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out/</a:t>
            </a:r>
            <a:r>
              <a:rPr lang="en-US" altLang="zh-CN" sz="1800" kern="0" dirty="0" err="1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putc</a:t>
            </a: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 </a:t>
            </a:r>
            <a:r>
              <a:rPr lang="zh-CN" altLang="en-US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是输出的函数；</a:t>
            </a:r>
            <a:endParaRPr lang="en-US" altLang="zh-CN" sz="1800" kern="0" dirty="0">
              <a:effectLst/>
              <a:latin typeface="Noto Serif CJK KR" panose="02020400000000000000" pitchFamily="18" charset="-122"/>
              <a:ea typeface="Noto Serif CJK KR" panose="02020400000000000000" pitchFamily="18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//</a:t>
            </a: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 in/</a:t>
            </a:r>
            <a:r>
              <a:rPr lang="en-US" altLang="zh-CN" sz="1800" kern="0" dirty="0" err="1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getc</a:t>
            </a:r>
            <a:r>
              <a:rPr lang="en-US" altLang="zh-CN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 </a:t>
            </a:r>
            <a:r>
              <a:rPr lang="zh-CN" altLang="en-US" sz="1800" kern="0" dirty="0">
                <a:effectLst/>
                <a:latin typeface="Noto Serif CJK KR" panose="02020400000000000000" pitchFamily="18" charset="-122"/>
                <a:ea typeface="Noto Serif CJK KR" panose="02020400000000000000" pitchFamily="18" charset="-122"/>
                <a:cs typeface="Yu Mincho" panose="02020400000000000000" pitchFamily="18" charset="-128"/>
              </a:rPr>
              <a:t>是输入的函数。</a:t>
            </a:r>
            <a:endParaRPr lang="zh-CN" altLang="zh-CN" sz="1800" kern="100" dirty="0">
              <a:effectLst/>
              <a:latin typeface="Noto Serif CJK KR" panose="02020400000000000000" pitchFamily="18" charset="-122"/>
              <a:ea typeface="Noto Serif CJK KR" panose="02020400000000000000" pitchFamily="18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unsigned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= n;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&gt;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; --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(!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empty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&amp;&amp;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()] &lt;=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pop_back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empty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 ?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: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stk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push_back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}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F00DB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unsigned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; 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&lt;= n; ++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ans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]),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putc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' '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悠哉字体 细体" panose="02000600000000000000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flush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();</a:t>
            </a:r>
            <a:endParaRPr lang="zh-CN" altLang="zh-CN" sz="1800" kern="100" dirty="0">
              <a:effectLst/>
              <a:latin typeface="悠哉字体 细体" panose="02000600000000000000" pitchFamily="2" charset="-122"/>
              <a:ea typeface="悠哉字体 细体" panose="02000600000000000000" pitchFamily="2" charset="-122"/>
              <a:cs typeface="Yu Mincho" panose="02020400000000000000" pitchFamily="18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汉仪褚楷繁" panose="02010600000101010101" pitchFamily="2" charset="-122"/>
                <a:ea typeface="悠哉字体 细体" panose="02000600000000000000" pitchFamily="2" charset="-122"/>
                <a:cs typeface="宋体" panose="02010600030101010101" pitchFamily="2" charset="-122"/>
              </a:rPr>
              <a:t>}</a:t>
            </a:r>
            <a:endParaRPr lang="zh-CN" altLang="en-US" sz="1800" dirty="0">
              <a:ea typeface="悠哉字体 细体" panose="02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11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E3FC5-E710-4C9E-AAE7-B9A8E70E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题目推荐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DB373-34A5-48A4-9DCE-64A35FA0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善用洛谷。</a:t>
            </a:r>
            <a:endParaRPr lang="en-US" altLang="zh-CN" dirty="0"/>
          </a:p>
          <a:p>
            <a:r>
              <a:rPr lang="en-US" altLang="zh-CN" dirty="0"/>
              <a:t>luogu.org/problem/list?tag=56,385</a:t>
            </a:r>
          </a:p>
          <a:p>
            <a:r>
              <a:rPr lang="en-US" altLang="zh-CN" dirty="0"/>
              <a:t>vijos.org/p/category/</a:t>
            </a:r>
            <a:r>
              <a:rPr lang="zh-CN" altLang="en-US" dirty="0"/>
              <a:t>单调队列</a:t>
            </a:r>
            <a:endParaRPr lang="en-US" altLang="zh-CN" dirty="0"/>
          </a:p>
          <a:p>
            <a:r>
              <a:rPr lang="en-US" altLang="zh-CN" dirty="0"/>
              <a:t>vijos.org/p/1926</a:t>
            </a:r>
          </a:p>
          <a:p>
            <a:r>
              <a:rPr lang="en-US" altLang="zh-CN" dirty="0"/>
              <a:t>vijos.org/p/1057</a:t>
            </a:r>
            <a:r>
              <a:rPr lang="zh-CN" altLang="en-US" baseline="-25000" dirty="0"/>
              <a:t>（悬线法亦可）</a:t>
            </a:r>
            <a:endParaRPr lang="en-US" altLang="zh-CN" baseline="-250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218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BFE1C-DBC4-4F4B-94FE-25EF020D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600" dirty="0">
                <a:latin typeface="霞鹜晰黑" panose="02000600000000000000" pitchFamily="2" charset="-122"/>
                <a:ea typeface="霞鹜晰黑" panose="02000600000000000000" pitchFamily="2" charset="-122"/>
              </a:rPr>
              <a:t>突壳优化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D1863-C9BD-4E64-B631-2EDE9908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也叫斜率优化，不过这更形象些</a:t>
            </a:r>
            <a:endParaRPr lang="en-US" altLang="zh-CN" dirty="0"/>
          </a:p>
          <a:p>
            <a:r>
              <a:rPr lang="zh-CN" altLang="en-US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凸包／旋转卡壳</a:t>
            </a:r>
            <a:r>
              <a:rPr lang="zh-CN" altLang="en-US" dirty="0"/>
              <a:t>大家知道吧 </a:t>
            </a:r>
            <a:r>
              <a:rPr lang="zh-CN" altLang="en-US" strike="sngStrike" dirty="0"/>
              <a:t>随机化模板题：</a:t>
            </a:r>
            <a:r>
              <a:rPr lang="en-GB" altLang="zh-CN" strike="sngStrike" dirty="0"/>
              <a:t>P1452</a:t>
            </a:r>
            <a:endParaRPr lang="en-GB" altLang="zh-CN" dirty="0"/>
          </a:p>
          <a:p>
            <a:r>
              <a:rPr lang="zh-CN" altLang="en-US" dirty="0"/>
              <a:t>所以我们可以优化。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782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D55B4-0DF9-4B88-AC9B-6314C64B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一、只有一点⺀可以优化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E4C2D5-89E3-435D-A1A1-3D0B5D36F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6399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altLang="zh-CN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只有像这样的才能优化。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我们计算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/>
                  <a:t>的时候，默认知道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zh-CN" altLang="en-US" b="0" i="0" dirty="0">
                    <a:latin typeface="等线" panose="02010600030101010101" pitchFamily="2" charset="-122"/>
                    <a:ea typeface="等线" panose="02010600030101010101" pitchFamily="2" charset="-122"/>
                  </a:rPr>
                  <a:t>之间的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都</m:t>
                    </m:r>
                  </m:oMath>
                </a14:m>
                <a:r>
                  <a:rPr lang="zh-CN" altLang="en-US" dirty="0"/>
                  <a:t>是多少。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于是，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因为正好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恰巧正是直线方程的形式。也叫斜率优化。实际上没啥关系。非线性函数照样可以这样优化。不能说不会求交点是这个优化局限于线性方程的理由。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E4C2D5-89E3-435D-A1A1-3D0B5D36F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63990" cy="4351338"/>
              </a:xfrm>
              <a:blipFill>
                <a:blip r:embed="rId2"/>
                <a:stretch>
                  <a:fillRect l="-1201" r="-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56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D076FE-3171-4ACC-A074-85510CBB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7315"/>
            <a:ext cx="5601482" cy="48155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9C8CD4-643E-4E8F-97C1-BBD76DEF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二、为啥要优化、咋地就优化啦</a:t>
            </a:r>
            <a:r>
              <a:rPr lang="en-US" altLang="zh-CN" dirty="0"/>
              <a:t>&gt;”&lt;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C58F3-C209-4162-A959-735EBF16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4411" cy="4351338"/>
          </a:xfrm>
        </p:spPr>
        <p:txBody>
          <a:bodyPr/>
          <a:lstStyle/>
          <a:p>
            <a:r>
              <a:rPr lang="zh-CN" altLang="en-US" dirty="0"/>
              <a:t>本来要遍历，现在最多二分，有单调性直接出结果。</a:t>
            </a:r>
            <a:endParaRPr lang="en-US" altLang="zh-CN" dirty="0"/>
          </a:p>
          <a:p>
            <a:r>
              <a:rPr lang="zh-CN" altLang="en-US" dirty="0"/>
              <a:t>它本来需要全部穷举一遍；可是聪明的你发现，最大值最上面那一圈</a:t>
            </a:r>
            <a:r>
              <a:rPr lang="en-US" altLang="zh-CN" dirty="0"/>
              <a:t>——</a:t>
            </a:r>
            <a:r>
              <a:rPr lang="zh-CN" altLang="en-US" dirty="0"/>
              <a:t>这个就是</a:t>
            </a:r>
            <a:r>
              <a:rPr lang="zh-CN" altLang="en-US" dirty="0">
                <a:latin typeface="Noto Serif CJK KR" panose="02020400000000000000" pitchFamily="18" charset="-122"/>
                <a:ea typeface="Noto Serif CJK KR" panose="02020400000000000000" pitchFamily="18" charset="-122"/>
              </a:rPr>
              <a:t>凸包／突壳</a:t>
            </a:r>
            <a:r>
              <a:rPr lang="zh-CN" altLang="en-US" dirty="0"/>
              <a:t>；还得是最大的；</a:t>
            </a:r>
            <a:endParaRPr lang="en-US" altLang="zh-CN" dirty="0"/>
          </a:p>
          <a:p>
            <a:r>
              <a:rPr lang="zh-CN" altLang="en-US" dirty="0"/>
              <a:t>博学的你又发现，由于我们讨论的是线性问题；斜率排个序，判断一下交点的位置，愉快地解决！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432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1628</Words>
  <Application>Microsoft Office PowerPoint</Application>
  <PresentationFormat>宽屏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Noto Serif CJK KR</vt:lpstr>
      <vt:lpstr>等线</vt:lpstr>
      <vt:lpstr>等线 Light</vt:lpstr>
      <vt:lpstr>汉仪褚楷繁</vt:lpstr>
      <vt:lpstr>霞鹜晰黑</vt:lpstr>
      <vt:lpstr>悠哉字体 细体</vt:lpstr>
      <vt:lpstr>Arial</vt:lpstr>
      <vt:lpstr>Cambria Math</vt:lpstr>
      <vt:lpstr>Consolas</vt:lpstr>
      <vt:lpstr>Office 主题​​</vt:lpstr>
      <vt:lpstr>dp 常用优化</vt:lpstr>
      <vt:lpstr>我水平不行</vt:lpstr>
      <vt:lpstr>报菜名</vt:lpstr>
      <vt:lpstr>单调队列和单调栈</vt:lpstr>
      <vt:lpstr>PowerPoint 演示文稿</vt:lpstr>
      <vt:lpstr>题目推荐</vt:lpstr>
      <vt:lpstr>突壳优化</vt:lpstr>
      <vt:lpstr>一、只有一点⺀可以优化</vt:lpstr>
      <vt:lpstr>二、为啥要优化、咋地就优化啦&gt;”&lt;</vt:lpstr>
      <vt:lpstr>三、细节实现</vt:lpstr>
      <vt:lpstr>四、顺序决定成败</vt:lpstr>
      <vt:lpstr>推荐题目</vt:lpstr>
      <vt:lpstr>March 特辑</vt:lpstr>
      <vt:lpstr>ChatGPT 语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常用优化</dc:title>
  <dc:creator>王 江睿</dc:creator>
  <cp:lastModifiedBy>王 江睿</cp:lastModifiedBy>
  <cp:revision>20</cp:revision>
  <dcterms:created xsi:type="dcterms:W3CDTF">2023-02-03T13:21:01Z</dcterms:created>
  <dcterms:modified xsi:type="dcterms:W3CDTF">2023-03-26T14:57:33Z</dcterms:modified>
</cp:coreProperties>
</file>