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4"/>
  </p:notesMasterIdLst>
  <p:sldIdLst>
    <p:sldId id="256" r:id="rId2"/>
    <p:sldId id="690" r:id="rId3"/>
    <p:sldId id="700" r:id="rId4"/>
    <p:sldId id="663" r:id="rId5"/>
    <p:sldId id="699" r:id="rId6"/>
    <p:sldId id="698" r:id="rId7"/>
    <p:sldId id="701" r:id="rId8"/>
    <p:sldId id="702" r:id="rId9"/>
    <p:sldId id="704" r:id="rId10"/>
    <p:sldId id="703" r:id="rId11"/>
    <p:sldId id="697" r:id="rId12"/>
    <p:sldId id="69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0679" autoAdjust="0"/>
  </p:normalViewPr>
  <p:slideViewPr>
    <p:cSldViewPr>
      <p:cViewPr varScale="1">
        <p:scale>
          <a:sx n="109" d="100"/>
          <a:sy n="109" d="100"/>
        </p:scale>
        <p:origin x="17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AE0ED4-C5B7-4BB8-895E-55998A2DC2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65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374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55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0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54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80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17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73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45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87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32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画好的拓扑图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0ED4-C5B7-4BB8-895E-55998A2DC23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46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0" y="633413"/>
          <a:ext cx="31146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4241270" imgH="5396825" progId="">
                  <p:embed/>
                </p:oleObj>
              </mc:Choice>
              <mc:Fallback>
                <p:oleObj name="Image" r:id="rId3" imgW="4241270" imgH="539682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413"/>
                        <a:ext cx="311467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6172200" y="633413"/>
          <a:ext cx="29718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5" imgW="3263492" imgH="4863492" progId="">
                  <p:embed/>
                </p:oleObj>
              </mc:Choice>
              <mc:Fallback>
                <p:oleObj name="Image" r:id="rId5" imgW="3263492" imgH="48634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33413"/>
                        <a:ext cx="29718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3108325" y="633413"/>
          <a:ext cx="306387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7" imgW="3492063" imgH="4926984" progId="">
                  <p:embed/>
                </p:oleObj>
              </mc:Choice>
              <mc:Fallback>
                <p:oleObj name="Image" r:id="rId7" imgW="3492063" imgH="49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633413"/>
                        <a:ext cx="306387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28A0DEFE-93F7-474A-80F1-0827C427A7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8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93713"/>
            <a:ext cx="2057400" cy="559911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93713"/>
            <a:ext cx="6019800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FBD8D-EB8B-41CB-BFD5-D0AF4B82D8A1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5B4EA-D032-4ECC-8AEB-F672458BB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52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4A68-F249-4AEF-AD6E-93D9103BEC8E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64843-552E-46E8-9BF3-02BC6DA1E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089674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35719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06775-C2EE-43D0-AA53-8FEA68DD75EB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DF4B0-7E88-423F-B3F8-0538E77AF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696872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2137"/>
          </a:xfrm>
        </p:spPr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 sz="2400"/>
            </a:lvl2pPr>
            <a:lvl3pPr>
              <a:lnSpc>
                <a:spcPct val="120000"/>
              </a:lnSpc>
              <a:defRPr sz="2000"/>
            </a:lvl3pPr>
            <a:lvl4pPr>
              <a:lnSpc>
                <a:spcPct val="120000"/>
              </a:lnSpc>
              <a:defRPr sz="20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078" y="88660"/>
            <a:ext cx="6215106" cy="35719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8606-6569-4B50-8A30-B88710B32B9A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0CBFB-73B9-4F45-8B28-D656C9FE49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1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5291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316"/>
            <a:ext cx="6715140" cy="395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5399793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17670-107E-4923-A4F8-F73A55E856FA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D96308-09CB-4E61-AE5A-91BDB0794F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10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9D8DA-9833-4711-9B26-8177EE070712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3147C-8087-4891-999E-4657B2572C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066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7513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0E3F-8C47-430D-8A74-672216757C77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C2331-B586-400A-AF92-3AB6549E2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664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7032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386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386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B6704-80A3-44DF-879A-4A7DE59855EA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5090D-0C4D-4F79-92FB-09C9B703F2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7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A3A0E-57DD-4AAA-B5FF-AE062CE48C2B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09B0F-0D3D-4478-A19F-87DECED616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359585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52C1-AE52-4A18-8206-D962F8816B50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D440A-811A-4914-B892-F4E060302F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3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10E1B-8F91-474E-BB5B-6BD3072B46B0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D7DC8-E8DA-4061-A4DE-D7D99D7541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13377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B7A9B-F881-40D7-8510-38CA95B327C8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6CF86-BEA9-4C9A-B845-7C0B18C8F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267988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7FDB4-A1A9-4DD0-9B35-F88CDED2BF58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0BB37-4A05-4B11-9D91-2034396C7C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12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F2C98-D778-4D51-8E98-33FE3B0631FC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6546E-323A-45D5-B366-DE7144B0C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52087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B675-982C-4E05-A78C-EAA091CB4998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D3754-7DB6-4A60-A093-7CB48304F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0D3D-CDB8-4B8B-875C-6C2B3007F884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7F1C9-376C-4958-973F-89944B075D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821522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2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+mj-lt"/>
              </a:defRPr>
            </a:lvl1pPr>
          </a:lstStyle>
          <a:p>
            <a:pPr>
              <a:defRPr/>
            </a:pPr>
            <a:fld id="{13F82D44-8949-4D66-8EBD-CA551B9C0051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anose="02020404030301010803" pitchFamily="18" charset="0"/>
              </a:defRPr>
            </a:lvl1pPr>
          </a:lstStyle>
          <a:p>
            <a:fld id="{A5E1CD83-D750-4400-B446-45A0BC46DB1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9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5000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0" name="Group 17"/>
          <p:cNvGrpSpPr>
            <a:grpSpLocks/>
          </p:cNvGrpSpPr>
          <p:nvPr/>
        </p:nvGrpSpPr>
        <p:grpSpPr bwMode="auto">
          <a:xfrm>
            <a:off x="6729413" y="-11113"/>
            <a:ext cx="2414587" cy="511176"/>
            <a:chOff x="0" y="390"/>
            <a:chExt cx="5760" cy="2202"/>
          </a:xfrm>
        </p:grpSpPr>
        <p:graphicFrame>
          <p:nvGraphicFramePr>
            <p:cNvPr id="1032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Image" r:id="rId22" imgW="4241270" imgH="5396825" progId="">
                    <p:embed/>
                  </p:oleObj>
                </mc:Choice>
                <mc:Fallback>
                  <p:oleObj name="Image" r:id="rId22" imgW="4241270" imgH="539682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0"/>
                          <a:ext cx="196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Image" r:id="rId24" imgW="3263492" imgH="4863492" progId="">
                    <p:embed/>
                  </p:oleObj>
                </mc:Choice>
                <mc:Fallback>
                  <p:oleObj name="Image" r:id="rId24" imgW="3263492" imgH="4863492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90"/>
                          <a:ext cx="1872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Image" r:id="rId26" imgW="3492063" imgH="4926984" progId="">
                    <p:embed/>
                  </p:oleObj>
                </mc:Choice>
                <mc:Fallback>
                  <p:oleObj name="Image" r:id="rId26" imgW="3492063" imgH="4926984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390"/>
                          <a:ext cx="1930" cy="2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458F8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2B166E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C0C0C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1" name="标题占位符 15"/>
          <p:cNvSpPr>
            <a:spLocks noGrp="1"/>
          </p:cNvSpPr>
          <p:nvPr>
            <p:ph type="title"/>
          </p:nvPr>
        </p:nvSpPr>
        <p:spPr bwMode="auto">
          <a:xfrm>
            <a:off x="285750" y="11113"/>
            <a:ext cx="63579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80" r:id="rId14"/>
    <p:sldLayoutId id="2147483881" r:id="rId15"/>
    <p:sldLayoutId id="2147483875" r:id="rId16"/>
    <p:sldLayoutId id="2147483876" r:id="rId17"/>
    <p:sldLayoutId id="2147483877" r:id="rId18"/>
    <p:sldLayoutId id="2147483878" r:id="rId19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sz="3200">
          <a:solidFill>
            <a:srgbClr val="003319"/>
          </a:solidFill>
          <a:latin typeface="微软雅黑" pitchFamily="34" charset="-122"/>
          <a:ea typeface="微软雅黑" pitchFamily="34" charset="-122"/>
          <a:cs typeface="+mn-cs"/>
        </a:defRPr>
      </a:lvl1pPr>
      <a:lvl2pPr marL="669925" indent="-3254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800">
          <a:solidFill>
            <a:srgbClr val="333399"/>
          </a:solidFill>
          <a:latin typeface="微软雅黑" pitchFamily="34" charset="-122"/>
          <a:ea typeface="微软雅黑" pitchFamily="34" charset="-122"/>
        </a:defRPr>
      </a:lvl2pPr>
      <a:lvl3pPr marL="1022350" indent="-350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3398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200">
          <a:solidFill>
            <a:srgbClr val="997300"/>
          </a:solidFill>
          <a:latin typeface="微软雅黑" pitchFamily="34" charset="-122"/>
          <a:ea typeface="微软雅黑" pitchFamily="34" charset="-122"/>
        </a:defRPr>
      </a:lvl4pPr>
      <a:lvl5pPr marL="1681163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u"/>
        <a:defRPr sz="2000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0" y="4357688"/>
            <a:ext cx="8229600" cy="1519584"/>
          </a:xfrm>
        </p:spPr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计算机通信与网络实验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仿真软件组网实验</a:t>
            </a:r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9982" y="5657671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/>
              <a:t>华中科技大学</a:t>
            </a:r>
            <a:endParaRPr lang="en-US" altLang="zh-CN" b="1" dirty="0"/>
          </a:p>
          <a:p>
            <a:pPr algn="r"/>
            <a:r>
              <a:rPr lang="zh-CN" altLang="en-US" b="1" dirty="0"/>
              <a:t>网络空间安全学院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—ACL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配置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74838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[AR2220-1]</a:t>
            </a:r>
            <a:r>
              <a:rPr lang="en-US" altLang="zh-CN" sz="1800" b="1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3001    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新建一条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高级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2000-2999,</a:t>
            </a:r>
            <a:r>
              <a:rPr lang="zh-CN" altLang="en-US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basic</a:t>
            </a:r>
            <a:r>
              <a:rPr lang="zh-CN" altLang="en-US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3000-3999</a:t>
            </a:r>
            <a:r>
              <a:rPr lang="zh-CN" altLang="en-US" sz="1800" b="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为高级规则</a:t>
            </a:r>
            <a:r>
              <a:rPr lang="zh-CN" altLang="en-US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，高级规则内容更多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[AR2220-1-acl-adv-3001]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rule deny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source 192.168.1.0 0.0.0.255 [destination 192.168.2.0 0.0.0.255]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增加规则内容，则拒绝所有来自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192.168.1.0/24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，带上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destination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，则表示拒绝从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192.168.1.0/24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192.168.2.0/24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endParaRPr lang="en-US" altLang="zh-CN" sz="1800" kern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kern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[AR2220-1-acl-adv-3001]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rule permit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source any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增加第二条规则内容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[AR2220-1-acl-adv-3001]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[AR2220-1]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g0/0/0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在接口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g/0/0/0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上应用</a:t>
            </a:r>
            <a:r>
              <a:rPr lang="en-US" altLang="zh-CN" sz="18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3001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-GigabitEthernet0/0/1]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traffic-filter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inbound|outbound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acl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3001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在入方向上应用该规则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ffectLst/>
              <a:latin typeface="PingFang SC"/>
            </a:endParaRPr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5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注意事项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路由器的接口分为</a:t>
            </a:r>
            <a:r>
              <a:rPr lang="zh-CN" altLang="en-US" sz="2400" dirty="0">
                <a:solidFill>
                  <a:srgbClr val="FF0000"/>
                </a:solidFill>
              </a:rPr>
              <a:t>路由接口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交换接口</a:t>
            </a:r>
            <a:r>
              <a:rPr lang="zh-CN" altLang="en-US" sz="2400" dirty="0"/>
              <a:t>，在连线的时候选择</a:t>
            </a:r>
            <a:r>
              <a:rPr lang="en-US" altLang="zh-CN" sz="2400" dirty="0"/>
              <a:t>GE</a:t>
            </a:r>
            <a:r>
              <a:rPr lang="zh-CN" altLang="en-US" sz="2400" dirty="0"/>
              <a:t>接口（路由接口），</a:t>
            </a:r>
            <a:r>
              <a:rPr lang="en-US" altLang="zh-CN" sz="2400" dirty="0"/>
              <a:t>Ethernet</a:t>
            </a:r>
            <a:r>
              <a:rPr lang="zh-CN" altLang="en-US" sz="2400" dirty="0"/>
              <a:t>接口为交换口。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路由接口可以直接配置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地址，交换口不能配置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，只能加入</a:t>
            </a:r>
            <a:r>
              <a:rPr lang="en-US" altLang="zh-CN" sz="2400" dirty="0" err="1"/>
              <a:t>vlan</a:t>
            </a:r>
            <a:r>
              <a:rPr lang="zh-CN" altLang="en-US" sz="2400" dirty="0"/>
              <a:t>，在</a:t>
            </a:r>
            <a:r>
              <a:rPr lang="en-US" altLang="zh-CN" sz="2400" dirty="0" err="1"/>
              <a:t>vlan</a:t>
            </a:r>
            <a:r>
              <a:rPr lang="zh-CN" altLang="en-US" sz="2400" dirty="0"/>
              <a:t>接口上配置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当路由器配置界面上不断出现</a:t>
            </a:r>
            <a:r>
              <a:rPr lang="en-US" altLang="zh-CN" sz="2400" dirty="0"/>
              <a:t>######</a:t>
            </a:r>
            <a:r>
              <a:rPr lang="zh-CN" altLang="en-US" sz="2400" dirty="0"/>
              <a:t>，无法配置的情况下，此种情况可能是因为机器资源不够导致的，请将路由器由</a:t>
            </a:r>
            <a:r>
              <a:rPr lang="en-US" altLang="zh-CN" sz="2400" dirty="0"/>
              <a:t>AR</a:t>
            </a:r>
            <a:r>
              <a:rPr lang="zh-CN" altLang="en-US" sz="2400" dirty="0"/>
              <a:t>设备改为</a:t>
            </a:r>
            <a:r>
              <a:rPr lang="en-US" altLang="zh-CN" sz="2400" dirty="0"/>
              <a:t>Router</a:t>
            </a:r>
            <a:r>
              <a:rPr lang="zh-CN" altLang="en-US" dirty="0"/>
              <a:t>，</a:t>
            </a:r>
            <a:r>
              <a:rPr lang="en-US" altLang="zh-CN" sz="2400" dirty="0"/>
              <a:t>Router</a:t>
            </a:r>
            <a:r>
              <a:rPr lang="zh-CN" altLang="en-US" sz="2400" dirty="0"/>
              <a:t>占用的资源更少</a:t>
            </a:r>
            <a:r>
              <a:rPr lang="zh-CN" altLang="en-US" dirty="0"/>
              <a:t>。</a:t>
            </a:r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9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12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排错方法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检查</a:t>
            </a:r>
            <a:r>
              <a:rPr lang="zh-CN" altLang="en-US" sz="2400" dirty="0">
                <a:solidFill>
                  <a:srgbClr val="FF0000"/>
                </a:solidFill>
              </a:rPr>
              <a:t>连线的接口</a:t>
            </a:r>
            <a:r>
              <a:rPr lang="zh-CN" altLang="en-US" sz="2400" dirty="0"/>
              <a:t>跟</a:t>
            </a:r>
            <a:r>
              <a:rPr lang="zh-CN" altLang="en-US" sz="2400" dirty="0">
                <a:solidFill>
                  <a:srgbClr val="FF0000"/>
                </a:solidFill>
              </a:rPr>
              <a:t>配置的接口</a:t>
            </a:r>
            <a:r>
              <a:rPr lang="zh-CN" altLang="en-US" sz="2400" dirty="0"/>
              <a:t>是否一致；</a:t>
            </a:r>
          </a:p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检查接口的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地址、掩码、网关</a:t>
            </a:r>
            <a:r>
              <a:rPr lang="zh-CN" altLang="en-US" sz="2400" dirty="0"/>
              <a:t>是否配置正确；</a:t>
            </a:r>
          </a:p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检查从源到目的的路径上所有设备是否有到</a:t>
            </a:r>
            <a:r>
              <a:rPr lang="zh-CN" altLang="en-US" sz="2400" dirty="0">
                <a:solidFill>
                  <a:srgbClr val="FF0000"/>
                </a:solidFill>
              </a:rPr>
              <a:t>目的网络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源网络</a:t>
            </a:r>
            <a:r>
              <a:rPr lang="zh-CN" altLang="en-US" sz="2400" dirty="0"/>
              <a:t>的路由；</a:t>
            </a:r>
          </a:p>
          <a:p>
            <a:pPr marR="0" lvl="0" eaLnBrk="1" hangingPunct="1">
              <a:lnSpc>
                <a:spcPct val="150000"/>
              </a:lnSpc>
              <a:defRPr/>
            </a:pPr>
            <a:r>
              <a:rPr lang="zh-CN" altLang="en-US" sz="2400" dirty="0"/>
              <a:t>依次测试从源到目的主机的路径上的设备是否通，测到哪个设备不通的，然后重点检查该设备的配置和连线。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7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7">
            <a:extLst>
              <a:ext uri="{FF2B5EF4-FFF2-40B4-BE49-F238E27FC236}">
                <a16:creationId xmlns:a16="http://schemas.microsoft.com/office/drawing/2014/main" id="{9C3F6E39-67F5-442D-A4F0-F229D7B5D2A8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44CF2E-3AB0-4D6B-AE76-28D36468D5B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921CC1-7584-4A86-8C43-7D8D9CB9BAAE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29" y="71438"/>
            <a:ext cx="6215063" cy="357187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zh-CN" altLang="en-US" dirty="0"/>
              <a:t>局域网技术与组网工程实验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35521E-5D62-4AB1-898B-066A5FB76C63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39D8B6-D2A1-4B20-AC83-238556A6B2FE}" type="slidenum">
              <a:rPr lang="en-US" altLang="zh-CN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1D7BC2-BE71-4DD5-8EE3-270752E61A2D}"/>
              </a:ext>
            </a:extLst>
          </p:cNvPr>
          <p:cNvSpPr txBox="1"/>
          <p:nvPr/>
        </p:nvSpPr>
        <p:spPr>
          <a:xfrm>
            <a:off x="1356147" y="4820747"/>
            <a:ext cx="6779096" cy="144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组网需求：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/>
              <a:t>PC1</a:t>
            </a:r>
            <a:r>
              <a:rPr lang="zh-CN" altLang="en-US" dirty="0"/>
              <a:t>：</a:t>
            </a:r>
            <a:r>
              <a:rPr lang="en-US" altLang="zh-CN" dirty="0"/>
              <a:t>192.168.1.0/24</a:t>
            </a:r>
            <a:r>
              <a:rPr lang="zh-CN" altLang="en-US" dirty="0"/>
              <a:t>网段；</a:t>
            </a:r>
            <a:r>
              <a:rPr lang="en-US" altLang="zh-CN" dirty="0"/>
              <a:t>PC2</a:t>
            </a:r>
            <a:r>
              <a:rPr lang="zh-CN" altLang="en-US" dirty="0"/>
              <a:t>：</a:t>
            </a:r>
            <a:r>
              <a:rPr lang="en-US" altLang="zh-CN" dirty="0"/>
              <a:t>192.168.2.0/24</a:t>
            </a:r>
            <a:r>
              <a:rPr lang="zh-CN" altLang="en-US" dirty="0"/>
              <a:t>网段；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PC3</a:t>
            </a:r>
            <a:r>
              <a:rPr lang="zh-CN" altLang="en-US" dirty="0"/>
              <a:t>：</a:t>
            </a:r>
            <a:r>
              <a:rPr lang="en-US" altLang="zh-CN" dirty="0"/>
              <a:t>192.168.3.0/24</a:t>
            </a:r>
            <a:r>
              <a:rPr lang="zh-CN" altLang="en-US" dirty="0"/>
              <a:t>网段；</a:t>
            </a:r>
            <a:r>
              <a:rPr lang="en-US" altLang="zh-CN" dirty="0"/>
              <a:t>PC4</a:t>
            </a:r>
            <a:r>
              <a:rPr lang="zh-CN" altLang="en-US" dirty="0"/>
              <a:t>：</a:t>
            </a:r>
            <a:r>
              <a:rPr lang="en-US" altLang="zh-CN" dirty="0"/>
              <a:t>192.168.4.0/24</a:t>
            </a:r>
            <a:r>
              <a:rPr lang="zh-CN" altLang="en-US" dirty="0"/>
              <a:t>网段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路由器上配置</a:t>
            </a:r>
            <a:r>
              <a:rPr lang="en-US" altLang="zh-CN" dirty="0">
                <a:solidFill>
                  <a:srgbClr val="FF0000"/>
                </a:solidFill>
              </a:rPr>
              <a:t>RIP/OSPF</a:t>
            </a:r>
            <a:r>
              <a:rPr lang="zh-CN" altLang="en-US" dirty="0"/>
              <a:t>协议，使各</a:t>
            </a:r>
            <a:r>
              <a:rPr lang="en-US" altLang="zh-CN" dirty="0"/>
              <a:t>PC</a:t>
            </a:r>
            <a:r>
              <a:rPr lang="zh-CN" altLang="en-US" dirty="0"/>
              <a:t>机能互相访问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8B4BFF-6C6E-4681-911E-40D60581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67" y="1438048"/>
            <a:ext cx="5429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E98973B-37F4-4ED3-BBAA-F4EDC896318A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38C2363E-3F1D-4211-8690-A48F0445D56B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47AD9599-CAB6-4B79-B19C-9E8BAC70FEDA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实验内容二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路由器实验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7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7">
            <a:extLst>
              <a:ext uri="{FF2B5EF4-FFF2-40B4-BE49-F238E27FC236}">
                <a16:creationId xmlns:a16="http://schemas.microsoft.com/office/drawing/2014/main" id="{9C3F6E39-67F5-442D-A4F0-F229D7B5D2A8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44CF2E-3AB0-4D6B-AE76-28D36468D5B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921CC1-7584-4A86-8C43-7D8D9CB9BAAE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29" y="71438"/>
            <a:ext cx="6215063" cy="357187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zh-CN" altLang="en-US" dirty="0"/>
              <a:t>局域网技术与组网工程实验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35521E-5D62-4AB1-898B-066A5FB76C63}" type="datetime2">
              <a:rPr lang="zh-CN" altLang="en-US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39D8B6-D2A1-4B20-AC83-238556A6B2FE}" type="slidenum">
              <a:rPr lang="en-US" altLang="zh-CN">
                <a:latin typeface="Garamond" panose="02020404030301010803" pitchFamily="18" charset="0"/>
              </a:rPr>
              <a:pPr eaLnBrk="1" hangingPunct="1"/>
              <a:t>3</a:t>
            </a:fld>
            <a:endParaRPr lang="en-US" altLang="zh-CN">
              <a:latin typeface="Garamond" panose="020204040303010108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8B4BFF-6C6E-4681-911E-40D60581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67" y="1438048"/>
            <a:ext cx="54292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E98973B-37F4-4ED3-BBAA-F4EDC896318A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38C2363E-3F1D-4211-8690-A48F0445D56B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47AD9599-CAB6-4B79-B19C-9E8BAC70FEDA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实验内容二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路由器实验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8C8548E-25D7-400C-B4CA-A31F4B6EE2A3}"/>
              </a:ext>
            </a:extLst>
          </p:cNvPr>
          <p:cNvSpPr txBox="1"/>
          <p:nvPr/>
        </p:nvSpPr>
        <p:spPr>
          <a:xfrm>
            <a:off x="1498056" y="5039796"/>
            <a:ext cx="6048672" cy="1094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组网需求：</a:t>
            </a:r>
            <a:r>
              <a:rPr lang="zh-CN" altLang="en-US" dirty="0"/>
              <a:t>对路由器</a:t>
            </a:r>
            <a:r>
              <a:rPr lang="en-US" altLang="zh-CN" dirty="0"/>
              <a:t>1</a:t>
            </a:r>
            <a:r>
              <a:rPr lang="zh-CN" altLang="en-US" dirty="0"/>
              <a:t>进行访问控制配置：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使得</a:t>
            </a:r>
            <a:r>
              <a:rPr lang="en-US" altLang="zh-CN" dirty="0"/>
              <a:t>PC1</a:t>
            </a:r>
            <a:r>
              <a:rPr lang="zh-CN" altLang="en-US" dirty="0"/>
              <a:t>无法访问其它</a:t>
            </a:r>
            <a:r>
              <a:rPr lang="en-US" altLang="zh-CN" dirty="0"/>
              <a:t>PC</a:t>
            </a:r>
            <a:r>
              <a:rPr lang="zh-CN" altLang="en-US" dirty="0"/>
              <a:t>，也不能被其它</a:t>
            </a:r>
            <a:r>
              <a:rPr lang="en-US" altLang="zh-CN" dirty="0"/>
              <a:t>PC</a:t>
            </a:r>
            <a:r>
              <a:rPr lang="zh-CN" altLang="en-US" dirty="0"/>
              <a:t>机访问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使得</a:t>
            </a:r>
            <a:r>
              <a:rPr lang="en-US" altLang="zh-CN" dirty="0"/>
              <a:t>PC1</a:t>
            </a:r>
            <a:r>
              <a:rPr lang="zh-CN" altLang="en-US" dirty="0"/>
              <a:t>不能访问</a:t>
            </a:r>
            <a:r>
              <a:rPr lang="en-US" altLang="zh-CN" dirty="0"/>
              <a:t>PC2</a:t>
            </a:r>
            <a:r>
              <a:rPr lang="zh-CN" altLang="en-US" dirty="0"/>
              <a:t>，但能访问其它</a:t>
            </a:r>
            <a:r>
              <a:rPr lang="en-US" altLang="zh-CN" dirty="0"/>
              <a:t>PC</a:t>
            </a:r>
            <a:r>
              <a:rPr lang="zh-CN" altLang="en-US" dirty="0"/>
              <a:t>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4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实验内容二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综合实验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5"/>
            <a:ext cx="8229600" cy="471345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2667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实验背景：</a:t>
            </a:r>
            <a:endParaRPr lang="zh-CN" altLang="en-US" sz="2000" kern="100" dirty="0">
              <a:effectLst/>
              <a:latin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某学校申请了一个前缀为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211.69.4.0/22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的地址块，准备将整个学校连入网络。该学校有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个学院，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个图书馆，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个学生宿舍。每个学院有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台主机，图书馆有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台主机，每个学生宿舍拥有</a:t>
            </a:r>
            <a:r>
              <a:rPr lang="en-US" altLang="zh-C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台主机。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indent="2667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组网需求：</a:t>
            </a:r>
            <a:endParaRPr lang="zh-CN" altLang="en-US" sz="2000" kern="100" dirty="0"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图书馆能够无线上网（选做，</a:t>
            </a: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AP+AC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配合使用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学院之间可以相互访问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学生宿舍之间可以相互访问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学院和学生宿舍之间不能相互访问</a:t>
            </a:r>
            <a:endParaRPr lang="zh-CN" alt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zh-CN" altLang="en-US" sz="2000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学院和学生宿舍皆可访问图书馆。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4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实验内容二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综合实验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网络拓扑结构的设计并在仿真软件上进行绘制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要求具有</a:t>
            </a:r>
            <a:r>
              <a:rPr lang="zh-CN" altLang="en-US" sz="2000" dirty="0">
                <a:solidFill>
                  <a:srgbClr val="FF0000"/>
                </a:solidFill>
              </a:rPr>
              <a:t>足够但最少的设备</a:t>
            </a:r>
            <a:r>
              <a:rPr lang="zh-CN" altLang="en-US" sz="2000" dirty="0"/>
              <a:t>，不需要考虑设备冗余备份的问题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对全网的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地址进行合理的分配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在绘制的网络拓扑结构图上对各类设备进行配置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/>
              <a:t>测试是否满足组网需求，如有无法满足之处，请结合理论给出解释和说明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17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6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实验要求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0631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熟悉</a:t>
            </a:r>
            <a:r>
              <a:rPr lang="en-US" altLang="zh-CN" sz="2400" kern="0" dirty="0" err="1"/>
              <a:t>eNSP</a:t>
            </a:r>
            <a:r>
              <a:rPr lang="zh-CN" altLang="en-US" sz="2400" kern="0" dirty="0"/>
              <a:t>仿真软件。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利用</a:t>
            </a:r>
            <a:r>
              <a:rPr lang="en-US" altLang="zh-CN" sz="2400" kern="0" dirty="0" err="1"/>
              <a:t>eNSP</a:t>
            </a:r>
            <a:r>
              <a:rPr lang="zh-CN" altLang="en-US" sz="2400" kern="0" dirty="0"/>
              <a:t>仿真软件画出网络拓扑图，并进行网络、</a:t>
            </a:r>
            <a:r>
              <a:rPr lang="en-US" altLang="zh-CN" sz="2400" kern="0" dirty="0"/>
              <a:t>IP</a:t>
            </a:r>
            <a:r>
              <a:rPr lang="zh-CN" altLang="en-US" sz="2400" kern="0" dirty="0"/>
              <a:t>地址规划</a:t>
            </a:r>
            <a:endParaRPr lang="en-US" altLang="zh-CN" sz="2400" kern="0" dirty="0"/>
          </a:p>
          <a:p>
            <a:pPr marR="0"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和真实设备、套接字编程实验一起提交实验报告纸质档和电子档。</a:t>
            </a:r>
          </a:p>
          <a:p>
            <a:pPr marR="0" lvl="1" eaLnBrk="1" hangingPunct="1">
              <a:lnSpc>
                <a:spcPct val="150000"/>
              </a:lnSpc>
              <a:defRPr/>
            </a:pPr>
            <a:r>
              <a:rPr lang="zh-CN" altLang="en-US" sz="2400" kern="0" dirty="0"/>
              <a:t>基于自己的实验设计报告，通过实验课的上机实验，演示给实验指导教师检查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89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—OSPF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配置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0605" y="1495256"/>
            <a:ext cx="7679196" cy="470088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19C681-5A56-4D12-AE93-554C7168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" y="1370013"/>
            <a:ext cx="9052533" cy="407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8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—OSPF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配置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74838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800" dirty="0">
              <a:solidFill>
                <a:schemeClr val="tx1"/>
              </a:solidFill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system-view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进入配置模式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1 router-id 192.168.1.1	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,1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为进程号，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192.168.1.1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router-id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8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每个路由器的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router-id</a:t>
            </a:r>
            <a:r>
              <a:rPr lang="zh-CN" altLang="en-US" sz="18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都必须不一样</a:t>
            </a:r>
            <a:endParaRPr lang="zh-CN" altLang="en-US" sz="1800" dirty="0">
              <a:solidFill>
                <a:srgbClr val="FF0000"/>
              </a:solidFill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area 0		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创建区域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-ospf-1-area-0.0.0.0]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192.168.1.0 0.0.0.255	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-ospf-1-area-0.0.0.0]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192.168.4.0 0.0.0.255	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-ospf-1-area-0.0.0.0]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-ospf-1]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peer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routing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OSPF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routing-table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查看系统路由表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ffectLst/>
              <a:latin typeface="PingFang SC"/>
            </a:endParaRPr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93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DCA96D9-DD2B-48C7-BA55-F09B2ED0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组网实验</a:t>
            </a:r>
            <a:r>
              <a:rPr lang="en-US" altLang="zh-CN" dirty="0"/>
              <a:t>—</a:t>
            </a:r>
            <a:r>
              <a:rPr lang="zh-CN" altLang="en-US" dirty="0"/>
              <a:t>组网仿真实验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1CB74-C6D6-4270-BA9B-F27192B1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78606-6569-4B50-8A30-B88710B32B9A}" type="datetime2">
              <a:rPr lang="zh-CN" altLang="en-US" smtClean="0"/>
              <a:pPr>
                <a:defRPr/>
              </a:pPr>
              <a:t>2020年12月28日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D743B-221C-4207-B35A-1207AF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EA0CBFB-73B9-4F45-8B28-D656C9FE4955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6" name="组合 7">
            <a:extLst>
              <a:ext uri="{FF2B5EF4-FFF2-40B4-BE49-F238E27FC236}">
                <a16:creationId xmlns:a16="http://schemas.microsoft.com/office/drawing/2014/main" id="{BBF08175-0EA7-4BEF-9F07-828967A6F12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24744"/>
            <a:ext cx="8651304" cy="5184575"/>
            <a:chOff x="0" y="401993"/>
            <a:chExt cx="14828203" cy="1625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9C1D83-B3F4-451C-ABF3-02FA7AF13A7B}"/>
                </a:ext>
              </a:extLst>
            </p:cNvPr>
            <p:cNvSpPr/>
            <p:nvPr/>
          </p:nvSpPr>
          <p:spPr>
            <a:xfrm>
              <a:off x="0" y="401993"/>
              <a:ext cx="14717922" cy="16254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6D24AC-3ED9-48B8-A746-5BDF2B00EEFC}"/>
                </a:ext>
              </a:extLst>
            </p:cNvPr>
            <p:cNvSpPr/>
            <p:nvPr/>
          </p:nvSpPr>
          <p:spPr>
            <a:xfrm>
              <a:off x="0" y="401993"/>
              <a:ext cx="14828203" cy="162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0000" tIns="499872" rIns="180000" bIns="170688" spcCol="1270"/>
            <a:lstStyle/>
            <a:p>
              <a:pPr marL="0" lvl="1" defTabSz="1066800">
                <a:lnSpc>
                  <a:spcPct val="120000"/>
                </a:lnSpc>
                <a:spcAft>
                  <a:spcPct val="15000"/>
                </a:spcAft>
                <a:defRPr/>
              </a:pPr>
              <a:endPara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C75557-C12E-4A08-ADC7-ED93CEF8DCFD}"/>
              </a:ext>
            </a:extLst>
          </p:cNvPr>
          <p:cNvGrpSpPr>
            <a:grpSpLocks/>
          </p:cNvGrpSpPr>
          <p:nvPr/>
        </p:nvGrpSpPr>
        <p:grpSpPr bwMode="auto">
          <a:xfrm>
            <a:off x="872768" y="752307"/>
            <a:ext cx="4495725" cy="708025"/>
            <a:chOff x="411480" y="47753"/>
            <a:chExt cx="5760720" cy="708480"/>
          </a:xfrm>
        </p:grpSpPr>
        <p:sp>
          <p:nvSpPr>
            <p:cNvPr id="10" name="圆角矩形 15">
              <a:extLst>
                <a:ext uri="{FF2B5EF4-FFF2-40B4-BE49-F238E27FC236}">
                  <a16:creationId xmlns:a16="http://schemas.microsoft.com/office/drawing/2014/main" id="{C9A4ECB4-BA99-43D8-9194-44A7F7F2888E}"/>
                </a:ext>
              </a:extLst>
            </p:cNvPr>
            <p:cNvSpPr/>
            <p:nvPr/>
          </p:nvSpPr>
          <p:spPr>
            <a:xfrm>
              <a:off x="411480" y="47753"/>
              <a:ext cx="5760720" cy="7084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" name="圆角矩形 6">
              <a:extLst>
                <a:ext uri="{FF2B5EF4-FFF2-40B4-BE49-F238E27FC236}">
                  <a16:creationId xmlns:a16="http://schemas.microsoft.com/office/drawing/2014/main" id="{85DF99DB-AAD0-4621-A0C9-4DC317EBB47B}"/>
                </a:ext>
              </a:extLst>
            </p:cNvPr>
            <p:cNvSpPr/>
            <p:nvPr/>
          </p:nvSpPr>
          <p:spPr>
            <a:xfrm>
              <a:off x="446403" y="82700"/>
              <a:ext cx="5690874" cy="638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17742" tIns="0" rIns="217742" bIns="0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路由器配置示例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—RIP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配置</a:t>
              </a:r>
              <a:endParaRPr 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3C5EB60-38D4-435D-A872-E49D9E2DA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201" y="1495256"/>
            <a:ext cx="8229600" cy="474838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800" b="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800" b="1" kern="0" dirty="0" smtClean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system-view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进入配置模式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 [1|2</a:t>
            </a:r>
            <a:r>
              <a:rPr lang="en-US" altLang="zh-CN" sz="1800" b="1" kern="0" dirty="0" smtClean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RIPv1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-rip-1]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192.168.1.0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工作网络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-rip-1]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network 192.168.4.0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工作网络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-rip-1]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quit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rip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 </a:t>
            </a:r>
            <a:r>
              <a:rPr lang="en-US" altLang="zh-CN" sz="1800" b="1" kern="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routing-table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//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查看系统路由表</a:t>
            </a:r>
            <a:endParaRPr lang="zh-CN" altLang="en-US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b="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AR2220-1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800" dirty="0">
              <a:effectLst/>
              <a:latin typeface="PingFang SC"/>
            </a:endParaRP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effectLst/>
              <a:latin typeface="PingFang SC"/>
            </a:endParaRPr>
          </a:p>
          <a:p>
            <a:pPr marL="0" marR="0" lv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1">
  <a:themeElements>
    <a:clrScheme name="1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140</TotalTime>
  <Words>820</Words>
  <Application>Microsoft Office PowerPoint</Application>
  <PresentationFormat>全屏显示(4:3)</PresentationFormat>
  <Paragraphs>131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PingFang SC</vt:lpstr>
      <vt:lpstr>宋体</vt:lpstr>
      <vt:lpstr>微软雅黑</vt:lpstr>
      <vt:lpstr>Arial</vt:lpstr>
      <vt:lpstr>Garamond</vt:lpstr>
      <vt:lpstr>Times New Roman</vt:lpstr>
      <vt:lpstr>Wingdings</vt:lpstr>
      <vt:lpstr>1_1</vt:lpstr>
      <vt:lpstr>Image</vt:lpstr>
      <vt:lpstr>计算机通信与网络实验 ——仿真软件组网实验 </vt:lpstr>
      <vt:lpstr>局域网技术与组网工程实验</vt:lpstr>
      <vt:lpstr>局域网技术与组网工程实验</vt:lpstr>
      <vt:lpstr>组网实验—组网仿真实验</vt:lpstr>
      <vt:lpstr>组网实验—组网仿真实验</vt:lpstr>
      <vt:lpstr>组网实验—组网仿真实验</vt:lpstr>
      <vt:lpstr>组网实验—组网仿真实验</vt:lpstr>
      <vt:lpstr>组网实验—组网仿真实验</vt:lpstr>
      <vt:lpstr>组网实验—组网仿真实验</vt:lpstr>
      <vt:lpstr>组网实验—组网仿真实验</vt:lpstr>
      <vt:lpstr>组网实验—组网仿真实验</vt:lpstr>
      <vt:lpstr>组网实验—组网仿真实验</vt:lpstr>
    </vt:vector>
  </TitlesOfParts>
  <Company>HuaZhong Univ. of Sci.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KCHEN</dc:creator>
  <cp:lastModifiedBy>锦添吴</cp:lastModifiedBy>
  <cp:revision>420</cp:revision>
  <dcterms:created xsi:type="dcterms:W3CDTF">2006-03-01T02:13:52Z</dcterms:created>
  <dcterms:modified xsi:type="dcterms:W3CDTF">2020-12-28T03:51:00Z</dcterms:modified>
</cp:coreProperties>
</file>