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handoutMasterIdLst>
    <p:handoutMasterId r:id="rId33"/>
  </p:handoutMasterIdLst>
  <p:sldIdLst>
    <p:sldId id="256" r:id="rId2"/>
    <p:sldId id="298" r:id="rId3"/>
    <p:sldId id="274" r:id="rId4"/>
    <p:sldId id="307" r:id="rId5"/>
    <p:sldId id="278" r:id="rId6"/>
    <p:sldId id="280" r:id="rId7"/>
    <p:sldId id="281" r:id="rId8"/>
    <p:sldId id="299" r:id="rId9"/>
    <p:sldId id="300" r:id="rId10"/>
    <p:sldId id="301" r:id="rId11"/>
    <p:sldId id="282" r:id="rId12"/>
    <p:sldId id="302" r:id="rId13"/>
    <p:sldId id="279" r:id="rId14"/>
    <p:sldId id="303" r:id="rId15"/>
    <p:sldId id="283" r:id="rId16"/>
    <p:sldId id="304" r:id="rId17"/>
    <p:sldId id="305" r:id="rId18"/>
    <p:sldId id="284" r:id="rId19"/>
    <p:sldId id="285" r:id="rId20"/>
    <p:sldId id="286" r:id="rId21"/>
    <p:sldId id="287" r:id="rId22"/>
    <p:sldId id="288" r:id="rId23"/>
    <p:sldId id="289" r:id="rId24"/>
    <p:sldId id="290" r:id="rId25"/>
    <p:sldId id="292" r:id="rId26"/>
    <p:sldId id="293" r:id="rId27"/>
    <p:sldId id="294" r:id="rId28"/>
    <p:sldId id="306" r:id="rId29"/>
    <p:sldId id="295" r:id="rId30"/>
    <p:sldId id="296" r:id="rId31"/>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98"/>
            <p14:sldId id="274"/>
            <p14:sldId id="307"/>
            <p14:sldId id="278"/>
            <p14:sldId id="280"/>
            <p14:sldId id="281"/>
            <p14:sldId id="299"/>
            <p14:sldId id="300"/>
            <p14:sldId id="301"/>
            <p14:sldId id="282"/>
            <p14:sldId id="302"/>
            <p14:sldId id="279"/>
            <p14:sldId id="303"/>
            <p14:sldId id="283"/>
            <p14:sldId id="304"/>
            <p14:sldId id="305"/>
            <p14:sldId id="284"/>
            <p14:sldId id="285"/>
            <p14:sldId id="286"/>
            <p14:sldId id="287"/>
            <p14:sldId id="288"/>
            <p14:sldId id="289"/>
            <p14:sldId id="290"/>
            <p14:sldId id="292"/>
            <p14:sldId id="293"/>
            <p14:sldId id="294"/>
            <p14:sldId id="306"/>
            <p14:sldId id="295"/>
            <p14:sldId id="29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A64B80-1AAB-4EFB-B31E-FA4A8A61CF96}" v="2" dt="2025-05-23T09:11:39.162"/>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105" d="100"/>
          <a:sy n="105" d="100"/>
        </p:scale>
        <p:origin x="138" y="22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eyoon kim" userId="87cf0d3d18fe9089" providerId="LiveId" clId="{76A64B80-1AAB-4EFB-B31E-FA4A8A61CF96}"/>
    <pc:docChg chg="custSel addSld modSld">
      <pc:chgData name="chaeyoon kim" userId="87cf0d3d18fe9089" providerId="LiveId" clId="{76A64B80-1AAB-4EFB-B31E-FA4A8A61CF96}" dt="2025-05-23T09:13:57.581" v="288" actId="20577"/>
      <pc:docMkLst>
        <pc:docMk/>
      </pc:docMkLst>
      <pc:sldChg chg="modSp mod">
        <pc:chgData name="chaeyoon kim" userId="87cf0d3d18fe9089" providerId="LiveId" clId="{76A64B80-1AAB-4EFB-B31E-FA4A8A61CF96}" dt="2025-05-23T09:10:27.116" v="50" actId="120"/>
        <pc:sldMkLst>
          <pc:docMk/>
          <pc:sldMk cId="3759879480" sldId="274"/>
        </pc:sldMkLst>
        <pc:graphicFrameChg chg="modGraphic">
          <ac:chgData name="chaeyoon kim" userId="87cf0d3d18fe9089" providerId="LiveId" clId="{76A64B80-1AAB-4EFB-B31E-FA4A8A61CF96}" dt="2025-05-23T09:10:27.116" v="50" actId="120"/>
          <ac:graphicFrameMkLst>
            <pc:docMk/>
            <pc:sldMk cId="3759879480" sldId="274"/>
            <ac:graphicFrameMk id="7" creationId="{EE672C9C-2796-4CD4-B138-FB14ECB9EFA6}"/>
          </ac:graphicFrameMkLst>
        </pc:graphicFrameChg>
      </pc:sldChg>
      <pc:sldChg chg="addSp delSp modSp add mod">
        <pc:chgData name="chaeyoon kim" userId="87cf0d3d18fe9089" providerId="LiveId" clId="{76A64B80-1AAB-4EFB-B31E-FA4A8A61CF96}" dt="2025-05-23T09:13:57.581" v="288" actId="20577"/>
        <pc:sldMkLst>
          <pc:docMk/>
          <pc:sldMk cId="3070643992" sldId="307"/>
        </pc:sldMkLst>
        <pc:spChg chg="mod">
          <ac:chgData name="chaeyoon kim" userId="87cf0d3d18fe9089" providerId="LiveId" clId="{76A64B80-1AAB-4EFB-B31E-FA4A8A61CF96}" dt="2025-05-23T09:11:11.872" v="65" actId="20577"/>
          <ac:spMkLst>
            <pc:docMk/>
            <pc:sldMk cId="3070643992" sldId="307"/>
            <ac:spMk id="4" creationId="{27B9ABDB-F952-8122-A93A-023EB7300C11}"/>
          </ac:spMkLst>
        </pc:spChg>
        <pc:spChg chg="mod">
          <ac:chgData name="chaeyoon kim" userId="87cf0d3d18fe9089" providerId="LiveId" clId="{76A64B80-1AAB-4EFB-B31E-FA4A8A61CF96}" dt="2025-05-23T09:11:15.494" v="75" actId="20577"/>
          <ac:spMkLst>
            <pc:docMk/>
            <pc:sldMk cId="3070643992" sldId="307"/>
            <ac:spMk id="5" creationId="{E6A7CFCB-4B2B-EC76-90B5-78DC5A7F8288}"/>
          </ac:spMkLst>
        </pc:spChg>
        <pc:graphicFrameChg chg="add mod modGraphic">
          <ac:chgData name="chaeyoon kim" userId="87cf0d3d18fe9089" providerId="LiveId" clId="{76A64B80-1AAB-4EFB-B31E-FA4A8A61CF96}" dt="2025-05-23T09:13:57.581" v="288" actId="20577"/>
          <ac:graphicFrameMkLst>
            <pc:docMk/>
            <pc:sldMk cId="3070643992" sldId="307"/>
            <ac:graphicFrameMk id="6" creationId="{B9780615-AF0E-97E6-B5EF-113A0AE14622}"/>
          </ac:graphicFrameMkLst>
        </pc:graphicFrameChg>
        <pc:graphicFrameChg chg="del">
          <ac:chgData name="chaeyoon kim" userId="87cf0d3d18fe9089" providerId="LiveId" clId="{76A64B80-1AAB-4EFB-B31E-FA4A8A61CF96}" dt="2025-05-23T09:11:38.257" v="76" actId="478"/>
          <ac:graphicFrameMkLst>
            <pc:docMk/>
            <pc:sldMk cId="3070643992" sldId="307"/>
            <ac:graphicFrameMk id="7" creationId="{14B67ABB-A544-9D78-6C4B-14BF4B3876CE}"/>
          </ac:graphicFrameMkLst>
        </pc:graphicFrameChg>
        <pc:picChg chg="add mod">
          <ac:chgData name="chaeyoon kim" userId="87cf0d3d18fe9089" providerId="LiveId" clId="{76A64B80-1AAB-4EFB-B31E-FA4A8A61CF96}" dt="2025-05-23T09:11:07.611" v="55" actId="1076"/>
          <ac:picMkLst>
            <pc:docMk/>
            <pc:sldMk cId="3070643992" sldId="307"/>
            <ac:picMk id="3" creationId="{54AF5AD2-10E7-42D4-728A-D70BB4043F4B}"/>
          </ac:picMkLst>
        </pc:picChg>
        <pc:picChg chg="del">
          <ac:chgData name="chaeyoon kim" userId="87cf0d3d18fe9089" providerId="LiveId" clId="{76A64B80-1AAB-4EFB-B31E-FA4A8A61CF96}" dt="2025-05-23T09:11:02.390" v="52" actId="478"/>
          <ac:picMkLst>
            <pc:docMk/>
            <pc:sldMk cId="3070643992" sldId="307"/>
            <ac:picMk id="9" creationId="{8A34D468-8A99-8F8B-6B44-E9B7880290E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2025-05-23 (Fri)</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Project04 1</a:t>
            </a:r>
            <a:r>
              <a:rPr lang="ko-KR" altLang="en-US" dirty="0"/>
              <a:t>팀 차량 리콜 센터 화면 설계서</a:t>
            </a:r>
          </a:p>
        </p:txBody>
      </p:sp>
      <p:sp>
        <p:nvSpPr>
          <p:cNvPr id="4" name="텍스트 개체 틀 3"/>
          <p:cNvSpPr>
            <a:spLocks noGrp="1"/>
          </p:cNvSpPr>
          <p:nvPr>
            <p:ph type="body" sz="quarter" idx="4294967295"/>
          </p:nvPr>
        </p:nvSpPr>
        <p:spPr>
          <a:xfrm>
            <a:off x="8040216" y="3277729"/>
            <a:ext cx="2448272" cy="302542"/>
          </a:xfrm>
          <a:prstGeom prst="rect">
            <a:avLst/>
          </a:prstGeom>
        </p:spPr>
        <p:txBody>
          <a:bodyPr/>
          <a:lstStyle/>
          <a:p>
            <a:r>
              <a:rPr lang="en-US" altLang="ko-KR" dirty="0"/>
              <a:t>Date:</a:t>
            </a:r>
            <a:r>
              <a:rPr lang="ko-KR" altLang="en-US" dirty="0"/>
              <a:t> </a:t>
            </a:r>
            <a:r>
              <a:rPr lang="en-US" altLang="ko-KR" dirty="0">
                <a:solidFill>
                  <a:schemeClr val="tx1"/>
                </a:solidFill>
              </a:rPr>
              <a:t>2025.0523 Writer: </a:t>
            </a:r>
            <a:r>
              <a:rPr lang="ko-KR" altLang="en-US" dirty="0" err="1">
                <a:solidFill>
                  <a:schemeClr val="tx1"/>
                </a:solidFill>
              </a:rPr>
              <a:t>김채윤</a:t>
            </a:r>
            <a:endParaRPr lang="ko-KR" altLang="en-US" dirty="0">
              <a:solidFill>
                <a:schemeClr val="tx1"/>
              </a:solidFill>
            </a:endParaRP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12D3A-2ACE-3102-4CB8-50233EB3C049}"/>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70367BD3-A2AB-E580-B25B-0971D890E2ED}"/>
              </a:ext>
            </a:extLst>
          </p:cNvPr>
          <p:cNvSpPr>
            <a:spLocks noGrp="1"/>
          </p:cNvSpPr>
          <p:nvPr>
            <p:ph type="body" sz="quarter" idx="10"/>
          </p:nvPr>
        </p:nvSpPr>
        <p:spPr/>
        <p:txBody>
          <a:bodyPr/>
          <a:lstStyle/>
          <a:p>
            <a:r>
              <a:rPr lang="en-US" altLang="ko-KR" dirty="0"/>
              <a:t>Defect modify</a:t>
            </a:r>
            <a:endParaRPr lang="ko-KR" altLang="en-US" dirty="0"/>
          </a:p>
        </p:txBody>
      </p:sp>
      <p:sp>
        <p:nvSpPr>
          <p:cNvPr id="5" name="텍스트 개체 틀 4">
            <a:extLst>
              <a:ext uri="{FF2B5EF4-FFF2-40B4-BE49-F238E27FC236}">
                <a16:creationId xmlns:a16="http://schemas.microsoft.com/office/drawing/2014/main" id="{2272CEC7-AC90-5998-DBBE-02C3CB85AEB5}"/>
              </a:ext>
            </a:extLst>
          </p:cNvPr>
          <p:cNvSpPr>
            <a:spLocks noGrp="1"/>
          </p:cNvSpPr>
          <p:nvPr>
            <p:ph type="body" sz="quarter" idx="11"/>
          </p:nvPr>
        </p:nvSpPr>
        <p:spPr/>
        <p:txBody>
          <a:bodyPr/>
          <a:lstStyle/>
          <a:p>
            <a:r>
              <a:rPr lang="en-US" altLang="ko-KR" dirty="0"/>
              <a:t>Defect modify</a:t>
            </a:r>
            <a:endParaRPr lang="ko-KR" altLang="en-US" dirty="0"/>
          </a:p>
        </p:txBody>
      </p:sp>
      <p:graphicFrame>
        <p:nvGraphicFramePr>
          <p:cNvPr id="7" name="표 6">
            <a:extLst>
              <a:ext uri="{FF2B5EF4-FFF2-40B4-BE49-F238E27FC236}">
                <a16:creationId xmlns:a16="http://schemas.microsoft.com/office/drawing/2014/main" id="{8F919227-4F79-A2C7-71C9-568F296ED1F7}"/>
              </a:ext>
            </a:extLst>
          </p:cNvPr>
          <p:cNvGraphicFramePr>
            <a:graphicFrameLocks noGrp="1"/>
          </p:cNvGraphicFramePr>
          <p:nvPr>
            <p:extLst>
              <p:ext uri="{D42A27DB-BD31-4B8C-83A1-F6EECF244321}">
                <p14:modId xmlns:p14="http://schemas.microsoft.com/office/powerpoint/2010/main" val="3131365668"/>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DB</a:t>
                      </a:r>
                      <a:r>
                        <a:rPr lang="ko-KR" altLang="en-US" sz="800" b="0" dirty="0">
                          <a:solidFill>
                            <a:schemeClr val="tx1"/>
                          </a:solidFill>
                          <a:latin typeface="+mn-ea"/>
                          <a:ea typeface="+mn-ea"/>
                          <a:sym typeface="맑은 고딕"/>
                        </a:rPr>
                        <a:t> 조회하여 해당 게시글 출력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수정</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삭제 기능 구현</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수정 버튼 클릭 시 수정 반영</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삭제 버튼 클릭 시 </a:t>
                      </a:r>
                      <a:r>
                        <a:rPr lang="en-US" altLang="ko-KR" sz="850" b="0" dirty="0">
                          <a:latin typeface="+mn-ea"/>
                          <a:ea typeface="+mn-ea"/>
                        </a:rPr>
                        <a:t>alert </a:t>
                      </a:r>
                      <a:r>
                        <a:rPr lang="ko-KR" altLang="en-US" sz="850" b="0" dirty="0">
                          <a:latin typeface="+mn-ea"/>
                          <a:ea typeface="+mn-ea"/>
                        </a:rPr>
                        <a:t>확인 후 삭제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목록보기 버튼 클릭 시 신고내역 페이지로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FAB78902-1A75-2620-C8CC-5B321E3F80A9}"/>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pic>
        <p:nvPicPr>
          <p:cNvPr id="3" name="그림 2">
            <a:extLst>
              <a:ext uri="{FF2B5EF4-FFF2-40B4-BE49-F238E27FC236}">
                <a16:creationId xmlns:a16="http://schemas.microsoft.com/office/drawing/2014/main" id="{21D2304D-B7C7-665F-6BE1-599785ABF954}"/>
              </a:ext>
            </a:extLst>
          </p:cNvPr>
          <p:cNvPicPr>
            <a:picLocks noChangeAspect="1"/>
          </p:cNvPicPr>
          <p:nvPr/>
        </p:nvPicPr>
        <p:blipFill>
          <a:blip r:embed="rId2"/>
          <a:stretch>
            <a:fillRect/>
          </a:stretch>
        </p:blipFill>
        <p:spPr>
          <a:xfrm>
            <a:off x="479376" y="1268760"/>
            <a:ext cx="7782980" cy="4941168"/>
          </a:xfrm>
          <a:prstGeom prst="rect">
            <a:avLst/>
          </a:prstGeom>
        </p:spPr>
      </p:pic>
    </p:spTree>
    <p:extLst>
      <p:ext uri="{BB962C8B-B14F-4D97-AF65-F5344CB8AC3E}">
        <p14:creationId xmlns:p14="http://schemas.microsoft.com/office/powerpoint/2010/main" val="1190584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84E11-D579-F73D-CA4D-DB29A083487F}"/>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C145A739-0372-AA27-4FF2-5589C0357E3B}"/>
              </a:ext>
            </a:extLst>
          </p:cNvPr>
          <p:cNvSpPr>
            <a:spLocks noGrp="1"/>
          </p:cNvSpPr>
          <p:nvPr>
            <p:ph type="body" sz="quarter" idx="10"/>
          </p:nvPr>
        </p:nvSpPr>
        <p:spPr/>
        <p:txBody>
          <a:bodyPr/>
          <a:lstStyle/>
          <a:p>
            <a:r>
              <a:rPr lang="en-US" altLang="ko-KR" dirty="0"/>
              <a:t>Announce</a:t>
            </a:r>
            <a:endParaRPr lang="ko-KR" altLang="en-US" dirty="0"/>
          </a:p>
        </p:txBody>
      </p:sp>
      <p:sp>
        <p:nvSpPr>
          <p:cNvPr id="5" name="텍스트 개체 틀 4">
            <a:extLst>
              <a:ext uri="{FF2B5EF4-FFF2-40B4-BE49-F238E27FC236}">
                <a16:creationId xmlns:a16="http://schemas.microsoft.com/office/drawing/2014/main" id="{D5F74067-7527-E7C0-518C-3399031E2B41}"/>
              </a:ext>
            </a:extLst>
          </p:cNvPr>
          <p:cNvSpPr>
            <a:spLocks noGrp="1"/>
          </p:cNvSpPr>
          <p:nvPr>
            <p:ph type="body" sz="quarter" idx="11"/>
          </p:nvPr>
        </p:nvSpPr>
        <p:spPr/>
        <p:txBody>
          <a:bodyPr/>
          <a:lstStyle/>
          <a:p>
            <a:r>
              <a:rPr lang="en-US" altLang="ko-KR" dirty="0"/>
              <a:t>Announce</a:t>
            </a:r>
            <a:endParaRPr lang="ko-KR" altLang="en-US" dirty="0"/>
          </a:p>
        </p:txBody>
      </p:sp>
      <p:graphicFrame>
        <p:nvGraphicFramePr>
          <p:cNvPr id="7" name="표 6">
            <a:extLst>
              <a:ext uri="{FF2B5EF4-FFF2-40B4-BE49-F238E27FC236}">
                <a16:creationId xmlns:a16="http://schemas.microsoft.com/office/drawing/2014/main" id="{58488DA3-EB9A-2CF9-3563-0274454CF0DD}"/>
              </a:ext>
            </a:extLst>
          </p:cNvPr>
          <p:cNvGraphicFramePr>
            <a:graphicFrameLocks noGrp="1"/>
          </p:cNvGraphicFramePr>
          <p:nvPr>
            <p:extLst>
              <p:ext uri="{D42A27DB-BD31-4B8C-83A1-F6EECF244321}">
                <p14:modId xmlns:p14="http://schemas.microsoft.com/office/powerpoint/2010/main" val="1030663925"/>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DB</a:t>
                      </a:r>
                      <a:r>
                        <a:rPr lang="ko-KR" altLang="en-US" sz="800" b="0" dirty="0">
                          <a:solidFill>
                            <a:schemeClr val="tx1"/>
                          </a:solidFill>
                          <a:latin typeface="+mn-ea"/>
                          <a:ea typeface="+mn-ea"/>
                          <a:sym typeface="맑은 고딕"/>
                        </a:rPr>
                        <a:t> 조회하여 리스트 출력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페이징</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검색 기능 구현</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전체</a:t>
                      </a:r>
                      <a:r>
                        <a:rPr lang="en-US" altLang="ko-KR" sz="850" b="0" dirty="0">
                          <a:latin typeface="+mn-ea"/>
                          <a:ea typeface="+mn-ea"/>
                        </a:rPr>
                        <a:t>, </a:t>
                      </a:r>
                      <a:r>
                        <a:rPr lang="ko-KR" altLang="en-US" sz="850" b="0" dirty="0">
                          <a:latin typeface="+mn-ea"/>
                          <a:ea typeface="+mn-ea"/>
                        </a:rPr>
                        <a:t>제목</a:t>
                      </a:r>
                      <a:r>
                        <a:rPr lang="en-US" altLang="ko-KR" sz="850" b="0" dirty="0">
                          <a:latin typeface="+mn-ea"/>
                          <a:ea typeface="+mn-ea"/>
                        </a:rPr>
                        <a:t>, </a:t>
                      </a:r>
                      <a:r>
                        <a:rPr lang="ko-KR" altLang="en-US" sz="850" b="0" dirty="0">
                          <a:latin typeface="+mn-ea"/>
                          <a:ea typeface="+mn-ea"/>
                        </a:rPr>
                        <a:t>내용 별로 검색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게시글 클릭 시 해당 공지사항 페이지로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07DA13E6-9794-4BE7-F430-A82D2AE84A7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pic>
        <p:nvPicPr>
          <p:cNvPr id="3" name="그림 2">
            <a:extLst>
              <a:ext uri="{FF2B5EF4-FFF2-40B4-BE49-F238E27FC236}">
                <a16:creationId xmlns:a16="http://schemas.microsoft.com/office/drawing/2014/main" id="{606F211C-F39C-E10B-05CF-F8D0AE144161}"/>
              </a:ext>
            </a:extLst>
          </p:cNvPr>
          <p:cNvPicPr>
            <a:picLocks noChangeAspect="1"/>
          </p:cNvPicPr>
          <p:nvPr/>
        </p:nvPicPr>
        <p:blipFill>
          <a:blip r:embed="rId2"/>
          <a:stretch>
            <a:fillRect/>
          </a:stretch>
        </p:blipFill>
        <p:spPr>
          <a:xfrm>
            <a:off x="127364" y="1268760"/>
            <a:ext cx="8330418" cy="4797152"/>
          </a:xfrm>
          <a:prstGeom prst="rect">
            <a:avLst/>
          </a:prstGeom>
        </p:spPr>
      </p:pic>
    </p:spTree>
    <p:extLst>
      <p:ext uri="{BB962C8B-B14F-4D97-AF65-F5344CB8AC3E}">
        <p14:creationId xmlns:p14="http://schemas.microsoft.com/office/powerpoint/2010/main" val="3103350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A92E4-8C50-167A-BAA9-D2D52B8646D9}"/>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7248F9FA-0A31-FB5C-7EB0-54C82AC0C279}"/>
              </a:ext>
            </a:extLst>
          </p:cNvPr>
          <p:cNvSpPr>
            <a:spLocks noGrp="1"/>
          </p:cNvSpPr>
          <p:nvPr>
            <p:ph type="body" sz="quarter" idx="10"/>
          </p:nvPr>
        </p:nvSpPr>
        <p:spPr/>
        <p:txBody>
          <a:bodyPr/>
          <a:lstStyle/>
          <a:p>
            <a:r>
              <a:rPr lang="en-US" altLang="ko-KR" dirty="0"/>
              <a:t>Announce view</a:t>
            </a:r>
            <a:endParaRPr lang="ko-KR" altLang="en-US" dirty="0"/>
          </a:p>
        </p:txBody>
      </p:sp>
      <p:sp>
        <p:nvSpPr>
          <p:cNvPr id="5" name="텍스트 개체 틀 4">
            <a:extLst>
              <a:ext uri="{FF2B5EF4-FFF2-40B4-BE49-F238E27FC236}">
                <a16:creationId xmlns:a16="http://schemas.microsoft.com/office/drawing/2014/main" id="{BABF3865-EA4C-FC3D-12EB-E0855AF98CDC}"/>
              </a:ext>
            </a:extLst>
          </p:cNvPr>
          <p:cNvSpPr>
            <a:spLocks noGrp="1"/>
          </p:cNvSpPr>
          <p:nvPr>
            <p:ph type="body" sz="quarter" idx="11"/>
          </p:nvPr>
        </p:nvSpPr>
        <p:spPr/>
        <p:txBody>
          <a:bodyPr/>
          <a:lstStyle/>
          <a:p>
            <a:r>
              <a:rPr lang="en-US" altLang="ko-KR" dirty="0"/>
              <a:t>Announce view</a:t>
            </a:r>
            <a:endParaRPr lang="ko-KR" altLang="en-US" dirty="0"/>
          </a:p>
        </p:txBody>
      </p:sp>
      <p:graphicFrame>
        <p:nvGraphicFramePr>
          <p:cNvPr id="7" name="표 6">
            <a:extLst>
              <a:ext uri="{FF2B5EF4-FFF2-40B4-BE49-F238E27FC236}">
                <a16:creationId xmlns:a16="http://schemas.microsoft.com/office/drawing/2014/main" id="{20C303F6-4DC8-2671-DC3D-6ABAB72271DE}"/>
              </a:ext>
            </a:extLst>
          </p:cNvPr>
          <p:cNvGraphicFramePr>
            <a:graphicFrameLocks noGrp="1"/>
          </p:cNvGraphicFramePr>
          <p:nvPr>
            <p:extLst>
              <p:ext uri="{D42A27DB-BD31-4B8C-83A1-F6EECF244321}">
                <p14:modId xmlns:p14="http://schemas.microsoft.com/office/powerpoint/2010/main" val="3969526680"/>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DB</a:t>
                      </a:r>
                      <a:r>
                        <a:rPr lang="ko-KR" altLang="en-US" sz="800" b="0" dirty="0">
                          <a:solidFill>
                            <a:schemeClr val="tx1"/>
                          </a:solidFill>
                          <a:latin typeface="+mn-ea"/>
                          <a:ea typeface="+mn-ea"/>
                          <a:sym typeface="맑은 고딕"/>
                        </a:rPr>
                        <a:t> 조회하여 해당 글 출력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이전 글</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 다음 글 버튼 구현</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이전 글</a:t>
                      </a:r>
                      <a:r>
                        <a:rPr lang="en-US" altLang="ko-KR" sz="850" b="0" dirty="0">
                          <a:latin typeface="+mn-ea"/>
                          <a:ea typeface="+mn-ea"/>
                        </a:rPr>
                        <a:t>, </a:t>
                      </a:r>
                      <a:r>
                        <a:rPr lang="ko-KR" altLang="en-US" sz="850" b="0" dirty="0">
                          <a:latin typeface="+mn-ea"/>
                          <a:ea typeface="+mn-ea"/>
                        </a:rPr>
                        <a:t>다음 글 버튼 클릭 시 해당 글로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목록으로 돌아가기 버튼 클릭 시 </a:t>
                      </a:r>
                      <a:r>
                        <a:rPr lang="ko-KR" altLang="en-US" sz="850" b="0" dirty="0">
                          <a:latin typeface="+mn-ea"/>
                          <a:ea typeface="+mn-ea"/>
                        </a:rPr>
                        <a:t>공지사항 리스트로 이동</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9E42CBF8-D66C-7F59-C1EA-2C365505402B}"/>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pic>
        <p:nvPicPr>
          <p:cNvPr id="6" name="그림 5">
            <a:extLst>
              <a:ext uri="{FF2B5EF4-FFF2-40B4-BE49-F238E27FC236}">
                <a16:creationId xmlns:a16="http://schemas.microsoft.com/office/drawing/2014/main" id="{836FA28C-4006-3D49-0D98-03DC55A3E90A}"/>
              </a:ext>
            </a:extLst>
          </p:cNvPr>
          <p:cNvPicPr>
            <a:picLocks noChangeAspect="1"/>
          </p:cNvPicPr>
          <p:nvPr/>
        </p:nvPicPr>
        <p:blipFill>
          <a:blip r:embed="rId2"/>
          <a:stretch>
            <a:fillRect/>
          </a:stretch>
        </p:blipFill>
        <p:spPr>
          <a:xfrm>
            <a:off x="191344" y="1661720"/>
            <a:ext cx="8086544" cy="4530333"/>
          </a:xfrm>
          <a:prstGeom prst="rect">
            <a:avLst/>
          </a:prstGeom>
        </p:spPr>
      </p:pic>
    </p:spTree>
    <p:extLst>
      <p:ext uri="{BB962C8B-B14F-4D97-AF65-F5344CB8AC3E}">
        <p14:creationId xmlns:p14="http://schemas.microsoft.com/office/powerpoint/2010/main" val="3741179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52E4D-200D-94FB-E291-99686F2A8E44}"/>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639AE15C-E470-7381-D623-A1D3741D9A40}"/>
              </a:ext>
            </a:extLst>
          </p:cNvPr>
          <p:cNvSpPr>
            <a:spLocks noGrp="1"/>
          </p:cNvSpPr>
          <p:nvPr>
            <p:ph type="body" sz="quarter" idx="10"/>
          </p:nvPr>
        </p:nvSpPr>
        <p:spPr/>
        <p:txBody>
          <a:bodyPr/>
          <a:lstStyle/>
          <a:p>
            <a:r>
              <a:rPr lang="en-US" altLang="ko-KR" dirty="0"/>
              <a:t>FAQ</a:t>
            </a:r>
            <a:endParaRPr lang="ko-KR" altLang="en-US" dirty="0"/>
          </a:p>
        </p:txBody>
      </p:sp>
      <p:sp>
        <p:nvSpPr>
          <p:cNvPr id="5" name="텍스트 개체 틀 4">
            <a:extLst>
              <a:ext uri="{FF2B5EF4-FFF2-40B4-BE49-F238E27FC236}">
                <a16:creationId xmlns:a16="http://schemas.microsoft.com/office/drawing/2014/main" id="{5F7AF007-A816-1F93-E0C9-79CB8E7CB392}"/>
              </a:ext>
            </a:extLst>
          </p:cNvPr>
          <p:cNvSpPr>
            <a:spLocks noGrp="1"/>
          </p:cNvSpPr>
          <p:nvPr>
            <p:ph type="body" sz="quarter" idx="11"/>
          </p:nvPr>
        </p:nvSpPr>
        <p:spPr/>
        <p:txBody>
          <a:bodyPr/>
          <a:lstStyle/>
          <a:p>
            <a:r>
              <a:rPr lang="en-US" altLang="ko-KR" dirty="0"/>
              <a:t>FAQ</a:t>
            </a:r>
            <a:endParaRPr lang="ko-KR" altLang="en-US" dirty="0"/>
          </a:p>
        </p:txBody>
      </p:sp>
      <p:graphicFrame>
        <p:nvGraphicFramePr>
          <p:cNvPr id="7" name="표 6">
            <a:extLst>
              <a:ext uri="{FF2B5EF4-FFF2-40B4-BE49-F238E27FC236}">
                <a16:creationId xmlns:a16="http://schemas.microsoft.com/office/drawing/2014/main" id="{D0FFB024-ACD8-63B5-E41B-18C7AF2FC17E}"/>
              </a:ext>
            </a:extLst>
          </p:cNvPr>
          <p:cNvGraphicFramePr>
            <a:graphicFrameLocks noGrp="1"/>
          </p:cNvGraphicFramePr>
          <p:nvPr>
            <p:extLst>
              <p:ext uri="{D42A27DB-BD31-4B8C-83A1-F6EECF244321}">
                <p14:modId xmlns:p14="http://schemas.microsoft.com/office/powerpoint/2010/main" val="3175264958"/>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DB</a:t>
                      </a:r>
                      <a:r>
                        <a:rPr lang="ko-KR" altLang="en-US" sz="800" b="0" dirty="0">
                          <a:solidFill>
                            <a:schemeClr val="tx1"/>
                          </a:solidFill>
                          <a:latin typeface="+mn-ea"/>
                          <a:ea typeface="+mn-ea"/>
                          <a:sym typeface="맑은 고딕"/>
                        </a:rPr>
                        <a:t>조회 하여 </a:t>
                      </a:r>
                      <a:r>
                        <a:rPr lang="en-US" altLang="ko-KR" sz="800" b="0" dirty="0">
                          <a:solidFill>
                            <a:schemeClr val="tx1"/>
                          </a:solidFill>
                          <a:latin typeface="+mn-ea"/>
                          <a:ea typeface="+mn-ea"/>
                          <a:sym typeface="맑은 고딕"/>
                        </a:rPr>
                        <a:t>FAQ </a:t>
                      </a:r>
                      <a:r>
                        <a:rPr lang="ko-KR" altLang="en-US" sz="800" b="0" dirty="0">
                          <a:solidFill>
                            <a:schemeClr val="tx1"/>
                          </a:solidFill>
                          <a:latin typeface="+mn-ea"/>
                          <a:ea typeface="+mn-ea"/>
                          <a:sym typeface="맑은 고딕"/>
                        </a:rPr>
                        <a:t>출력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검색</a:t>
                      </a:r>
                      <a:r>
                        <a:rPr lang="en-US" altLang="ko-KR"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페이징</a:t>
                      </a:r>
                      <a:r>
                        <a:rPr lang="ko-KR" altLang="en-US" sz="800" b="0" dirty="0">
                          <a:solidFill>
                            <a:schemeClr val="tx1"/>
                          </a:solidFill>
                          <a:latin typeface="+mn-ea"/>
                          <a:ea typeface="+mn-ea"/>
                          <a:sym typeface="맑은 고딕"/>
                        </a:rPr>
                        <a:t> 기능 구현</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토글</a:t>
                      </a:r>
                      <a:r>
                        <a:rPr lang="ko-KR" altLang="en-US" sz="800" b="0" dirty="0">
                          <a:solidFill>
                            <a:schemeClr val="tx1"/>
                          </a:solidFill>
                          <a:latin typeface="+mn-ea"/>
                          <a:ea typeface="+mn-ea"/>
                          <a:sym typeface="맑은 고딕"/>
                        </a:rPr>
                        <a:t> 기능 구현</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전체</a:t>
                      </a:r>
                      <a:r>
                        <a:rPr lang="en-US" altLang="ko-KR" sz="850" b="0" dirty="0">
                          <a:latin typeface="+mn-ea"/>
                          <a:ea typeface="+mn-ea"/>
                        </a:rPr>
                        <a:t>, </a:t>
                      </a:r>
                      <a:r>
                        <a:rPr lang="ko-KR" altLang="en-US" sz="850" b="0" dirty="0">
                          <a:latin typeface="+mn-ea"/>
                          <a:ea typeface="+mn-ea"/>
                        </a:rPr>
                        <a:t>제목</a:t>
                      </a:r>
                      <a:r>
                        <a:rPr lang="en-US" altLang="ko-KR" sz="850" b="0" dirty="0">
                          <a:latin typeface="+mn-ea"/>
                          <a:ea typeface="+mn-ea"/>
                        </a:rPr>
                        <a:t>, </a:t>
                      </a:r>
                      <a:r>
                        <a:rPr lang="ko-KR" altLang="en-US" sz="850" b="0" dirty="0">
                          <a:latin typeface="+mn-ea"/>
                          <a:ea typeface="+mn-ea"/>
                        </a:rPr>
                        <a:t>내용별로 검색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화살표 </a:t>
                      </a:r>
                      <a:r>
                        <a:rPr kumimoji="1" lang="ko-KR" altLang="en-US" sz="850" dirty="0" err="1">
                          <a:solidFill>
                            <a:schemeClr val="tx1"/>
                          </a:solidFill>
                          <a:latin typeface="+mn-ea"/>
                        </a:rPr>
                        <a:t>토글</a:t>
                      </a:r>
                      <a:r>
                        <a:rPr kumimoji="1" lang="ko-KR" altLang="en-US" sz="850" dirty="0">
                          <a:solidFill>
                            <a:schemeClr val="tx1"/>
                          </a:solidFill>
                          <a:latin typeface="+mn-ea"/>
                        </a:rPr>
                        <a:t> 클릭 시 상세 내용 확인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질문 작성하기 클릭 시 </a:t>
                      </a:r>
                      <a:r>
                        <a:rPr lang="en-US" altLang="ko-KR" sz="850" b="0" dirty="0">
                          <a:latin typeface="+mn-ea"/>
                          <a:ea typeface="+mn-ea"/>
                        </a:rPr>
                        <a:t>FAQ </a:t>
                      </a:r>
                      <a:r>
                        <a:rPr lang="ko-KR" altLang="en-US" sz="850" b="0" dirty="0">
                          <a:latin typeface="+mn-ea"/>
                          <a:ea typeface="+mn-ea"/>
                        </a:rPr>
                        <a:t>작성페이지로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453926CA-C662-4C45-BB06-CB98170267A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13</a:t>
            </a:fld>
            <a:endParaRPr lang="ko-KR" altLang="en-US" sz="900" dirty="0"/>
          </a:p>
        </p:txBody>
      </p:sp>
      <p:pic>
        <p:nvPicPr>
          <p:cNvPr id="13" name="그림 12">
            <a:extLst>
              <a:ext uri="{FF2B5EF4-FFF2-40B4-BE49-F238E27FC236}">
                <a16:creationId xmlns:a16="http://schemas.microsoft.com/office/drawing/2014/main" id="{545A6042-9B2D-F143-7016-4934BD4F6B07}"/>
              </a:ext>
            </a:extLst>
          </p:cNvPr>
          <p:cNvPicPr>
            <a:picLocks noChangeAspect="1"/>
          </p:cNvPicPr>
          <p:nvPr/>
        </p:nvPicPr>
        <p:blipFill>
          <a:blip r:embed="rId2"/>
          <a:stretch>
            <a:fillRect/>
          </a:stretch>
        </p:blipFill>
        <p:spPr>
          <a:xfrm>
            <a:off x="1050688" y="1700808"/>
            <a:ext cx="6543294" cy="4396701"/>
          </a:xfrm>
          <a:prstGeom prst="rect">
            <a:avLst/>
          </a:prstGeom>
        </p:spPr>
      </p:pic>
    </p:spTree>
    <p:extLst>
      <p:ext uri="{BB962C8B-B14F-4D97-AF65-F5344CB8AC3E}">
        <p14:creationId xmlns:p14="http://schemas.microsoft.com/office/powerpoint/2010/main" val="3231480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898B05-53AF-5EB3-68F2-605AE57EE5F2}"/>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0BBC330-70F1-3539-7CE5-BCB02D0148D0}"/>
              </a:ext>
            </a:extLst>
          </p:cNvPr>
          <p:cNvSpPr>
            <a:spLocks noGrp="1"/>
          </p:cNvSpPr>
          <p:nvPr>
            <p:ph type="body" sz="quarter" idx="10"/>
          </p:nvPr>
        </p:nvSpPr>
        <p:spPr/>
        <p:txBody>
          <a:bodyPr/>
          <a:lstStyle/>
          <a:p>
            <a:r>
              <a:rPr lang="en-US" altLang="ko-KR" dirty="0"/>
              <a:t>FAQ write</a:t>
            </a:r>
            <a:endParaRPr lang="ko-KR" altLang="en-US" dirty="0"/>
          </a:p>
        </p:txBody>
      </p:sp>
      <p:sp>
        <p:nvSpPr>
          <p:cNvPr id="5" name="텍스트 개체 틀 4">
            <a:extLst>
              <a:ext uri="{FF2B5EF4-FFF2-40B4-BE49-F238E27FC236}">
                <a16:creationId xmlns:a16="http://schemas.microsoft.com/office/drawing/2014/main" id="{AC1AA2EF-54E4-D915-228F-40A4B8084FEF}"/>
              </a:ext>
            </a:extLst>
          </p:cNvPr>
          <p:cNvSpPr>
            <a:spLocks noGrp="1"/>
          </p:cNvSpPr>
          <p:nvPr>
            <p:ph type="body" sz="quarter" idx="11"/>
          </p:nvPr>
        </p:nvSpPr>
        <p:spPr/>
        <p:txBody>
          <a:bodyPr/>
          <a:lstStyle/>
          <a:p>
            <a:r>
              <a:rPr lang="en-US" altLang="ko-KR" dirty="0"/>
              <a:t>FAQ write</a:t>
            </a:r>
            <a:endParaRPr lang="ko-KR" altLang="en-US" dirty="0"/>
          </a:p>
        </p:txBody>
      </p:sp>
      <p:graphicFrame>
        <p:nvGraphicFramePr>
          <p:cNvPr id="7" name="표 6">
            <a:extLst>
              <a:ext uri="{FF2B5EF4-FFF2-40B4-BE49-F238E27FC236}">
                <a16:creationId xmlns:a16="http://schemas.microsoft.com/office/drawing/2014/main" id="{90FB9C67-CBB5-4529-00F9-10D7F6567481}"/>
              </a:ext>
            </a:extLst>
          </p:cNvPr>
          <p:cNvGraphicFramePr>
            <a:graphicFrameLocks noGrp="1"/>
          </p:cNvGraphicFramePr>
          <p:nvPr>
            <p:extLst>
              <p:ext uri="{D42A27DB-BD31-4B8C-83A1-F6EECF244321}">
                <p14:modId xmlns:p14="http://schemas.microsoft.com/office/powerpoint/2010/main" val="1326229595"/>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FAQ</a:t>
                      </a:r>
                      <a:r>
                        <a:rPr lang="ko-KR" altLang="en-US" sz="800" b="0" dirty="0">
                          <a:solidFill>
                            <a:schemeClr val="tx1"/>
                          </a:solidFill>
                          <a:latin typeface="+mn-ea"/>
                          <a:ea typeface="+mn-ea"/>
                          <a:sym typeface="맑은 고딕"/>
                        </a:rPr>
                        <a:t> </a:t>
                      </a:r>
                      <a:r>
                        <a:rPr lang="en-US" altLang="ko-KR" sz="800" b="0" dirty="0">
                          <a:solidFill>
                            <a:schemeClr val="tx1"/>
                          </a:solidFill>
                          <a:latin typeface="+mn-ea"/>
                          <a:ea typeface="+mn-ea"/>
                          <a:sym typeface="맑은 고딕"/>
                        </a:rPr>
                        <a:t>DB</a:t>
                      </a:r>
                      <a:r>
                        <a:rPr lang="ko-KR" altLang="en-US" sz="800" b="0" dirty="0">
                          <a:solidFill>
                            <a:schemeClr val="tx1"/>
                          </a:solidFill>
                          <a:latin typeface="+mn-ea"/>
                          <a:ea typeface="+mn-ea"/>
                          <a:sym typeface="맑은 고딕"/>
                        </a:rPr>
                        <a:t>에 </a:t>
                      </a:r>
                      <a:r>
                        <a:rPr lang="en-US" altLang="ko-KR" sz="800" b="0" dirty="0">
                          <a:solidFill>
                            <a:schemeClr val="tx1"/>
                          </a:solidFill>
                          <a:latin typeface="+mn-ea"/>
                          <a:ea typeface="+mn-ea"/>
                          <a:sym typeface="맑은 고딕"/>
                        </a:rPr>
                        <a:t>insert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50" b="0" dirty="0">
                          <a:latin typeface="+mn-ea"/>
                          <a:ea typeface="+mn-ea"/>
                        </a:rPr>
                        <a:t>FAQ</a:t>
                      </a:r>
                      <a:r>
                        <a:rPr lang="ko-KR" altLang="en-US" sz="850" b="0" dirty="0">
                          <a:latin typeface="+mn-ea"/>
                          <a:ea typeface="+mn-ea"/>
                        </a:rPr>
                        <a:t> 작성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FAQ </a:t>
                      </a:r>
                      <a:r>
                        <a:rPr lang="ko-KR" altLang="en-US" sz="850" b="0" dirty="0">
                          <a:latin typeface="+mn-ea"/>
                          <a:ea typeface="+mn-ea"/>
                        </a:rPr>
                        <a:t>작성하기 버튼 클릭 시 </a:t>
                      </a:r>
                      <a:r>
                        <a:rPr lang="en-US" altLang="ko-KR" sz="850" b="0" dirty="0">
                          <a:latin typeface="+mn-ea"/>
                          <a:ea typeface="+mn-ea"/>
                        </a:rPr>
                        <a:t>FAQ</a:t>
                      </a:r>
                      <a:r>
                        <a:rPr lang="ko-KR" altLang="en-US" sz="850" b="0" dirty="0">
                          <a:latin typeface="+mn-ea"/>
                          <a:ea typeface="+mn-ea"/>
                        </a:rPr>
                        <a:t>목록에서 조회가능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목록으로 버튼 클릭 시 </a:t>
                      </a:r>
                      <a:r>
                        <a:rPr lang="en-US" altLang="ko-KR" sz="850" b="0" dirty="0">
                          <a:latin typeface="+mn-ea"/>
                          <a:ea typeface="+mn-ea"/>
                        </a:rPr>
                        <a:t>FAQ </a:t>
                      </a:r>
                      <a:r>
                        <a:rPr lang="ko-KR" altLang="en-US" sz="850" b="0" dirty="0">
                          <a:latin typeface="+mn-ea"/>
                          <a:ea typeface="+mn-ea"/>
                        </a:rPr>
                        <a:t>리스트로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76103D43-E1CF-FE0F-33FD-A75F77F7867B}"/>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14</a:t>
            </a:fld>
            <a:endParaRPr lang="ko-KR" altLang="en-US" sz="900" dirty="0"/>
          </a:p>
        </p:txBody>
      </p:sp>
      <p:pic>
        <p:nvPicPr>
          <p:cNvPr id="3" name="그림 2">
            <a:extLst>
              <a:ext uri="{FF2B5EF4-FFF2-40B4-BE49-F238E27FC236}">
                <a16:creationId xmlns:a16="http://schemas.microsoft.com/office/drawing/2014/main" id="{01CFA86D-1584-4C37-2623-F69BC22EDB99}"/>
              </a:ext>
            </a:extLst>
          </p:cNvPr>
          <p:cNvPicPr>
            <a:picLocks noChangeAspect="1"/>
          </p:cNvPicPr>
          <p:nvPr/>
        </p:nvPicPr>
        <p:blipFill>
          <a:blip r:embed="rId2"/>
          <a:stretch>
            <a:fillRect/>
          </a:stretch>
        </p:blipFill>
        <p:spPr>
          <a:xfrm>
            <a:off x="1055440" y="1556792"/>
            <a:ext cx="6586246" cy="4720143"/>
          </a:xfrm>
          <a:prstGeom prst="rect">
            <a:avLst/>
          </a:prstGeom>
        </p:spPr>
      </p:pic>
    </p:spTree>
    <p:extLst>
      <p:ext uri="{BB962C8B-B14F-4D97-AF65-F5344CB8AC3E}">
        <p14:creationId xmlns:p14="http://schemas.microsoft.com/office/powerpoint/2010/main" val="3999623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5EFB1-209E-1145-DF11-9242750F9934}"/>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8B25DAB3-2345-D296-7EC9-77B2CDA0D35B}"/>
              </a:ext>
            </a:extLst>
          </p:cNvPr>
          <p:cNvSpPr>
            <a:spLocks noGrp="1"/>
          </p:cNvSpPr>
          <p:nvPr>
            <p:ph type="body" sz="quarter" idx="10"/>
          </p:nvPr>
        </p:nvSpPr>
        <p:spPr/>
        <p:txBody>
          <a:bodyPr/>
          <a:lstStyle/>
          <a:p>
            <a:r>
              <a:rPr lang="en-US" altLang="ko-KR" dirty="0"/>
              <a:t>Recall statics year-1</a:t>
            </a:r>
            <a:endParaRPr lang="ko-KR" altLang="en-US" dirty="0"/>
          </a:p>
        </p:txBody>
      </p:sp>
      <p:sp>
        <p:nvSpPr>
          <p:cNvPr id="5" name="텍스트 개체 틀 4">
            <a:extLst>
              <a:ext uri="{FF2B5EF4-FFF2-40B4-BE49-F238E27FC236}">
                <a16:creationId xmlns:a16="http://schemas.microsoft.com/office/drawing/2014/main" id="{E0F42AFE-B748-3B5B-C599-757AC9E7C68A}"/>
              </a:ext>
            </a:extLst>
          </p:cNvPr>
          <p:cNvSpPr>
            <a:spLocks noGrp="1"/>
          </p:cNvSpPr>
          <p:nvPr>
            <p:ph type="body" sz="quarter" idx="11"/>
          </p:nvPr>
        </p:nvSpPr>
        <p:spPr/>
        <p:txBody>
          <a:bodyPr/>
          <a:lstStyle/>
          <a:p>
            <a:r>
              <a:rPr lang="en-US" altLang="ko-KR" dirty="0"/>
              <a:t>Recall</a:t>
            </a:r>
            <a:r>
              <a:rPr lang="ko-KR" altLang="en-US" dirty="0"/>
              <a:t> </a:t>
            </a:r>
            <a:r>
              <a:rPr lang="en-US" altLang="ko-KR" dirty="0"/>
              <a:t>statics</a:t>
            </a:r>
            <a:endParaRPr lang="ko-KR" altLang="en-US" dirty="0"/>
          </a:p>
        </p:txBody>
      </p:sp>
      <p:graphicFrame>
        <p:nvGraphicFramePr>
          <p:cNvPr id="7" name="표 6">
            <a:extLst>
              <a:ext uri="{FF2B5EF4-FFF2-40B4-BE49-F238E27FC236}">
                <a16:creationId xmlns:a16="http://schemas.microsoft.com/office/drawing/2014/main" id="{235DB131-2923-180A-5337-2E75C95D4AF4}"/>
              </a:ext>
            </a:extLst>
          </p:cNvPr>
          <p:cNvGraphicFramePr>
            <a:graphicFrameLocks noGrp="1"/>
          </p:cNvGraphicFramePr>
          <p:nvPr>
            <p:extLst>
              <p:ext uri="{D42A27DB-BD31-4B8C-83A1-F6EECF244321}">
                <p14:modId xmlns:p14="http://schemas.microsoft.com/office/powerpoint/2010/main" val="1223921614"/>
              </p:ext>
            </p:extLst>
          </p:nvPr>
        </p:nvGraphicFramePr>
        <p:xfrm>
          <a:off x="8688288" y="476672"/>
          <a:ext cx="3384376" cy="288174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DB </a:t>
                      </a:r>
                      <a:r>
                        <a:rPr lang="ko-KR" altLang="en-US" sz="800" b="0" dirty="0">
                          <a:solidFill>
                            <a:schemeClr val="tx1"/>
                          </a:solidFill>
                          <a:latin typeface="+mn-ea"/>
                          <a:ea typeface="+mn-ea"/>
                          <a:sym typeface="맑은 고딕"/>
                        </a:rPr>
                        <a:t>이용하여 연도별 결함 신고 통계 출력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자세히 보기 </a:t>
                      </a:r>
                      <a:r>
                        <a:rPr lang="ko-KR" altLang="en-US" sz="800" b="0" dirty="0" err="1">
                          <a:solidFill>
                            <a:schemeClr val="tx1"/>
                          </a:solidFill>
                          <a:latin typeface="+mn-ea"/>
                          <a:ea typeface="+mn-ea"/>
                          <a:sym typeface="맑은 고딕"/>
                        </a:rPr>
                        <a:t>토글</a:t>
                      </a:r>
                      <a:r>
                        <a:rPr lang="ko-KR" altLang="en-US" sz="800" b="0" dirty="0">
                          <a:solidFill>
                            <a:schemeClr val="tx1"/>
                          </a:solidFill>
                          <a:latin typeface="+mn-ea"/>
                          <a:ea typeface="+mn-ea"/>
                          <a:sym typeface="맑은 고딕"/>
                        </a:rPr>
                        <a:t> 구현</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연도별 조회 검색 기능 구현</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전체 통계 신고 현황 확인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시작연도 </a:t>
                      </a:r>
                      <a:r>
                        <a:rPr lang="en-US" altLang="ko-KR" sz="850" b="0" dirty="0">
                          <a:latin typeface="+mn-ea"/>
                          <a:ea typeface="+mn-ea"/>
                        </a:rPr>
                        <a:t>~ </a:t>
                      </a:r>
                      <a:r>
                        <a:rPr lang="ko-KR" altLang="en-US" sz="850" b="0" dirty="0">
                          <a:latin typeface="+mn-ea"/>
                          <a:ea typeface="+mn-ea"/>
                        </a:rPr>
                        <a:t>종료연도 선택 시 해당 연도 통계 확인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자세히 보기 클릭 시 연도별 리콜 현황</a:t>
                      </a:r>
                      <a:r>
                        <a:rPr kumimoji="1" lang="en-US" altLang="ko-KR" sz="850" dirty="0">
                          <a:solidFill>
                            <a:schemeClr val="tx1"/>
                          </a:solidFill>
                          <a:latin typeface="+mn-ea"/>
                        </a:rPr>
                        <a:t>, </a:t>
                      </a:r>
                      <a:r>
                        <a:rPr kumimoji="1" lang="ko-KR" altLang="en-US" sz="850" dirty="0">
                          <a:solidFill>
                            <a:schemeClr val="tx1"/>
                          </a:solidFill>
                          <a:latin typeface="+mn-ea"/>
                        </a:rPr>
                        <a:t>연도별 리콜 차종</a:t>
                      </a:r>
                      <a:r>
                        <a:rPr kumimoji="1" lang="en-US" altLang="ko-KR" sz="850" dirty="0">
                          <a:solidFill>
                            <a:schemeClr val="tx1"/>
                          </a:solidFill>
                          <a:latin typeface="+mn-ea"/>
                        </a:rPr>
                        <a:t>, </a:t>
                      </a:r>
                      <a:r>
                        <a:rPr kumimoji="1" lang="ko-KR" altLang="en-US" sz="850" dirty="0">
                          <a:solidFill>
                            <a:schemeClr val="tx1"/>
                          </a:solidFill>
                          <a:latin typeface="+mn-ea"/>
                        </a:rPr>
                        <a:t>연도별 리콜 대수 확인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6230551E-84B2-5923-7827-3136DD484918}"/>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15</a:t>
            </a:fld>
            <a:endParaRPr lang="ko-KR" altLang="en-US" sz="900" dirty="0"/>
          </a:p>
        </p:txBody>
      </p:sp>
      <p:pic>
        <p:nvPicPr>
          <p:cNvPr id="14" name="그림 13">
            <a:extLst>
              <a:ext uri="{FF2B5EF4-FFF2-40B4-BE49-F238E27FC236}">
                <a16:creationId xmlns:a16="http://schemas.microsoft.com/office/drawing/2014/main" id="{0598BCD7-2E2A-DEBD-B5B7-B2A032E5BAD2}"/>
              </a:ext>
            </a:extLst>
          </p:cNvPr>
          <p:cNvPicPr>
            <a:picLocks noChangeAspect="1"/>
          </p:cNvPicPr>
          <p:nvPr/>
        </p:nvPicPr>
        <p:blipFill>
          <a:blip r:embed="rId2"/>
          <a:stretch>
            <a:fillRect/>
          </a:stretch>
        </p:blipFill>
        <p:spPr>
          <a:xfrm>
            <a:off x="407368" y="1340768"/>
            <a:ext cx="7725310" cy="5013176"/>
          </a:xfrm>
          <a:prstGeom prst="rect">
            <a:avLst/>
          </a:prstGeom>
        </p:spPr>
      </p:pic>
    </p:spTree>
    <p:extLst>
      <p:ext uri="{BB962C8B-B14F-4D97-AF65-F5344CB8AC3E}">
        <p14:creationId xmlns:p14="http://schemas.microsoft.com/office/powerpoint/2010/main" val="897422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3B99FE-7E77-EA00-9FFD-19543A8C3282}"/>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04968244-D888-BA18-0F22-6E6B03E297F0}"/>
              </a:ext>
            </a:extLst>
          </p:cNvPr>
          <p:cNvSpPr>
            <a:spLocks noGrp="1"/>
          </p:cNvSpPr>
          <p:nvPr>
            <p:ph type="body" sz="quarter" idx="10"/>
          </p:nvPr>
        </p:nvSpPr>
        <p:spPr/>
        <p:txBody>
          <a:bodyPr/>
          <a:lstStyle/>
          <a:p>
            <a:r>
              <a:rPr lang="en-US" altLang="ko-KR" dirty="0"/>
              <a:t>Recall statics year-1</a:t>
            </a:r>
            <a:endParaRPr lang="ko-KR" altLang="en-US" dirty="0"/>
          </a:p>
        </p:txBody>
      </p:sp>
      <p:sp>
        <p:nvSpPr>
          <p:cNvPr id="5" name="텍스트 개체 틀 4">
            <a:extLst>
              <a:ext uri="{FF2B5EF4-FFF2-40B4-BE49-F238E27FC236}">
                <a16:creationId xmlns:a16="http://schemas.microsoft.com/office/drawing/2014/main" id="{EBA728E7-EAC8-6070-CD5C-F9CD2E9EC1AD}"/>
              </a:ext>
            </a:extLst>
          </p:cNvPr>
          <p:cNvSpPr>
            <a:spLocks noGrp="1"/>
          </p:cNvSpPr>
          <p:nvPr>
            <p:ph type="body" sz="quarter" idx="11"/>
          </p:nvPr>
        </p:nvSpPr>
        <p:spPr/>
        <p:txBody>
          <a:bodyPr/>
          <a:lstStyle/>
          <a:p>
            <a:r>
              <a:rPr lang="en-US" altLang="ko-KR" dirty="0"/>
              <a:t>Recall</a:t>
            </a:r>
            <a:r>
              <a:rPr lang="ko-KR" altLang="en-US" dirty="0"/>
              <a:t> </a:t>
            </a:r>
            <a:r>
              <a:rPr lang="en-US" altLang="ko-KR" dirty="0"/>
              <a:t>statics</a:t>
            </a:r>
            <a:endParaRPr lang="ko-KR" altLang="en-US" dirty="0"/>
          </a:p>
        </p:txBody>
      </p:sp>
      <p:graphicFrame>
        <p:nvGraphicFramePr>
          <p:cNvPr id="7" name="표 6">
            <a:extLst>
              <a:ext uri="{FF2B5EF4-FFF2-40B4-BE49-F238E27FC236}">
                <a16:creationId xmlns:a16="http://schemas.microsoft.com/office/drawing/2014/main" id="{11FD82FB-A6DF-2098-24DA-8B4A08353E2D}"/>
              </a:ext>
            </a:extLst>
          </p:cNvPr>
          <p:cNvGraphicFramePr>
            <a:graphicFrameLocks noGrp="1"/>
          </p:cNvGraphicFramePr>
          <p:nvPr>
            <p:extLst>
              <p:ext uri="{D42A27DB-BD31-4B8C-83A1-F6EECF244321}">
                <p14:modId xmlns:p14="http://schemas.microsoft.com/office/powerpoint/2010/main" val="1186257312"/>
              </p:ext>
            </p:extLst>
          </p:nvPr>
        </p:nvGraphicFramePr>
        <p:xfrm>
          <a:off x="8688288" y="476672"/>
          <a:ext cx="3384376" cy="317262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DB </a:t>
                      </a:r>
                      <a:r>
                        <a:rPr lang="ko-KR" altLang="en-US" sz="800" b="0" dirty="0">
                          <a:solidFill>
                            <a:schemeClr val="tx1"/>
                          </a:solidFill>
                          <a:latin typeface="+mn-ea"/>
                          <a:ea typeface="+mn-ea"/>
                          <a:sym typeface="맑은 고딕"/>
                        </a:rPr>
                        <a:t>이용하여 연도별 리콜 현황</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리콜 차종 통계 출력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툴팁</a:t>
                      </a:r>
                      <a:r>
                        <a:rPr lang="ko-KR" altLang="en-US" sz="800" b="0" dirty="0">
                          <a:solidFill>
                            <a:schemeClr val="tx1"/>
                          </a:solidFill>
                          <a:latin typeface="+mn-ea"/>
                          <a:ea typeface="+mn-ea"/>
                          <a:sym typeface="맑은 고딕"/>
                        </a:rPr>
                        <a:t> 기능 구현</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연도별 리콜 현황 해당 연도</a:t>
                      </a:r>
                      <a:r>
                        <a:rPr lang="en-US" altLang="ko-KR" sz="850" b="0" dirty="0">
                          <a:latin typeface="+mn-ea"/>
                          <a:ea typeface="+mn-ea"/>
                        </a:rPr>
                        <a:t>, </a:t>
                      </a:r>
                      <a:r>
                        <a:rPr lang="ko-KR" altLang="en-US" sz="850" b="0" dirty="0">
                          <a:latin typeface="+mn-ea"/>
                          <a:ea typeface="+mn-ea"/>
                        </a:rPr>
                        <a:t>국산자동차</a:t>
                      </a:r>
                      <a:r>
                        <a:rPr lang="en-US" altLang="ko-KR" sz="850" b="0" dirty="0">
                          <a:latin typeface="+mn-ea"/>
                          <a:ea typeface="+mn-ea"/>
                        </a:rPr>
                        <a:t>, </a:t>
                      </a:r>
                      <a:r>
                        <a:rPr lang="ko-KR" altLang="en-US" sz="850" b="0" dirty="0">
                          <a:latin typeface="+mn-ea"/>
                          <a:ea typeface="+mn-ea"/>
                        </a:rPr>
                        <a:t>수입자동차별로 확인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연도별 리콜 차종 국산 및 수입 차종 막대그래프 확인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마우스를 연도에 올릴 시 해당 년도와 국산</a:t>
                      </a:r>
                      <a:r>
                        <a:rPr kumimoji="1" lang="en-US" altLang="ko-KR" sz="850" dirty="0">
                          <a:solidFill>
                            <a:schemeClr val="tx1"/>
                          </a:solidFill>
                          <a:latin typeface="+mn-ea"/>
                        </a:rPr>
                        <a:t>/</a:t>
                      </a:r>
                      <a:r>
                        <a:rPr kumimoji="1" lang="ko-KR" altLang="en-US" sz="850" dirty="0">
                          <a:solidFill>
                            <a:schemeClr val="tx1"/>
                          </a:solidFill>
                          <a:latin typeface="+mn-ea"/>
                        </a:rPr>
                        <a:t>수입 차량 리콜 수 확인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E0761F0-1063-456C-6D41-F9E37E9AE3BB}"/>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16</a:t>
            </a:fld>
            <a:endParaRPr lang="ko-KR" altLang="en-US" sz="900" dirty="0"/>
          </a:p>
        </p:txBody>
      </p:sp>
      <p:pic>
        <p:nvPicPr>
          <p:cNvPr id="9" name="그림 8">
            <a:extLst>
              <a:ext uri="{FF2B5EF4-FFF2-40B4-BE49-F238E27FC236}">
                <a16:creationId xmlns:a16="http://schemas.microsoft.com/office/drawing/2014/main" id="{91D3F0B7-F166-0F67-CF10-9E34A00ED554}"/>
              </a:ext>
            </a:extLst>
          </p:cNvPr>
          <p:cNvPicPr>
            <a:picLocks noChangeAspect="1"/>
          </p:cNvPicPr>
          <p:nvPr/>
        </p:nvPicPr>
        <p:blipFill>
          <a:blip r:embed="rId2"/>
          <a:stretch>
            <a:fillRect/>
          </a:stretch>
        </p:blipFill>
        <p:spPr>
          <a:xfrm>
            <a:off x="407368" y="1628800"/>
            <a:ext cx="7759756" cy="4509120"/>
          </a:xfrm>
          <a:prstGeom prst="rect">
            <a:avLst/>
          </a:prstGeom>
        </p:spPr>
      </p:pic>
    </p:spTree>
    <p:extLst>
      <p:ext uri="{BB962C8B-B14F-4D97-AF65-F5344CB8AC3E}">
        <p14:creationId xmlns:p14="http://schemas.microsoft.com/office/powerpoint/2010/main" val="4249534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D29F62-3C3B-D9F9-0B56-F908CD08BF29}"/>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D654E550-D4BA-DE01-0455-F9DCDDFCCB20}"/>
              </a:ext>
            </a:extLst>
          </p:cNvPr>
          <p:cNvSpPr>
            <a:spLocks noGrp="1"/>
          </p:cNvSpPr>
          <p:nvPr>
            <p:ph type="body" sz="quarter" idx="10"/>
          </p:nvPr>
        </p:nvSpPr>
        <p:spPr/>
        <p:txBody>
          <a:bodyPr/>
          <a:lstStyle/>
          <a:p>
            <a:r>
              <a:rPr lang="en-US" altLang="ko-KR" dirty="0"/>
              <a:t>Recall statics year-1</a:t>
            </a:r>
            <a:endParaRPr lang="ko-KR" altLang="en-US" dirty="0"/>
          </a:p>
        </p:txBody>
      </p:sp>
      <p:sp>
        <p:nvSpPr>
          <p:cNvPr id="5" name="텍스트 개체 틀 4">
            <a:extLst>
              <a:ext uri="{FF2B5EF4-FFF2-40B4-BE49-F238E27FC236}">
                <a16:creationId xmlns:a16="http://schemas.microsoft.com/office/drawing/2014/main" id="{1EBC4F9D-2640-AC62-AAE7-451CD76DF5BF}"/>
              </a:ext>
            </a:extLst>
          </p:cNvPr>
          <p:cNvSpPr>
            <a:spLocks noGrp="1"/>
          </p:cNvSpPr>
          <p:nvPr>
            <p:ph type="body" sz="quarter" idx="11"/>
          </p:nvPr>
        </p:nvSpPr>
        <p:spPr/>
        <p:txBody>
          <a:bodyPr/>
          <a:lstStyle/>
          <a:p>
            <a:r>
              <a:rPr lang="en-US" altLang="ko-KR" dirty="0"/>
              <a:t>Recall</a:t>
            </a:r>
            <a:r>
              <a:rPr lang="ko-KR" altLang="en-US" dirty="0"/>
              <a:t> </a:t>
            </a:r>
            <a:r>
              <a:rPr lang="en-US" altLang="ko-KR" dirty="0"/>
              <a:t>statics</a:t>
            </a:r>
            <a:endParaRPr lang="ko-KR" altLang="en-US" dirty="0"/>
          </a:p>
        </p:txBody>
      </p:sp>
      <p:graphicFrame>
        <p:nvGraphicFramePr>
          <p:cNvPr id="7" name="표 6">
            <a:extLst>
              <a:ext uri="{FF2B5EF4-FFF2-40B4-BE49-F238E27FC236}">
                <a16:creationId xmlns:a16="http://schemas.microsoft.com/office/drawing/2014/main" id="{CC538D93-BB19-3F58-D393-32294C3B7662}"/>
              </a:ext>
            </a:extLst>
          </p:cNvPr>
          <p:cNvGraphicFramePr>
            <a:graphicFrameLocks noGrp="1"/>
          </p:cNvGraphicFramePr>
          <p:nvPr>
            <p:extLst>
              <p:ext uri="{D42A27DB-BD31-4B8C-83A1-F6EECF244321}">
                <p14:modId xmlns:p14="http://schemas.microsoft.com/office/powerpoint/2010/main" val="2681300009"/>
              </p:ext>
            </p:extLst>
          </p:nvPr>
        </p:nvGraphicFramePr>
        <p:xfrm>
          <a:off x="8688288" y="476672"/>
          <a:ext cx="3384376" cy="317262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DB </a:t>
                      </a:r>
                      <a:r>
                        <a:rPr lang="ko-KR" altLang="en-US" sz="800" b="0" dirty="0">
                          <a:solidFill>
                            <a:schemeClr val="tx1"/>
                          </a:solidFill>
                          <a:latin typeface="+mn-ea"/>
                          <a:ea typeface="+mn-ea"/>
                          <a:sym typeface="맑은 고딕"/>
                        </a:rPr>
                        <a:t>이용하여 연도별 리콜 대수 출력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PDF </a:t>
                      </a:r>
                      <a:r>
                        <a:rPr lang="ko-KR" altLang="en-US" sz="800" b="0" dirty="0">
                          <a:solidFill>
                            <a:schemeClr val="tx1"/>
                          </a:solidFill>
                          <a:latin typeface="+mn-ea"/>
                          <a:ea typeface="+mn-ea"/>
                          <a:sym typeface="맑은 고딕"/>
                        </a:rPr>
                        <a:t>다운로드 기능 구현</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Ai Gemini </a:t>
                      </a:r>
                      <a:r>
                        <a:rPr lang="ko-KR" altLang="en-US" sz="800" b="0" dirty="0">
                          <a:solidFill>
                            <a:schemeClr val="tx1"/>
                          </a:solidFill>
                          <a:latin typeface="+mn-ea"/>
                          <a:ea typeface="+mn-ea"/>
                          <a:sym typeface="맑은 고딕"/>
                        </a:rPr>
                        <a:t>사용</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툴팁</a:t>
                      </a:r>
                      <a:r>
                        <a:rPr lang="ko-KR" altLang="en-US" sz="800" b="0" dirty="0">
                          <a:solidFill>
                            <a:schemeClr val="tx1"/>
                          </a:solidFill>
                          <a:latin typeface="+mn-ea"/>
                          <a:ea typeface="+mn-ea"/>
                          <a:sym typeface="맑은 고딕"/>
                        </a:rPr>
                        <a:t> 기능 구현</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연도별 리콜 대수 국산 및 수입 대수 선그래프로 확인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마우스를 연도에 올릴 시 해당 년도와 국산</a:t>
                      </a:r>
                      <a:r>
                        <a:rPr kumimoji="1" lang="en-US" altLang="ko-KR" sz="850" dirty="0">
                          <a:solidFill>
                            <a:schemeClr val="tx1"/>
                          </a:solidFill>
                          <a:latin typeface="+mn-ea"/>
                        </a:rPr>
                        <a:t>/</a:t>
                      </a:r>
                      <a:r>
                        <a:rPr kumimoji="1" lang="ko-KR" altLang="en-US" sz="850" dirty="0">
                          <a:solidFill>
                            <a:schemeClr val="tx1"/>
                          </a:solidFill>
                          <a:latin typeface="+mn-ea"/>
                        </a:rPr>
                        <a:t>수입 대수 확인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50" b="0" dirty="0">
                          <a:latin typeface="+mn-ea"/>
                          <a:ea typeface="+mn-ea"/>
                        </a:rPr>
                        <a:t>PDF</a:t>
                      </a:r>
                      <a:r>
                        <a:rPr lang="ko-KR" altLang="en-US" sz="850" b="0" dirty="0">
                          <a:latin typeface="+mn-ea"/>
                          <a:ea typeface="+mn-ea"/>
                        </a:rPr>
                        <a:t> 다운로드 버튼 클릭 시 년도별 리콜 현황</a:t>
                      </a:r>
                      <a:r>
                        <a:rPr lang="en-US" altLang="ko-KR" sz="850" b="0" dirty="0">
                          <a:latin typeface="+mn-ea"/>
                          <a:ea typeface="+mn-ea"/>
                        </a:rPr>
                        <a:t> </a:t>
                      </a:r>
                      <a:r>
                        <a:rPr lang="ko-KR" altLang="en-US" sz="850" b="0" dirty="0">
                          <a:latin typeface="+mn-ea"/>
                          <a:ea typeface="+mn-ea"/>
                        </a:rPr>
                        <a:t>및 </a:t>
                      </a:r>
                      <a:r>
                        <a:rPr lang="en-US" altLang="ko-KR" sz="850" b="0" dirty="0">
                          <a:latin typeface="+mn-ea"/>
                          <a:ea typeface="+mn-ea"/>
                        </a:rPr>
                        <a:t>Ai</a:t>
                      </a:r>
                      <a:r>
                        <a:rPr lang="ko-KR" altLang="en-US" sz="850" b="0" dirty="0">
                          <a:latin typeface="+mn-ea"/>
                          <a:ea typeface="+mn-ea"/>
                        </a:rPr>
                        <a:t>분석된 </a:t>
                      </a:r>
                      <a:r>
                        <a:rPr lang="en-US" altLang="ko-KR" sz="850" b="0" dirty="0">
                          <a:latin typeface="+mn-ea"/>
                          <a:ea typeface="+mn-ea"/>
                        </a:rPr>
                        <a:t>PDF </a:t>
                      </a:r>
                      <a:r>
                        <a:rPr lang="ko-KR" altLang="en-US" sz="850" b="0" dirty="0">
                          <a:latin typeface="+mn-ea"/>
                          <a:ea typeface="+mn-ea"/>
                        </a:rPr>
                        <a:t>자료 다운로드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70897B78-D751-9505-33BF-FAFA3500ACBE}"/>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17</a:t>
            </a:fld>
            <a:endParaRPr lang="ko-KR" altLang="en-US" sz="900" dirty="0"/>
          </a:p>
        </p:txBody>
      </p:sp>
      <p:pic>
        <p:nvPicPr>
          <p:cNvPr id="10" name="그림 9">
            <a:extLst>
              <a:ext uri="{FF2B5EF4-FFF2-40B4-BE49-F238E27FC236}">
                <a16:creationId xmlns:a16="http://schemas.microsoft.com/office/drawing/2014/main" id="{9F5C8D9E-590B-1B3D-07DB-1A0DC1AD2C54}"/>
              </a:ext>
            </a:extLst>
          </p:cNvPr>
          <p:cNvPicPr>
            <a:picLocks noChangeAspect="1"/>
          </p:cNvPicPr>
          <p:nvPr/>
        </p:nvPicPr>
        <p:blipFill>
          <a:blip r:embed="rId2"/>
          <a:stretch>
            <a:fillRect/>
          </a:stretch>
        </p:blipFill>
        <p:spPr>
          <a:xfrm>
            <a:off x="18678" y="1396161"/>
            <a:ext cx="8292219" cy="4797152"/>
          </a:xfrm>
          <a:prstGeom prst="rect">
            <a:avLst/>
          </a:prstGeom>
        </p:spPr>
      </p:pic>
    </p:spTree>
    <p:extLst>
      <p:ext uri="{BB962C8B-B14F-4D97-AF65-F5344CB8AC3E}">
        <p14:creationId xmlns:p14="http://schemas.microsoft.com/office/powerpoint/2010/main" val="492466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ADF172-066E-0D25-44B2-DA728CCBD009}"/>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23FFCBC-B02F-3499-3BFD-8B01265E43E6}"/>
              </a:ext>
            </a:extLst>
          </p:cNvPr>
          <p:cNvSpPr>
            <a:spLocks noGrp="1"/>
          </p:cNvSpPr>
          <p:nvPr>
            <p:ph type="body" sz="quarter" idx="10"/>
          </p:nvPr>
        </p:nvSpPr>
        <p:spPr/>
        <p:txBody>
          <a:bodyPr/>
          <a:lstStyle/>
          <a:p>
            <a:r>
              <a:rPr lang="en-US" altLang="ko-KR" dirty="0"/>
              <a:t>Recall statics year-2</a:t>
            </a:r>
            <a:endParaRPr lang="ko-KR" altLang="en-US" dirty="0"/>
          </a:p>
        </p:txBody>
      </p:sp>
      <p:sp>
        <p:nvSpPr>
          <p:cNvPr id="5" name="텍스트 개체 틀 4">
            <a:extLst>
              <a:ext uri="{FF2B5EF4-FFF2-40B4-BE49-F238E27FC236}">
                <a16:creationId xmlns:a16="http://schemas.microsoft.com/office/drawing/2014/main" id="{11A6EFDA-3829-9747-0202-3B4AA7C58CBE}"/>
              </a:ext>
            </a:extLst>
          </p:cNvPr>
          <p:cNvSpPr>
            <a:spLocks noGrp="1"/>
          </p:cNvSpPr>
          <p:nvPr>
            <p:ph type="body" sz="quarter" idx="11"/>
          </p:nvPr>
        </p:nvSpPr>
        <p:spPr/>
        <p:txBody>
          <a:bodyPr/>
          <a:lstStyle/>
          <a:p>
            <a:r>
              <a:rPr lang="en-US" altLang="ko-KR" dirty="0"/>
              <a:t>Recall</a:t>
            </a:r>
            <a:r>
              <a:rPr lang="ko-KR" altLang="en-US" dirty="0"/>
              <a:t> </a:t>
            </a:r>
            <a:r>
              <a:rPr lang="en-US" altLang="ko-KR" dirty="0"/>
              <a:t>statics</a:t>
            </a:r>
            <a:endParaRPr lang="ko-KR" altLang="en-US" dirty="0"/>
          </a:p>
        </p:txBody>
      </p:sp>
      <p:graphicFrame>
        <p:nvGraphicFramePr>
          <p:cNvPr id="7" name="표 6">
            <a:extLst>
              <a:ext uri="{FF2B5EF4-FFF2-40B4-BE49-F238E27FC236}">
                <a16:creationId xmlns:a16="http://schemas.microsoft.com/office/drawing/2014/main" id="{82AEBB69-E391-EFF2-17B9-D469DABFF95A}"/>
              </a:ext>
            </a:extLst>
          </p:cNvPr>
          <p:cNvGraphicFramePr>
            <a:graphicFrameLocks noGrp="1"/>
          </p:cNvGraphicFramePr>
          <p:nvPr>
            <p:extLst>
              <p:ext uri="{D42A27DB-BD31-4B8C-83A1-F6EECF244321}">
                <p14:modId xmlns:p14="http://schemas.microsoft.com/office/powerpoint/2010/main" val="1880120832"/>
              </p:ext>
            </p:extLst>
          </p:nvPr>
        </p:nvGraphicFramePr>
        <p:xfrm>
          <a:off x="8688288" y="476672"/>
          <a:ext cx="3384376" cy="288174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DB </a:t>
                      </a:r>
                      <a:r>
                        <a:rPr lang="ko-KR" altLang="en-US" sz="800" b="0" dirty="0">
                          <a:solidFill>
                            <a:schemeClr val="tx1"/>
                          </a:solidFill>
                          <a:latin typeface="+mn-ea"/>
                          <a:ea typeface="+mn-ea"/>
                          <a:sym typeface="맑은 고딕"/>
                        </a:rPr>
                        <a:t>이용하여 제조사별 리콜 통계 출력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자세히 보기 </a:t>
                      </a:r>
                      <a:r>
                        <a:rPr lang="ko-KR" altLang="en-US" sz="800" b="0" dirty="0" err="1">
                          <a:solidFill>
                            <a:schemeClr val="tx1"/>
                          </a:solidFill>
                          <a:latin typeface="+mn-ea"/>
                          <a:ea typeface="+mn-ea"/>
                          <a:sym typeface="맑은 고딕"/>
                        </a:rPr>
                        <a:t>토글</a:t>
                      </a:r>
                      <a:r>
                        <a:rPr lang="ko-KR" altLang="en-US" sz="800" b="0" dirty="0">
                          <a:solidFill>
                            <a:schemeClr val="tx1"/>
                          </a:solidFill>
                          <a:latin typeface="+mn-ea"/>
                          <a:ea typeface="+mn-ea"/>
                          <a:sym typeface="맑은 고딕"/>
                        </a:rPr>
                        <a:t> 기능 구현</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제조사별 리콜 통계 확인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자세히 보기 </a:t>
                      </a:r>
                      <a:r>
                        <a:rPr kumimoji="1" lang="ko-KR" altLang="en-US" sz="850" dirty="0" err="1">
                          <a:solidFill>
                            <a:schemeClr val="tx1"/>
                          </a:solidFill>
                          <a:latin typeface="+mn-ea"/>
                        </a:rPr>
                        <a:t>토글</a:t>
                      </a:r>
                      <a:r>
                        <a:rPr kumimoji="1" lang="ko-KR" altLang="en-US" sz="850" dirty="0">
                          <a:solidFill>
                            <a:schemeClr val="tx1"/>
                          </a:solidFill>
                          <a:latin typeface="+mn-ea"/>
                        </a:rPr>
                        <a:t> 클릭 시 연도별 리콜 상세</a:t>
                      </a:r>
                      <a:r>
                        <a:rPr kumimoji="1" lang="en-US" altLang="ko-KR" sz="850" dirty="0">
                          <a:solidFill>
                            <a:schemeClr val="tx1"/>
                          </a:solidFill>
                          <a:latin typeface="+mn-ea"/>
                        </a:rPr>
                        <a:t>, </a:t>
                      </a:r>
                      <a:r>
                        <a:rPr kumimoji="1" lang="ko-KR" altLang="en-US" sz="850" dirty="0">
                          <a:solidFill>
                            <a:schemeClr val="tx1"/>
                          </a:solidFill>
                          <a:latin typeface="+mn-ea"/>
                        </a:rPr>
                        <a:t>제조사별 리콜 대수비율 확인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576B1ADE-A14B-F334-8177-09915771CCC7}"/>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18</a:t>
            </a:fld>
            <a:endParaRPr lang="ko-KR" altLang="en-US" sz="900" dirty="0"/>
          </a:p>
        </p:txBody>
      </p:sp>
      <p:pic>
        <p:nvPicPr>
          <p:cNvPr id="11" name="그림 10">
            <a:extLst>
              <a:ext uri="{FF2B5EF4-FFF2-40B4-BE49-F238E27FC236}">
                <a16:creationId xmlns:a16="http://schemas.microsoft.com/office/drawing/2014/main" id="{6D67AD21-65D7-A0DB-A680-38FABAF40DBB}"/>
              </a:ext>
            </a:extLst>
          </p:cNvPr>
          <p:cNvPicPr>
            <a:picLocks noChangeAspect="1"/>
          </p:cNvPicPr>
          <p:nvPr/>
        </p:nvPicPr>
        <p:blipFill>
          <a:blip r:embed="rId2"/>
          <a:stretch>
            <a:fillRect/>
          </a:stretch>
        </p:blipFill>
        <p:spPr>
          <a:xfrm>
            <a:off x="497229" y="1412776"/>
            <a:ext cx="7335117" cy="4653136"/>
          </a:xfrm>
          <a:prstGeom prst="rect">
            <a:avLst/>
          </a:prstGeom>
        </p:spPr>
      </p:pic>
    </p:spTree>
    <p:extLst>
      <p:ext uri="{BB962C8B-B14F-4D97-AF65-F5344CB8AC3E}">
        <p14:creationId xmlns:p14="http://schemas.microsoft.com/office/powerpoint/2010/main" val="3418032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B22A4-FEE4-9FB9-36B6-D3CAF007B43B}"/>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A167086F-1920-A10A-D3E2-F509D46346AF}"/>
              </a:ext>
            </a:extLst>
          </p:cNvPr>
          <p:cNvSpPr>
            <a:spLocks noGrp="1"/>
          </p:cNvSpPr>
          <p:nvPr>
            <p:ph type="body" sz="quarter" idx="10"/>
          </p:nvPr>
        </p:nvSpPr>
        <p:spPr/>
        <p:txBody>
          <a:bodyPr/>
          <a:lstStyle/>
          <a:p>
            <a:r>
              <a:rPr lang="en-US" altLang="ko-KR" dirty="0"/>
              <a:t>Recall statics year-3</a:t>
            </a:r>
            <a:endParaRPr lang="ko-KR" altLang="en-US" dirty="0"/>
          </a:p>
        </p:txBody>
      </p:sp>
      <p:sp>
        <p:nvSpPr>
          <p:cNvPr id="5" name="텍스트 개체 틀 4">
            <a:extLst>
              <a:ext uri="{FF2B5EF4-FFF2-40B4-BE49-F238E27FC236}">
                <a16:creationId xmlns:a16="http://schemas.microsoft.com/office/drawing/2014/main" id="{EF3A7BAF-43A3-C486-804A-3F438B001E15}"/>
              </a:ext>
            </a:extLst>
          </p:cNvPr>
          <p:cNvSpPr>
            <a:spLocks noGrp="1"/>
          </p:cNvSpPr>
          <p:nvPr>
            <p:ph type="body" sz="quarter" idx="11"/>
          </p:nvPr>
        </p:nvSpPr>
        <p:spPr/>
        <p:txBody>
          <a:bodyPr/>
          <a:lstStyle/>
          <a:p>
            <a:r>
              <a:rPr lang="en-US" altLang="ko-KR" dirty="0"/>
              <a:t>Recall</a:t>
            </a:r>
            <a:r>
              <a:rPr lang="ko-KR" altLang="en-US" dirty="0"/>
              <a:t> </a:t>
            </a:r>
            <a:r>
              <a:rPr lang="en-US" altLang="ko-KR" dirty="0"/>
              <a:t>statics</a:t>
            </a:r>
            <a:endParaRPr lang="ko-KR" altLang="en-US" dirty="0"/>
          </a:p>
        </p:txBody>
      </p:sp>
      <p:graphicFrame>
        <p:nvGraphicFramePr>
          <p:cNvPr id="7" name="표 6">
            <a:extLst>
              <a:ext uri="{FF2B5EF4-FFF2-40B4-BE49-F238E27FC236}">
                <a16:creationId xmlns:a16="http://schemas.microsoft.com/office/drawing/2014/main" id="{EBFFCBE2-4EF3-FD57-F4BB-06CE249270AA}"/>
              </a:ext>
            </a:extLst>
          </p:cNvPr>
          <p:cNvGraphicFramePr>
            <a:graphicFrameLocks noGrp="1"/>
          </p:cNvGraphicFramePr>
          <p:nvPr>
            <p:extLst>
              <p:ext uri="{D42A27DB-BD31-4B8C-83A1-F6EECF244321}">
                <p14:modId xmlns:p14="http://schemas.microsoft.com/office/powerpoint/2010/main" val="4079677993"/>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DB </a:t>
                      </a:r>
                      <a:r>
                        <a:rPr lang="ko-KR" altLang="en-US" sz="800" b="0" dirty="0">
                          <a:solidFill>
                            <a:schemeClr val="tx1"/>
                          </a:solidFill>
                          <a:latin typeface="+mn-ea"/>
                          <a:ea typeface="+mn-ea"/>
                          <a:sym typeface="맑은 고딕"/>
                        </a:rPr>
                        <a:t>이용하여 연도별 리콜 상세 통계 출력</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연도별 리콜 상세 통계 표 확인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8D63C07A-14A1-D9D3-CD5A-64B6AD4A8FCB}"/>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19</a:t>
            </a:fld>
            <a:endParaRPr lang="ko-KR" altLang="en-US" sz="900" dirty="0"/>
          </a:p>
        </p:txBody>
      </p:sp>
      <p:pic>
        <p:nvPicPr>
          <p:cNvPr id="3" name="그림 2">
            <a:extLst>
              <a:ext uri="{FF2B5EF4-FFF2-40B4-BE49-F238E27FC236}">
                <a16:creationId xmlns:a16="http://schemas.microsoft.com/office/drawing/2014/main" id="{F82272DF-084B-0AB1-0745-2CBDCE0B12EF}"/>
              </a:ext>
            </a:extLst>
          </p:cNvPr>
          <p:cNvPicPr>
            <a:picLocks noChangeAspect="1"/>
          </p:cNvPicPr>
          <p:nvPr/>
        </p:nvPicPr>
        <p:blipFill>
          <a:blip r:embed="rId2"/>
          <a:stretch>
            <a:fillRect/>
          </a:stretch>
        </p:blipFill>
        <p:spPr>
          <a:xfrm>
            <a:off x="403616" y="1628800"/>
            <a:ext cx="7522343" cy="4797152"/>
          </a:xfrm>
          <a:prstGeom prst="rect">
            <a:avLst/>
          </a:prstGeom>
        </p:spPr>
      </p:pic>
    </p:spTree>
    <p:extLst>
      <p:ext uri="{BB962C8B-B14F-4D97-AF65-F5344CB8AC3E}">
        <p14:creationId xmlns:p14="http://schemas.microsoft.com/office/powerpoint/2010/main" val="1472160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99D3AA-93B7-4776-5322-471D5B99C524}"/>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53AE02F8-FEF6-EDA5-6052-1115B97B5DB8}"/>
              </a:ext>
            </a:extLst>
          </p:cNvPr>
          <p:cNvSpPr>
            <a:spLocks noGrp="1"/>
          </p:cNvSpPr>
          <p:nvPr>
            <p:ph type="body" sz="quarter" idx="10"/>
          </p:nvPr>
        </p:nvSpPr>
        <p:spPr/>
        <p:txBody>
          <a:bodyPr/>
          <a:lstStyle/>
          <a:p>
            <a:r>
              <a:rPr lang="en-US" altLang="ko-KR" dirty="0"/>
              <a:t>main</a:t>
            </a:r>
            <a:endParaRPr lang="ko-KR" altLang="en-US" dirty="0"/>
          </a:p>
        </p:txBody>
      </p:sp>
      <p:sp>
        <p:nvSpPr>
          <p:cNvPr id="5" name="텍스트 개체 틀 4">
            <a:extLst>
              <a:ext uri="{FF2B5EF4-FFF2-40B4-BE49-F238E27FC236}">
                <a16:creationId xmlns:a16="http://schemas.microsoft.com/office/drawing/2014/main" id="{E9FEA01E-A317-478A-276D-D9A0631BDFB4}"/>
              </a:ext>
            </a:extLst>
          </p:cNvPr>
          <p:cNvSpPr>
            <a:spLocks noGrp="1"/>
          </p:cNvSpPr>
          <p:nvPr>
            <p:ph type="body" sz="quarter" idx="11"/>
          </p:nvPr>
        </p:nvSpPr>
        <p:spPr/>
        <p:txBody>
          <a:bodyPr/>
          <a:lstStyle/>
          <a:p>
            <a:r>
              <a:rPr lang="en-US" altLang="ko-KR" dirty="0"/>
              <a:t>main</a:t>
            </a:r>
            <a:endParaRPr lang="ko-KR" altLang="en-US" dirty="0"/>
          </a:p>
        </p:txBody>
      </p:sp>
      <p:graphicFrame>
        <p:nvGraphicFramePr>
          <p:cNvPr id="7" name="표 6">
            <a:extLst>
              <a:ext uri="{FF2B5EF4-FFF2-40B4-BE49-F238E27FC236}">
                <a16:creationId xmlns:a16="http://schemas.microsoft.com/office/drawing/2014/main" id="{BF55D54A-2D54-98FD-6F0D-712AA838B4BF}"/>
              </a:ext>
            </a:extLst>
          </p:cNvPr>
          <p:cNvGraphicFramePr>
            <a:graphicFrameLocks noGrp="1"/>
          </p:cNvGraphicFramePr>
          <p:nvPr>
            <p:extLst>
              <p:ext uri="{D42A27DB-BD31-4B8C-83A1-F6EECF244321}">
                <p14:modId xmlns:p14="http://schemas.microsoft.com/office/powerpoint/2010/main" val="3411728907"/>
              </p:ext>
            </p:extLst>
          </p:nvPr>
        </p:nvGraphicFramePr>
        <p:xfrm>
          <a:off x="8688288" y="476672"/>
          <a:ext cx="3384376" cy="302718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좌측 상단에 홈페이지명</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출력</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우측 상단에 </a:t>
                      </a:r>
                      <a:r>
                        <a:rPr lang="en-US" altLang="ko-KR" sz="800" b="0" dirty="0">
                          <a:solidFill>
                            <a:schemeClr val="tx1"/>
                          </a:solidFill>
                          <a:latin typeface="+mn-ea"/>
                          <a:ea typeface="+mn-ea"/>
                          <a:sym typeface="맑은 고딕"/>
                        </a:rPr>
                        <a:t>nav</a:t>
                      </a:r>
                      <a:r>
                        <a:rPr lang="ko-KR" altLang="en-US" sz="800" b="0" dirty="0">
                          <a:solidFill>
                            <a:schemeClr val="tx1"/>
                          </a:solidFill>
                          <a:latin typeface="+mn-ea"/>
                          <a:ea typeface="+mn-ea"/>
                          <a:sym typeface="맑은 고딕"/>
                        </a:rPr>
                        <a:t>바</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카드형 버튼 사용</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챗봇</a:t>
                      </a:r>
                      <a:r>
                        <a:rPr lang="ko-KR" altLang="en-US" sz="800" b="0" dirty="0">
                          <a:solidFill>
                            <a:schemeClr val="tx1"/>
                          </a:solidFill>
                          <a:latin typeface="+mn-ea"/>
                          <a:ea typeface="+mn-ea"/>
                          <a:sym typeface="맑은 고딕"/>
                        </a:rPr>
                        <a:t> 사용</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리콜 정보 클릭 시 리콜 내역 페이지로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결함신고 클릭 시 </a:t>
                      </a:r>
                      <a:endParaRPr kumimoji="1" lang="en-US" altLang="ko-KR" sz="850" dirty="0">
                        <a:solidFill>
                          <a:schemeClr val="tx1"/>
                        </a:solidFill>
                        <a:latin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신고내역조회</a:t>
                      </a:r>
                      <a:r>
                        <a:rPr kumimoji="1" lang="en-US" altLang="ko-KR" sz="850" dirty="0">
                          <a:solidFill>
                            <a:schemeClr val="tx1"/>
                          </a:solidFill>
                          <a:latin typeface="+mn-ea"/>
                        </a:rPr>
                        <a:t>, </a:t>
                      </a:r>
                      <a:r>
                        <a:rPr kumimoji="1" lang="ko-KR" altLang="en-US" sz="850" dirty="0">
                          <a:solidFill>
                            <a:schemeClr val="tx1"/>
                          </a:solidFill>
                          <a:latin typeface="+mn-ea"/>
                        </a:rPr>
                        <a:t>결함신고 페이지 이동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리콜 센터 클릭 시 공지사항</a:t>
                      </a:r>
                      <a:r>
                        <a:rPr lang="en-US" altLang="ko-KR" sz="850" b="0" dirty="0">
                          <a:latin typeface="+mn-ea"/>
                          <a:ea typeface="+mn-ea"/>
                        </a:rPr>
                        <a:t>, FAQ </a:t>
                      </a:r>
                      <a:r>
                        <a:rPr lang="ko-KR" altLang="en-US" sz="850" b="0" dirty="0">
                          <a:latin typeface="+mn-ea"/>
                          <a:ea typeface="+mn-ea"/>
                        </a:rPr>
                        <a:t>페이지 이동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리콜 통계 클릭 시 </a:t>
                      </a:r>
                      <a:endParaRPr kumimoji="1" lang="en-US" altLang="ko-KR" sz="850" dirty="0">
                        <a:solidFill>
                          <a:schemeClr val="tx1"/>
                        </a:solidFill>
                        <a:latin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연도별</a:t>
                      </a:r>
                      <a:r>
                        <a:rPr kumimoji="1" lang="en-US" altLang="ko-KR" sz="850" dirty="0">
                          <a:solidFill>
                            <a:schemeClr val="tx1"/>
                          </a:solidFill>
                          <a:latin typeface="+mn-ea"/>
                        </a:rPr>
                        <a:t>, </a:t>
                      </a:r>
                      <a:r>
                        <a:rPr kumimoji="1" lang="ko-KR" altLang="en-US" sz="850" dirty="0">
                          <a:solidFill>
                            <a:schemeClr val="tx1"/>
                          </a:solidFill>
                          <a:latin typeface="+mn-ea"/>
                        </a:rPr>
                        <a:t>월별</a:t>
                      </a:r>
                      <a:r>
                        <a:rPr kumimoji="1" lang="en-US" altLang="ko-KR" sz="850" dirty="0">
                          <a:solidFill>
                            <a:schemeClr val="tx1"/>
                          </a:solidFill>
                          <a:latin typeface="+mn-ea"/>
                        </a:rPr>
                        <a:t>, </a:t>
                      </a:r>
                      <a:r>
                        <a:rPr kumimoji="1" lang="ko-KR" altLang="en-US" sz="850" dirty="0">
                          <a:solidFill>
                            <a:schemeClr val="tx1"/>
                          </a:solidFill>
                          <a:latin typeface="+mn-ea"/>
                        </a:rPr>
                        <a:t>중복모델 페이지 이동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관리자 클릭 시 관리자 페이지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각 버튼 클릭 시 해당 페이지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모든 페이지 </a:t>
                      </a:r>
                      <a:r>
                        <a:rPr lang="ko-KR" altLang="en-US" sz="850" b="0" dirty="0" err="1">
                          <a:latin typeface="+mn-ea"/>
                          <a:ea typeface="+mn-ea"/>
                        </a:rPr>
                        <a:t>챗봇</a:t>
                      </a:r>
                      <a:r>
                        <a:rPr lang="ko-KR" altLang="en-US" sz="850" b="0" dirty="0">
                          <a:latin typeface="+mn-ea"/>
                          <a:ea typeface="+mn-ea"/>
                        </a:rPr>
                        <a:t> 상담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B78B2EE6-CE10-EF04-E619-BA5F4060BFEE}"/>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pic>
        <p:nvPicPr>
          <p:cNvPr id="10" name="그림 9">
            <a:extLst>
              <a:ext uri="{FF2B5EF4-FFF2-40B4-BE49-F238E27FC236}">
                <a16:creationId xmlns:a16="http://schemas.microsoft.com/office/drawing/2014/main" id="{BA34177C-A291-6DF6-FA0B-C21F6DBC66F4}"/>
              </a:ext>
            </a:extLst>
          </p:cNvPr>
          <p:cNvPicPr>
            <a:picLocks noChangeAspect="1"/>
          </p:cNvPicPr>
          <p:nvPr/>
        </p:nvPicPr>
        <p:blipFill>
          <a:blip r:embed="rId2"/>
          <a:stretch>
            <a:fillRect/>
          </a:stretch>
        </p:blipFill>
        <p:spPr>
          <a:xfrm>
            <a:off x="276342" y="1124744"/>
            <a:ext cx="7776892" cy="5157192"/>
          </a:xfrm>
          <a:prstGeom prst="rect">
            <a:avLst/>
          </a:prstGeom>
        </p:spPr>
      </p:pic>
    </p:spTree>
    <p:extLst>
      <p:ext uri="{BB962C8B-B14F-4D97-AF65-F5344CB8AC3E}">
        <p14:creationId xmlns:p14="http://schemas.microsoft.com/office/powerpoint/2010/main" val="3873908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CFA1A-8B17-8923-A3C3-FBF41F57D1E5}"/>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D36AAB48-55A0-A8AC-BB0E-B3D21ADBE6A7}"/>
              </a:ext>
            </a:extLst>
          </p:cNvPr>
          <p:cNvSpPr>
            <a:spLocks noGrp="1"/>
          </p:cNvSpPr>
          <p:nvPr>
            <p:ph type="body" sz="quarter" idx="10"/>
          </p:nvPr>
        </p:nvSpPr>
        <p:spPr/>
        <p:txBody>
          <a:bodyPr/>
          <a:lstStyle/>
          <a:p>
            <a:r>
              <a:rPr lang="en-US" altLang="ko-KR" dirty="0"/>
              <a:t>Recall statics year-4</a:t>
            </a:r>
            <a:endParaRPr lang="ko-KR" altLang="en-US" dirty="0"/>
          </a:p>
        </p:txBody>
      </p:sp>
      <p:sp>
        <p:nvSpPr>
          <p:cNvPr id="5" name="텍스트 개체 틀 4">
            <a:extLst>
              <a:ext uri="{FF2B5EF4-FFF2-40B4-BE49-F238E27FC236}">
                <a16:creationId xmlns:a16="http://schemas.microsoft.com/office/drawing/2014/main" id="{C60A29E2-FBCE-A129-3E47-609B3B7D3351}"/>
              </a:ext>
            </a:extLst>
          </p:cNvPr>
          <p:cNvSpPr>
            <a:spLocks noGrp="1"/>
          </p:cNvSpPr>
          <p:nvPr>
            <p:ph type="body" sz="quarter" idx="11"/>
          </p:nvPr>
        </p:nvSpPr>
        <p:spPr/>
        <p:txBody>
          <a:bodyPr/>
          <a:lstStyle/>
          <a:p>
            <a:r>
              <a:rPr lang="en-US" altLang="ko-KR" dirty="0"/>
              <a:t>Recall</a:t>
            </a:r>
            <a:r>
              <a:rPr lang="ko-KR" altLang="en-US" dirty="0"/>
              <a:t> </a:t>
            </a:r>
            <a:r>
              <a:rPr lang="en-US" altLang="ko-KR" dirty="0"/>
              <a:t>statics</a:t>
            </a:r>
            <a:endParaRPr lang="ko-KR" altLang="en-US" dirty="0"/>
          </a:p>
        </p:txBody>
      </p:sp>
      <p:graphicFrame>
        <p:nvGraphicFramePr>
          <p:cNvPr id="7" name="표 6">
            <a:extLst>
              <a:ext uri="{FF2B5EF4-FFF2-40B4-BE49-F238E27FC236}">
                <a16:creationId xmlns:a16="http://schemas.microsoft.com/office/drawing/2014/main" id="{E2A2FDF9-BC5D-D856-6A4A-8D6AFF704A1F}"/>
              </a:ext>
            </a:extLst>
          </p:cNvPr>
          <p:cNvGraphicFramePr>
            <a:graphicFrameLocks noGrp="1"/>
          </p:cNvGraphicFramePr>
          <p:nvPr>
            <p:extLst>
              <p:ext uri="{D42A27DB-BD31-4B8C-83A1-F6EECF244321}">
                <p14:modId xmlns:p14="http://schemas.microsoft.com/office/powerpoint/2010/main" val="1910112604"/>
              </p:ext>
            </p:extLst>
          </p:nvPr>
        </p:nvGraphicFramePr>
        <p:xfrm>
          <a:off x="8688288" y="476672"/>
          <a:ext cx="3384376" cy="288174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DB</a:t>
                      </a:r>
                      <a:r>
                        <a:rPr lang="ko-KR" altLang="en-US" sz="800" b="0" dirty="0">
                          <a:solidFill>
                            <a:schemeClr val="tx1"/>
                          </a:solidFill>
                          <a:latin typeface="+mn-ea"/>
                          <a:ea typeface="+mn-ea"/>
                          <a:sym typeface="맑은 고딕"/>
                        </a:rPr>
                        <a:t>이용하여 제조사별 리콜 대수 비율 출력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툴팁</a:t>
                      </a:r>
                      <a:r>
                        <a:rPr lang="ko-KR" altLang="en-US" sz="800" b="0" dirty="0">
                          <a:solidFill>
                            <a:schemeClr val="tx1"/>
                          </a:solidFill>
                          <a:latin typeface="+mn-ea"/>
                          <a:ea typeface="+mn-ea"/>
                          <a:sym typeface="맑은 고딕"/>
                        </a:rPr>
                        <a:t> 기능 구현</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PDF </a:t>
                      </a:r>
                      <a:r>
                        <a:rPr lang="ko-KR" altLang="en-US" sz="800" b="0" dirty="0">
                          <a:solidFill>
                            <a:schemeClr val="tx1"/>
                          </a:solidFill>
                          <a:latin typeface="+mn-ea"/>
                          <a:ea typeface="+mn-ea"/>
                          <a:sym typeface="맑은 고딕"/>
                        </a:rPr>
                        <a:t>다운로드 기능 구현</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Ai Gemini </a:t>
                      </a:r>
                      <a:r>
                        <a:rPr lang="ko-KR" altLang="en-US" sz="800" b="0" dirty="0">
                          <a:solidFill>
                            <a:schemeClr val="tx1"/>
                          </a:solidFill>
                          <a:latin typeface="+mn-ea"/>
                          <a:ea typeface="+mn-ea"/>
                          <a:sym typeface="맑은 고딕"/>
                        </a:rPr>
                        <a:t>사용</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제조사별 리콜 대수 원그래프로 확인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마우스를 그래프에 올릴 시 해당 제조사와 대수 확인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PDF </a:t>
                      </a:r>
                      <a:r>
                        <a:rPr lang="ko-KR" altLang="en-US" sz="850" b="0" dirty="0">
                          <a:latin typeface="+mn-ea"/>
                          <a:ea typeface="+mn-ea"/>
                        </a:rPr>
                        <a:t>다운로드 버튼 클릭 시 제조사별 리콜 통계 및 </a:t>
                      </a:r>
                      <a:r>
                        <a:rPr lang="en-US" altLang="ko-KR" sz="850" b="0" dirty="0">
                          <a:latin typeface="+mn-ea"/>
                          <a:ea typeface="+mn-ea"/>
                        </a:rPr>
                        <a:t>Ai</a:t>
                      </a:r>
                      <a:r>
                        <a:rPr lang="ko-KR" altLang="en-US" sz="850" b="0" dirty="0">
                          <a:latin typeface="+mn-ea"/>
                          <a:ea typeface="+mn-ea"/>
                        </a:rPr>
                        <a:t>분석 </a:t>
                      </a:r>
                      <a:r>
                        <a:rPr lang="en-US" altLang="ko-KR" sz="850" b="0" dirty="0">
                          <a:latin typeface="+mn-ea"/>
                          <a:ea typeface="+mn-ea"/>
                        </a:rPr>
                        <a:t>PDF </a:t>
                      </a:r>
                      <a:r>
                        <a:rPr lang="ko-KR" altLang="en-US" sz="850" b="0" dirty="0">
                          <a:latin typeface="+mn-ea"/>
                          <a:ea typeface="+mn-ea"/>
                        </a:rPr>
                        <a:t>자료 다운로드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8BC05FB0-A491-7C5C-8E00-6A7CA4DA1ECC}"/>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20</a:t>
            </a:fld>
            <a:endParaRPr lang="ko-KR" altLang="en-US" sz="900" dirty="0"/>
          </a:p>
        </p:txBody>
      </p:sp>
      <p:pic>
        <p:nvPicPr>
          <p:cNvPr id="13" name="그림 12">
            <a:extLst>
              <a:ext uri="{FF2B5EF4-FFF2-40B4-BE49-F238E27FC236}">
                <a16:creationId xmlns:a16="http://schemas.microsoft.com/office/drawing/2014/main" id="{4BE0C9A0-5598-D08A-EFE6-BC22C8E486B3}"/>
              </a:ext>
            </a:extLst>
          </p:cNvPr>
          <p:cNvPicPr>
            <a:picLocks noChangeAspect="1"/>
          </p:cNvPicPr>
          <p:nvPr/>
        </p:nvPicPr>
        <p:blipFill>
          <a:blip r:embed="rId2"/>
          <a:stretch>
            <a:fillRect/>
          </a:stretch>
        </p:blipFill>
        <p:spPr>
          <a:xfrm>
            <a:off x="479376" y="1412776"/>
            <a:ext cx="7665190" cy="4581128"/>
          </a:xfrm>
          <a:prstGeom prst="rect">
            <a:avLst/>
          </a:prstGeom>
        </p:spPr>
      </p:pic>
    </p:spTree>
    <p:extLst>
      <p:ext uri="{BB962C8B-B14F-4D97-AF65-F5344CB8AC3E}">
        <p14:creationId xmlns:p14="http://schemas.microsoft.com/office/powerpoint/2010/main" val="1102110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3D92B-5E18-F3F6-133C-4A864005DF1D}"/>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93033B9D-DE22-D9FD-11E3-65A20268E6B5}"/>
              </a:ext>
            </a:extLst>
          </p:cNvPr>
          <p:cNvSpPr>
            <a:spLocks noGrp="1"/>
          </p:cNvSpPr>
          <p:nvPr>
            <p:ph type="body" sz="quarter" idx="10"/>
          </p:nvPr>
        </p:nvSpPr>
        <p:spPr/>
        <p:txBody>
          <a:bodyPr/>
          <a:lstStyle/>
          <a:p>
            <a:r>
              <a:rPr lang="en-US" altLang="ko-KR" dirty="0"/>
              <a:t>Recall statics month-1</a:t>
            </a:r>
            <a:endParaRPr lang="ko-KR" altLang="en-US" dirty="0"/>
          </a:p>
        </p:txBody>
      </p:sp>
      <p:sp>
        <p:nvSpPr>
          <p:cNvPr id="5" name="텍스트 개체 틀 4">
            <a:extLst>
              <a:ext uri="{FF2B5EF4-FFF2-40B4-BE49-F238E27FC236}">
                <a16:creationId xmlns:a16="http://schemas.microsoft.com/office/drawing/2014/main" id="{C36311E2-6921-87D7-D0A1-920401E14EA9}"/>
              </a:ext>
            </a:extLst>
          </p:cNvPr>
          <p:cNvSpPr>
            <a:spLocks noGrp="1"/>
          </p:cNvSpPr>
          <p:nvPr>
            <p:ph type="body" sz="quarter" idx="11"/>
          </p:nvPr>
        </p:nvSpPr>
        <p:spPr/>
        <p:txBody>
          <a:bodyPr/>
          <a:lstStyle/>
          <a:p>
            <a:r>
              <a:rPr lang="en-US" altLang="ko-KR" dirty="0"/>
              <a:t>Recall</a:t>
            </a:r>
            <a:r>
              <a:rPr lang="ko-KR" altLang="en-US" dirty="0"/>
              <a:t> </a:t>
            </a:r>
            <a:r>
              <a:rPr lang="en-US" altLang="ko-KR" dirty="0"/>
              <a:t>statics</a:t>
            </a:r>
            <a:endParaRPr lang="ko-KR" altLang="en-US" dirty="0"/>
          </a:p>
        </p:txBody>
      </p:sp>
      <p:sp>
        <p:nvSpPr>
          <p:cNvPr id="8" name="TextBox 7">
            <a:extLst>
              <a:ext uri="{FF2B5EF4-FFF2-40B4-BE49-F238E27FC236}">
                <a16:creationId xmlns:a16="http://schemas.microsoft.com/office/drawing/2014/main" id="{6C4C8433-E8BE-54FB-821D-7C4FABC0FAB8}"/>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21</a:t>
            </a:fld>
            <a:endParaRPr lang="ko-KR" altLang="en-US" sz="900" dirty="0"/>
          </a:p>
        </p:txBody>
      </p:sp>
      <p:graphicFrame>
        <p:nvGraphicFramePr>
          <p:cNvPr id="9" name="표 8">
            <a:extLst>
              <a:ext uri="{FF2B5EF4-FFF2-40B4-BE49-F238E27FC236}">
                <a16:creationId xmlns:a16="http://schemas.microsoft.com/office/drawing/2014/main" id="{630646B0-D03F-4656-3DB8-5CA4BAA950C5}"/>
              </a:ext>
            </a:extLst>
          </p:cNvPr>
          <p:cNvGraphicFramePr>
            <a:graphicFrameLocks noGrp="1"/>
          </p:cNvGraphicFramePr>
          <p:nvPr>
            <p:extLst>
              <p:ext uri="{D42A27DB-BD31-4B8C-83A1-F6EECF244321}">
                <p14:modId xmlns:p14="http://schemas.microsoft.com/office/powerpoint/2010/main" val="3707202161"/>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DB </a:t>
                      </a:r>
                      <a:r>
                        <a:rPr lang="ko-KR" altLang="en-US" sz="800" b="0" dirty="0">
                          <a:solidFill>
                            <a:schemeClr val="tx1"/>
                          </a:solidFill>
                          <a:latin typeface="+mn-ea"/>
                          <a:ea typeface="+mn-ea"/>
                          <a:sym typeface="맑은 고딕"/>
                        </a:rPr>
                        <a:t>이용하여 년</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월별 결함 신고 통계 출력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자세히 보기 </a:t>
                      </a:r>
                      <a:r>
                        <a:rPr lang="ko-KR" altLang="en-US" sz="800" b="0" dirty="0" err="1">
                          <a:solidFill>
                            <a:schemeClr val="tx1"/>
                          </a:solidFill>
                          <a:latin typeface="+mn-ea"/>
                          <a:ea typeface="+mn-ea"/>
                          <a:sym typeface="맑은 고딕"/>
                        </a:rPr>
                        <a:t>토글</a:t>
                      </a:r>
                      <a:r>
                        <a:rPr lang="ko-KR" altLang="en-US" sz="800" b="0" dirty="0">
                          <a:solidFill>
                            <a:schemeClr val="tx1"/>
                          </a:solidFill>
                          <a:latin typeface="+mn-ea"/>
                          <a:ea typeface="+mn-ea"/>
                          <a:sym typeface="맑은 고딕"/>
                        </a:rPr>
                        <a:t> 구현</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월별 조회 검색 기능 구현</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전체 통계 신고 현황 확인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err="1">
                          <a:latin typeface="+mn-ea"/>
                          <a:ea typeface="+mn-ea"/>
                        </a:rPr>
                        <a:t>시작년월</a:t>
                      </a:r>
                      <a:r>
                        <a:rPr lang="ko-KR" altLang="en-US" sz="850" b="0" dirty="0">
                          <a:latin typeface="+mn-ea"/>
                          <a:ea typeface="+mn-ea"/>
                        </a:rPr>
                        <a:t> </a:t>
                      </a:r>
                      <a:r>
                        <a:rPr lang="en-US" altLang="ko-KR" sz="850" b="0" dirty="0">
                          <a:latin typeface="+mn-ea"/>
                          <a:ea typeface="+mn-ea"/>
                        </a:rPr>
                        <a:t>~ </a:t>
                      </a:r>
                      <a:r>
                        <a:rPr lang="ko-KR" altLang="en-US" sz="850" b="0" dirty="0" err="1">
                          <a:latin typeface="+mn-ea"/>
                          <a:ea typeface="+mn-ea"/>
                        </a:rPr>
                        <a:t>종료년월</a:t>
                      </a:r>
                      <a:r>
                        <a:rPr lang="en-US" altLang="ko-KR" sz="850" b="0" dirty="0">
                          <a:latin typeface="+mn-ea"/>
                          <a:ea typeface="+mn-ea"/>
                        </a:rPr>
                        <a:t> </a:t>
                      </a:r>
                      <a:r>
                        <a:rPr lang="ko-KR" altLang="en-US" sz="850" b="0" dirty="0">
                          <a:latin typeface="+mn-ea"/>
                          <a:ea typeface="+mn-ea"/>
                        </a:rPr>
                        <a:t>선택 시 해당월 통계 확인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자세히 보기 클릭 시</a:t>
                      </a:r>
                      <a:r>
                        <a:rPr kumimoji="1" lang="en-US" altLang="ko-KR" sz="850" dirty="0">
                          <a:solidFill>
                            <a:schemeClr val="tx1"/>
                          </a:solidFill>
                          <a:latin typeface="+mn-ea"/>
                        </a:rPr>
                        <a:t> </a:t>
                      </a:r>
                      <a:r>
                        <a:rPr kumimoji="1" lang="ko-KR" altLang="en-US" sz="850" dirty="0">
                          <a:solidFill>
                            <a:schemeClr val="tx1"/>
                          </a:solidFill>
                          <a:latin typeface="+mn-ea"/>
                        </a:rPr>
                        <a:t>월별 리콜 차종</a:t>
                      </a:r>
                      <a:r>
                        <a:rPr kumimoji="1" lang="en-US" altLang="ko-KR" sz="850" dirty="0">
                          <a:solidFill>
                            <a:schemeClr val="tx1"/>
                          </a:solidFill>
                          <a:latin typeface="+mn-ea"/>
                        </a:rPr>
                        <a:t>,</a:t>
                      </a:r>
                      <a:r>
                        <a:rPr kumimoji="1" lang="ko-KR" altLang="en-US" sz="850" dirty="0">
                          <a:solidFill>
                            <a:schemeClr val="tx1"/>
                          </a:solidFill>
                          <a:latin typeface="+mn-ea"/>
                        </a:rPr>
                        <a:t> 리콜 대수 확인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pic>
        <p:nvPicPr>
          <p:cNvPr id="11" name="그림 10">
            <a:extLst>
              <a:ext uri="{FF2B5EF4-FFF2-40B4-BE49-F238E27FC236}">
                <a16:creationId xmlns:a16="http://schemas.microsoft.com/office/drawing/2014/main" id="{B32C766D-8F0E-7B72-ACF2-80005F3E5CDB}"/>
              </a:ext>
            </a:extLst>
          </p:cNvPr>
          <p:cNvPicPr>
            <a:picLocks noChangeAspect="1"/>
          </p:cNvPicPr>
          <p:nvPr/>
        </p:nvPicPr>
        <p:blipFill>
          <a:blip r:embed="rId2"/>
          <a:stretch>
            <a:fillRect/>
          </a:stretch>
        </p:blipFill>
        <p:spPr>
          <a:xfrm>
            <a:off x="714081" y="1484784"/>
            <a:ext cx="7044329" cy="4585872"/>
          </a:xfrm>
          <a:prstGeom prst="rect">
            <a:avLst/>
          </a:prstGeom>
        </p:spPr>
      </p:pic>
    </p:spTree>
    <p:extLst>
      <p:ext uri="{BB962C8B-B14F-4D97-AF65-F5344CB8AC3E}">
        <p14:creationId xmlns:p14="http://schemas.microsoft.com/office/powerpoint/2010/main" val="4139858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EA4E3-967E-07D0-058E-7249811F531B}"/>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B50D837-AF36-7F0B-1009-9448D9B6A80E}"/>
              </a:ext>
            </a:extLst>
          </p:cNvPr>
          <p:cNvSpPr>
            <a:spLocks noGrp="1"/>
          </p:cNvSpPr>
          <p:nvPr>
            <p:ph type="body" sz="quarter" idx="10"/>
          </p:nvPr>
        </p:nvSpPr>
        <p:spPr/>
        <p:txBody>
          <a:bodyPr/>
          <a:lstStyle/>
          <a:p>
            <a:r>
              <a:rPr lang="en-US" altLang="ko-KR" dirty="0"/>
              <a:t>Recall statics month-2</a:t>
            </a:r>
            <a:endParaRPr lang="ko-KR" altLang="en-US" dirty="0"/>
          </a:p>
        </p:txBody>
      </p:sp>
      <p:sp>
        <p:nvSpPr>
          <p:cNvPr id="5" name="텍스트 개체 틀 4">
            <a:extLst>
              <a:ext uri="{FF2B5EF4-FFF2-40B4-BE49-F238E27FC236}">
                <a16:creationId xmlns:a16="http://schemas.microsoft.com/office/drawing/2014/main" id="{DA0FC4C3-F415-1CFE-47C4-6955D4D8DF12}"/>
              </a:ext>
            </a:extLst>
          </p:cNvPr>
          <p:cNvSpPr>
            <a:spLocks noGrp="1"/>
          </p:cNvSpPr>
          <p:nvPr>
            <p:ph type="body" sz="quarter" idx="11"/>
          </p:nvPr>
        </p:nvSpPr>
        <p:spPr/>
        <p:txBody>
          <a:bodyPr/>
          <a:lstStyle/>
          <a:p>
            <a:r>
              <a:rPr lang="en-US" altLang="ko-KR" dirty="0"/>
              <a:t>Recall</a:t>
            </a:r>
            <a:r>
              <a:rPr lang="ko-KR" altLang="en-US" dirty="0"/>
              <a:t> </a:t>
            </a:r>
            <a:r>
              <a:rPr lang="en-US" altLang="ko-KR" dirty="0"/>
              <a:t>statics</a:t>
            </a:r>
            <a:endParaRPr lang="ko-KR" altLang="en-US" dirty="0"/>
          </a:p>
        </p:txBody>
      </p:sp>
      <p:sp>
        <p:nvSpPr>
          <p:cNvPr id="8" name="TextBox 7">
            <a:extLst>
              <a:ext uri="{FF2B5EF4-FFF2-40B4-BE49-F238E27FC236}">
                <a16:creationId xmlns:a16="http://schemas.microsoft.com/office/drawing/2014/main" id="{BAC0004E-FC0F-D6D4-A595-136E014602FE}"/>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22</a:t>
            </a:fld>
            <a:endParaRPr lang="ko-KR" altLang="en-US" sz="900" dirty="0"/>
          </a:p>
        </p:txBody>
      </p:sp>
      <p:graphicFrame>
        <p:nvGraphicFramePr>
          <p:cNvPr id="6" name="표 5">
            <a:extLst>
              <a:ext uri="{FF2B5EF4-FFF2-40B4-BE49-F238E27FC236}">
                <a16:creationId xmlns:a16="http://schemas.microsoft.com/office/drawing/2014/main" id="{D41CDDD2-FC34-D610-2B2A-28D49FF75B36}"/>
              </a:ext>
            </a:extLst>
          </p:cNvPr>
          <p:cNvGraphicFramePr>
            <a:graphicFrameLocks noGrp="1"/>
          </p:cNvGraphicFramePr>
          <p:nvPr>
            <p:extLst>
              <p:ext uri="{D42A27DB-BD31-4B8C-83A1-F6EECF244321}">
                <p14:modId xmlns:p14="http://schemas.microsoft.com/office/powerpoint/2010/main" val="3362248374"/>
              </p:ext>
            </p:extLst>
          </p:nvPr>
        </p:nvGraphicFramePr>
        <p:xfrm>
          <a:off x="8688288" y="476672"/>
          <a:ext cx="3384376" cy="302718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DB </a:t>
                      </a:r>
                      <a:r>
                        <a:rPr lang="ko-KR" altLang="en-US" sz="800" b="0" dirty="0">
                          <a:solidFill>
                            <a:schemeClr val="tx1"/>
                          </a:solidFill>
                          <a:latin typeface="+mn-ea"/>
                          <a:ea typeface="+mn-ea"/>
                          <a:sym typeface="맑은 고딕"/>
                        </a:rPr>
                        <a:t>이용하여 월별 리콜 차종</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리콜 대수 통계 출력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툴팁</a:t>
                      </a:r>
                      <a:r>
                        <a:rPr lang="ko-KR" altLang="en-US" sz="800" b="0" dirty="0">
                          <a:solidFill>
                            <a:schemeClr val="tx1"/>
                          </a:solidFill>
                          <a:latin typeface="+mn-ea"/>
                          <a:ea typeface="+mn-ea"/>
                          <a:sym typeface="맑은 고딕"/>
                        </a:rPr>
                        <a:t> 기능 구현</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Ai Gemini </a:t>
                      </a:r>
                      <a:r>
                        <a:rPr lang="ko-KR" altLang="en-US" sz="800" b="0" dirty="0">
                          <a:solidFill>
                            <a:schemeClr val="tx1"/>
                          </a:solidFill>
                          <a:latin typeface="+mn-ea"/>
                          <a:ea typeface="+mn-ea"/>
                          <a:sym typeface="맑은 고딕"/>
                        </a:rPr>
                        <a:t>사용</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월별 리콜 차종 국산 및 수입 차종 막대그래프 확인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월별 리콜 대수 국산 및 수입 대수 선그래프로 확인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마우스를 그래프에 올릴 시 해당 년</a:t>
                      </a:r>
                      <a:r>
                        <a:rPr kumimoji="1" lang="en-US" altLang="ko-KR" sz="850" dirty="0">
                          <a:solidFill>
                            <a:schemeClr val="tx1"/>
                          </a:solidFill>
                          <a:latin typeface="+mn-ea"/>
                        </a:rPr>
                        <a:t>/</a:t>
                      </a:r>
                      <a:r>
                        <a:rPr kumimoji="1" lang="ko-KR" altLang="en-US" sz="850" dirty="0">
                          <a:solidFill>
                            <a:schemeClr val="tx1"/>
                          </a:solidFill>
                          <a:latin typeface="+mn-ea"/>
                        </a:rPr>
                        <a:t>월과 국산</a:t>
                      </a:r>
                      <a:r>
                        <a:rPr kumimoji="1" lang="en-US" altLang="ko-KR" sz="850" dirty="0">
                          <a:solidFill>
                            <a:schemeClr val="tx1"/>
                          </a:solidFill>
                          <a:latin typeface="+mn-ea"/>
                        </a:rPr>
                        <a:t>/</a:t>
                      </a:r>
                      <a:r>
                        <a:rPr kumimoji="1" lang="ko-KR" altLang="en-US" sz="850" dirty="0">
                          <a:solidFill>
                            <a:schemeClr val="tx1"/>
                          </a:solidFill>
                          <a:latin typeface="+mn-ea"/>
                        </a:rPr>
                        <a:t>수입 차량 리콜 수 확인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50" b="0" dirty="0">
                          <a:latin typeface="+mn-ea"/>
                          <a:ea typeface="+mn-ea"/>
                        </a:rPr>
                        <a:t>PDF </a:t>
                      </a:r>
                      <a:r>
                        <a:rPr lang="ko-KR" altLang="en-US" sz="850" b="0" dirty="0">
                          <a:latin typeface="+mn-ea"/>
                          <a:ea typeface="+mn-ea"/>
                        </a:rPr>
                        <a:t>다운로드 버튼 클릭 시 월별 리콜 현황 및 </a:t>
                      </a:r>
                      <a:r>
                        <a:rPr lang="en-US" altLang="ko-KR" sz="850" b="0" dirty="0">
                          <a:latin typeface="+mn-ea"/>
                          <a:ea typeface="+mn-ea"/>
                        </a:rPr>
                        <a:t>Ai</a:t>
                      </a:r>
                      <a:r>
                        <a:rPr lang="ko-KR" altLang="en-US" sz="850" b="0" dirty="0">
                          <a:latin typeface="+mn-ea"/>
                          <a:ea typeface="+mn-ea"/>
                        </a:rPr>
                        <a:t>분석 </a:t>
                      </a:r>
                      <a:r>
                        <a:rPr lang="en-US" altLang="ko-KR" sz="850" b="0" dirty="0">
                          <a:latin typeface="+mn-ea"/>
                          <a:ea typeface="+mn-ea"/>
                        </a:rPr>
                        <a:t>PDF </a:t>
                      </a:r>
                      <a:r>
                        <a:rPr lang="ko-KR" altLang="en-US" sz="850" b="0" dirty="0">
                          <a:latin typeface="+mn-ea"/>
                          <a:ea typeface="+mn-ea"/>
                        </a:rPr>
                        <a:t>자료 다운로드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pic>
        <p:nvPicPr>
          <p:cNvPr id="12" name="그림 11">
            <a:extLst>
              <a:ext uri="{FF2B5EF4-FFF2-40B4-BE49-F238E27FC236}">
                <a16:creationId xmlns:a16="http://schemas.microsoft.com/office/drawing/2014/main" id="{F9B7620C-65CA-B0B4-05EB-31E49645377E}"/>
              </a:ext>
            </a:extLst>
          </p:cNvPr>
          <p:cNvPicPr>
            <a:picLocks noChangeAspect="1"/>
          </p:cNvPicPr>
          <p:nvPr/>
        </p:nvPicPr>
        <p:blipFill>
          <a:blip r:embed="rId2"/>
          <a:stretch>
            <a:fillRect/>
          </a:stretch>
        </p:blipFill>
        <p:spPr>
          <a:xfrm>
            <a:off x="407368" y="1412776"/>
            <a:ext cx="7963496" cy="4797152"/>
          </a:xfrm>
          <a:prstGeom prst="rect">
            <a:avLst/>
          </a:prstGeom>
        </p:spPr>
      </p:pic>
    </p:spTree>
    <p:extLst>
      <p:ext uri="{BB962C8B-B14F-4D97-AF65-F5344CB8AC3E}">
        <p14:creationId xmlns:p14="http://schemas.microsoft.com/office/powerpoint/2010/main" val="2419198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6CEC79-FF21-540C-F63A-79CADB245272}"/>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0148D60E-80BF-9887-FD8F-D692366CD72C}"/>
              </a:ext>
            </a:extLst>
          </p:cNvPr>
          <p:cNvSpPr>
            <a:spLocks noGrp="1"/>
          </p:cNvSpPr>
          <p:nvPr>
            <p:ph type="body" sz="quarter" idx="10"/>
          </p:nvPr>
        </p:nvSpPr>
        <p:spPr/>
        <p:txBody>
          <a:bodyPr/>
          <a:lstStyle/>
          <a:p>
            <a:r>
              <a:rPr lang="en-US" altLang="ko-KR" dirty="0"/>
              <a:t>Recall statics month-3</a:t>
            </a:r>
            <a:endParaRPr lang="ko-KR" altLang="en-US" dirty="0"/>
          </a:p>
        </p:txBody>
      </p:sp>
      <p:sp>
        <p:nvSpPr>
          <p:cNvPr id="5" name="텍스트 개체 틀 4">
            <a:extLst>
              <a:ext uri="{FF2B5EF4-FFF2-40B4-BE49-F238E27FC236}">
                <a16:creationId xmlns:a16="http://schemas.microsoft.com/office/drawing/2014/main" id="{996ECC3D-B717-B371-3372-D0B83CA70AA3}"/>
              </a:ext>
            </a:extLst>
          </p:cNvPr>
          <p:cNvSpPr>
            <a:spLocks noGrp="1"/>
          </p:cNvSpPr>
          <p:nvPr>
            <p:ph type="body" sz="quarter" idx="11"/>
          </p:nvPr>
        </p:nvSpPr>
        <p:spPr/>
        <p:txBody>
          <a:bodyPr/>
          <a:lstStyle/>
          <a:p>
            <a:r>
              <a:rPr lang="en-US" altLang="ko-KR" dirty="0"/>
              <a:t>Recall</a:t>
            </a:r>
            <a:r>
              <a:rPr lang="ko-KR" altLang="en-US" dirty="0"/>
              <a:t> </a:t>
            </a:r>
            <a:r>
              <a:rPr lang="en-US" altLang="ko-KR" dirty="0"/>
              <a:t>statics</a:t>
            </a:r>
            <a:endParaRPr lang="ko-KR" altLang="en-US" dirty="0"/>
          </a:p>
        </p:txBody>
      </p:sp>
      <p:sp>
        <p:nvSpPr>
          <p:cNvPr id="8" name="TextBox 7">
            <a:extLst>
              <a:ext uri="{FF2B5EF4-FFF2-40B4-BE49-F238E27FC236}">
                <a16:creationId xmlns:a16="http://schemas.microsoft.com/office/drawing/2014/main" id="{E29A8C04-EBA3-282B-F389-00CB86FB3922}"/>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23</a:t>
            </a:fld>
            <a:endParaRPr lang="ko-KR" altLang="en-US" sz="900" dirty="0"/>
          </a:p>
        </p:txBody>
      </p:sp>
      <p:pic>
        <p:nvPicPr>
          <p:cNvPr id="3" name="그림 2">
            <a:extLst>
              <a:ext uri="{FF2B5EF4-FFF2-40B4-BE49-F238E27FC236}">
                <a16:creationId xmlns:a16="http://schemas.microsoft.com/office/drawing/2014/main" id="{CBD17CF8-95B9-1F5F-1895-9FDD70128139}"/>
              </a:ext>
            </a:extLst>
          </p:cNvPr>
          <p:cNvPicPr>
            <a:picLocks noChangeAspect="1"/>
          </p:cNvPicPr>
          <p:nvPr/>
        </p:nvPicPr>
        <p:blipFill>
          <a:blip r:embed="rId2"/>
          <a:stretch>
            <a:fillRect/>
          </a:stretch>
        </p:blipFill>
        <p:spPr>
          <a:xfrm>
            <a:off x="263352" y="1124744"/>
            <a:ext cx="8004254" cy="5085184"/>
          </a:xfrm>
          <a:prstGeom prst="rect">
            <a:avLst/>
          </a:prstGeom>
        </p:spPr>
      </p:pic>
      <p:graphicFrame>
        <p:nvGraphicFramePr>
          <p:cNvPr id="6" name="표 5">
            <a:extLst>
              <a:ext uri="{FF2B5EF4-FFF2-40B4-BE49-F238E27FC236}">
                <a16:creationId xmlns:a16="http://schemas.microsoft.com/office/drawing/2014/main" id="{C9E38AA0-D714-0215-1760-0558645DEE93}"/>
              </a:ext>
            </a:extLst>
          </p:cNvPr>
          <p:cNvGraphicFramePr>
            <a:graphicFrameLocks noGrp="1"/>
          </p:cNvGraphicFramePr>
          <p:nvPr>
            <p:extLst>
              <p:ext uri="{D42A27DB-BD31-4B8C-83A1-F6EECF244321}">
                <p14:modId xmlns:p14="http://schemas.microsoft.com/office/powerpoint/2010/main" val="4018597867"/>
              </p:ext>
            </p:extLst>
          </p:nvPr>
        </p:nvGraphicFramePr>
        <p:xfrm>
          <a:off x="8688288" y="476672"/>
          <a:ext cx="3384376" cy="288174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DB </a:t>
                      </a:r>
                      <a:r>
                        <a:rPr lang="ko-KR" altLang="en-US" sz="800" b="0" dirty="0">
                          <a:solidFill>
                            <a:schemeClr val="tx1"/>
                          </a:solidFill>
                          <a:latin typeface="+mn-ea"/>
                          <a:ea typeface="+mn-ea"/>
                          <a:sym typeface="맑은 고딕"/>
                        </a:rPr>
                        <a:t>이용하여 제조사별 월별 리콜 통계 출력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자세히 보기 </a:t>
                      </a:r>
                      <a:r>
                        <a:rPr lang="ko-KR" altLang="en-US" sz="800" b="0" dirty="0" err="1">
                          <a:solidFill>
                            <a:schemeClr val="tx1"/>
                          </a:solidFill>
                          <a:latin typeface="+mn-ea"/>
                          <a:ea typeface="+mn-ea"/>
                          <a:sym typeface="맑은 고딕"/>
                        </a:rPr>
                        <a:t>토글</a:t>
                      </a:r>
                      <a:r>
                        <a:rPr lang="ko-KR" altLang="en-US" sz="800" b="0" dirty="0">
                          <a:solidFill>
                            <a:schemeClr val="tx1"/>
                          </a:solidFill>
                          <a:latin typeface="+mn-ea"/>
                          <a:ea typeface="+mn-ea"/>
                          <a:sym typeface="맑은 고딕"/>
                        </a:rPr>
                        <a:t> 기능 구현</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제조사별 월별 리콜 통계 확인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자세히 보기 </a:t>
                      </a:r>
                      <a:r>
                        <a:rPr kumimoji="1" lang="ko-KR" altLang="en-US" sz="850" dirty="0" err="1">
                          <a:solidFill>
                            <a:schemeClr val="tx1"/>
                          </a:solidFill>
                          <a:latin typeface="+mn-ea"/>
                        </a:rPr>
                        <a:t>토글</a:t>
                      </a:r>
                      <a:r>
                        <a:rPr kumimoji="1" lang="ko-KR" altLang="en-US" sz="850" dirty="0">
                          <a:solidFill>
                            <a:schemeClr val="tx1"/>
                          </a:solidFill>
                          <a:latin typeface="+mn-ea"/>
                        </a:rPr>
                        <a:t> 클릭 시 월별 리콜 상세</a:t>
                      </a:r>
                      <a:r>
                        <a:rPr kumimoji="1" lang="en-US" altLang="ko-KR" sz="850" dirty="0">
                          <a:solidFill>
                            <a:schemeClr val="tx1"/>
                          </a:solidFill>
                          <a:latin typeface="+mn-ea"/>
                        </a:rPr>
                        <a:t>, </a:t>
                      </a:r>
                      <a:r>
                        <a:rPr kumimoji="1" lang="ko-KR" altLang="en-US" sz="850" dirty="0">
                          <a:solidFill>
                            <a:schemeClr val="tx1"/>
                          </a:solidFill>
                          <a:latin typeface="+mn-ea"/>
                        </a:rPr>
                        <a:t>제조사별 리콜 대수비율 확인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Tree>
    <p:extLst>
      <p:ext uri="{BB962C8B-B14F-4D97-AF65-F5344CB8AC3E}">
        <p14:creationId xmlns:p14="http://schemas.microsoft.com/office/powerpoint/2010/main" val="2147625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BE1610-0794-8311-D2E1-B3B13C6270BD}"/>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5218E157-4A6C-52DB-666C-088BD91E0984}"/>
              </a:ext>
            </a:extLst>
          </p:cNvPr>
          <p:cNvSpPr>
            <a:spLocks noGrp="1"/>
          </p:cNvSpPr>
          <p:nvPr>
            <p:ph type="body" sz="quarter" idx="10"/>
          </p:nvPr>
        </p:nvSpPr>
        <p:spPr/>
        <p:txBody>
          <a:bodyPr/>
          <a:lstStyle/>
          <a:p>
            <a:r>
              <a:rPr lang="en-US" altLang="ko-KR" dirty="0"/>
              <a:t>Recall statics month-4</a:t>
            </a:r>
            <a:endParaRPr lang="ko-KR" altLang="en-US" dirty="0"/>
          </a:p>
        </p:txBody>
      </p:sp>
      <p:sp>
        <p:nvSpPr>
          <p:cNvPr id="5" name="텍스트 개체 틀 4">
            <a:extLst>
              <a:ext uri="{FF2B5EF4-FFF2-40B4-BE49-F238E27FC236}">
                <a16:creationId xmlns:a16="http://schemas.microsoft.com/office/drawing/2014/main" id="{7732BF55-590A-1CDF-1C82-7A0681E76318}"/>
              </a:ext>
            </a:extLst>
          </p:cNvPr>
          <p:cNvSpPr>
            <a:spLocks noGrp="1"/>
          </p:cNvSpPr>
          <p:nvPr>
            <p:ph type="body" sz="quarter" idx="11"/>
          </p:nvPr>
        </p:nvSpPr>
        <p:spPr/>
        <p:txBody>
          <a:bodyPr/>
          <a:lstStyle/>
          <a:p>
            <a:r>
              <a:rPr lang="en-US" altLang="ko-KR" dirty="0"/>
              <a:t>Recall</a:t>
            </a:r>
            <a:r>
              <a:rPr lang="ko-KR" altLang="en-US" dirty="0"/>
              <a:t> </a:t>
            </a:r>
            <a:r>
              <a:rPr lang="en-US" altLang="ko-KR" dirty="0"/>
              <a:t>statics</a:t>
            </a:r>
            <a:endParaRPr lang="ko-KR" altLang="en-US" dirty="0"/>
          </a:p>
        </p:txBody>
      </p:sp>
      <p:sp>
        <p:nvSpPr>
          <p:cNvPr id="8" name="TextBox 7">
            <a:extLst>
              <a:ext uri="{FF2B5EF4-FFF2-40B4-BE49-F238E27FC236}">
                <a16:creationId xmlns:a16="http://schemas.microsoft.com/office/drawing/2014/main" id="{A1B72648-6289-E834-4217-AFB69AFF7D19}"/>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24</a:t>
            </a:fld>
            <a:endParaRPr lang="ko-KR" altLang="en-US" sz="900" dirty="0"/>
          </a:p>
        </p:txBody>
      </p:sp>
      <p:pic>
        <p:nvPicPr>
          <p:cNvPr id="3" name="그림 2">
            <a:extLst>
              <a:ext uri="{FF2B5EF4-FFF2-40B4-BE49-F238E27FC236}">
                <a16:creationId xmlns:a16="http://schemas.microsoft.com/office/drawing/2014/main" id="{C5E1EBB5-F0D4-AD3E-D8F2-82D8BCFD255A}"/>
              </a:ext>
            </a:extLst>
          </p:cNvPr>
          <p:cNvPicPr>
            <a:picLocks noChangeAspect="1"/>
          </p:cNvPicPr>
          <p:nvPr/>
        </p:nvPicPr>
        <p:blipFill>
          <a:blip r:embed="rId2"/>
          <a:stretch>
            <a:fillRect/>
          </a:stretch>
        </p:blipFill>
        <p:spPr>
          <a:xfrm>
            <a:off x="407368" y="1484784"/>
            <a:ext cx="8053953" cy="4032448"/>
          </a:xfrm>
          <a:prstGeom prst="rect">
            <a:avLst/>
          </a:prstGeom>
        </p:spPr>
      </p:pic>
      <p:graphicFrame>
        <p:nvGraphicFramePr>
          <p:cNvPr id="9" name="표 8">
            <a:extLst>
              <a:ext uri="{FF2B5EF4-FFF2-40B4-BE49-F238E27FC236}">
                <a16:creationId xmlns:a16="http://schemas.microsoft.com/office/drawing/2014/main" id="{5CBA8A69-0987-C3D5-D641-C1D9EFA2B4DF}"/>
              </a:ext>
            </a:extLst>
          </p:cNvPr>
          <p:cNvGraphicFramePr>
            <a:graphicFrameLocks noGrp="1"/>
          </p:cNvGraphicFramePr>
          <p:nvPr>
            <p:extLst>
              <p:ext uri="{D42A27DB-BD31-4B8C-83A1-F6EECF244321}">
                <p14:modId xmlns:p14="http://schemas.microsoft.com/office/powerpoint/2010/main" val="1769147261"/>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DB </a:t>
                      </a:r>
                      <a:r>
                        <a:rPr lang="ko-KR" altLang="en-US" sz="800" b="0" dirty="0">
                          <a:solidFill>
                            <a:schemeClr val="tx1"/>
                          </a:solidFill>
                          <a:latin typeface="+mn-ea"/>
                          <a:ea typeface="+mn-ea"/>
                          <a:sym typeface="맑은 고딕"/>
                        </a:rPr>
                        <a:t>이용하여 월별 리콜 상세 통계 출력</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월별 리콜 상세 통계 표 확인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Tree>
    <p:extLst>
      <p:ext uri="{BB962C8B-B14F-4D97-AF65-F5344CB8AC3E}">
        <p14:creationId xmlns:p14="http://schemas.microsoft.com/office/powerpoint/2010/main" val="1840559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170F6-B889-1C9A-C7AA-CF6C8161AFDB}"/>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85EBF59E-5E2F-3C54-F71F-A31487FEABAD}"/>
              </a:ext>
            </a:extLst>
          </p:cNvPr>
          <p:cNvSpPr>
            <a:spLocks noGrp="1"/>
          </p:cNvSpPr>
          <p:nvPr>
            <p:ph type="body" sz="quarter" idx="10"/>
          </p:nvPr>
        </p:nvSpPr>
        <p:spPr/>
        <p:txBody>
          <a:bodyPr/>
          <a:lstStyle/>
          <a:p>
            <a:r>
              <a:rPr lang="en-US" altLang="ko-KR" dirty="0"/>
              <a:t>Recall statics month-5</a:t>
            </a:r>
            <a:endParaRPr lang="ko-KR" altLang="en-US" dirty="0"/>
          </a:p>
        </p:txBody>
      </p:sp>
      <p:sp>
        <p:nvSpPr>
          <p:cNvPr id="5" name="텍스트 개체 틀 4">
            <a:extLst>
              <a:ext uri="{FF2B5EF4-FFF2-40B4-BE49-F238E27FC236}">
                <a16:creationId xmlns:a16="http://schemas.microsoft.com/office/drawing/2014/main" id="{68FCA17F-061A-C03B-CA51-F8EE84DC98D7}"/>
              </a:ext>
            </a:extLst>
          </p:cNvPr>
          <p:cNvSpPr>
            <a:spLocks noGrp="1"/>
          </p:cNvSpPr>
          <p:nvPr>
            <p:ph type="body" sz="quarter" idx="11"/>
          </p:nvPr>
        </p:nvSpPr>
        <p:spPr/>
        <p:txBody>
          <a:bodyPr/>
          <a:lstStyle/>
          <a:p>
            <a:r>
              <a:rPr lang="en-US" altLang="ko-KR" dirty="0"/>
              <a:t>Recall</a:t>
            </a:r>
            <a:r>
              <a:rPr lang="ko-KR" altLang="en-US" dirty="0"/>
              <a:t> </a:t>
            </a:r>
            <a:r>
              <a:rPr lang="en-US" altLang="ko-KR" dirty="0"/>
              <a:t>statics</a:t>
            </a:r>
            <a:endParaRPr lang="ko-KR" altLang="en-US" dirty="0"/>
          </a:p>
        </p:txBody>
      </p:sp>
      <p:sp>
        <p:nvSpPr>
          <p:cNvPr id="8" name="TextBox 7">
            <a:extLst>
              <a:ext uri="{FF2B5EF4-FFF2-40B4-BE49-F238E27FC236}">
                <a16:creationId xmlns:a16="http://schemas.microsoft.com/office/drawing/2014/main" id="{BB45493F-344D-93D7-DB19-3839DBA0826B}"/>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25</a:t>
            </a:fld>
            <a:endParaRPr lang="ko-KR" altLang="en-US" sz="900" dirty="0"/>
          </a:p>
        </p:txBody>
      </p:sp>
      <p:pic>
        <p:nvPicPr>
          <p:cNvPr id="3" name="그림 2">
            <a:extLst>
              <a:ext uri="{FF2B5EF4-FFF2-40B4-BE49-F238E27FC236}">
                <a16:creationId xmlns:a16="http://schemas.microsoft.com/office/drawing/2014/main" id="{BBCBDA30-D06F-6171-87EA-D1970C593EEE}"/>
              </a:ext>
            </a:extLst>
          </p:cNvPr>
          <p:cNvPicPr>
            <a:picLocks noChangeAspect="1"/>
          </p:cNvPicPr>
          <p:nvPr/>
        </p:nvPicPr>
        <p:blipFill>
          <a:blip r:embed="rId2"/>
          <a:stretch>
            <a:fillRect/>
          </a:stretch>
        </p:blipFill>
        <p:spPr>
          <a:xfrm>
            <a:off x="551384" y="1268760"/>
            <a:ext cx="7593767" cy="4797152"/>
          </a:xfrm>
          <a:prstGeom prst="rect">
            <a:avLst/>
          </a:prstGeom>
        </p:spPr>
      </p:pic>
      <p:graphicFrame>
        <p:nvGraphicFramePr>
          <p:cNvPr id="9" name="표 8">
            <a:extLst>
              <a:ext uri="{FF2B5EF4-FFF2-40B4-BE49-F238E27FC236}">
                <a16:creationId xmlns:a16="http://schemas.microsoft.com/office/drawing/2014/main" id="{93451795-4E94-15DB-141C-BB405B469BEB}"/>
              </a:ext>
            </a:extLst>
          </p:cNvPr>
          <p:cNvGraphicFramePr>
            <a:graphicFrameLocks noGrp="1"/>
          </p:cNvGraphicFramePr>
          <p:nvPr>
            <p:extLst>
              <p:ext uri="{D42A27DB-BD31-4B8C-83A1-F6EECF244321}">
                <p14:modId xmlns:p14="http://schemas.microsoft.com/office/powerpoint/2010/main" val="3644176950"/>
              </p:ext>
            </p:extLst>
          </p:nvPr>
        </p:nvGraphicFramePr>
        <p:xfrm>
          <a:off x="8688288" y="476672"/>
          <a:ext cx="3384376" cy="288174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DB</a:t>
                      </a:r>
                      <a:r>
                        <a:rPr lang="ko-KR" altLang="en-US" sz="800" b="0" dirty="0">
                          <a:solidFill>
                            <a:schemeClr val="tx1"/>
                          </a:solidFill>
                          <a:latin typeface="+mn-ea"/>
                          <a:ea typeface="+mn-ea"/>
                          <a:sym typeface="맑은 고딕"/>
                        </a:rPr>
                        <a:t>이용하여 제조사별 월별 리콜 대수 비율 출력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툴팁</a:t>
                      </a:r>
                      <a:r>
                        <a:rPr lang="ko-KR" altLang="en-US" sz="800" b="0" dirty="0">
                          <a:solidFill>
                            <a:schemeClr val="tx1"/>
                          </a:solidFill>
                          <a:latin typeface="+mn-ea"/>
                          <a:ea typeface="+mn-ea"/>
                          <a:sym typeface="맑은 고딕"/>
                        </a:rPr>
                        <a:t> 기능 구현</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PDF </a:t>
                      </a:r>
                      <a:r>
                        <a:rPr lang="ko-KR" altLang="en-US" sz="800" b="0" dirty="0">
                          <a:solidFill>
                            <a:schemeClr val="tx1"/>
                          </a:solidFill>
                          <a:latin typeface="+mn-ea"/>
                          <a:ea typeface="+mn-ea"/>
                          <a:sym typeface="맑은 고딕"/>
                        </a:rPr>
                        <a:t>다운로드 기능 구현</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Ai Gemini </a:t>
                      </a:r>
                      <a:r>
                        <a:rPr lang="ko-KR" altLang="en-US" sz="800" b="0" dirty="0">
                          <a:solidFill>
                            <a:schemeClr val="tx1"/>
                          </a:solidFill>
                          <a:latin typeface="+mn-ea"/>
                          <a:ea typeface="+mn-ea"/>
                          <a:sym typeface="맑은 고딕"/>
                        </a:rPr>
                        <a:t>사용</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제조사별 월별 리콜 대수 원그래프로 확인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마우스를 그래프에 올릴 시 해당 제조사와 대수 확인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PDF </a:t>
                      </a:r>
                      <a:r>
                        <a:rPr lang="ko-KR" altLang="en-US" sz="850" b="0" dirty="0">
                          <a:latin typeface="+mn-ea"/>
                          <a:ea typeface="+mn-ea"/>
                        </a:rPr>
                        <a:t>다운로드 버튼 클릭 시 제조사별 월별 리콜 통계 및 </a:t>
                      </a:r>
                      <a:r>
                        <a:rPr lang="en-US" altLang="ko-KR" sz="850" b="0" dirty="0">
                          <a:latin typeface="+mn-ea"/>
                          <a:ea typeface="+mn-ea"/>
                        </a:rPr>
                        <a:t>Ai</a:t>
                      </a:r>
                      <a:r>
                        <a:rPr lang="ko-KR" altLang="en-US" sz="850" b="0" dirty="0">
                          <a:latin typeface="+mn-ea"/>
                          <a:ea typeface="+mn-ea"/>
                        </a:rPr>
                        <a:t>분석 </a:t>
                      </a:r>
                      <a:r>
                        <a:rPr lang="en-US" altLang="ko-KR" sz="850" b="0" dirty="0">
                          <a:latin typeface="+mn-ea"/>
                          <a:ea typeface="+mn-ea"/>
                        </a:rPr>
                        <a:t>PDF </a:t>
                      </a:r>
                      <a:r>
                        <a:rPr lang="ko-KR" altLang="en-US" sz="850" b="0" dirty="0">
                          <a:latin typeface="+mn-ea"/>
                          <a:ea typeface="+mn-ea"/>
                        </a:rPr>
                        <a:t>자료 다운로드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Tree>
    <p:extLst>
      <p:ext uri="{BB962C8B-B14F-4D97-AF65-F5344CB8AC3E}">
        <p14:creationId xmlns:p14="http://schemas.microsoft.com/office/powerpoint/2010/main" val="806897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9D7E9-5AEA-4916-4C68-BF2AEC3C728D}"/>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0F4AD269-67C8-15AB-9E36-7DD894AFCE03}"/>
              </a:ext>
            </a:extLst>
          </p:cNvPr>
          <p:cNvSpPr>
            <a:spLocks noGrp="1"/>
          </p:cNvSpPr>
          <p:nvPr>
            <p:ph type="body" sz="quarter" idx="10"/>
          </p:nvPr>
        </p:nvSpPr>
        <p:spPr/>
        <p:txBody>
          <a:bodyPr/>
          <a:lstStyle/>
          <a:p>
            <a:r>
              <a:rPr lang="en-US" altLang="ko-KR" dirty="0"/>
              <a:t>Repeated model count</a:t>
            </a:r>
            <a:endParaRPr lang="ko-KR" altLang="en-US" dirty="0"/>
          </a:p>
        </p:txBody>
      </p:sp>
      <p:sp>
        <p:nvSpPr>
          <p:cNvPr id="5" name="텍스트 개체 틀 4">
            <a:extLst>
              <a:ext uri="{FF2B5EF4-FFF2-40B4-BE49-F238E27FC236}">
                <a16:creationId xmlns:a16="http://schemas.microsoft.com/office/drawing/2014/main" id="{1640ABDC-0E0F-E4A3-77C9-658B48081E1E}"/>
              </a:ext>
            </a:extLst>
          </p:cNvPr>
          <p:cNvSpPr>
            <a:spLocks noGrp="1"/>
          </p:cNvSpPr>
          <p:nvPr>
            <p:ph type="body" sz="quarter" idx="11"/>
          </p:nvPr>
        </p:nvSpPr>
        <p:spPr/>
        <p:txBody>
          <a:bodyPr/>
          <a:lstStyle/>
          <a:p>
            <a:r>
              <a:rPr lang="en-US" altLang="ko-KR" dirty="0"/>
              <a:t>Recall</a:t>
            </a:r>
            <a:r>
              <a:rPr lang="ko-KR" altLang="en-US" dirty="0"/>
              <a:t> </a:t>
            </a:r>
            <a:r>
              <a:rPr lang="en-US" altLang="ko-KR" dirty="0"/>
              <a:t>statics</a:t>
            </a:r>
            <a:endParaRPr lang="ko-KR" altLang="en-US" dirty="0"/>
          </a:p>
        </p:txBody>
      </p:sp>
      <p:graphicFrame>
        <p:nvGraphicFramePr>
          <p:cNvPr id="7" name="표 6">
            <a:extLst>
              <a:ext uri="{FF2B5EF4-FFF2-40B4-BE49-F238E27FC236}">
                <a16:creationId xmlns:a16="http://schemas.microsoft.com/office/drawing/2014/main" id="{57E7AC2E-B9B2-CF9A-0626-7F99CB660B65}"/>
              </a:ext>
            </a:extLst>
          </p:cNvPr>
          <p:cNvGraphicFramePr>
            <a:graphicFrameLocks noGrp="1"/>
          </p:cNvGraphicFramePr>
          <p:nvPr>
            <p:extLst>
              <p:ext uri="{D42A27DB-BD31-4B8C-83A1-F6EECF244321}">
                <p14:modId xmlns:p14="http://schemas.microsoft.com/office/powerpoint/2010/main" val="3226392339"/>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DB </a:t>
                      </a:r>
                      <a:r>
                        <a:rPr lang="ko-KR" altLang="en-US" sz="800" b="0" dirty="0">
                          <a:solidFill>
                            <a:schemeClr val="tx1"/>
                          </a:solidFill>
                          <a:latin typeface="+mn-ea"/>
                          <a:ea typeface="+mn-ea"/>
                          <a:sym typeface="맑은 고딕"/>
                        </a:rPr>
                        <a:t>조회하여 중복 리콜 된 모델 조회 및 카운트</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중복 리콜 모델 및 횟수 확인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57E1D8CA-4864-D508-A385-FE0F3789D923}"/>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26</a:t>
            </a:fld>
            <a:endParaRPr lang="ko-KR" altLang="en-US" sz="900" dirty="0"/>
          </a:p>
        </p:txBody>
      </p:sp>
      <p:pic>
        <p:nvPicPr>
          <p:cNvPr id="3" name="그림 2">
            <a:extLst>
              <a:ext uri="{FF2B5EF4-FFF2-40B4-BE49-F238E27FC236}">
                <a16:creationId xmlns:a16="http://schemas.microsoft.com/office/drawing/2014/main" id="{83DA32A1-B5DF-A8D5-A1C5-B615C1A0C3EA}"/>
              </a:ext>
            </a:extLst>
          </p:cNvPr>
          <p:cNvPicPr>
            <a:picLocks noChangeAspect="1"/>
          </p:cNvPicPr>
          <p:nvPr/>
        </p:nvPicPr>
        <p:blipFill>
          <a:blip r:embed="rId2"/>
          <a:stretch>
            <a:fillRect/>
          </a:stretch>
        </p:blipFill>
        <p:spPr>
          <a:xfrm>
            <a:off x="551384" y="1268760"/>
            <a:ext cx="7500350" cy="4797152"/>
          </a:xfrm>
          <a:prstGeom prst="rect">
            <a:avLst/>
          </a:prstGeom>
        </p:spPr>
      </p:pic>
    </p:spTree>
    <p:extLst>
      <p:ext uri="{BB962C8B-B14F-4D97-AF65-F5344CB8AC3E}">
        <p14:creationId xmlns:p14="http://schemas.microsoft.com/office/powerpoint/2010/main" val="2585334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284CD-D404-95F2-38E0-7AEB317885DF}"/>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66E40F80-D3CA-FD6E-EBF5-5DCC111002E2}"/>
              </a:ext>
            </a:extLst>
          </p:cNvPr>
          <p:cNvSpPr>
            <a:spLocks noGrp="1"/>
          </p:cNvSpPr>
          <p:nvPr>
            <p:ph type="body" sz="quarter" idx="10"/>
          </p:nvPr>
        </p:nvSpPr>
        <p:spPr/>
        <p:txBody>
          <a:bodyPr/>
          <a:lstStyle/>
          <a:p>
            <a:r>
              <a:rPr lang="en-US" altLang="ko-KR" dirty="0"/>
              <a:t>Login</a:t>
            </a:r>
            <a:endParaRPr lang="ko-KR" altLang="en-US" dirty="0"/>
          </a:p>
        </p:txBody>
      </p:sp>
      <p:sp>
        <p:nvSpPr>
          <p:cNvPr id="5" name="텍스트 개체 틀 4">
            <a:extLst>
              <a:ext uri="{FF2B5EF4-FFF2-40B4-BE49-F238E27FC236}">
                <a16:creationId xmlns:a16="http://schemas.microsoft.com/office/drawing/2014/main" id="{293C05DD-7A49-18D7-56C1-91DBF06A8AB9}"/>
              </a:ext>
            </a:extLst>
          </p:cNvPr>
          <p:cNvSpPr>
            <a:spLocks noGrp="1"/>
          </p:cNvSpPr>
          <p:nvPr>
            <p:ph type="body" sz="quarter" idx="11"/>
          </p:nvPr>
        </p:nvSpPr>
        <p:spPr/>
        <p:txBody>
          <a:bodyPr/>
          <a:lstStyle/>
          <a:p>
            <a:r>
              <a:rPr lang="en-US" altLang="ko-KR" dirty="0"/>
              <a:t>Admin</a:t>
            </a:r>
            <a:endParaRPr lang="ko-KR" altLang="en-US" dirty="0"/>
          </a:p>
        </p:txBody>
      </p:sp>
      <p:graphicFrame>
        <p:nvGraphicFramePr>
          <p:cNvPr id="7" name="표 6">
            <a:extLst>
              <a:ext uri="{FF2B5EF4-FFF2-40B4-BE49-F238E27FC236}">
                <a16:creationId xmlns:a16="http://schemas.microsoft.com/office/drawing/2014/main" id="{C55D0027-9399-8527-7664-06EDE7B87783}"/>
              </a:ext>
            </a:extLst>
          </p:cNvPr>
          <p:cNvGraphicFramePr>
            <a:graphicFrameLocks noGrp="1"/>
          </p:cNvGraphicFramePr>
          <p:nvPr>
            <p:extLst>
              <p:ext uri="{D42A27DB-BD31-4B8C-83A1-F6EECF244321}">
                <p14:modId xmlns:p14="http://schemas.microsoft.com/office/powerpoint/2010/main" val="923670082"/>
              </p:ext>
            </p:extLst>
          </p:nvPr>
        </p:nvGraphicFramePr>
        <p:xfrm>
          <a:off x="8688288" y="476672"/>
          <a:ext cx="3384376" cy="288174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DB</a:t>
                      </a:r>
                      <a:r>
                        <a:rPr lang="ko-KR" altLang="en-US" sz="800" b="0" dirty="0">
                          <a:solidFill>
                            <a:schemeClr val="tx1"/>
                          </a:solidFill>
                          <a:latin typeface="+mn-ea"/>
                          <a:ea typeface="+mn-ea"/>
                          <a:sym typeface="맑은 고딕"/>
                        </a:rPr>
                        <a:t>에서 관리자 아이디</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비밀번호 확인</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로그인 완료 시 리콜 정보 검수</a:t>
                      </a:r>
                      <a:r>
                        <a:rPr lang="en-US" altLang="ko-KR" sz="850" b="0" dirty="0">
                          <a:latin typeface="+mn-ea"/>
                          <a:ea typeface="+mn-ea"/>
                        </a:rPr>
                        <a:t>, </a:t>
                      </a:r>
                      <a:r>
                        <a:rPr lang="ko-KR" altLang="en-US" sz="850" b="0" dirty="0">
                          <a:latin typeface="+mn-ea"/>
                          <a:ea typeface="+mn-ea"/>
                        </a:rPr>
                        <a:t>공지사항 작성 페이지 이동 가능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383B32B3-3355-E440-FABB-1A24A7E94F4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27</a:t>
            </a:fld>
            <a:endParaRPr lang="ko-KR" altLang="en-US" sz="900" dirty="0"/>
          </a:p>
        </p:txBody>
      </p:sp>
      <p:pic>
        <p:nvPicPr>
          <p:cNvPr id="3" name="그림 2">
            <a:extLst>
              <a:ext uri="{FF2B5EF4-FFF2-40B4-BE49-F238E27FC236}">
                <a16:creationId xmlns:a16="http://schemas.microsoft.com/office/drawing/2014/main" id="{C101555D-8C4D-7F5A-64F3-1F2F59E1EEA6}"/>
              </a:ext>
            </a:extLst>
          </p:cNvPr>
          <p:cNvPicPr>
            <a:picLocks noChangeAspect="1"/>
          </p:cNvPicPr>
          <p:nvPr/>
        </p:nvPicPr>
        <p:blipFill>
          <a:blip r:embed="rId2"/>
          <a:stretch>
            <a:fillRect/>
          </a:stretch>
        </p:blipFill>
        <p:spPr>
          <a:xfrm>
            <a:off x="479376" y="1690077"/>
            <a:ext cx="7736467" cy="3477846"/>
          </a:xfrm>
          <a:prstGeom prst="rect">
            <a:avLst/>
          </a:prstGeom>
        </p:spPr>
      </p:pic>
    </p:spTree>
    <p:extLst>
      <p:ext uri="{BB962C8B-B14F-4D97-AF65-F5344CB8AC3E}">
        <p14:creationId xmlns:p14="http://schemas.microsoft.com/office/powerpoint/2010/main" val="3525915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1841CF-4B00-AD74-ECC7-71F3F7495725}"/>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D1C97D68-D7F2-5A26-EF2A-413391CFC60D}"/>
              </a:ext>
            </a:extLst>
          </p:cNvPr>
          <p:cNvSpPr>
            <a:spLocks noGrp="1"/>
          </p:cNvSpPr>
          <p:nvPr>
            <p:ph type="body" sz="quarter" idx="10"/>
          </p:nvPr>
        </p:nvSpPr>
        <p:spPr/>
        <p:txBody>
          <a:bodyPr/>
          <a:lstStyle/>
          <a:p>
            <a:r>
              <a:rPr lang="en-US" altLang="ko-KR" dirty="0" err="1"/>
              <a:t>Jwt</a:t>
            </a:r>
            <a:r>
              <a:rPr lang="ko-KR" altLang="en-US" dirty="0"/>
              <a:t> </a:t>
            </a:r>
            <a:r>
              <a:rPr lang="en-US" altLang="ko-KR" dirty="0"/>
              <a:t>test</a:t>
            </a:r>
            <a:endParaRPr lang="ko-KR" altLang="en-US" dirty="0"/>
          </a:p>
        </p:txBody>
      </p:sp>
      <p:sp>
        <p:nvSpPr>
          <p:cNvPr id="5" name="텍스트 개체 틀 4">
            <a:extLst>
              <a:ext uri="{FF2B5EF4-FFF2-40B4-BE49-F238E27FC236}">
                <a16:creationId xmlns:a16="http://schemas.microsoft.com/office/drawing/2014/main" id="{147D2CB2-39D7-4C86-6F03-C2FDEA7DFE95}"/>
              </a:ext>
            </a:extLst>
          </p:cNvPr>
          <p:cNvSpPr>
            <a:spLocks noGrp="1"/>
          </p:cNvSpPr>
          <p:nvPr>
            <p:ph type="body" sz="quarter" idx="11"/>
          </p:nvPr>
        </p:nvSpPr>
        <p:spPr/>
        <p:txBody>
          <a:bodyPr/>
          <a:lstStyle/>
          <a:p>
            <a:r>
              <a:rPr lang="en-US" altLang="ko-KR" dirty="0"/>
              <a:t>Admin</a:t>
            </a:r>
            <a:endParaRPr lang="ko-KR" altLang="en-US" dirty="0"/>
          </a:p>
        </p:txBody>
      </p:sp>
      <p:graphicFrame>
        <p:nvGraphicFramePr>
          <p:cNvPr id="7" name="표 6">
            <a:extLst>
              <a:ext uri="{FF2B5EF4-FFF2-40B4-BE49-F238E27FC236}">
                <a16:creationId xmlns:a16="http://schemas.microsoft.com/office/drawing/2014/main" id="{C99513F1-6193-2F54-2B28-F5C2F2B99BA8}"/>
              </a:ext>
            </a:extLst>
          </p:cNvPr>
          <p:cNvGraphicFramePr>
            <a:graphicFrameLocks noGrp="1"/>
          </p:cNvGraphicFramePr>
          <p:nvPr>
            <p:extLst>
              <p:ext uri="{D42A27DB-BD31-4B8C-83A1-F6EECF244321}">
                <p14:modId xmlns:p14="http://schemas.microsoft.com/office/powerpoint/2010/main" val="642014642"/>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API </a:t>
                      </a:r>
                      <a:r>
                        <a:rPr lang="ko-KR" altLang="en-US" sz="800" b="0" dirty="0">
                          <a:solidFill>
                            <a:schemeClr val="tx1"/>
                          </a:solidFill>
                          <a:latin typeface="+mn-ea"/>
                          <a:ea typeface="+mn-ea"/>
                          <a:sym typeface="맑은 고딕"/>
                        </a:rPr>
                        <a:t>저장</a:t>
                      </a:r>
                      <a:r>
                        <a:rPr lang="en-US" altLang="ko-KR" sz="800" b="0" dirty="0">
                          <a:solidFill>
                            <a:schemeClr val="tx1"/>
                          </a:solidFill>
                          <a:latin typeface="+mn-ea"/>
                          <a:ea typeface="+mn-ea"/>
                          <a:sym typeface="맑은 고딕"/>
                        </a:rPr>
                        <a:t>, API </a:t>
                      </a:r>
                      <a:r>
                        <a:rPr lang="ko-KR" altLang="en-US" sz="800" b="0" dirty="0">
                          <a:solidFill>
                            <a:schemeClr val="tx1"/>
                          </a:solidFill>
                          <a:latin typeface="+mn-ea"/>
                          <a:ea typeface="+mn-ea"/>
                          <a:sym typeface="맑은 고딕"/>
                        </a:rPr>
                        <a:t>동기화 버튼 구현</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로그아웃 버튼 구현</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로그인 완료 시 해당 페이지 출력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API </a:t>
                      </a:r>
                      <a:r>
                        <a:rPr kumimoji="1" lang="ko-KR" altLang="en-US" sz="850" dirty="0">
                          <a:solidFill>
                            <a:schemeClr val="tx1"/>
                          </a:solidFill>
                          <a:latin typeface="+mn-ea"/>
                        </a:rPr>
                        <a:t>저장 버튼 클릭 시 공공데이터</a:t>
                      </a:r>
                      <a:r>
                        <a:rPr kumimoji="1" lang="en-US" altLang="ko-KR" sz="850" dirty="0">
                          <a:solidFill>
                            <a:schemeClr val="tx1"/>
                          </a:solidFill>
                          <a:latin typeface="+mn-ea"/>
                        </a:rPr>
                        <a:t>API</a:t>
                      </a:r>
                      <a:r>
                        <a:rPr kumimoji="1" lang="ko-KR" altLang="en-US" sz="850" dirty="0">
                          <a:solidFill>
                            <a:schemeClr val="tx1"/>
                          </a:solidFill>
                          <a:latin typeface="+mn-ea"/>
                        </a:rPr>
                        <a:t> </a:t>
                      </a:r>
                      <a:r>
                        <a:rPr kumimoji="1" lang="en-US" altLang="ko-KR" sz="850" dirty="0">
                          <a:solidFill>
                            <a:schemeClr val="tx1"/>
                          </a:solidFill>
                          <a:latin typeface="+mn-ea"/>
                        </a:rPr>
                        <a:t>DB</a:t>
                      </a:r>
                      <a:r>
                        <a:rPr kumimoji="1" lang="ko-KR" altLang="en-US" sz="850" dirty="0">
                          <a:solidFill>
                            <a:schemeClr val="tx1"/>
                          </a:solidFill>
                          <a:latin typeface="+mn-ea"/>
                        </a:rPr>
                        <a:t>에 저장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API </a:t>
                      </a:r>
                      <a:r>
                        <a:rPr lang="ko-KR" altLang="en-US" sz="850" b="0" dirty="0">
                          <a:latin typeface="+mn-ea"/>
                          <a:ea typeface="+mn-ea"/>
                        </a:rPr>
                        <a:t>동기화 버튼 클릭 시 </a:t>
                      </a:r>
                      <a:r>
                        <a:rPr lang="en-US" altLang="ko-KR" sz="850" b="0" dirty="0">
                          <a:latin typeface="+mn-ea"/>
                          <a:ea typeface="+mn-ea"/>
                        </a:rPr>
                        <a:t>DB</a:t>
                      </a:r>
                      <a:r>
                        <a:rPr lang="ko-KR" altLang="en-US" sz="850" b="0" dirty="0">
                          <a:latin typeface="+mn-ea"/>
                          <a:ea typeface="+mn-ea"/>
                        </a:rPr>
                        <a:t>와 </a:t>
                      </a:r>
                      <a:r>
                        <a:rPr lang="en-US" altLang="ko-KR" sz="850" b="0" dirty="0">
                          <a:latin typeface="+mn-ea"/>
                          <a:ea typeface="+mn-ea"/>
                        </a:rPr>
                        <a:t>API </a:t>
                      </a:r>
                      <a:r>
                        <a:rPr lang="ko-KR" altLang="en-US" sz="850" b="0" dirty="0">
                          <a:latin typeface="+mn-ea"/>
                          <a:ea typeface="+mn-ea"/>
                        </a:rPr>
                        <a:t>동기화</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로그아웃 버튼 클릭 시 로그아웃</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F97DE4D5-1B2A-223A-C327-86678FF153D6}"/>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28</a:t>
            </a:fld>
            <a:endParaRPr lang="ko-KR" altLang="en-US" sz="900" dirty="0"/>
          </a:p>
        </p:txBody>
      </p:sp>
      <p:pic>
        <p:nvPicPr>
          <p:cNvPr id="6" name="그림 5">
            <a:extLst>
              <a:ext uri="{FF2B5EF4-FFF2-40B4-BE49-F238E27FC236}">
                <a16:creationId xmlns:a16="http://schemas.microsoft.com/office/drawing/2014/main" id="{2736A9E0-3FF6-24C9-F26B-30F570BCB8A8}"/>
              </a:ext>
            </a:extLst>
          </p:cNvPr>
          <p:cNvPicPr>
            <a:picLocks noChangeAspect="1"/>
          </p:cNvPicPr>
          <p:nvPr/>
        </p:nvPicPr>
        <p:blipFill>
          <a:blip r:embed="rId2"/>
          <a:stretch>
            <a:fillRect/>
          </a:stretch>
        </p:blipFill>
        <p:spPr>
          <a:xfrm>
            <a:off x="551384" y="1988840"/>
            <a:ext cx="7461011" cy="3312368"/>
          </a:xfrm>
          <a:prstGeom prst="rect">
            <a:avLst/>
          </a:prstGeom>
        </p:spPr>
      </p:pic>
    </p:spTree>
    <p:extLst>
      <p:ext uri="{BB962C8B-B14F-4D97-AF65-F5344CB8AC3E}">
        <p14:creationId xmlns:p14="http://schemas.microsoft.com/office/powerpoint/2010/main" val="2538816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CEB96-E4C4-18C0-0280-7E5DC87D2341}"/>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E6EDB1AF-2F40-3E48-E4FB-FCF16F198FCC}"/>
              </a:ext>
            </a:extLst>
          </p:cNvPr>
          <p:cNvSpPr>
            <a:spLocks noGrp="1"/>
          </p:cNvSpPr>
          <p:nvPr>
            <p:ph type="body" sz="quarter" idx="10"/>
          </p:nvPr>
        </p:nvSpPr>
        <p:spPr/>
        <p:txBody>
          <a:bodyPr/>
          <a:lstStyle/>
          <a:p>
            <a:r>
              <a:rPr lang="en-US" altLang="ko-KR" dirty="0"/>
              <a:t>Defect detail Check</a:t>
            </a:r>
            <a:endParaRPr lang="ko-KR" altLang="en-US" dirty="0"/>
          </a:p>
        </p:txBody>
      </p:sp>
      <p:sp>
        <p:nvSpPr>
          <p:cNvPr id="5" name="텍스트 개체 틀 4">
            <a:extLst>
              <a:ext uri="{FF2B5EF4-FFF2-40B4-BE49-F238E27FC236}">
                <a16:creationId xmlns:a16="http://schemas.microsoft.com/office/drawing/2014/main" id="{6563C77F-F307-F175-B58A-7103BFE0A8FC}"/>
              </a:ext>
            </a:extLst>
          </p:cNvPr>
          <p:cNvSpPr>
            <a:spLocks noGrp="1"/>
          </p:cNvSpPr>
          <p:nvPr>
            <p:ph type="body" sz="quarter" idx="11"/>
          </p:nvPr>
        </p:nvSpPr>
        <p:spPr/>
        <p:txBody>
          <a:bodyPr/>
          <a:lstStyle/>
          <a:p>
            <a:r>
              <a:rPr lang="en-US" altLang="ko-KR" dirty="0"/>
              <a:t>Admin</a:t>
            </a:r>
            <a:endParaRPr lang="ko-KR" altLang="en-US" dirty="0"/>
          </a:p>
        </p:txBody>
      </p:sp>
      <p:graphicFrame>
        <p:nvGraphicFramePr>
          <p:cNvPr id="7" name="표 6">
            <a:extLst>
              <a:ext uri="{FF2B5EF4-FFF2-40B4-BE49-F238E27FC236}">
                <a16:creationId xmlns:a16="http://schemas.microsoft.com/office/drawing/2014/main" id="{A044C899-D2C6-5F81-021A-7CAAC384FD7D}"/>
              </a:ext>
            </a:extLst>
          </p:cNvPr>
          <p:cNvGraphicFramePr>
            <a:graphicFrameLocks noGrp="1"/>
          </p:cNvGraphicFramePr>
          <p:nvPr>
            <p:extLst>
              <p:ext uri="{D42A27DB-BD31-4B8C-83A1-F6EECF244321}">
                <p14:modId xmlns:p14="http://schemas.microsoft.com/office/powerpoint/2010/main" val="721273583"/>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결함신고 </a:t>
                      </a:r>
                      <a:r>
                        <a:rPr lang="en-US" altLang="ko-KR" sz="800" b="0" dirty="0">
                          <a:solidFill>
                            <a:schemeClr val="tx1"/>
                          </a:solidFill>
                          <a:latin typeface="+mn-ea"/>
                          <a:ea typeface="+mn-ea"/>
                          <a:sym typeface="맑은 고딕"/>
                        </a:rPr>
                        <a:t>DB</a:t>
                      </a:r>
                      <a:r>
                        <a:rPr lang="ko-KR" altLang="en-US" sz="800" b="0" dirty="0">
                          <a:solidFill>
                            <a:schemeClr val="tx1"/>
                          </a:solidFill>
                          <a:latin typeface="+mn-ea"/>
                          <a:ea typeface="+mn-ea"/>
                          <a:sym typeface="맑은 고딕"/>
                        </a:rPr>
                        <a:t>에서 조회</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출력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회사 옵션태그 사용시 해당 회사 번호 자동 입력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검수 완료 시 리콜 통계</a:t>
                      </a:r>
                      <a:r>
                        <a:rPr lang="en-US" altLang="ko-KR" sz="800" b="0" dirty="0">
                          <a:solidFill>
                            <a:schemeClr val="tx1"/>
                          </a:solidFill>
                          <a:latin typeface="+mn-ea"/>
                          <a:ea typeface="+mn-ea"/>
                          <a:sym typeface="맑은 고딕"/>
                        </a:rPr>
                        <a:t>DB</a:t>
                      </a:r>
                      <a:r>
                        <a:rPr lang="ko-KR" altLang="en-US" sz="800" b="0" dirty="0">
                          <a:solidFill>
                            <a:schemeClr val="tx1"/>
                          </a:solidFill>
                          <a:latin typeface="+mn-ea"/>
                          <a:ea typeface="+mn-ea"/>
                          <a:sym typeface="맑은 고딕"/>
                        </a:rPr>
                        <a:t>에 </a:t>
                      </a:r>
                      <a:r>
                        <a:rPr lang="en-US" altLang="ko-KR" sz="800" b="0" dirty="0">
                          <a:solidFill>
                            <a:schemeClr val="tx1"/>
                          </a:solidFill>
                          <a:latin typeface="+mn-ea"/>
                          <a:ea typeface="+mn-ea"/>
                          <a:sym typeface="맑은 고딕"/>
                        </a:rPr>
                        <a:t>insert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아이디 검색 시 해당 결함신고 검수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회사 선택 시 번호 자동 입력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검수 완료 시 리콜 통계 페이지로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B4549889-06E7-6A00-C195-5369024D9FD3}"/>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29</a:t>
            </a:fld>
            <a:endParaRPr lang="ko-KR" altLang="en-US" sz="900" dirty="0"/>
          </a:p>
        </p:txBody>
      </p:sp>
      <p:pic>
        <p:nvPicPr>
          <p:cNvPr id="9" name="그림 8">
            <a:extLst>
              <a:ext uri="{FF2B5EF4-FFF2-40B4-BE49-F238E27FC236}">
                <a16:creationId xmlns:a16="http://schemas.microsoft.com/office/drawing/2014/main" id="{8FD96C58-0DE8-5B31-FA88-C1B27F5D66FB}"/>
              </a:ext>
            </a:extLst>
          </p:cNvPr>
          <p:cNvPicPr>
            <a:picLocks noChangeAspect="1"/>
          </p:cNvPicPr>
          <p:nvPr/>
        </p:nvPicPr>
        <p:blipFill>
          <a:blip r:embed="rId2"/>
          <a:stretch>
            <a:fillRect/>
          </a:stretch>
        </p:blipFill>
        <p:spPr>
          <a:xfrm>
            <a:off x="816473" y="1484784"/>
            <a:ext cx="7004403" cy="4653136"/>
          </a:xfrm>
          <a:prstGeom prst="rect">
            <a:avLst/>
          </a:prstGeom>
        </p:spPr>
      </p:pic>
    </p:spTree>
    <p:extLst>
      <p:ext uri="{BB962C8B-B14F-4D97-AF65-F5344CB8AC3E}">
        <p14:creationId xmlns:p14="http://schemas.microsoft.com/office/powerpoint/2010/main" val="3044432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a:t>Recall list</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a:t>Recall list</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593835400"/>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API</a:t>
                      </a:r>
                      <a:r>
                        <a:rPr lang="ko-KR" altLang="en-US" sz="800" b="0" dirty="0">
                          <a:solidFill>
                            <a:schemeClr val="tx1"/>
                          </a:solidFill>
                          <a:latin typeface="+mn-ea"/>
                          <a:ea typeface="+mn-ea"/>
                          <a:sym typeface="맑은 고딕"/>
                        </a:rPr>
                        <a:t>를 이용한 데이터들을 </a:t>
                      </a:r>
                      <a:r>
                        <a:rPr lang="en-US" altLang="ko-KR" sz="800" b="0" dirty="0">
                          <a:solidFill>
                            <a:schemeClr val="tx1"/>
                          </a:solidFill>
                          <a:latin typeface="+mn-ea"/>
                          <a:ea typeface="+mn-ea"/>
                          <a:sym typeface="맑은 고딕"/>
                        </a:rPr>
                        <a:t>10</a:t>
                      </a:r>
                      <a:r>
                        <a:rPr lang="ko-KR" altLang="en-US" sz="800" b="0" dirty="0">
                          <a:solidFill>
                            <a:schemeClr val="tx1"/>
                          </a:solidFill>
                          <a:latin typeface="+mn-ea"/>
                          <a:ea typeface="+mn-ea"/>
                          <a:sym typeface="맑은 고딕"/>
                        </a:rPr>
                        <a:t>개씩 출력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페이징</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검색 기능 구현</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Csv, excel </a:t>
                      </a:r>
                      <a:r>
                        <a:rPr lang="ko-KR" altLang="en-US" sz="800" b="0" dirty="0">
                          <a:solidFill>
                            <a:schemeClr val="tx1"/>
                          </a:solidFill>
                          <a:latin typeface="+mn-ea"/>
                          <a:ea typeface="+mn-ea"/>
                          <a:sym typeface="맑은 고딕"/>
                        </a:rPr>
                        <a:t>버튼</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다운로드 기능 구현</a:t>
                      </a: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lvl="0" algn="l">
                        <a:lnSpc>
                          <a:spcPct val="91714"/>
                        </a:lnSpc>
                        <a:defRPr/>
                      </a:pPr>
                      <a:r>
                        <a:rPr lang="ko-KR" altLang="en-US" sz="800" dirty="0"/>
                        <a:t>제품명</a:t>
                      </a:r>
                      <a:r>
                        <a:rPr lang="en-US" altLang="ko-KR" sz="800" dirty="0"/>
                        <a:t>, </a:t>
                      </a:r>
                      <a:r>
                        <a:rPr lang="ko-KR" altLang="en-US" sz="800" dirty="0"/>
                        <a:t>제조사명</a:t>
                      </a:r>
                      <a:r>
                        <a:rPr lang="en-US" altLang="ko-KR" sz="800" dirty="0"/>
                        <a:t>, </a:t>
                      </a:r>
                      <a:r>
                        <a:rPr lang="ko-KR" altLang="en-US" sz="800" dirty="0"/>
                        <a:t>모델명</a:t>
                      </a:r>
                      <a:r>
                        <a:rPr lang="en-US" altLang="ko-KR" sz="800" dirty="0"/>
                        <a:t>, </a:t>
                      </a:r>
                      <a:r>
                        <a:rPr lang="ko-KR" altLang="en-US" sz="800" dirty="0"/>
                        <a:t>리콜 유형별로 검색 가능</a:t>
                      </a:r>
                      <a:endParaRPr lang="en-US" altLang="ko-KR" sz="8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Csv </a:t>
                      </a:r>
                      <a:r>
                        <a:rPr kumimoji="1" lang="ko-KR" altLang="en-US" sz="850" dirty="0">
                          <a:solidFill>
                            <a:schemeClr val="tx1"/>
                          </a:solidFill>
                          <a:latin typeface="+mn-ea"/>
                        </a:rPr>
                        <a:t>다운로드</a:t>
                      </a:r>
                      <a:r>
                        <a:rPr kumimoji="1" lang="en-US" altLang="ko-KR" sz="850" dirty="0">
                          <a:solidFill>
                            <a:schemeClr val="tx1"/>
                          </a:solidFill>
                          <a:latin typeface="+mn-ea"/>
                        </a:rPr>
                        <a:t>, excel </a:t>
                      </a:r>
                      <a:r>
                        <a:rPr kumimoji="1" lang="ko-KR" altLang="en-US" sz="850" dirty="0">
                          <a:solidFill>
                            <a:schemeClr val="tx1"/>
                          </a:solidFill>
                          <a:latin typeface="+mn-ea"/>
                        </a:rPr>
                        <a:t>다운로드 버튼 클릭 시 다운로드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l" latinLnBrk="1">
                        <a:lnSpc>
                          <a:spcPct val="120000"/>
                        </a:lnSpc>
                      </a:pPr>
                      <a:r>
                        <a:rPr lang="ko-KR" altLang="en-US" sz="850" b="0" dirty="0">
                          <a:latin typeface="+mn-ea"/>
                          <a:ea typeface="+mn-ea"/>
                        </a:rPr>
                        <a:t>해당 글 </a:t>
                      </a:r>
                      <a:r>
                        <a:rPr lang="ko-KR" altLang="en-US" sz="850" b="0" dirty="0" err="1">
                          <a:latin typeface="+mn-ea"/>
                          <a:ea typeface="+mn-ea"/>
                        </a:rPr>
                        <a:t>클릭시</a:t>
                      </a:r>
                      <a:r>
                        <a:rPr lang="ko-KR" altLang="en-US" sz="850" b="0" dirty="0">
                          <a:latin typeface="+mn-ea"/>
                          <a:ea typeface="+mn-ea"/>
                        </a:rPr>
                        <a:t> 상세페이지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pic>
        <p:nvPicPr>
          <p:cNvPr id="9" name="그림 8">
            <a:extLst>
              <a:ext uri="{FF2B5EF4-FFF2-40B4-BE49-F238E27FC236}">
                <a16:creationId xmlns:a16="http://schemas.microsoft.com/office/drawing/2014/main" id="{EC0FA8D6-AAAA-A67C-4164-D85A76F0739F}"/>
              </a:ext>
            </a:extLst>
          </p:cNvPr>
          <p:cNvPicPr>
            <a:picLocks noChangeAspect="1"/>
          </p:cNvPicPr>
          <p:nvPr/>
        </p:nvPicPr>
        <p:blipFill>
          <a:blip r:embed="rId2"/>
          <a:stretch>
            <a:fillRect/>
          </a:stretch>
        </p:blipFill>
        <p:spPr>
          <a:xfrm>
            <a:off x="335360" y="1124744"/>
            <a:ext cx="8003768" cy="5111102"/>
          </a:xfrm>
          <a:prstGeom prst="rect">
            <a:avLst/>
          </a:prstGeom>
        </p:spPr>
      </p:pic>
    </p:spTree>
    <p:extLst>
      <p:ext uri="{BB962C8B-B14F-4D97-AF65-F5344CB8AC3E}">
        <p14:creationId xmlns:p14="http://schemas.microsoft.com/office/powerpoint/2010/main" val="3759879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21C9E-C759-3531-1316-F3EBB677A08A}"/>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FE65263C-BE90-464F-936F-C75D9391D96E}"/>
              </a:ext>
            </a:extLst>
          </p:cNvPr>
          <p:cNvSpPr>
            <a:spLocks noGrp="1"/>
          </p:cNvSpPr>
          <p:nvPr>
            <p:ph type="body" sz="quarter" idx="10"/>
          </p:nvPr>
        </p:nvSpPr>
        <p:spPr/>
        <p:txBody>
          <a:bodyPr/>
          <a:lstStyle/>
          <a:p>
            <a:r>
              <a:rPr lang="en-US" altLang="ko-KR" dirty="0"/>
              <a:t>Announce write</a:t>
            </a:r>
            <a:endParaRPr lang="ko-KR" altLang="en-US" dirty="0"/>
          </a:p>
        </p:txBody>
      </p:sp>
      <p:sp>
        <p:nvSpPr>
          <p:cNvPr id="5" name="텍스트 개체 틀 4">
            <a:extLst>
              <a:ext uri="{FF2B5EF4-FFF2-40B4-BE49-F238E27FC236}">
                <a16:creationId xmlns:a16="http://schemas.microsoft.com/office/drawing/2014/main" id="{0B96BBBE-DC3E-BDFC-6BD5-125293046E29}"/>
              </a:ext>
            </a:extLst>
          </p:cNvPr>
          <p:cNvSpPr>
            <a:spLocks noGrp="1"/>
          </p:cNvSpPr>
          <p:nvPr>
            <p:ph type="body" sz="quarter" idx="11"/>
          </p:nvPr>
        </p:nvSpPr>
        <p:spPr/>
        <p:txBody>
          <a:bodyPr/>
          <a:lstStyle/>
          <a:p>
            <a:r>
              <a:rPr lang="en-US" altLang="ko-KR" dirty="0"/>
              <a:t>Admin</a:t>
            </a:r>
            <a:endParaRPr lang="ko-KR" altLang="en-US" dirty="0"/>
          </a:p>
        </p:txBody>
      </p:sp>
      <p:graphicFrame>
        <p:nvGraphicFramePr>
          <p:cNvPr id="7" name="표 6">
            <a:extLst>
              <a:ext uri="{FF2B5EF4-FFF2-40B4-BE49-F238E27FC236}">
                <a16:creationId xmlns:a16="http://schemas.microsoft.com/office/drawing/2014/main" id="{25261789-003D-44B3-DA4B-753F3A469F8E}"/>
              </a:ext>
            </a:extLst>
          </p:cNvPr>
          <p:cNvGraphicFramePr>
            <a:graphicFrameLocks noGrp="1"/>
          </p:cNvGraphicFramePr>
          <p:nvPr>
            <p:extLst>
              <p:ext uri="{D42A27DB-BD31-4B8C-83A1-F6EECF244321}">
                <p14:modId xmlns:p14="http://schemas.microsoft.com/office/powerpoint/2010/main" val="43673403"/>
              </p:ext>
            </p:extLst>
          </p:nvPr>
        </p:nvGraphicFramePr>
        <p:xfrm>
          <a:off x="8688288" y="476672"/>
          <a:ext cx="3384376" cy="288174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공지사항</a:t>
                      </a:r>
                      <a:r>
                        <a:rPr lang="en-US" altLang="ko-KR" sz="800" b="0" dirty="0">
                          <a:solidFill>
                            <a:schemeClr val="tx1"/>
                          </a:solidFill>
                          <a:latin typeface="+mn-ea"/>
                          <a:ea typeface="+mn-ea"/>
                          <a:sym typeface="맑은 고딕"/>
                        </a:rPr>
                        <a:t>DB</a:t>
                      </a:r>
                      <a:r>
                        <a:rPr lang="ko-KR" altLang="en-US" sz="800" b="0" dirty="0">
                          <a:solidFill>
                            <a:schemeClr val="tx1"/>
                          </a:solidFill>
                          <a:latin typeface="+mn-ea"/>
                          <a:ea typeface="+mn-ea"/>
                          <a:sym typeface="맑은 고딕"/>
                        </a:rPr>
                        <a:t>에 </a:t>
                      </a:r>
                      <a:r>
                        <a:rPr lang="en-US" altLang="ko-KR" sz="800" b="0" dirty="0">
                          <a:solidFill>
                            <a:schemeClr val="tx1"/>
                          </a:solidFill>
                          <a:latin typeface="+mn-ea"/>
                          <a:ea typeface="+mn-ea"/>
                          <a:sym typeface="맑은 고딕"/>
                        </a:rPr>
                        <a:t>insert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작성시간 자동 반영</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공지사항 작성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공지사항</a:t>
                      </a:r>
                      <a:r>
                        <a:rPr lang="en-US" altLang="ko-KR" sz="850" b="0" dirty="0">
                          <a:latin typeface="+mn-ea"/>
                          <a:ea typeface="+mn-ea"/>
                        </a:rPr>
                        <a:t> </a:t>
                      </a:r>
                      <a:r>
                        <a:rPr lang="ko-KR" altLang="en-US" sz="850" b="0" dirty="0">
                          <a:latin typeface="+mn-ea"/>
                          <a:ea typeface="+mn-ea"/>
                        </a:rPr>
                        <a:t>작성하기 버튼 클릭 시 공지사항 목록에서 조회가능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목록으로 버튼 클릭 시 공지사항</a:t>
                      </a:r>
                      <a:r>
                        <a:rPr lang="en-US" altLang="ko-KR" sz="850" b="0" dirty="0">
                          <a:latin typeface="+mn-ea"/>
                          <a:ea typeface="+mn-ea"/>
                        </a:rPr>
                        <a:t> </a:t>
                      </a:r>
                      <a:r>
                        <a:rPr lang="ko-KR" altLang="en-US" sz="850" b="0" dirty="0">
                          <a:latin typeface="+mn-ea"/>
                          <a:ea typeface="+mn-ea"/>
                        </a:rPr>
                        <a:t>리스트로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03A03805-121D-5CEF-46D4-3664024B5524}"/>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30</a:t>
            </a:fld>
            <a:endParaRPr lang="ko-KR" altLang="en-US" sz="900" dirty="0"/>
          </a:p>
        </p:txBody>
      </p:sp>
      <p:pic>
        <p:nvPicPr>
          <p:cNvPr id="3" name="그림 2">
            <a:extLst>
              <a:ext uri="{FF2B5EF4-FFF2-40B4-BE49-F238E27FC236}">
                <a16:creationId xmlns:a16="http://schemas.microsoft.com/office/drawing/2014/main" id="{F3A89EB0-19E5-185B-13A1-0F424F707325}"/>
              </a:ext>
            </a:extLst>
          </p:cNvPr>
          <p:cNvPicPr>
            <a:picLocks noChangeAspect="1"/>
          </p:cNvPicPr>
          <p:nvPr/>
        </p:nvPicPr>
        <p:blipFill>
          <a:blip r:embed="rId2"/>
          <a:stretch>
            <a:fillRect/>
          </a:stretch>
        </p:blipFill>
        <p:spPr>
          <a:xfrm>
            <a:off x="335360" y="1243788"/>
            <a:ext cx="7923746" cy="4370424"/>
          </a:xfrm>
          <a:prstGeom prst="rect">
            <a:avLst/>
          </a:prstGeom>
        </p:spPr>
      </p:pic>
    </p:spTree>
    <p:extLst>
      <p:ext uri="{BB962C8B-B14F-4D97-AF65-F5344CB8AC3E}">
        <p14:creationId xmlns:p14="http://schemas.microsoft.com/office/powerpoint/2010/main" val="2765687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61158B-B352-1B08-B979-18568341CC65}"/>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27B9ABDB-F952-8122-A93A-023EB7300C11}"/>
              </a:ext>
            </a:extLst>
          </p:cNvPr>
          <p:cNvSpPr>
            <a:spLocks noGrp="1"/>
          </p:cNvSpPr>
          <p:nvPr>
            <p:ph type="body" sz="quarter" idx="10"/>
          </p:nvPr>
        </p:nvSpPr>
        <p:spPr/>
        <p:txBody>
          <a:bodyPr/>
          <a:lstStyle/>
          <a:p>
            <a:r>
              <a:rPr lang="en-US" altLang="ko-KR" dirty="0"/>
              <a:t>Recall detail</a:t>
            </a:r>
            <a:endParaRPr lang="ko-KR" altLang="en-US" dirty="0"/>
          </a:p>
        </p:txBody>
      </p:sp>
      <p:sp>
        <p:nvSpPr>
          <p:cNvPr id="5" name="텍스트 개체 틀 4">
            <a:extLst>
              <a:ext uri="{FF2B5EF4-FFF2-40B4-BE49-F238E27FC236}">
                <a16:creationId xmlns:a16="http://schemas.microsoft.com/office/drawing/2014/main" id="{E6A7CFCB-4B2B-EC76-90B5-78DC5A7F8288}"/>
              </a:ext>
            </a:extLst>
          </p:cNvPr>
          <p:cNvSpPr>
            <a:spLocks noGrp="1"/>
          </p:cNvSpPr>
          <p:nvPr>
            <p:ph type="body" sz="quarter" idx="11"/>
          </p:nvPr>
        </p:nvSpPr>
        <p:spPr/>
        <p:txBody>
          <a:bodyPr/>
          <a:lstStyle/>
          <a:p>
            <a:r>
              <a:rPr lang="en-US" altLang="ko-KR" dirty="0"/>
              <a:t>Recall detail</a:t>
            </a:r>
            <a:endParaRPr lang="ko-KR" altLang="en-US" dirty="0"/>
          </a:p>
        </p:txBody>
      </p:sp>
      <p:sp>
        <p:nvSpPr>
          <p:cNvPr id="8" name="TextBox 7">
            <a:extLst>
              <a:ext uri="{FF2B5EF4-FFF2-40B4-BE49-F238E27FC236}">
                <a16:creationId xmlns:a16="http://schemas.microsoft.com/office/drawing/2014/main" id="{A22CB25F-BB69-8F36-D8EC-437C7F261FE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pic>
        <p:nvPicPr>
          <p:cNvPr id="3" name="그림 2">
            <a:extLst>
              <a:ext uri="{FF2B5EF4-FFF2-40B4-BE49-F238E27FC236}">
                <a16:creationId xmlns:a16="http://schemas.microsoft.com/office/drawing/2014/main" id="{54AF5AD2-10E7-42D4-728A-D70BB4043F4B}"/>
              </a:ext>
            </a:extLst>
          </p:cNvPr>
          <p:cNvPicPr>
            <a:picLocks noChangeAspect="1"/>
          </p:cNvPicPr>
          <p:nvPr/>
        </p:nvPicPr>
        <p:blipFill>
          <a:blip r:embed="rId2"/>
          <a:stretch>
            <a:fillRect/>
          </a:stretch>
        </p:blipFill>
        <p:spPr>
          <a:xfrm>
            <a:off x="263352" y="1412776"/>
            <a:ext cx="7900133" cy="4653136"/>
          </a:xfrm>
          <a:prstGeom prst="rect">
            <a:avLst/>
          </a:prstGeom>
        </p:spPr>
      </p:pic>
      <p:graphicFrame>
        <p:nvGraphicFramePr>
          <p:cNvPr id="6" name="표 5">
            <a:extLst>
              <a:ext uri="{FF2B5EF4-FFF2-40B4-BE49-F238E27FC236}">
                <a16:creationId xmlns:a16="http://schemas.microsoft.com/office/drawing/2014/main" id="{B9780615-AF0E-97E6-B5EF-113A0AE14622}"/>
              </a:ext>
            </a:extLst>
          </p:cNvPr>
          <p:cNvGraphicFramePr>
            <a:graphicFrameLocks noGrp="1"/>
          </p:cNvGraphicFramePr>
          <p:nvPr>
            <p:extLst>
              <p:ext uri="{D42A27DB-BD31-4B8C-83A1-F6EECF244321}">
                <p14:modId xmlns:p14="http://schemas.microsoft.com/office/powerpoint/2010/main" val="1091764437"/>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DB</a:t>
                      </a:r>
                      <a:r>
                        <a:rPr lang="ko-KR" altLang="en-US" sz="800" b="0" dirty="0">
                          <a:solidFill>
                            <a:schemeClr val="tx1"/>
                          </a:solidFill>
                          <a:latin typeface="+mn-ea"/>
                          <a:ea typeface="+mn-ea"/>
                          <a:sym typeface="맑은 고딕"/>
                        </a:rPr>
                        <a:t> 조회하여 해당 게시글 출력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Python </a:t>
                      </a:r>
                      <a:r>
                        <a:rPr lang="ko-KR" altLang="en-US" sz="800" b="0" dirty="0">
                          <a:solidFill>
                            <a:schemeClr val="tx1"/>
                          </a:solidFill>
                          <a:latin typeface="+mn-ea"/>
                          <a:ea typeface="+mn-ea"/>
                          <a:sym typeface="맑은 고딕"/>
                        </a:rPr>
                        <a:t>이용한 유사 리콜 추천 기능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목록보기 버튼 구현</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리콜 상세 내역 확인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a:solidFill>
                            <a:schemeClr val="tx1"/>
                          </a:solidFill>
                          <a:latin typeface="+mn-ea"/>
                        </a:rPr>
                        <a:t>추천된 유사 리콜 보기 가능</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목록보기 클릭 시 신고내역 페이지로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Tree>
    <p:extLst>
      <p:ext uri="{BB962C8B-B14F-4D97-AF65-F5344CB8AC3E}">
        <p14:creationId xmlns:p14="http://schemas.microsoft.com/office/powerpoint/2010/main" val="3070643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B07C65-D3EE-52C2-BB64-DE01C9D93329}"/>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F89CA431-D267-1BBA-1290-CAB672223A64}"/>
              </a:ext>
            </a:extLst>
          </p:cNvPr>
          <p:cNvSpPr>
            <a:spLocks noGrp="1"/>
          </p:cNvSpPr>
          <p:nvPr>
            <p:ph type="body" sz="quarter" idx="10"/>
          </p:nvPr>
        </p:nvSpPr>
        <p:spPr/>
        <p:txBody>
          <a:bodyPr/>
          <a:lstStyle/>
          <a:p>
            <a:r>
              <a:rPr lang="en-US" altLang="ko-KR" dirty="0"/>
              <a:t>Defect report-1</a:t>
            </a:r>
            <a:endParaRPr lang="ko-KR" altLang="en-US" dirty="0"/>
          </a:p>
        </p:txBody>
      </p:sp>
      <p:sp>
        <p:nvSpPr>
          <p:cNvPr id="5" name="텍스트 개체 틀 4">
            <a:extLst>
              <a:ext uri="{FF2B5EF4-FFF2-40B4-BE49-F238E27FC236}">
                <a16:creationId xmlns:a16="http://schemas.microsoft.com/office/drawing/2014/main" id="{B702226B-A89A-7990-1CB7-87CF081AE2B0}"/>
              </a:ext>
            </a:extLst>
          </p:cNvPr>
          <p:cNvSpPr>
            <a:spLocks noGrp="1"/>
          </p:cNvSpPr>
          <p:nvPr>
            <p:ph type="body" sz="quarter" idx="11"/>
          </p:nvPr>
        </p:nvSpPr>
        <p:spPr/>
        <p:txBody>
          <a:bodyPr/>
          <a:lstStyle/>
          <a:p>
            <a:r>
              <a:rPr lang="en-US" altLang="ko-KR" dirty="0"/>
              <a:t>Defect report</a:t>
            </a:r>
            <a:endParaRPr lang="ko-KR" altLang="en-US" dirty="0"/>
          </a:p>
        </p:txBody>
      </p:sp>
      <p:graphicFrame>
        <p:nvGraphicFramePr>
          <p:cNvPr id="7" name="표 6">
            <a:extLst>
              <a:ext uri="{FF2B5EF4-FFF2-40B4-BE49-F238E27FC236}">
                <a16:creationId xmlns:a16="http://schemas.microsoft.com/office/drawing/2014/main" id="{936C89E6-9208-8D94-1360-AB42A6763FFA}"/>
              </a:ext>
            </a:extLst>
          </p:cNvPr>
          <p:cNvGraphicFramePr>
            <a:graphicFrameLocks noGrp="1"/>
          </p:cNvGraphicFramePr>
          <p:nvPr>
            <p:extLst>
              <p:ext uri="{D42A27DB-BD31-4B8C-83A1-F6EECF244321}">
                <p14:modId xmlns:p14="http://schemas.microsoft.com/office/powerpoint/2010/main" val="1783101827"/>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결함 신고 </a:t>
                      </a:r>
                      <a:r>
                        <a:rPr lang="en-US" altLang="ko-KR" sz="800" b="0" dirty="0">
                          <a:solidFill>
                            <a:schemeClr val="tx1"/>
                          </a:solidFill>
                          <a:latin typeface="+mn-ea"/>
                          <a:ea typeface="+mn-ea"/>
                          <a:sym typeface="맑은 고딕"/>
                        </a:rPr>
                        <a:t>DB</a:t>
                      </a:r>
                      <a:r>
                        <a:rPr lang="ko-KR" altLang="en-US" sz="800" b="0" dirty="0">
                          <a:solidFill>
                            <a:schemeClr val="tx1"/>
                          </a:solidFill>
                          <a:latin typeface="+mn-ea"/>
                          <a:ea typeface="+mn-ea"/>
                          <a:sym typeface="맑은 고딕"/>
                        </a:rPr>
                        <a:t>에 </a:t>
                      </a:r>
                      <a:r>
                        <a:rPr lang="en-US" altLang="ko-KR" sz="800" b="0" dirty="0">
                          <a:solidFill>
                            <a:schemeClr val="tx1"/>
                          </a:solidFill>
                          <a:latin typeface="+mn-ea"/>
                          <a:ea typeface="+mn-ea"/>
                          <a:sym typeface="맑은 고딕"/>
                        </a:rPr>
                        <a:t>insert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결함 신고 시 신고자 정보 입력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결함 신고하기 클릭 시 신고내역 페이지에서 확인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369D60F-31AA-71A2-846A-BE507BD90CB4}"/>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pic>
        <p:nvPicPr>
          <p:cNvPr id="3" name="그림 2">
            <a:extLst>
              <a:ext uri="{FF2B5EF4-FFF2-40B4-BE49-F238E27FC236}">
                <a16:creationId xmlns:a16="http://schemas.microsoft.com/office/drawing/2014/main" id="{74303623-5819-0533-DC9A-7C16B79AC5E7}"/>
              </a:ext>
            </a:extLst>
          </p:cNvPr>
          <p:cNvPicPr>
            <a:picLocks noChangeAspect="1"/>
          </p:cNvPicPr>
          <p:nvPr/>
        </p:nvPicPr>
        <p:blipFill>
          <a:blip r:embed="rId2"/>
          <a:stretch>
            <a:fillRect/>
          </a:stretch>
        </p:blipFill>
        <p:spPr>
          <a:xfrm>
            <a:off x="335360" y="1186541"/>
            <a:ext cx="7937981" cy="5102214"/>
          </a:xfrm>
          <a:prstGeom prst="rect">
            <a:avLst/>
          </a:prstGeom>
        </p:spPr>
      </p:pic>
    </p:spTree>
    <p:extLst>
      <p:ext uri="{BB962C8B-B14F-4D97-AF65-F5344CB8AC3E}">
        <p14:creationId xmlns:p14="http://schemas.microsoft.com/office/powerpoint/2010/main" val="354632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0F54D-3DF0-DE17-3C7E-8A5A6A7A69B9}"/>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0DDDFAE-F7F2-192C-77FA-B068C98D3541}"/>
              </a:ext>
            </a:extLst>
          </p:cNvPr>
          <p:cNvSpPr>
            <a:spLocks noGrp="1"/>
          </p:cNvSpPr>
          <p:nvPr>
            <p:ph type="body" sz="quarter" idx="10"/>
          </p:nvPr>
        </p:nvSpPr>
        <p:spPr/>
        <p:txBody>
          <a:bodyPr/>
          <a:lstStyle/>
          <a:p>
            <a:r>
              <a:rPr lang="en-US" altLang="ko-KR" dirty="0"/>
              <a:t>Defect report-2</a:t>
            </a:r>
            <a:endParaRPr lang="ko-KR" altLang="en-US" dirty="0"/>
          </a:p>
        </p:txBody>
      </p:sp>
      <p:sp>
        <p:nvSpPr>
          <p:cNvPr id="5" name="텍스트 개체 틀 4">
            <a:extLst>
              <a:ext uri="{FF2B5EF4-FFF2-40B4-BE49-F238E27FC236}">
                <a16:creationId xmlns:a16="http://schemas.microsoft.com/office/drawing/2014/main" id="{5ECE0B66-1551-A38E-67AC-DED107D96F91}"/>
              </a:ext>
            </a:extLst>
          </p:cNvPr>
          <p:cNvSpPr>
            <a:spLocks noGrp="1"/>
          </p:cNvSpPr>
          <p:nvPr>
            <p:ph type="body" sz="quarter" idx="11"/>
          </p:nvPr>
        </p:nvSpPr>
        <p:spPr/>
        <p:txBody>
          <a:bodyPr/>
          <a:lstStyle/>
          <a:p>
            <a:r>
              <a:rPr lang="en-US" altLang="ko-KR" dirty="0"/>
              <a:t>Defect report</a:t>
            </a:r>
            <a:endParaRPr lang="ko-KR" altLang="en-US" dirty="0"/>
          </a:p>
        </p:txBody>
      </p:sp>
      <p:graphicFrame>
        <p:nvGraphicFramePr>
          <p:cNvPr id="7" name="표 6">
            <a:extLst>
              <a:ext uri="{FF2B5EF4-FFF2-40B4-BE49-F238E27FC236}">
                <a16:creationId xmlns:a16="http://schemas.microsoft.com/office/drawing/2014/main" id="{39E47A48-6F7B-3478-C8F3-C3E375F91523}"/>
              </a:ext>
            </a:extLst>
          </p:cNvPr>
          <p:cNvGraphicFramePr>
            <a:graphicFrameLocks noGrp="1"/>
          </p:cNvGraphicFramePr>
          <p:nvPr>
            <p:extLst>
              <p:ext uri="{D42A27DB-BD31-4B8C-83A1-F6EECF244321}">
                <p14:modId xmlns:p14="http://schemas.microsoft.com/office/powerpoint/2010/main" val="2292816303"/>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결함 신고 </a:t>
                      </a:r>
                      <a:r>
                        <a:rPr lang="en-US" altLang="ko-KR" sz="800" b="0" dirty="0">
                          <a:solidFill>
                            <a:schemeClr val="tx1"/>
                          </a:solidFill>
                          <a:latin typeface="+mn-ea"/>
                          <a:ea typeface="+mn-ea"/>
                          <a:sym typeface="맑은 고딕"/>
                        </a:rPr>
                        <a:t>DB</a:t>
                      </a:r>
                      <a:r>
                        <a:rPr lang="ko-KR" altLang="en-US" sz="800" b="0" dirty="0">
                          <a:solidFill>
                            <a:schemeClr val="tx1"/>
                          </a:solidFill>
                          <a:latin typeface="+mn-ea"/>
                          <a:ea typeface="+mn-ea"/>
                          <a:sym typeface="맑은 고딕"/>
                        </a:rPr>
                        <a:t>에 </a:t>
                      </a:r>
                      <a:r>
                        <a:rPr lang="en-US" altLang="ko-KR" sz="800" b="0" dirty="0">
                          <a:solidFill>
                            <a:schemeClr val="tx1"/>
                          </a:solidFill>
                          <a:latin typeface="+mn-ea"/>
                          <a:ea typeface="+mn-ea"/>
                          <a:sym typeface="맑은 고딕"/>
                        </a:rPr>
                        <a:t>insert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결함 신고 시 해당 모델 정보 입력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결함 신고하기 클릭 시 신고내역 페이지에서 확인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06FCEBBC-2280-CDB8-0DA5-04E53CA53D9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pic>
        <p:nvPicPr>
          <p:cNvPr id="3" name="그림 2">
            <a:extLst>
              <a:ext uri="{FF2B5EF4-FFF2-40B4-BE49-F238E27FC236}">
                <a16:creationId xmlns:a16="http://schemas.microsoft.com/office/drawing/2014/main" id="{2ABF7A19-88EE-F440-C621-599D99FD9D46}"/>
              </a:ext>
            </a:extLst>
          </p:cNvPr>
          <p:cNvPicPr>
            <a:picLocks noChangeAspect="1"/>
          </p:cNvPicPr>
          <p:nvPr/>
        </p:nvPicPr>
        <p:blipFill>
          <a:blip r:embed="rId2"/>
          <a:stretch>
            <a:fillRect/>
          </a:stretch>
        </p:blipFill>
        <p:spPr>
          <a:xfrm>
            <a:off x="37052" y="908720"/>
            <a:ext cx="8503818" cy="5445224"/>
          </a:xfrm>
          <a:prstGeom prst="rect">
            <a:avLst/>
          </a:prstGeom>
        </p:spPr>
      </p:pic>
    </p:spTree>
    <p:extLst>
      <p:ext uri="{BB962C8B-B14F-4D97-AF65-F5344CB8AC3E}">
        <p14:creationId xmlns:p14="http://schemas.microsoft.com/office/powerpoint/2010/main" val="2149519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C9810-8378-A26D-09DF-7B2FF9A7C7D3}"/>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5C6D34BB-02E7-842C-F31E-D9DE08D45229}"/>
              </a:ext>
            </a:extLst>
          </p:cNvPr>
          <p:cNvSpPr>
            <a:spLocks noGrp="1"/>
          </p:cNvSpPr>
          <p:nvPr>
            <p:ph type="body" sz="quarter" idx="10"/>
          </p:nvPr>
        </p:nvSpPr>
        <p:spPr/>
        <p:txBody>
          <a:bodyPr/>
          <a:lstStyle/>
          <a:p>
            <a:r>
              <a:rPr lang="en-US" altLang="ko-KR" dirty="0"/>
              <a:t>Defect</a:t>
            </a:r>
            <a:r>
              <a:rPr lang="ko-KR" altLang="en-US" dirty="0"/>
              <a:t> </a:t>
            </a:r>
            <a:r>
              <a:rPr lang="en-US" altLang="ko-KR" dirty="0"/>
              <a:t>list</a:t>
            </a:r>
            <a:endParaRPr lang="ko-KR" altLang="en-US" dirty="0"/>
          </a:p>
        </p:txBody>
      </p:sp>
      <p:sp>
        <p:nvSpPr>
          <p:cNvPr id="5" name="텍스트 개체 틀 4">
            <a:extLst>
              <a:ext uri="{FF2B5EF4-FFF2-40B4-BE49-F238E27FC236}">
                <a16:creationId xmlns:a16="http://schemas.microsoft.com/office/drawing/2014/main" id="{28C5E033-DBA8-A308-D18F-E1632850F484}"/>
              </a:ext>
            </a:extLst>
          </p:cNvPr>
          <p:cNvSpPr>
            <a:spLocks noGrp="1"/>
          </p:cNvSpPr>
          <p:nvPr>
            <p:ph type="body" sz="quarter" idx="11"/>
          </p:nvPr>
        </p:nvSpPr>
        <p:spPr/>
        <p:txBody>
          <a:bodyPr/>
          <a:lstStyle/>
          <a:p>
            <a:r>
              <a:rPr lang="en-US" altLang="ko-KR" dirty="0"/>
              <a:t>Defect</a:t>
            </a:r>
            <a:r>
              <a:rPr lang="ko-KR" altLang="en-US" dirty="0"/>
              <a:t> </a:t>
            </a:r>
            <a:r>
              <a:rPr lang="en-US" altLang="ko-KR" dirty="0"/>
              <a:t>list</a:t>
            </a:r>
            <a:endParaRPr lang="ko-KR" altLang="en-US" dirty="0"/>
          </a:p>
        </p:txBody>
      </p:sp>
      <p:graphicFrame>
        <p:nvGraphicFramePr>
          <p:cNvPr id="7" name="표 6">
            <a:extLst>
              <a:ext uri="{FF2B5EF4-FFF2-40B4-BE49-F238E27FC236}">
                <a16:creationId xmlns:a16="http://schemas.microsoft.com/office/drawing/2014/main" id="{1C6771FA-C952-D473-43D4-1BC196BC45B2}"/>
              </a:ext>
            </a:extLst>
          </p:cNvPr>
          <p:cNvGraphicFramePr>
            <a:graphicFrameLocks noGrp="1"/>
          </p:cNvGraphicFramePr>
          <p:nvPr>
            <p:extLst>
              <p:ext uri="{D42A27DB-BD31-4B8C-83A1-F6EECF244321}">
                <p14:modId xmlns:p14="http://schemas.microsoft.com/office/powerpoint/2010/main" val="911619342"/>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DB</a:t>
                      </a:r>
                      <a:r>
                        <a:rPr lang="ko-KR" altLang="en-US" sz="800" b="0" dirty="0">
                          <a:solidFill>
                            <a:schemeClr val="tx1"/>
                          </a:solidFill>
                          <a:latin typeface="+mn-ea"/>
                          <a:ea typeface="+mn-ea"/>
                          <a:sym typeface="맑은 고딕"/>
                        </a:rPr>
                        <a:t> 조회하여 리스트 출력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페이징</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검색 기능 구현</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모델명</a:t>
                      </a:r>
                      <a:r>
                        <a:rPr lang="en-US" altLang="ko-KR" sz="850" b="0" dirty="0">
                          <a:latin typeface="+mn-ea"/>
                          <a:ea typeface="+mn-ea"/>
                        </a:rPr>
                        <a:t>, </a:t>
                      </a:r>
                      <a:r>
                        <a:rPr lang="ko-KR" altLang="en-US" sz="850" b="0" dirty="0">
                          <a:latin typeface="+mn-ea"/>
                          <a:ea typeface="+mn-ea"/>
                        </a:rPr>
                        <a:t>신고자</a:t>
                      </a:r>
                      <a:r>
                        <a:rPr lang="en-US" altLang="ko-KR" sz="850" b="0" dirty="0">
                          <a:latin typeface="+mn-ea"/>
                          <a:ea typeface="+mn-ea"/>
                        </a:rPr>
                        <a:t>, </a:t>
                      </a:r>
                      <a:r>
                        <a:rPr lang="ko-KR" altLang="en-US" sz="850" b="0" dirty="0">
                          <a:latin typeface="+mn-ea"/>
                          <a:ea typeface="+mn-ea"/>
                        </a:rPr>
                        <a:t>신고유형 별로 검색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해당 글 클릭 시 상세 페이지로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A05905F5-DC32-74F4-71D8-0B5A16F6F2D2}"/>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pic>
        <p:nvPicPr>
          <p:cNvPr id="3" name="그림 2">
            <a:extLst>
              <a:ext uri="{FF2B5EF4-FFF2-40B4-BE49-F238E27FC236}">
                <a16:creationId xmlns:a16="http://schemas.microsoft.com/office/drawing/2014/main" id="{35382746-04A0-0C31-013F-D8258C9A2FF3}"/>
              </a:ext>
            </a:extLst>
          </p:cNvPr>
          <p:cNvPicPr>
            <a:picLocks noChangeAspect="1"/>
          </p:cNvPicPr>
          <p:nvPr/>
        </p:nvPicPr>
        <p:blipFill>
          <a:blip r:embed="rId2"/>
          <a:stretch>
            <a:fillRect/>
          </a:stretch>
        </p:blipFill>
        <p:spPr>
          <a:xfrm>
            <a:off x="290375" y="1201754"/>
            <a:ext cx="7748825" cy="4968552"/>
          </a:xfrm>
          <a:prstGeom prst="rect">
            <a:avLst/>
          </a:prstGeom>
        </p:spPr>
      </p:pic>
    </p:spTree>
    <p:extLst>
      <p:ext uri="{BB962C8B-B14F-4D97-AF65-F5344CB8AC3E}">
        <p14:creationId xmlns:p14="http://schemas.microsoft.com/office/powerpoint/2010/main" val="507257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065AC1-441B-25D6-BF89-A77E5BC7F321}"/>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93436EE6-6424-734B-9F8E-91F7920ABC5C}"/>
              </a:ext>
            </a:extLst>
          </p:cNvPr>
          <p:cNvSpPr>
            <a:spLocks noGrp="1"/>
          </p:cNvSpPr>
          <p:nvPr>
            <p:ph type="body" sz="quarter" idx="10"/>
          </p:nvPr>
        </p:nvSpPr>
        <p:spPr/>
        <p:txBody>
          <a:bodyPr/>
          <a:lstStyle/>
          <a:p>
            <a:r>
              <a:rPr lang="en-US" altLang="ko-KR" dirty="0"/>
              <a:t>Defect</a:t>
            </a:r>
            <a:r>
              <a:rPr lang="ko-KR" altLang="en-US" dirty="0"/>
              <a:t> </a:t>
            </a:r>
            <a:r>
              <a:rPr lang="en-US" altLang="ko-KR" dirty="0"/>
              <a:t>detail</a:t>
            </a:r>
            <a:endParaRPr lang="ko-KR" altLang="en-US" dirty="0"/>
          </a:p>
        </p:txBody>
      </p:sp>
      <p:sp>
        <p:nvSpPr>
          <p:cNvPr id="5" name="텍스트 개체 틀 4">
            <a:extLst>
              <a:ext uri="{FF2B5EF4-FFF2-40B4-BE49-F238E27FC236}">
                <a16:creationId xmlns:a16="http://schemas.microsoft.com/office/drawing/2014/main" id="{144F5CD9-400B-718F-2A62-727D2962555D}"/>
              </a:ext>
            </a:extLst>
          </p:cNvPr>
          <p:cNvSpPr>
            <a:spLocks noGrp="1"/>
          </p:cNvSpPr>
          <p:nvPr>
            <p:ph type="body" sz="quarter" idx="11"/>
          </p:nvPr>
        </p:nvSpPr>
        <p:spPr/>
        <p:txBody>
          <a:bodyPr/>
          <a:lstStyle/>
          <a:p>
            <a:r>
              <a:rPr lang="en-US" altLang="ko-KR" dirty="0"/>
              <a:t>Defect</a:t>
            </a:r>
            <a:r>
              <a:rPr lang="ko-KR" altLang="en-US" dirty="0"/>
              <a:t> </a:t>
            </a:r>
            <a:r>
              <a:rPr lang="en-US" altLang="ko-KR" dirty="0"/>
              <a:t>detail</a:t>
            </a:r>
            <a:endParaRPr lang="ko-KR" altLang="en-US" dirty="0"/>
          </a:p>
        </p:txBody>
      </p:sp>
      <p:graphicFrame>
        <p:nvGraphicFramePr>
          <p:cNvPr id="7" name="표 6">
            <a:extLst>
              <a:ext uri="{FF2B5EF4-FFF2-40B4-BE49-F238E27FC236}">
                <a16:creationId xmlns:a16="http://schemas.microsoft.com/office/drawing/2014/main" id="{C955761D-940B-6DCF-FD1F-056DB681EE2B}"/>
              </a:ext>
            </a:extLst>
          </p:cNvPr>
          <p:cNvGraphicFramePr>
            <a:graphicFrameLocks noGrp="1"/>
          </p:cNvGraphicFramePr>
          <p:nvPr>
            <p:extLst>
              <p:ext uri="{D42A27DB-BD31-4B8C-83A1-F6EECF244321}">
                <p14:modId xmlns:p14="http://schemas.microsoft.com/office/powerpoint/2010/main" val="884623015"/>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DB</a:t>
                      </a:r>
                      <a:r>
                        <a:rPr lang="ko-KR" altLang="en-US" sz="800" b="0" dirty="0">
                          <a:solidFill>
                            <a:schemeClr val="tx1"/>
                          </a:solidFill>
                          <a:latin typeface="+mn-ea"/>
                          <a:ea typeface="+mn-ea"/>
                          <a:sym typeface="맑은 고딕"/>
                        </a:rPr>
                        <a:t> 조회하여 해당 게시글 출력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수정</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목록보기 버튼 구현</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신고 상세 내역 확인 가능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수정 버튼 클릭 시 수정 전 비밀번호 확인 페이지로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목록보기 클릭 시 신고내역 페이지로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67D2C9B7-EDCB-EEF7-0ED6-5494E6A8097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pic>
        <p:nvPicPr>
          <p:cNvPr id="6" name="그림 5">
            <a:extLst>
              <a:ext uri="{FF2B5EF4-FFF2-40B4-BE49-F238E27FC236}">
                <a16:creationId xmlns:a16="http://schemas.microsoft.com/office/drawing/2014/main" id="{7251EE3D-2C09-0FB1-78FC-AA07239238FF}"/>
              </a:ext>
            </a:extLst>
          </p:cNvPr>
          <p:cNvPicPr>
            <a:picLocks noChangeAspect="1"/>
          </p:cNvPicPr>
          <p:nvPr/>
        </p:nvPicPr>
        <p:blipFill>
          <a:blip r:embed="rId2"/>
          <a:stretch>
            <a:fillRect/>
          </a:stretch>
        </p:blipFill>
        <p:spPr>
          <a:xfrm>
            <a:off x="646867" y="1196752"/>
            <a:ext cx="7460749" cy="5013176"/>
          </a:xfrm>
          <a:prstGeom prst="rect">
            <a:avLst/>
          </a:prstGeom>
        </p:spPr>
      </p:pic>
    </p:spTree>
    <p:extLst>
      <p:ext uri="{BB962C8B-B14F-4D97-AF65-F5344CB8AC3E}">
        <p14:creationId xmlns:p14="http://schemas.microsoft.com/office/powerpoint/2010/main" val="3712983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6360B-E8A5-1020-95D4-983D36FD08A2}"/>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8A5FB51F-F75B-8E2B-1F45-AE93BD703F23}"/>
              </a:ext>
            </a:extLst>
          </p:cNvPr>
          <p:cNvSpPr>
            <a:spLocks noGrp="1"/>
          </p:cNvSpPr>
          <p:nvPr>
            <p:ph type="body" sz="quarter" idx="10"/>
          </p:nvPr>
        </p:nvSpPr>
        <p:spPr/>
        <p:txBody>
          <a:bodyPr/>
          <a:lstStyle/>
          <a:p>
            <a:r>
              <a:rPr lang="en-US" altLang="ko-KR" dirty="0" err="1"/>
              <a:t>Pwd</a:t>
            </a:r>
            <a:r>
              <a:rPr lang="en-US" altLang="ko-KR" dirty="0"/>
              <a:t> Check</a:t>
            </a:r>
            <a:endParaRPr lang="ko-KR" altLang="en-US" dirty="0"/>
          </a:p>
        </p:txBody>
      </p:sp>
      <p:sp>
        <p:nvSpPr>
          <p:cNvPr id="5" name="텍스트 개체 틀 4">
            <a:extLst>
              <a:ext uri="{FF2B5EF4-FFF2-40B4-BE49-F238E27FC236}">
                <a16:creationId xmlns:a16="http://schemas.microsoft.com/office/drawing/2014/main" id="{2F3F872C-2B23-7D5C-F1A0-345442F5CC59}"/>
              </a:ext>
            </a:extLst>
          </p:cNvPr>
          <p:cNvSpPr>
            <a:spLocks noGrp="1"/>
          </p:cNvSpPr>
          <p:nvPr>
            <p:ph type="body" sz="quarter" idx="11"/>
          </p:nvPr>
        </p:nvSpPr>
        <p:spPr/>
        <p:txBody>
          <a:bodyPr/>
          <a:lstStyle/>
          <a:p>
            <a:r>
              <a:rPr lang="en-US" altLang="ko-KR" dirty="0" err="1"/>
              <a:t>Pwd</a:t>
            </a:r>
            <a:r>
              <a:rPr lang="en-US" altLang="ko-KR" dirty="0"/>
              <a:t> Check</a:t>
            </a:r>
            <a:endParaRPr lang="ko-KR" altLang="en-US" dirty="0"/>
          </a:p>
        </p:txBody>
      </p:sp>
      <p:graphicFrame>
        <p:nvGraphicFramePr>
          <p:cNvPr id="7" name="표 6">
            <a:extLst>
              <a:ext uri="{FF2B5EF4-FFF2-40B4-BE49-F238E27FC236}">
                <a16:creationId xmlns:a16="http://schemas.microsoft.com/office/drawing/2014/main" id="{F9B8A385-9E95-DB65-FA71-CD991C68D74E}"/>
              </a:ext>
            </a:extLst>
          </p:cNvPr>
          <p:cNvGraphicFramePr>
            <a:graphicFrameLocks noGrp="1"/>
          </p:cNvGraphicFramePr>
          <p:nvPr>
            <p:extLst>
              <p:ext uri="{D42A27DB-BD31-4B8C-83A1-F6EECF244321}">
                <p14:modId xmlns:p14="http://schemas.microsoft.com/office/powerpoint/2010/main" val="1176393625"/>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DB</a:t>
                      </a:r>
                      <a:r>
                        <a:rPr lang="ko-KR" altLang="en-US" sz="800" b="0" dirty="0">
                          <a:solidFill>
                            <a:schemeClr val="tx1"/>
                          </a:solidFill>
                          <a:latin typeface="+mn-ea"/>
                          <a:ea typeface="+mn-ea"/>
                          <a:sym typeface="맑은 고딕"/>
                        </a:rPr>
                        <a:t> 조회하여 해당 게시글의 비밀번호 일치 확인</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비밀번호 일치할 경우 해당 글 수정페이지로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돌아가기 클릭 시 신고내역 페이지로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B625D416-A633-02A3-C0D1-1646F734537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pic>
        <p:nvPicPr>
          <p:cNvPr id="12" name="그림 11">
            <a:extLst>
              <a:ext uri="{FF2B5EF4-FFF2-40B4-BE49-F238E27FC236}">
                <a16:creationId xmlns:a16="http://schemas.microsoft.com/office/drawing/2014/main" id="{2FF28A97-C261-A1EA-7B39-C4A87F7E5F6F}"/>
              </a:ext>
            </a:extLst>
          </p:cNvPr>
          <p:cNvPicPr>
            <a:picLocks noChangeAspect="1"/>
          </p:cNvPicPr>
          <p:nvPr/>
        </p:nvPicPr>
        <p:blipFill>
          <a:blip r:embed="rId2"/>
          <a:stretch>
            <a:fillRect/>
          </a:stretch>
        </p:blipFill>
        <p:spPr>
          <a:xfrm>
            <a:off x="588389" y="1916832"/>
            <a:ext cx="7356601" cy="3406505"/>
          </a:xfrm>
          <a:prstGeom prst="rect">
            <a:avLst/>
          </a:prstGeom>
        </p:spPr>
      </p:pic>
    </p:spTree>
    <p:extLst>
      <p:ext uri="{BB962C8B-B14F-4D97-AF65-F5344CB8AC3E}">
        <p14:creationId xmlns:p14="http://schemas.microsoft.com/office/powerpoint/2010/main" val="121300698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3499</TotalTime>
  <Words>1416</Words>
  <Application>Microsoft Office PowerPoint</Application>
  <PresentationFormat>와이드스크린</PresentationFormat>
  <Paragraphs>466</Paragraphs>
  <Slides>30</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30</vt:i4>
      </vt:variant>
    </vt:vector>
  </HeadingPairs>
  <TitlesOfParts>
    <vt:vector size="33" baseType="lpstr">
      <vt:lpstr>맑은 고딕</vt:lpstr>
      <vt:lpstr>Arial</vt:lpstr>
      <vt:lpstr>Office 테마</vt:lpstr>
      <vt:lpstr>Project04 1팀 차량 리콜 센터 화면 설계서</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chaeyoon kim</cp:lastModifiedBy>
  <cp:revision>101</cp:revision>
  <cp:lastPrinted>2019-05-29T05:54:36Z</cp:lastPrinted>
  <dcterms:created xsi:type="dcterms:W3CDTF">2019-03-11T07:43:12Z</dcterms:created>
  <dcterms:modified xsi:type="dcterms:W3CDTF">2025-05-23T09:13:58Z</dcterms:modified>
</cp:coreProperties>
</file>