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4" r:id="rId10"/>
    <p:sldId id="266" r:id="rId11"/>
    <p:sldId id="262" r:id="rId12"/>
    <p:sldId id="263" r:id="rId13"/>
    <p:sldId id="260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123DE-158D-4BB2-B9A1-764E229CC644}" v="7" dt="2022-02-03T09:50:25.260"/>
    <p1510:client id="{7F37067B-D4AE-8EBD-46EA-8055AF507AA6}" v="40" dt="2022-02-07T13:52:11.298"/>
    <p1510:client id="{80D09EC7-BC3A-7046-4984-0D45DB9FA99D}" v="278" dt="2022-02-21T09:52:56.694"/>
    <p1510:client id="{9EBE3EBD-1071-3B8D-E10A-7CA695C6E65E}" v="1" dt="2022-02-03T13:38:13.844"/>
    <p1510:client id="{E9E32E8D-CEF9-0BA0-9BBA-68E8341F56A0}" v="179" dt="2022-02-21T10:37:16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1571" autoAdjust="0"/>
  </p:normalViewPr>
  <p:slideViewPr>
    <p:cSldViewPr snapToGrid="0">
      <p:cViewPr varScale="1">
        <p:scale>
          <a:sx n="77" d="100"/>
          <a:sy n="77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30AAC-8E47-4089-A074-CC46FCE9D5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75D14E-AF9C-4226-B9AF-3C8914C4C47D}">
      <dgm:prSet/>
      <dgm:spPr/>
      <dgm:t>
        <a:bodyPr/>
        <a:lstStyle/>
        <a:p>
          <a:r>
            <a:rPr lang="fr-FR" dirty="0">
              <a:latin typeface="Calisto MT" panose="02040603050505030304"/>
            </a:rPr>
            <a:t>Financier</a:t>
          </a:r>
          <a:endParaRPr lang="en-US" dirty="0"/>
        </a:p>
      </dgm:t>
    </dgm:pt>
    <dgm:pt modelId="{9FBEADE7-5007-465F-A0F7-97CBF5F6C4AD}" type="parTrans" cxnId="{B0E0E5EA-F513-4E45-9A10-0C8B0F23AEA9}">
      <dgm:prSet/>
      <dgm:spPr/>
      <dgm:t>
        <a:bodyPr/>
        <a:lstStyle/>
        <a:p>
          <a:endParaRPr lang="en-US"/>
        </a:p>
      </dgm:t>
    </dgm:pt>
    <dgm:pt modelId="{7A3C45AF-F337-46B9-8CA7-6B92D6D48387}" type="sibTrans" cxnId="{B0E0E5EA-F513-4E45-9A10-0C8B0F23AEA9}">
      <dgm:prSet/>
      <dgm:spPr/>
      <dgm:t>
        <a:bodyPr/>
        <a:lstStyle/>
        <a:p>
          <a:endParaRPr lang="en-US"/>
        </a:p>
      </dgm:t>
    </dgm:pt>
    <dgm:pt modelId="{0267385E-9AA4-48E3-9571-DD1E5DDADA36}">
      <dgm:prSet/>
      <dgm:spPr/>
      <dgm:t>
        <a:bodyPr/>
        <a:lstStyle/>
        <a:p>
          <a:r>
            <a:rPr lang="fr-FR" dirty="0"/>
            <a:t>Espionnages</a:t>
          </a:r>
          <a:endParaRPr lang="en-US" dirty="0"/>
        </a:p>
      </dgm:t>
    </dgm:pt>
    <dgm:pt modelId="{7AE10FC0-AD5E-4297-8F7F-6DDF68AFF2C0}" type="parTrans" cxnId="{A03CB5AF-3B7D-45B9-822D-3275188020BE}">
      <dgm:prSet/>
      <dgm:spPr/>
      <dgm:t>
        <a:bodyPr/>
        <a:lstStyle/>
        <a:p>
          <a:endParaRPr lang="en-US"/>
        </a:p>
      </dgm:t>
    </dgm:pt>
    <dgm:pt modelId="{5D801C27-7699-4DBA-B490-04320AFED821}" type="sibTrans" cxnId="{A03CB5AF-3B7D-45B9-822D-3275188020BE}">
      <dgm:prSet/>
      <dgm:spPr/>
      <dgm:t>
        <a:bodyPr/>
        <a:lstStyle/>
        <a:p>
          <a:endParaRPr lang="en-US"/>
        </a:p>
      </dgm:t>
    </dgm:pt>
    <dgm:pt modelId="{35ADBE49-5C5B-4637-944D-89DF2C8B118E}">
      <dgm:prSet/>
      <dgm:spPr/>
      <dgm:t>
        <a:bodyPr/>
        <a:lstStyle/>
        <a:p>
          <a:r>
            <a:rPr lang="fr-FR" dirty="0">
              <a:latin typeface="Calisto MT" panose="02040603050505030304"/>
            </a:rPr>
            <a:t>Cyberguerre</a:t>
          </a:r>
          <a:r>
            <a:rPr lang="fr-FR" dirty="0"/>
            <a:t> (espionnages </a:t>
          </a:r>
          <a:r>
            <a:rPr lang="fr-FR" dirty="0">
              <a:latin typeface="Calisto MT" panose="02040603050505030304"/>
            </a:rPr>
            <a:t>sabotages</a:t>
          </a:r>
          <a:r>
            <a:rPr lang="fr-FR" dirty="0"/>
            <a:t>)</a:t>
          </a:r>
          <a:endParaRPr lang="en-US" dirty="0"/>
        </a:p>
      </dgm:t>
    </dgm:pt>
    <dgm:pt modelId="{94E8A7D3-DA3A-4ADA-A14D-2E841BFED60E}" type="parTrans" cxnId="{831ACCE8-33CC-4486-AF63-903182B0620A}">
      <dgm:prSet/>
      <dgm:spPr/>
      <dgm:t>
        <a:bodyPr/>
        <a:lstStyle/>
        <a:p>
          <a:endParaRPr lang="en-US"/>
        </a:p>
      </dgm:t>
    </dgm:pt>
    <dgm:pt modelId="{E2401305-B863-4445-A3D3-457D29B2B723}" type="sibTrans" cxnId="{831ACCE8-33CC-4486-AF63-903182B0620A}">
      <dgm:prSet/>
      <dgm:spPr/>
      <dgm:t>
        <a:bodyPr/>
        <a:lstStyle/>
        <a:p>
          <a:endParaRPr lang="en-US"/>
        </a:p>
      </dgm:t>
    </dgm:pt>
    <dgm:pt modelId="{41A5CA03-1A76-4982-90A4-952212FE1DDB}" type="pres">
      <dgm:prSet presAssocID="{EBE30AAC-8E47-4089-A074-CC46FCE9D5D7}" presName="vert0" presStyleCnt="0">
        <dgm:presLayoutVars>
          <dgm:dir/>
          <dgm:animOne val="branch"/>
          <dgm:animLvl val="lvl"/>
        </dgm:presLayoutVars>
      </dgm:prSet>
      <dgm:spPr/>
    </dgm:pt>
    <dgm:pt modelId="{5A32A2FA-E8BF-4761-82E5-6A7963C77593}" type="pres">
      <dgm:prSet presAssocID="{6F75D14E-AF9C-4226-B9AF-3C8914C4C47D}" presName="thickLine" presStyleLbl="alignNode1" presStyleIdx="0" presStyleCnt="3"/>
      <dgm:spPr/>
    </dgm:pt>
    <dgm:pt modelId="{7CE8CC89-62A5-47BF-AAB6-F7DE348DBBB9}" type="pres">
      <dgm:prSet presAssocID="{6F75D14E-AF9C-4226-B9AF-3C8914C4C47D}" presName="horz1" presStyleCnt="0"/>
      <dgm:spPr/>
    </dgm:pt>
    <dgm:pt modelId="{9A26938C-D811-40AD-A450-008C704EEBC0}" type="pres">
      <dgm:prSet presAssocID="{6F75D14E-AF9C-4226-B9AF-3C8914C4C47D}" presName="tx1" presStyleLbl="revTx" presStyleIdx="0" presStyleCnt="3"/>
      <dgm:spPr/>
    </dgm:pt>
    <dgm:pt modelId="{72A79186-5F33-4110-9F2B-9528465C4836}" type="pres">
      <dgm:prSet presAssocID="{6F75D14E-AF9C-4226-B9AF-3C8914C4C47D}" presName="vert1" presStyleCnt="0"/>
      <dgm:spPr/>
    </dgm:pt>
    <dgm:pt modelId="{8CA189EA-E8E3-4D22-81A6-2440670F8F48}" type="pres">
      <dgm:prSet presAssocID="{0267385E-9AA4-48E3-9571-DD1E5DDADA36}" presName="thickLine" presStyleLbl="alignNode1" presStyleIdx="1" presStyleCnt="3"/>
      <dgm:spPr/>
    </dgm:pt>
    <dgm:pt modelId="{16CC0DFD-60FF-466A-9180-D10F5A54D1AA}" type="pres">
      <dgm:prSet presAssocID="{0267385E-9AA4-48E3-9571-DD1E5DDADA36}" presName="horz1" presStyleCnt="0"/>
      <dgm:spPr/>
    </dgm:pt>
    <dgm:pt modelId="{A1763778-A1AB-4A03-8096-0CA55B1E8F98}" type="pres">
      <dgm:prSet presAssocID="{0267385E-9AA4-48E3-9571-DD1E5DDADA36}" presName="tx1" presStyleLbl="revTx" presStyleIdx="1" presStyleCnt="3"/>
      <dgm:spPr/>
    </dgm:pt>
    <dgm:pt modelId="{7DEA7681-B328-458B-9AC2-C35153EE8D23}" type="pres">
      <dgm:prSet presAssocID="{0267385E-9AA4-48E3-9571-DD1E5DDADA36}" presName="vert1" presStyleCnt="0"/>
      <dgm:spPr/>
    </dgm:pt>
    <dgm:pt modelId="{3BC91A6B-D9BC-4C75-A501-813AFDB7876B}" type="pres">
      <dgm:prSet presAssocID="{35ADBE49-5C5B-4637-944D-89DF2C8B118E}" presName="thickLine" presStyleLbl="alignNode1" presStyleIdx="2" presStyleCnt="3"/>
      <dgm:spPr/>
    </dgm:pt>
    <dgm:pt modelId="{D5918844-590F-400F-BADD-74D3302F834D}" type="pres">
      <dgm:prSet presAssocID="{35ADBE49-5C5B-4637-944D-89DF2C8B118E}" presName="horz1" presStyleCnt="0"/>
      <dgm:spPr/>
    </dgm:pt>
    <dgm:pt modelId="{01F47B19-36CA-4F99-9A29-27E5911563C3}" type="pres">
      <dgm:prSet presAssocID="{35ADBE49-5C5B-4637-944D-89DF2C8B118E}" presName="tx1" presStyleLbl="revTx" presStyleIdx="2" presStyleCnt="3"/>
      <dgm:spPr/>
    </dgm:pt>
    <dgm:pt modelId="{B8332E68-99C2-4F16-9B92-ECF8AF5E6B74}" type="pres">
      <dgm:prSet presAssocID="{35ADBE49-5C5B-4637-944D-89DF2C8B118E}" presName="vert1" presStyleCnt="0"/>
      <dgm:spPr/>
    </dgm:pt>
  </dgm:ptLst>
  <dgm:cxnLst>
    <dgm:cxn modelId="{AFCCCC0F-07FC-4E17-8AA5-F3590AA44B40}" type="presOf" srcId="{35ADBE49-5C5B-4637-944D-89DF2C8B118E}" destId="{01F47B19-36CA-4F99-9A29-27E5911563C3}" srcOrd="0" destOrd="0" presId="urn:microsoft.com/office/officeart/2008/layout/LinedList"/>
    <dgm:cxn modelId="{5469C62F-5DE8-4FB2-8F9D-99A6DA8CB722}" type="presOf" srcId="{6F75D14E-AF9C-4226-B9AF-3C8914C4C47D}" destId="{9A26938C-D811-40AD-A450-008C704EEBC0}" srcOrd="0" destOrd="0" presId="urn:microsoft.com/office/officeart/2008/layout/LinedList"/>
    <dgm:cxn modelId="{A03CB5AF-3B7D-45B9-822D-3275188020BE}" srcId="{EBE30AAC-8E47-4089-A074-CC46FCE9D5D7}" destId="{0267385E-9AA4-48E3-9571-DD1E5DDADA36}" srcOrd="1" destOrd="0" parTransId="{7AE10FC0-AD5E-4297-8F7F-6DDF68AFF2C0}" sibTransId="{5D801C27-7699-4DBA-B490-04320AFED821}"/>
    <dgm:cxn modelId="{7B59C9E0-AF9B-4C3C-BAAD-3861BC5FE7B8}" type="presOf" srcId="{0267385E-9AA4-48E3-9571-DD1E5DDADA36}" destId="{A1763778-A1AB-4A03-8096-0CA55B1E8F98}" srcOrd="0" destOrd="0" presId="urn:microsoft.com/office/officeart/2008/layout/LinedList"/>
    <dgm:cxn modelId="{831ACCE8-33CC-4486-AF63-903182B0620A}" srcId="{EBE30AAC-8E47-4089-A074-CC46FCE9D5D7}" destId="{35ADBE49-5C5B-4637-944D-89DF2C8B118E}" srcOrd="2" destOrd="0" parTransId="{94E8A7D3-DA3A-4ADA-A14D-2E841BFED60E}" sibTransId="{E2401305-B863-4445-A3D3-457D29B2B723}"/>
    <dgm:cxn modelId="{B0E0E5EA-F513-4E45-9A10-0C8B0F23AEA9}" srcId="{EBE30AAC-8E47-4089-A074-CC46FCE9D5D7}" destId="{6F75D14E-AF9C-4226-B9AF-3C8914C4C47D}" srcOrd="0" destOrd="0" parTransId="{9FBEADE7-5007-465F-A0F7-97CBF5F6C4AD}" sibTransId="{7A3C45AF-F337-46B9-8CA7-6B92D6D48387}"/>
    <dgm:cxn modelId="{EA170DF6-750A-4944-82E7-B0E4CD764A07}" type="presOf" srcId="{EBE30AAC-8E47-4089-A074-CC46FCE9D5D7}" destId="{41A5CA03-1A76-4982-90A4-952212FE1DDB}" srcOrd="0" destOrd="0" presId="urn:microsoft.com/office/officeart/2008/layout/LinedList"/>
    <dgm:cxn modelId="{E4FC2610-3B36-41DD-B6E2-961699F2F729}" type="presParOf" srcId="{41A5CA03-1A76-4982-90A4-952212FE1DDB}" destId="{5A32A2FA-E8BF-4761-82E5-6A7963C77593}" srcOrd="0" destOrd="0" presId="urn:microsoft.com/office/officeart/2008/layout/LinedList"/>
    <dgm:cxn modelId="{076EA4FF-2A9D-43C3-97BE-C1496B5321BB}" type="presParOf" srcId="{41A5CA03-1A76-4982-90A4-952212FE1DDB}" destId="{7CE8CC89-62A5-47BF-AAB6-F7DE348DBBB9}" srcOrd="1" destOrd="0" presId="urn:microsoft.com/office/officeart/2008/layout/LinedList"/>
    <dgm:cxn modelId="{CB373DA9-7556-40EA-824F-C0774C80BCEB}" type="presParOf" srcId="{7CE8CC89-62A5-47BF-AAB6-F7DE348DBBB9}" destId="{9A26938C-D811-40AD-A450-008C704EEBC0}" srcOrd="0" destOrd="0" presId="urn:microsoft.com/office/officeart/2008/layout/LinedList"/>
    <dgm:cxn modelId="{CBB213C6-BA11-4B3A-A1FB-D12614FD11D1}" type="presParOf" srcId="{7CE8CC89-62A5-47BF-AAB6-F7DE348DBBB9}" destId="{72A79186-5F33-4110-9F2B-9528465C4836}" srcOrd="1" destOrd="0" presId="urn:microsoft.com/office/officeart/2008/layout/LinedList"/>
    <dgm:cxn modelId="{396A1E04-66ED-4CB8-A1A1-00FC45A7518B}" type="presParOf" srcId="{41A5CA03-1A76-4982-90A4-952212FE1DDB}" destId="{8CA189EA-E8E3-4D22-81A6-2440670F8F48}" srcOrd="2" destOrd="0" presId="urn:microsoft.com/office/officeart/2008/layout/LinedList"/>
    <dgm:cxn modelId="{F1B606AA-9426-477A-9A2F-BB60741D960B}" type="presParOf" srcId="{41A5CA03-1A76-4982-90A4-952212FE1DDB}" destId="{16CC0DFD-60FF-466A-9180-D10F5A54D1AA}" srcOrd="3" destOrd="0" presId="urn:microsoft.com/office/officeart/2008/layout/LinedList"/>
    <dgm:cxn modelId="{7B50565B-AA15-4CB0-9E86-D9150B22E40A}" type="presParOf" srcId="{16CC0DFD-60FF-466A-9180-D10F5A54D1AA}" destId="{A1763778-A1AB-4A03-8096-0CA55B1E8F98}" srcOrd="0" destOrd="0" presId="urn:microsoft.com/office/officeart/2008/layout/LinedList"/>
    <dgm:cxn modelId="{04EB899C-4B73-4487-8A02-C52DDC9B46E9}" type="presParOf" srcId="{16CC0DFD-60FF-466A-9180-D10F5A54D1AA}" destId="{7DEA7681-B328-458B-9AC2-C35153EE8D23}" srcOrd="1" destOrd="0" presId="urn:microsoft.com/office/officeart/2008/layout/LinedList"/>
    <dgm:cxn modelId="{FC5FFB2D-E25E-42DC-851B-B8474E5D19F1}" type="presParOf" srcId="{41A5CA03-1A76-4982-90A4-952212FE1DDB}" destId="{3BC91A6B-D9BC-4C75-A501-813AFDB7876B}" srcOrd="4" destOrd="0" presId="urn:microsoft.com/office/officeart/2008/layout/LinedList"/>
    <dgm:cxn modelId="{E8D30628-B996-4C3E-9A6B-9DAD51D2090D}" type="presParOf" srcId="{41A5CA03-1A76-4982-90A4-952212FE1DDB}" destId="{D5918844-590F-400F-BADD-74D3302F834D}" srcOrd="5" destOrd="0" presId="urn:microsoft.com/office/officeart/2008/layout/LinedList"/>
    <dgm:cxn modelId="{6EFC4AC4-BA6C-4484-9AE9-BCCB21E91F4C}" type="presParOf" srcId="{D5918844-590F-400F-BADD-74D3302F834D}" destId="{01F47B19-36CA-4F99-9A29-27E5911563C3}" srcOrd="0" destOrd="0" presId="urn:microsoft.com/office/officeart/2008/layout/LinedList"/>
    <dgm:cxn modelId="{AA717F14-A463-4C0A-ACE8-B23A0C028BA9}" type="presParOf" srcId="{D5918844-590F-400F-BADD-74D3302F834D}" destId="{B8332E68-99C2-4F16-9B92-ECF8AF5E6B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2A2FA-E8BF-4761-82E5-6A7963C77593}">
      <dsp:nvSpPr>
        <dsp:cNvPr id="0" name=""/>
        <dsp:cNvSpPr/>
      </dsp:nvSpPr>
      <dsp:spPr>
        <a:xfrm>
          <a:off x="0" y="1981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6938C-D811-40AD-A450-008C704EEBC0}">
      <dsp:nvSpPr>
        <dsp:cNvPr id="0" name=""/>
        <dsp:cNvSpPr/>
      </dsp:nvSpPr>
      <dsp:spPr>
        <a:xfrm>
          <a:off x="0" y="1981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Calisto MT" panose="02040603050505030304"/>
            </a:rPr>
            <a:t>Financier</a:t>
          </a:r>
          <a:endParaRPr lang="en-US" sz="5000" kern="1200" dirty="0"/>
        </a:p>
      </dsp:txBody>
      <dsp:txXfrm>
        <a:off x="0" y="1981"/>
        <a:ext cx="10353761" cy="1351595"/>
      </dsp:txXfrm>
    </dsp:sp>
    <dsp:sp modelId="{8CA189EA-E8E3-4D22-81A6-2440670F8F48}">
      <dsp:nvSpPr>
        <dsp:cNvPr id="0" name=""/>
        <dsp:cNvSpPr/>
      </dsp:nvSpPr>
      <dsp:spPr>
        <a:xfrm>
          <a:off x="0" y="1353577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3778-A1AB-4A03-8096-0CA55B1E8F98}">
      <dsp:nvSpPr>
        <dsp:cNvPr id="0" name=""/>
        <dsp:cNvSpPr/>
      </dsp:nvSpPr>
      <dsp:spPr>
        <a:xfrm>
          <a:off x="0" y="1353577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Espionnages</a:t>
          </a:r>
          <a:endParaRPr lang="en-US" sz="5000" kern="1200" dirty="0"/>
        </a:p>
      </dsp:txBody>
      <dsp:txXfrm>
        <a:off x="0" y="1353577"/>
        <a:ext cx="10353761" cy="1351595"/>
      </dsp:txXfrm>
    </dsp:sp>
    <dsp:sp modelId="{3BC91A6B-D9BC-4C75-A501-813AFDB7876B}">
      <dsp:nvSpPr>
        <dsp:cNvPr id="0" name=""/>
        <dsp:cNvSpPr/>
      </dsp:nvSpPr>
      <dsp:spPr>
        <a:xfrm>
          <a:off x="0" y="2705173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47B19-36CA-4F99-9A29-27E5911563C3}">
      <dsp:nvSpPr>
        <dsp:cNvPr id="0" name=""/>
        <dsp:cNvSpPr/>
      </dsp:nvSpPr>
      <dsp:spPr>
        <a:xfrm>
          <a:off x="0" y="2705173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Calisto MT" panose="02040603050505030304"/>
            </a:rPr>
            <a:t>Cyberguerre</a:t>
          </a:r>
          <a:r>
            <a:rPr lang="fr-FR" sz="5000" kern="1200" dirty="0"/>
            <a:t> (espionnages </a:t>
          </a:r>
          <a:r>
            <a:rPr lang="fr-FR" sz="5000" kern="1200" dirty="0">
              <a:latin typeface="Calisto MT" panose="02040603050505030304"/>
            </a:rPr>
            <a:t>sabotages</a:t>
          </a:r>
          <a:r>
            <a:rPr lang="fr-FR" sz="5000" kern="1200" dirty="0"/>
            <a:t>)</a:t>
          </a:r>
          <a:endParaRPr lang="en-US" sz="5000" kern="1200" dirty="0"/>
        </a:p>
      </dsp:txBody>
      <dsp:txXfrm>
        <a:off x="0" y="2705173"/>
        <a:ext cx="10353761" cy="1351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AFA24-DF27-4C7C-A1CC-EE68C2D6AD8C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775B3-FB9B-4766-9EFF-2EF7D84E27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5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Randsomware</a:t>
            </a:r>
            <a:r>
              <a:rPr lang="fr-FR" dirty="0"/>
              <a:t> </a:t>
            </a:r>
            <a:r>
              <a:rPr lang="fr-FR" dirty="0" err="1"/>
              <a:t>renault</a:t>
            </a:r>
            <a:r>
              <a:rPr lang="fr-FR" dirty="0"/>
              <a:t> interrompre la production dans de nombreuses usines pour isoler les ordinateurs et les serveurs infectés, et « nettoyer » ce qui devait l'être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Espionnages industrielles : AIRBUS </a:t>
            </a:r>
            <a:r>
              <a:rPr lang="fr-FR" dirty="0" err="1"/>
              <a:t>soupcon</a:t>
            </a:r>
            <a:r>
              <a:rPr lang="fr-FR" dirty="0"/>
              <a:t> sur la chine groupe APT10 lie au renseignements de </a:t>
            </a:r>
            <a:r>
              <a:rPr lang="fr-FR" dirty="0" err="1"/>
              <a:t>pekin</a:t>
            </a:r>
            <a:r>
              <a:rPr lang="fr-FR" dirty="0"/>
              <a:t> recherches des info sur les moteurs les systèmes </a:t>
            </a:r>
            <a:r>
              <a:rPr lang="fr-FR" dirty="0" err="1"/>
              <a:t>electroniques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Cyberguerre : Attaque de l’hôpital de DAX au RANDSOMWARE qui a choisi de payer la </a:t>
            </a:r>
            <a:r>
              <a:rPr lang="fr-FR" dirty="0" err="1"/>
              <a:t>rancon</a:t>
            </a:r>
            <a:r>
              <a:rPr lang="fr-FR" dirty="0"/>
              <a:t> en vue des vie humaine en danger .</a:t>
            </a:r>
          </a:p>
          <a:p>
            <a:endParaRPr lang="fr-FR" dirty="0"/>
          </a:p>
          <a:p>
            <a:r>
              <a:rPr lang="fr-FR" dirty="0"/>
              <a:t>Piratage de grande ampleur : la ville de liège a vue ses service a l’</a:t>
            </a:r>
            <a:r>
              <a:rPr lang="fr-FR" dirty="0" err="1"/>
              <a:t>arret</a:t>
            </a:r>
            <a:r>
              <a:rPr lang="fr-FR" dirty="0"/>
              <a:t> 'état civil, l'urbanisme et  les mairies de quartier sont totalement à l'arrêt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3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Chiffrement</a:t>
            </a:r>
            <a:r>
              <a:rPr lang="en-US" dirty="0">
                <a:cs typeface="Calibri"/>
              </a:rPr>
              <a:t> :</a:t>
            </a:r>
            <a:r>
              <a:rPr lang="en-US" dirty="0"/>
              <a:t>  </a:t>
            </a:r>
            <a:r>
              <a:rPr lang="en-US" dirty="0" err="1"/>
              <a:t>dissimuler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,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aux </a:t>
            </a:r>
            <a:r>
              <a:rPr lang="en-US" dirty="0" err="1"/>
              <a:t>personnes</a:t>
            </a:r>
            <a:r>
              <a:rPr lang="en-US" dirty="0"/>
              <a:t> qui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habilitées</a:t>
            </a:r>
            <a:r>
              <a:rPr lang="en-US" dirty="0"/>
              <a:t> à les </a:t>
            </a:r>
            <a:r>
              <a:rPr lang="en-US" dirty="0" err="1"/>
              <a:t>voir</a:t>
            </a:r>
            <a:r>
              <a:rPr lang="en-US" dirty="0"/>
              <a:t>. Il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rendre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totalement</a:t>
            </a:r>
            <a:r>
              <a:rPr lang="en-US" dirty="0"/>
              <a:t> </a:t>
            </a:r>
            <a:r>
              <a:rPr lang="fr-FR" dirty="0"/>
              <a:t>incompréhensibles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d’en</a:t>
            </a:r>
            <a:r>
              <a:rPr lang="en-US" dirty="0"/>
              <a:t> </a:t>
            </a:r>
            <a:r>
              <a:rPr lang="en-US" dirty="0" err="1"/>
              <a:t>garder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confidentialité</a:t>
            </a:r>
            <a:r>
              <a:rPr lang="en-US" dirty="0"/>
              <a:t>. Le </a:t>
            </a:r>
            <a:r>
              <a:rPr lang="en-US" dirty="0" err="1"/>
              <a:t>chiffrement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réversible</a:t>
            </a:r>
            <a:r>
              <a:rPr lang="en-US" dirty="0"/>
              <a:t> qui ne fait que masquer les </a:t>
            </a:r>
            <a:r>
              <a:rPr lang="en-US" dirty="0" err="1"/>
              <a:t>données</a:t>
            </a:r>
            <a:r>
              <a:rPr lang="en-US" dirty="0"/>
              <a:t>.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possible de </a:t>
            </a:r>
            <a:r>
              <a:rPr lang="en-US" dirty="0" err="1"/>
              <a:t>retrouver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grâce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. Cette </a:t>
            </a:r>
            <a:r>
              <a:rPr lang="en-US" dirty="0" err="1"/>
              <a:t>clé</a:t>
            </a:r>
            <a:r>
              <a:rPr lang="en-US" dirty="0"/>
              <a:t>, qui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algorithme</a:t>
            </a:r>
            <a:r>
              <a:rPr lang="en-US" dirty="0"/>
              <a:t> de </a:t>
            </a:r>
            <a:r>
              <a:rPr lang="en-US" dirty="0" err="1"/>
              <a:t>déchiffrement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permettre</a:t>
            </a:r>
            <a:r>
              <a:rPr lang="en-US" dirty="0"/>
              <a:t> de </a:t>
            </a:r>
            <a:r>
              <a:rPr lang="en-US" dirty="0" err="1"/>
              <a:t>verrouiller</a:t>
            </a:r>
            <a:r>
              <a:rPr lang="en-US" dirty="0"/>
              <a:t> et </a:t>
            </a:r>
            <a:r>
              <a:rPr lang="en-US" dirty="0" err="1"/>
              <a:t>déverrouiller</a:t>
            </a:r>
            <a:r>
              <a:rPr lang="en-US" dirty="0"/>
              <a:t> le </a:t>
            </a:r>
            <a:r>
              <a:rPr lang="en-US" dirty="0" err="1"/>
              <a:t>chiffrage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Pare feu </a:t>
            </a:r>
          </a:p>
          <a:p>
            <a:r>
              <a:rPr lang="en-US" dirty="0" err="1"/>
              <a:t>Érigé</a:t>
            </a:r>
            <a:r>
              <a:rPr lang="en-US" dirty="0"/>
              <a:t> entre un </a:t>
            </a:r>
            <a:r>
              <a:rPr lang="en-US" dirty="0" err="1"/>
              <a:t>ordinateur</a:t>
            </a:r>
            <a:r>
              <a:rPr lang="en-US" dirty="0"/>
              <a:t> et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connexion</a:t>
            </a:r>
            <a:r>
              <a:rPr lang="en-US" dirty="0"/>
              <a:t> à un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sur le Web, un pare-feu </a:t>
            </a:r>
            <a:r>
              <a:rPr lang="en-US" dirty="0" err="1"/>
              <a:t>décide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autorisé</a:t>
            </a:r>
            <a:r>
              <a:rPr lang="en-US" dirty="0"/>
              <a:t> à traverser et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jugé</a:t>
            </a:r>
            <a:r>
              <a:rPr lang="en-US" dirty="0"/>
              <a:t> </a:t>
            </a:r>
            <a:r>
              <a:rPr lang="en-US" dirty="0" err="1"/>
              <a:t>dangereux</a:t>
            </a:r>
            <a:r>
              <a:rPr lang="en-US" dirty="0"/>
              <a:t>. Sa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filtrer</a:t>
            </a:r>
            <a:r>
              <a:rPr lang="en-US" dirty="0"/>
              <a:t> le bon du </a:t>
            </a:r>
            <a:r>
              <a:rPr lang="en-US" dirty="0" err="1"/>
              <a:t>mauvais</a:t>
            </a:r>
            <a:r>
              <a:rPr lang="en-US" dirty="0"/>
              <a:t>,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fiables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non </a:t>
            </a:r>
            <a:r>
              <a:rPr lang="en-US" dirty="0" err="1"/>
              <a:t>sécurisés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Authentification</a:t>
            </a:r>
            <a:r>
              <a:rPr lang="en-US" dirty="0">
                <a:cs typeface="Calibri"/>
              </a:rPr>
              <a:t> à deux </a:t>
            </a:r>
            <a:r>
              <a:rPr lang="en-US" dirty="0" err="1">
                <a:cs typeface="Calibri"/>
              </a:rPr>
              <a:t>facteurs</a:t>
            </a:r>
            <a:r>
              <a:rPr lang="en-US" dirty="0">
                <a:cs typeface="Calibri"/>
              </a:rPr>
              <a:t> </a:t>
            </a:r>
            <a:r>
              <a:rPr lang="en-US" dirty="0"/>
              <a:t>Comme son nom </a:t>
            </a:r>
            <a:r>
              <a:rPr lang="en-US" dirty="0" err="1"/>
              <a:t>l'indique</a:t>
            </a:r>
            <a:r>
              <a:rPr lang="en-US" dirty="0"/>
              <a:t>, l'A2F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qui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 err="1"/>
              <a:t>ajouter</a:t>
            </a:r>
            <a:r>
              <a:rPr lang="en-US" b="1" dirty="0"/>
              <a:t>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couche</a:t>
            </a:r>
            <a:r>
              <a:rPr lang="en-US" b="1" dirty="0"/>
              <a:t> de protection</a:t>
            </a:r>
            <a:r>
              <a:rPr lang="en-US" dirty="0"/>
              <a:t> à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. En plus du </a:t>
            </a:r>
            <a:r>
              <a:rPr lang="en-US" dirty="0" err="1"/>
              <a:t>traditionnel</a:t>
            </a:r>
            <a:r>
              <a:rPr lang="en-US" dirty="0"/>
              <a:t> couple nom </a:t>
            </a:r>
            <a:r>
              <a:rPr lang="en-US" dirty="0" err="1"/>
              <a:t>d'utilisateur</a:t>
            </a:r>
            <a:r>
              <a:rPr lang="en-US" dirty="0"/>
              <a:t> et mot de passe, </a:t>
            </a:r>
            <a:r>
              <a:rPr lang="en-US" dirty="0" err="1"/>
              <a:t>s'additionne</a:t>
            </a:r>
            <a:r>
              <a:rPr lang="en-US" dirty="0"/>
              <a:t> la </a:t>
            </a:r>
            <a:r>
              <a:rPr lang="en-US" dirty="0" err="1"/>
              <a:t>réception</a:t>
            </a:r>
            <a:r>
              <a:rPr lang="en-US" dirty="0"/>
              <a:t> d'un code unique que - </a:t>
            </a:r>
            <a:r>
              <a:rPr lang="en-US" dirty="0" err="1"/>
              <a:t>logiquement</a:t>
            </a:r>
            <a:r>
              <a:rPr lang="en-US" dirty="0"/>
              <a:t> -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le </a:t>
            </a:r>
            <a:r>
              <a:rPr lang="en-US" dirty="0" err="1"/>
              <a:t>seul</a:t>
            </a:r>
            <a:r>
              <a:rPr lang="en-US" dirty="0"/>
              <a:t> à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détenir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Former les </a:t>
            </a:r>
            <a:r>
              <a:rPr lang="en-US" dirty="0" err="1">
                <a:cs typeface="Calibri"/>
              </a:rPr>
              <a:t>utilisateurs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effet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l'erreur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humaine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parmis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principales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d'entrée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l'entreprise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2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Conclusion anonymous a </a:t>
            </a:r>
            <a:r>
              <a:rPr lang="en-US" dirty="0" err="1">
                <a:cs typeface="Calibri"/>
              </a:rPr>
              <a:t>developper</a:t>
            </a:r>
          </a:p>
          <a:p>
            <a:r>
              <a:rPr lang="en-US" dirty="0"/>
              <a:t>"Nous </a:t>
            </a:r>
            <a:r>
              <a:rPr lang="en-US" dirty="0" err="1"/>
              <a:t>sommes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frères et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soeurs</a:t>
            </a:r>
            <a:r>
              <a:rPr lang="en-US" dirty="0"/>
              <a:t>, </a:t>
            </a:r>
            <a:r>
              <a:rPr lang="en-US" dirty="0" err="1"/>
              <a:t>vos</a:t>
            </a:r>
            <a:r>
              <a:rPr lang="en-US" dirty="0"/>
              <a:t> parents et </a:t>
            </a:r>
            <a:r>
              <a:rPr lang="en-US" dirty="0" err="1"/>
              <a:t>vos</a:t>
            </a:r>
            <a:r>
              <a:rPr lang="en-US" dirty="0"/>
              <a:t> enfants, </a:t>
            </a:r>
            <a:r>
              <a:rPr lang="en-US" dirty="0" err="1"/>
              <a:t>vos</a:t>
            </a:r>
            <a:r>
              <a:rPr lang="en-US" dirty="0"/>
              <a:t> chefs et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employés</a:t>
            </a:r>
            <a:r>
              <a:rPr lang="en-US" dirty="0"/>
              <a:t>. Anonymous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b="1" dirty="0" err="1"/>
              <a:t>partout</a:t>
            </a:r>
            <a:r>
              <a:rPr lang="en-US" b="1" dirty="0"/>
              <a:t> et </a:t>
            </a:r>
            <a:r>
              <a:rPr lang="en-US" b="1" dirty="0" err="1"/>
              <a:t>nulle</a:t>
            </a:r>
            <a:r>
              <a:rPr lang="en-US" b="1" dirty="0"/>
              <a:t> part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temps. Notre force </a:t>
            </a:r>
            <a:r>
              <a:rPr lang="en-US" dirty="0" err="1"/>
              <a:t>tient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"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1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4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2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7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6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9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400  </a:t>
            </a:r>
            <a:r>
              <a:rPr lang="en-US" dirty="0"/>
              <a:t>En cause, des </a:t>
            </a:r>
            <a:r>
              <a:rPr lang="en-US" dirty="0" err="1"/>
              <a:t>entreprises</a:t>
            </a:r>
            <a:r>
              <a:rPr lang="en-US" dirty="0"/>
              <a:t> et institutions </a:t>
            </a:r>
            <a:r>
              <a:rPr lang="en-US" dirty="0" err="1"/>
              <a:t>largement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retard </a:t>
            </a:r>
            <a:r>
              <a:rPr lang="en-US" dirty="0" err="1"/>
              <a:t>en</a:t>
            </a:r>
            <a:r>
              <a:rPr lang="en-US" dirty="0"/>
              <a:t> matière de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face à des </a:t>
            </a:r>
            <a:r>
              <a:rPr lang="en-US" dirty="0" err="1"/>
              <a:t>cybercriminels</a:t>
            </a:r>
            <a:r>
              <a:rPr lang="en-US" dirty="0"/>
              <a:t> très </a:t>
            </a:r>
            <a:r>
              <a:rPr lang="en-US" dirty="0" err="1"/>
              <a:t>compétents</a:t>
            </a:r>
            <a:r>
              <a:rPr lang="en-US" dirty="0"/>
              <a:t> et </a:t>
            </a:r>
            <a:r>
              <a:rPr lang="en-US" dirty="0" err="1"/>
              <a:t>organisés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Le </a:t>
            </a:r>
            <a:r>
              <a:rPr lang="en-US" dirty="0" err="1"/>
              <a:t>recours</a:t>
            </a:r>
            <a:r>
              <a:rPr lang="en-US" dirty="0"/>
              <a:t> plus </a:t>
            </a:r>
            <a:r>
              <a:rPr lang="en-US" dirty="0" err="1"/>
              <a:t>fréquent</a:t>
            </a:r>
            <a:r>
              <a:rPr lang="en-US" dirty="0"/>
              <a:t> au </a:t>
            </a:r>
            <a:r>
              <a:rPr lang="en-US" dirty="0" err="1"/>
              <a:t>télétravail</a:t>
            </a:r>
            <a:r>
              <a:rPr lang="en-US" dirty="0"/>
              <a:t> a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un impact </a:t>
            </a:r>
            <a:r>
              <a:rPr lang="en-US" dirty="0" err="1"/>
              <a:t>significatif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cyberattaques</a:t>
            </a:r>
            <a:r>
              <a:rPr lang="en-US" dirty="0"/>
              <a:t>. Hors du </a:t>
            </a:r>
            <a:r>
              <a:rPr lang="en-US" dirty="0" err="1"/>
              <a:t>réseau</a:t>
            </a:r>
            <a:r>
              <a:rPr lang="en-US" dirty="0"/>
              <a:t> protégé de </a:t>
            </a:r>
            <a:r>
              <a:rPr lang="en-US" dirty="0" err="1"/>
              <a:t>l’entreprise</a:t>
            </a:r>
            <a:r>
              <a:rPr lang="en-US" dirty="0"/>
              <a:t>, les </a:t>
            </a:r>
            <a:r>
              <a:rPr lang="en-US" dirty="0" err="1"/>
              <a:t>activités</a:t>
            </a:r>
            <a:r>
              <a:rPr lang="en-US" dirty="0"/>
              <a:t> des </a:t>
            </a:r>
            <a:r>
              <a:rPr lang="en-US" dirty="0" err="1"/>
              <a:t>collaborateurs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exposées</a:t>
            </a:r>
            <a:r>
              <a:rPr lang="en-US" dirty="0"/>
              <a:t> aux </a:t>
            </a:r>
            <a:r>
              <a:rPr lang="en-US" dirty="0" err="1"/>
              <a:t>risques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90 </a:t>
            </a:r>
            <a:r>
              <a:rPr lang="en-US" dirty="0"/>
              <a:t>Si la </a:t>
            </a:r>
            <a:r>
              <a:rPr lang="en-US" dirty="0" err="1"/>
              <a:t>sensibilisation</a:t>
            </a:r>
            <a:r>
              <a:rPr lang="en-US" dirty="0"/>
              <a:t> des </a:t>
            </a:r>
            <a:r>
              <a:rPr lang="en-US" dirty="0" err="1"/>
              <a:t>employés</a:t>
            </a:r>
            <a:r>
              <a:rPr lang="en-US" dirty="0"/>
              <a:t> aux </a:t>
            </a:r>
            <a:r>
              <a:rPr lang="en-US" dirty="0" err="1"/>
              <a:t>risques</a:t>
            </a:r>
            <a:r>
              <a:rPr lang="en-US" dirty="0"/>
              <a:t> de </a:t>
            </a:r>
            <a:r>
              <a:rPr lang="en-US" dirty="0" err="1"/>
              <a:t>cyberattaques</a:t>
            </a:r>
            <a:r>
              <a:rPr lang="en-US" dirty="0"/>
              <a:t> </a:t>
            </a:r>
            <a:r>
              <a:rPr lang="en-US" dirty="0" err="1"/>
              <a:t>progresse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bien </a:t>
            </a:r>
            <a:r>
              <a:rPr lang="en-US" dirty="0" err="1"/>
              <a:t>insuffisante</a:t>
            </a:r>
            <a:r>
              <a:rPr lang="en-US" dirty="0"/>
              <a:t> pour </a:t>
            </a:r>
            <a:r>
              <a:rPr lang="en-US" dirty="0" err="1"/>
              <a:t>enrayer</a:t>
            </a:r>
            <a:r>
              <a:rPr lang="en-US" dirty="0"/>
              <a:t> le </a:t>
            </a:r>
            <a:r>
              <a:rPr lang="en-US" dirty="0" err="1"/>
              <a:t>problème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Au-</a:t>
            </a:r>
            <a:r>
              <a:rPr lang="en-US" dirty="0" err="1"/>
              <a:t>delà</a:t>
            </a:r>
            <a:r>
              <a:rPr lang="en-US" dirty="0"/>
              <a:t> des formations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cybersécurité</a:t>
            </a:r>
            <a:r>
              <a:rPr lang="en-US" dirty="0"/>
              <a:t>, le </a:t>
            </a:r>
            <a:r>
              <a:rPr lang="en-US" dirty="0" err="1"/>
              <a:t>renforcement</a:t>
            </a:r>
            <a:r>
              <a:rPr lang="en-US" dirty="0"/>
              <a:t> de la </a:t>
            </a:r>
            <a:r>
              <a:rPr lang="en-US" dirty="0" err="1"/>
              <a:t>sécurité</a:t>
            </a:r>
            <a:r>
              <a:rPr lang="en-US" dirty="0"/>
              <a:t> des </a:t>
            </a:r>
            <a:r>
              <a:rPr lang="en-US" dirty="0" err="1"/>
              <a:t>terminaux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demeure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 pour les </a:t>
            </a:r>
            <a:r>
              <a:rPr lang="en-US" dirty="0" err="1"/>
              <a:t>organisations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94 </a:t>
            </a:r>
            <a:r>
              <a:rPr lang="en-US" dirty="0"/>
              <a:t>Et plus de 80 % des </a:t>
            </a:r>
            <a:r>
              <a:rPr lang="en-US" dirty="0" err="1"/>
              <a:t>événements</a:t>
            </a:r>
            <a:r>
              <a:rPr lang="en-US" dirty="0"/>
              <a:t> de </a:t>
            </a:r>
            <a:r>
              <a:rPr lang="en-US" dirty="0" err="1"/>
              <a:t>cybersécurité</a:t>
            </a:r>
            <a:r>
              <a:rPr lang="en-US" dirty="0"/>
              <a:t> </a:t>
            </a:r>
            <a:r>
              <a:rPr lang="en-US" dirty="0" err="1"/>
              <a:t>impliquent</a:t>
            </a:r>
            <a:r>
              <a:rPr lang="en-US" dirty="0"/>
              <a:t> des </a:t>
            </a:r>
            <a:r>
              <a:rPr lang="en-US" dirty="0" err="1"/>
              <a:t>attaques</a:t>
            </a:r>
            <a:r>
              <a:rPr lang="en-US" dirty="0"/>
              <a:t> de </a:t>
            </a:r>
            <a:r>
              <a:rPr lang="en-US" i="1" dirty="0"/>
              <a:t>phishing</a:t>
            </a:r>
            <a:r>
              <a:rPr lang="en-US" dirty="0"/>
              <a:t> (« </a:t>
            </a:r>
            <a:r>
              <a:rPr lang="en-US" dirty="0" err="1"/>
              <a:t>hameçonnage</a:t>
            </a:r>
            <a:r>
              <a:rPr lang="en-US" dirty="0"/>
              <a:t> »)5. </a:t>
            </a:r>
            <a:endParaRPr lang="en-US" dirty="0">
              <a:cs typeface="Calibri"/>
            </a:endParaRPr>
          </a:p>
          <a:p>
            <a:r>
              <a:rPr lang="en-US" dirty="0"/>
              <a:t>Cette technique </a:t>
            </a:r>
            <a:r>
              <a:rPr lang="en-US" dirty="0" err="1"/>
              <a:t>frauduleuse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tromper</a:t>
            </a:r>
            <a:r>
              <a:rPr lang="en-US" dirty="0"/>
              <a:t> un </a:t>
            </a:r>
            <a:r>
              <a:rPr lang="en-US" dirty="0" err="1"/>
              <a:t>internaute</a:t>
            </a:r>
            <a:r>
              <a:rPr lang="en-US" dirty="0"/>
              <a:t> (</a:t>
            </a:r>
            <a:r>
              <a:rPr lang="en-US" dirty="0" err="1"/>
              <a:t>généralement</a:t>
            </a:r>
            <a:r>
              <a:rPr lang="en-US" dirty="0"/>
              <a:t> via </a:t>
            </a:r>
            <a:r>
              <a:rPr lang="en-US" dirty="0" err="1"/>
              <a:t>l’usurpation</a:t>
            </a:r>
            <a:r>
              <a:rPr lang="en-US" dirty="0"/>
              <a:t> </a:t>
            </a:r>
            <a:r>
              <a:rPr lang="en-US" dirty="0" err="1"/>
              <a:t>d’identité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personne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d’un site web de </a:t>
            </a:r>
            <a:r>
              <a:rPr lang="en-US" dirty="0" err="1"/>
              <a:t>confiance</a:t>
            </a:r>
            <a:r>
              <a:rPr lang="en-US" dirty="0"/>
              <a:t>) pour </a:t>
            </a:r>
            <a:r>
              <a:rPr lang="en-US" dirty="0" err="1"/>
              <a:t>l’inciter</a:t>
            </a:r>
            <a:r>
              <a:rPr lang="en-US" dirty="0"/>
              <a:t> à </a:t>
            </a:r>
            <a:r>
              <a:rPr lang="en-US" dirty="0" err="1"/>
              <a:t>communiquer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(</a:t>
            </a:r>
            <a:r>
              <a:rPr lang="en-US" dirty="0" err="1"/>
              <a:t>comptes</a:t>
            </a:r>
            <a:r>
              <a:rPr lang="en-US" dirty="0"/>
              <a:t> </a:t>
            </a:r>
            <a:r>
              <a:rPr lang="en-US" dirty="0" err="1"/>
              <a:t>d’accès</a:t>
            </a:r>
            <a:r>
              <a:rPr lang="en-US" dirty="0"/>
              <a:t>, mots de passe, </a:t>
            </a:r>
            <a:r>
              <a:rPr lang="en-US" dirty="0" err="1"/>
              <a:t>identifiants</a:t>
            </a:r>
            <a:r>
              <a:rPr lang="en-US" dirty="0"/>
              <a:t> </a:t>
            </a:r>
            <a:r>
              <a:rPr lang="en-US" dirty="0" err="1"/>
              <a:t>bancaires</a:t>
            </a:r>
            <a:r>
              <a:rPr lang="en-US" dirty="0"/>
              <a:t>…).</a:t>
            </a:r>
            <a:endParaRPr lang="en-US" dirty="0">
              <a:cs typeface="Calibri"/>
            </a:endParaRPr>
          </a:p>
          <a:p>
            <a:r>
              <a:rPr lang="en-US" dirty="0"/>
              <a:t>Google a </a:t>
            </a:r>
            <a:r>
              <a:rPr lang="en-US" dirty="0" err="1"/>
              <a:t>découvert</a:t>
            </a:r>
            <a:r>
              <a:rPr lang="en-US" dirty="0"/>
              <a:t> plus de 2.1 millions de sites de phishing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janvier</a:t>
            </a:r>
            <a:r>
              <a:rPr lang="en-US" dirty="0"/>
              <a:t> 20215.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20 On </a:t>
            </a:r>
            <a:r>
              <a:rPr lang="en-US" dirty="0" err="1">
                <a:cs typeface="Calibri"/>
              </a:rPr>
              <a:t>reccommande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l'utilisation</a:t>
            </a:r>
            <a:r>
              <a:rPr lang="en-US" dirty="0">
                <a:cs typeface="Calibri"/>
              </a:rPr>
              <a:t> d'un VPN pour acceder au reseaux de </a:t>
            </a:r>
            <a:r>
              <a:rPr lang="en-US" dirty="0" err="1">
                <a:cs typeface="Calibri"/>
              </a:rPr>
              <a:t>l'entreprise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3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RUSSE : Attaque des sites gouvernements ukrainien . Les sites web des ministères de l’Éducation, des Affaires étrangères, du Sport, de l’Énergie, de l’Environnement ou encore le trésor public ont été ciblés.</a:t>
            </a:r>
          </a:p>
          <a:p>
            <a:endParaRPr lang="fr-FR" dirty="0"/>
          </a:p>
          <a:p>
            <a:r>
              <a:rPr lang="fr-FR" dirty="0"/>
              <a:t>En 2015 et 2016, des cyberattaques vraisemblablement menées par la Russie ont coupé l’électricité dans plusieurs zones de l’Ukraine. Le malware </a:t>
            </a:r>
            <a:r>
              <a:rPr lang="fr-FR" dirty="0" err="1"/>
              <a:t>NotPetya</a:t>
            </a:r>
            <a:r>
              <a:rPr lang="fr-FR" dirty="0"/>
              <a:t> a aussi été déployé en 2017 sur un logiciel de comptabilité ukrainien, avant de se propager à l’internationale en affectant des multinationales.</a:t>
            </a:r>
          </a:p>
          <a:p>
            <a:endParaRPr lang="fr-FR" dirty="0"/>
          </a:p>
          <a:p>
            <a:r>
              <a:rPr lang="fr-FR" dirty="0"/>
              <a:t>UKRAINE </a:t>
            </a:r>
          </a:p>
          <a:p>
            <a:r>
              <a:rPr lang="fr-FR" dirty="0"/>
              <a:t>Tentative de </a:t>
            </a:r>
            <a:r>
              <a:rPr lang="fr-FR" dirty="0" err="1"/>
              <a:t>bloquage</a:t>
            </a:r>
            <a:r>
              <a:rPr lang="fr-FR" dirty="0"/>
              <a:t> du </a:t>
            </a:r>
            <a:r>
              <a:rPr lang="fr-FR" dirty="0" err="1"/>
              <a:t>reseau</a:t>
            </a:r>
            <a:r>
              <a:rPr lang="fr-FR" dirty="0"/>
              <a:t> </a:t>
            </a:r>
            <a:r>
              <a:rPr lang="fr-FR" dirty="0" err="1"/>
              <a:t>feroviaire</a:t>
            </a:r>
            <a:r>
              <a:rPr lang="fr-FR" dirty="0"/>
              <a:t> </a:t>
            </a:r>
            <a:r>
              <a:rPr lang="fr-FR" dirty="0" err="1"/>
              <a:t>bielorusse</a:t>
            </a:r>
            <a:r>
              <a:rPr lang="fr-FR" dirty="0"/>
              <a:t> afin d’empêcher le déploiement de troupes militaire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5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chaine a subis une attaque entre le 8 et 9 avril 2015 </a:t>
            </a:r>
            <a:r>
              <a:rPr lang="fr-FR" dirty="0" err="1"/>
              <a:t>resultant</a:t>
            </a:r>
            <a:r>
              <a:rPr lang="fr-FR" dirty="0"/>
              <a:t> a un </a:t>
            </a:r>
            <a:r>
              <a:rPr lang="fr-FR" dirty="0" err="1"/>
              <a:t>arret</a:t>
            </a:r>
            <a:r>
              <a:rPr lang="fr-FR" dirty="0"/>
              <a:t> de la diffusion et des Au total, cette opération de destruction a coûté à TV5 plus de 5 millions d'euros pour la première année suivie de 3 millions d'euros l'année suivante pour investir dans de nouveaux systèmes de protection29.</a:t>
            </a:r>
          </a:p>
          <a:p>
            <a:endParaRPr lang="fr-FR" dirty="0"/>
          </a:p>
          <a:p>
            <a:r>
              <a:rPr lang="fr-FR" dirty="0"/>
              <a:t>À la suite de cette attaque, TV5 Monde prévoit d'investir au moins 10 millions d'euros dans sa cybersécurité dans les années qui suivent30. message de propagande en faveur de l’</a:t>
            </a:r>
            <a:r>
              <a:rPr lang="fr-FR" dirty="0" err="1"/>
              <a:t>etat</a:t>
            </a:r>
            <a:r>
              <a:rPr lang="fr-FR" dirty="0"/>
              <a:t> islamique sur les réseaux sociaux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2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6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0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47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3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9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5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3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7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85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0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9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globalvoices.org/2020/12/11/25948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6DF65-59A6-4860-85DB-3D024CE0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fr-FR"/>
              <a:t>Piratage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7C1373-397F-4A96-862A-7B0A88D6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3D4EF"/>
                </a:solidFill>
              </a:rPr>
              <a:t>Les risques encourus par le pirate et l’entreprise </a:t>
            </a:r>
          </a:p>
        </p:txBody>
      </p:sp>
      <p:pic>
        <p:nvPicPr>
          <p:cNvPr id="21" name="Picture 18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4" name="Picture 4" descr="Script informatique sur un écran">
            <a:extLst>
              <a:ext uri="{FF2B5EF4-FFF2-40B4-BE49-F238E27FC236}">
                <a16:creationId xmlns:a16="http://schemas.microsoft.com/office/drawing/2014/main" id="{D5C170F5-E7FF-449A-8B91-7A623B63F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9" r="47964" b="-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8697F-5D5E-4790-B4E4-B26FEEF3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47701"/>
            <a:ext cx="10353762" cy="5600700"/>
          </a:xfrm>
        </p:spPr>
        <p:txBody>
          <a:bodyPr>
            <a:normAutofit/>
          </a:bodyPr>
          <a:lstStyle/>
          <a:p>
            <a:r>
              <a:rPr lang="fr-FR" dirty="0"/>
              <a:t>Piratage financier  : LE RANDSOMWARE (Rançongiciel ) Logiciels malveillants qui bloquent l'accès à l'ordinateur ou à des fichiers en les chiffrant et 	qui réclament à la victime le paiement d'une rançon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Espionnage industrielle : Cible les ordinateurs les mails afin de récupérer des données de l’entreprise visée 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Cyberguerre : Attaque d’un pays par l’ informatique afin de récupérer des information ou bloquer l’économie ou le fonctionnement du pays cible 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Piratage de grande ampleur  : Attaquer un nombre maximal de machines afin de rendre hors service tout un service, entreprise …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3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558A0-F942-4BFA-8970-A2F9ACC5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Protection</a:t>
            </a:r>
            <a:endParaRPr lang="en-US" sz="36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9347-CD1A-492E-A30E-C462B9AC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05435"/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Chiffrement</a:t>
            </a:r>
            <a:endParaRPr lang="en-US"/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Pare feu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Authentication à deux </a:t>
            </a: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facteurs</a:t>
            </a:r>
          </a:p>
          <a:p>
            <a:pPr indent="-305435"/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Former les utilisateurs </a:t>
            </a:r>
          </a:p>
          <a:p>
            <a:pPr marL="37465" indent="0">
              <a:buNone/>
            </a:pP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69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62511D9E-CC07-4D9F-BC62-CC1B64B61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935AE-5B01-4D04-A2CC-3723C73A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1EE2E-4DBC-43A9-A7F1-DF70BCC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0" i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cs typeface="+mj-cs"/>
              </a:rPr>
              <a:t>Les risques encourus par les pirates: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290508-E103-420F-BE6F-177414B6892B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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Sanction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légal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: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E150E97-44BC-4B5D-8C03-3CDBFAEC7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77060"/>
              </p:ext>
            </p:extLst>
          </p:nvPr>
        </p:nvGraphicFramePr>
        <p:xfrm>
          <a:off x="4906339" y="852549"/>
          <a:ext cx="6642195" cy="515290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642947">
                  <a:extLst>
                    <a:ext uri="{9D8B030D-6E8A-4147-A177-3AD203B41FA5}">
                      <a16:colId xmlns:a16="http://schemas.microsoft.com/office/drawing/2014/main" val="1939499337"/>
                    </a:ext>
                  </a:extLst>
                </a:gridCol>
                <a:gridCol w="1531247">
                  <a:extLst>
                    <a:ext uri="{9D8B030D-6E8A-4147-A177-3AD203B41FA5}">
                      <a16:colId xmlns:a16="http://schemas.microsoft.com/office/drawing/2014/main" val="2035853797"/>
                    </a:ext>
                  </a:extLst>
                </a:gridCol>
                <a:gridCol w="1468001">
                  <a:extLst>
                    <a:ext uri="{9D8B030D-6E8A-4147-A177-3AD203B41FA5}">
                      <a16:colId xmlns:a16="http://schemas.microsoft.com/office/drawing/2014/main" val="7541216"/>
                    </a:ext>
                  </a:extLst>
                </a:gridCol>
              </a:tblGrid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Amende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Peine de prison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65680"/>
                  </a:ext>
                </a:extLst>
              </a:tr>
              <a:tr h="618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Copie ou vol de documents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1 an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03706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Suppression ou modification des données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30 000 €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2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2099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Logiciel interceptant des correspondances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45 000 €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1 an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0551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Suppression ou modification des données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45 000 €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2569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Divulgation des données personnelles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300 000 €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5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77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D669B-0BD8-4A8C-8AD5-15F4F1C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fr-FR" sz="3300"/>
              <a:t>Peines complémentaires</a:t>
            </a:r>
            <a:br>
              <a:rPr lang="fr-FR" sz="3300"/>
            </a:br>
            <a:endParaRPr lang="fr-FR" sz="3300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153C3-60A9-4CC9-BC87-46C7FF43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L’interdiction des droits civiques, civils et de famille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Il peut s’agir d’une interdiction de vote ou d’un témoigne juridique, 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L’interdiction d’exercer une fonction publique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l’activité professionnelle à l’occasion de laquelle l’infraction a été commise.</a:t>
            </a:r>
            <a:endParaRPr lang="fr-FR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 confiscation du matériel informatique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l’interdiction d’émission de chèques et la fermeture d’une entreprise, si elle est incriminée.</a:t>
            </a:r>
            <a:endParaRPr lang="fr-FR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8E27F-12CD-412E-8CB9-352C2069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Objectif recherché :</a:t>
            </a: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70309F9F-5BD6-49B9-81AD-EA74DE6921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450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1EE2E-4DBC-43A9-A7F1-DF70BCC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0" i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cs typeface="+mj-cs"/>
              </a:rPr>
              <a:t>Les risques encourus par les entreprises: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E21A537-451A-44D0-B19E-C3AF1C21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732449"/>
            <a:ext cx="3078749" cy="4482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r>
              <a:rPr kumimoji="0" lang="en-US" altLang="fr-FR" sz="1600" b="0" i="0" u="none" strike="noStrike" cap="none" normalizeH="0" baseline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Principales attaques entreprises</a:t>
            </a:r>
            <a:endParaRPr lang="en-US" altLang="fr-FR" sz="1600" b="0" i="0" u="none" strike="noStrike" cap="none" normalizeH="0" baseline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ACA90AE-6512-4302-8065-B3E7EB164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85964"/>
              </p:ext>
            </p:extLst>
          </p:nvPr>
        </p:nvGraphicFramePr>
        <p:xfrm>
          <a:off x="4906339" y="856630"/>
          <a:ext cx="7045595" cy="582639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34702">
                  <a:extLst>
                    <a:ext uri="{9D8B030D-6E8A-4147-A177-3AD203B41FA5}">
                      <a16:colId xmlns:a16="http://schemas.microsoft.com/office/drawing/2014/main" val="3168704303"/>
                    </a:ext>
                  </a:extLst>
                </a:gridCol>
                <a:gridCol w="4710893">
                  <a:extLst>
                    <a:ext uri="{9D8B030D-6E8A-4147-A177-3AD203B41FA5}">
                      <a16:colId xmlns:a16="http://schemas.microsoft.com/office/drawing/2014/main" val="3321881985"/>
                    </a:ext>
                  </a:extLst>
                </a:gridCol>
              </a:tblGrid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Piratage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Intrusion dans un système / appareil / site web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81493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Logiciel malveillant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Usurpation d’identité, destruction d’informations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1830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Ransomware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de données contre rançon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42207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Phishing (hameçonnage)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d’informations (sensibles / bancaires…)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57672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Infection suite à un phishing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L’ordinateur infecté devient un botnet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92427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Logiciel espion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de données, utilisation de votre système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89405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Virus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Prise de contrôle d’un appareil, destruction de données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033302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Attaque DDoS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Déni de service d’un site web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9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35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A8196-CEE8-4700-B81A-C0FFABF6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11016462" cy="1285541"/>
          </a:xfrm>
        </p:spPr>
        <p:txBody>
          <a:bodyPr>
            <a:normAutofit/>
          </a:bodyPr>
          <a:lstStyle/>
          <a:p>
            <a:r>
              <a:rPr lang="fr-FR" sz="3600" dirty="0"/>
              <a:t>Impact pour les entreprises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1685A8-1C1F-40CF-9F06-D50E95F3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2136645"/>
            <a:ext cx="9515140" cy="4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4C14-14C0-450D-85D3-F124CFB8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Les chiffres 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8FFACA6-8822-4D03-A93C-EA9A09A02B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FB8ED50-9915-4799-83EF-A65C2DE24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042" y="-1137"/>
            <a:ext cx="7565407" cy="6860273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2F7BA8E-BC91-4F44-AD5F-A68DDCC80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042" y="-1137"/>
            <a:ext cx="7565408" cy="679203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E894B57D-9DE2-4D5F-8AC8-E5A73EF1C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042" y="-1137"/>
            <a:ext cx="7565408" cy="6826153"/>
          </a:xfrm>
          <a:prstGeom prst="rect">
            <a:avLst/>
          </a:prstGeom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812E8B25-4F9D-47CD-ACEF-E0243CCA4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2043" y="-1136"/>
            <a:ext cx="7554034" cy="6860272"/>
          </a:xfrm>
          <a:prstGeom prst="rect">
            <a:avLst/>
          </a:prstGeom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ADA9E0A6-89D7-487B-B1A7-3B1C3E147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3803" y="-1136"/>
            <a:ext cx="7565408" cy="68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7EA2-02BC-4860-9422-A5B93127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/>
              <a:t>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2CDF7-5DB9-4B17-B25C-F94C5F56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fr-FR" sz="1600" dirty="0">
                <a:solidFill>
                  <a:srgbClr val="00B0F0"/>
                </a:solidFill>
              </a:rPr>
              <a:t>Cyberattaque UKRAINE RUSSIE : Piratage a des fin politiques</a:t>
            </a:r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B0F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>
              <a:buNone/>
            </a:pPr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DD5645-2EFB-45FB-8220-14FFCB023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4804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6F9A4-5951-4463-B50B-468243FA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Attaque TV5 (France)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BC869-AB5F-4E8A-90FB-25DD1A8E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16D3FF"/>
                </a:solidFill>
              </a:rPr>
              <a:t>Attaque a des fin de propagande 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59A3C5-3031-46DC-A3D9-83BEB03CD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243"/>
          <a:stretch/>
        </p:blipFill>
        <p:spPr>
          <a:xfrm>
            <a:off x="4716209" y="95260"/>
            <a:ext cx="7323392" cy="66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2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E0013A76E6D4C99ACD4FAD85E03E3" ma:contentTypeVersion="11" ma:contentTypeDescription="Crée un document." ma:contentTypeScope="" ma:versionID="8e2d178e7510f6273f135eb5019cb7de">
  <xsd:schema xmlns:xsd="http://www.w3.org/2001/XMLSchema" xmlns:xs="http://www.w3.org/2001/XMLSchema" xmlns:p="http://schemas.microsoft.com/office/2006/metadata/properties" xmlns:ns3="3f66090e-81df-48be-898e-9253649b6285" xmlns:ns4="ea660434-ddff-42bd-a72a-a2cb34a631f2" targetNamespace="http://schemas.microsoft.com/office/2006/metadata/properties" ma:root="true" ma:fieldsID="1d6ed80e0e8b2898bffad7ab096b2eaf" ns3:_="" ns4:_="">
    <xsd:import namespace="3f66090e-81df-48be-898e-9253649b6285"/>
    <xsd:import namespace="ea660434-ddff-42bd-a72a-a2cb34a631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66090e-81df-48be-898e-9253649b6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60434-ddff-42bd-a72a-a2cb34a631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602FE-6EEB-4B0E-BAE0-16377FB8B3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68FB1-0162-4941-BF27-B372628A39F7}">
  <ds:schemaRefs>
    <ds:schemaRef ds:uri="3f66090e-81df-48be-898e-9253649b6285"/>
    <ds:schemaRef ds:uri="ea660434-ddff-42bd-a72a-a2cb34a63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788EA6-6087-4638-9F25-16DD0FFBF906}">
  <ds:schemaRefs>
    <ds:schemaRef ds:uri="3f66090e-81df-48be-898e-9253649b6285"/>
    <ds:schemaRef ds:uri="ea660434-ddff-42bd-a72a-a2cb34a631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21354</TotalTime>
  <Words>647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Ardoise</vt:lpstr>
      <vt:lpstr>Piratage informatique</vt:lpstr>
      <vt:lpstr>Les risques encourus par les pirates:</vt:lpstr>
      <vt:lpstr>Peines complémentaires </vt:lpstr>
      <vt:lpstr>Objectif recherché :</vt:lpstr>
      <vt:lpstr>Les risques encourus par les entreprises:</vt:lpstr>
      <vt:lpstr>Impact pour les entreprises</vt:lpstr>
      <vt:lpstr>Les chiffres </vt:lpstr>
      <vt:lpstr>Exemple </vt:lpstr>
      <vt:lpstr>Attaque TV5 (France)</vt:lpstr>
      <vt:lpstr>PowerPoint Presentation</vt:lpstr>
      <vt:lpstr>Protection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Piratage informatique</dc:title>
  <dc:creator>KIPS Willy</dc:creator>
  <cp:lastModifiedBy>KIPS Willy</cp:lastModifiedBy>
  <cp:revision>224</cp:revision>
  <dcterms:created xsi:type="dcterms:W3CDTF">2022-01-17T14:46:24Z</dcterms:created>
  <dcterms:modified xsi:type="dcterms:W3CDTF">2022-02-21T13:27:24Z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0x01010098DE0013A76E6D4C99ACD4FAD85E03E3</vt:lpwstr>
  </property>
</Properties>
</file>