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327"/>
  </p:normalViewPr>
  <p:slideViewPr>
    <p:cSldViewPr snapToGrid="0">
      <p:cViewPr varScale="1">
        <p:scale>
          <a:sx n="169" d="100"/>
          <a:sy n="169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B4128B-973E-F3EF-382B-ADDBA4A81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BF50E9E-E43E-5361-88DD-AFC584D027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CCA29C-4C94-EBE0-1840-EBDEBA8A1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5979B39-5793-2350-0190-6C186C6D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B169639-BFFA-BBDB-5FA8-B4A39DF6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5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8242B1-DF07-04C2-49C4-6020792F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BE161FE-A0B7-44F5-ABCF-BE2A452B0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F42F221-2460-523B-B5D6-5E85F2DEE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83BD28A-B95C-9F26-86A4-1AF3B3941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4DE3B54-061B-A161-BE45-AB08D5EBD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3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C714C9A-5AEC-DCE0-8271-2A8C22773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873E0C4-C2E7-B009-E164-4BBD5148D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C37A02A-546C-0F64-7640-277665F5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09631D9-9FF5-1942-8976-29EE0403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A0A8C05-4515-0FA7-338F-EB5EE603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4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285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53ADE4-FC55-E5C3-D759-0A8BB016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400F5B-3F2C-70E0-5470-C1C1A0FE3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3ADAEC4-1FF3-53E2-4FEA-20C6B8C8C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7C92E65-E0CB-5FEB-2B5E-5A37C946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3280903-F18D-95AF-F9DC-3CDD7C092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7F977CE-1AFD-D085-3002-E2ECF2421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C662B119-095C-5BDD-10E8-1AE40B459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E4E1DFA-BC84-C8C4-B2B8-5A2E8A467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BD0684-F536-C6BD-92A7-91B2FF82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8FABE7D-086B-0B01-6CF2-0ABFCE7C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30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180EACF-FD4C-61F5-EB32-FC6C87CA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723211-1D26-EB8B-1FB3-C2B3DEAA1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CDC324C-91DD-2FF0-3765-8CB435D49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A3F30C9-A00F-FF5B-144C-40ECBCDF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78A6292-27F5-1479-081C-1F8721D2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9F0CCDC-D91B-387F-92F6-2C07936D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89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1FDBAC-1882-31CE-380A-74E212C9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B5A5809C-4325-BA63-0FEC-CDFACD2EB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F1C747A-416E-E1CA-04A5-C366F0C8D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11F4730E-AA5B-0EEA-6559-7F730E577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0AFBEA29-A771-03FA-2F45-8CF92BFCCE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E6C73B0-8A1F-98C7-1486-50F7D9A1B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BF842BE9-B666-C970-6971-053FBD3F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F50B0F3C-B256-D741-E65A-DDE62616B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83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D3222D-CE2A-7813-042F-1D79C001A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FB86B552-3CE4-CA21-E778-1BDE7217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2D8836A-BA3D-42E6-1E9D-537C0893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61E89A8B-37B7-70CC-2CC1-7E77A04E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44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C9FCD57A-67A5-B812-FE4F-39E88F2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55C3A1A-FB01-C0EC-3225-FB934CD0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60236E7-EE8C-FB21-293C-6717DCF5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56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DBE2675-0CFC-7BB7-D144-F5CF5AEA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9D3B4D3-267B-BABD-72A1-6869EB476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62CF568-5761-D613-0841-CC6C35566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68F0AFA1-702B-C0C7-9B7F-CFDB2169F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9C7130E-D06A-BBE4-3B19-358822CA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1824F66-045C-29FF-6538-CC347B850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616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0C31FD-6580-8E38-AD49-4342AB9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2F0B00AC-FD7F-C3F2-88A8-979B8A640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41D083A-39AA-BF59-6D75-03E4689E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1C6B4F3-920D-17F0-9A69-6F6DE72DC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B557463-6014-023A-E3DE-2508D088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54DB135A-860D-DD13-135D-C7454934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9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4DE7217D-91A0-3F3F-144A-6FF4D45C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1BA23D9-962E-446D-6175-2EC839E5D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3137F94-D96F-176C-BC7F-D3D011B56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6/1/25</a:t>
            </a:fld>
            <a:endParaRPr lang="en-US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AEAD026-2945-9F94-0A73-A44C70BA3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F0F82BD-7538-27EA-764D-FC8FE99C6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3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Dominik.borkowski@student.uwm.edu.pl" TargetMode="External"/><Relationship Id="rId2" Type="http://schemas.openxmlformats.org/officeDocument/2006/relationships/hyperlink" Target="mailto:176605@student.uwm.edu.pl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73B7740B-A693-3853-F4B6-5350801BF8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Prezentacja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187F670-AD4B-8A2D-DD54-32EBC3622A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 err="1"/>
              <a:t>SigmaGym</a:t>
            </a:r>
            <a:endParaRPr lang="pl-PL" dirty="0"/>
          </a:p>
          <a:p>
            <a:endParaRPr lang="pl-PL" dirty="0"/>
          </a:p>
          <a:p>
            <a:r>
              <a:rPr lang="pl-PL" dirty="0"/>
              <a:t>[UWM </a:t>
            </a:r>
            <a:r>
              <a:rPr lang="pl-PL" dirty="0" err="1"/>
              <a:t>WMiI</a:t>
            </a:r>
            <a:r>
              <a:rPr lang="pl-PL" dirty="0"/>
              <a:t> 2 rok ISI]</a:t>
            </a:r>
          </a:p>
          <a:p>
            <a:r>
              <a:rPr lang="pl-PL" dirty="0" err="1"/>
              <a:t>Vladyslav</a:t>
            </a:r>
            <a:r>
              <a:rPr lang="pl-PL" dirty="0"/>
              <a:t> Berezhnyi  Dominik Borkowski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7668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679594-FC87-8AE7-D822-A61569B9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126135"/>
          </a:xfrm>
        </p:spPr>
        <p:txBody>
          <a:bodyPr/>
          <a:lstStyle/>
          <a:p>
            <a:pPr algn="ctr"/>
            <a:r>
              <a:rPr lang="pl-PL" dirty="0"/>
              <a:t>Dziękujemy za uwagę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CD05DBD-80ED-F2DB-A693-23F773120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5515998"/>
            <a:ext cx="12192000" cy="1447800"/>
          </a:xfrm>
        </p:spPr>
        <p:txBody>
          <a:bodyPr/>
          <a:lstStyle/>
          <a:p>
            <a:pPr algn="ctr"/>
            <a:r>
              <a:rPr lang="pl-PL" dirty="0"/>
              <a:t>Czy są może jakieś pytania?</a:t>
            </a:r>
            <a:br>
              <a:rPr lang="pl-PL" dirty="0"/>
            </a:br>
            <a:r>
              <a:rPr lang="pl-PL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176605@student.uwm.edu.pl</a:t>
            </a:r>
            <a:endParaRPr lang="pl-PL" dirty="0">
              <a:solidFill>
                <a:schemeClr val="tx1"/>
              </a:solidFill>
            </a:endParaRPr>
          </a:p>
          <a:p>
            <a:pPr algn="ctr"/>
            <a:r>
              <a:rPr lang="pl-PL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174730@student.uwm.edu.pl</a:t>
            </a:r>
            <a:endParaRPr lang="pl-PL" dirty="0">
              <a:solidFill>
                <a:schemeClr val="tx1"/>
              </a:solidFill>
            </a:endParaRPr>
          </a:p>
          <a:p>
            <a:pPr algn="ctr"/>
            <a:endParaRPr lang="pl-PL" dirty="0">
              <a:solidFill>
                <a:schemeClr val="tx1"/>
              </a:solidFill>
            </a:endParaRPr>
          </a:p>
          <a:p>
            <a:pPr algn="ctr"/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43127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9A0AA1-BEB5-9313-5794-BDB1927BA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386233"/>
            <a:ext cx="9905998" cy="1362783"/>
          </a:xfrm>
        </p:spPr>
        <p:txBody>
          <a:bodyPr/>
          <a:lstStyle/>
          <a:p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Co zaprojektowaliśmy?                            Jaki problem rozwiązuje?</a:t>
            </a: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189461-7CEE-09B5-A976-08F0D3208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2" y="1570899"/>
            <a:ext cx="4876800" cy="422030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4000"/>
              </a:lnSpc>
              <a:spcAft>
                <a:spcPts val="900"/>
              </a:spcAft>
              <a:buNone/>
            </a:pPr>
            <a:r>
              <a:rPr lang="pl-PL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0" indent="0">
              <a:lnSpc>
                <a:spcPct val="114000"/>
              </a:lnSpc>
              <a:spcAft>
                <a:spcPts val="800"/>
              </a:spcAft>
              <a:buNone/>
              <a:tabLst>
                <a:tab pos="228600" algn="l"/>
                <a:tab pos="44958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Zaprojektowaliśmy kompleksowy system informatyczny wspierający funkcjonowanie siłowni </a:t>
            </a:r>
            <a:r>
              <a:rPr lang="pl-PL" sz="18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SigmaGym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. System ten obejmuje: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Portal internetowy z możliwością przeglądania oferty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System zarządzania klientami (CRM), obsługujący m.in. karnety, wejścia jednorazowe i karty partnerskie(</a:t>
            </a:r>
            <a:r>
              <a:rPr lang="pl-PL" sz="18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Multisport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i </a:t>
            </a:r>
            <a:r>
              <a:rPr lang="pl-PL" sz="18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tp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.)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Moduł płatności (rejestracja transakcji kartą/gotówką)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Panel administracyjny dla pracowników do zarządzania harmonogramami, personelem i raportami.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Moduł marketingowy (np. zarządzanie banerami, newsletter)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System integracji z trenerami i partnerami biznesowymi</a:t>
            </a:r>
          </a:p>
          <a:p>
            <a:endParaRPr lang="pl-PL" dirty="0"/>
          </a:p>
        </p:txBody>
      </p:sp>
      <p:sp>
        <p:nvSpPr>
          <p:cNvPr id="10" name="Symbol zastępczy zawartości 9">
            <a:extLst>
              <a:ext uri="{FF2B5EF4-FFF2-40B4-BE49-F238E27FC236}">
                <a16:creationId xmlns:a16="http://schemas.microsoft.com/office/drawing/2014/main" id="{B4392E3C-8C71-74DD-CFE5-12A5DA48D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612" y="2229322"/>
            <a:ext cx="4876800" cy="3561878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Brak nowoczesnej platformy online do rezerwacji i obsługi klienta.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Ograniczone metody zakupu karnetów (obecnie tylko osobiście).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Trudności w zarządzaniu relacjami z klientami oraz trenerami.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Niska widoczność oferty siłowni w sieci.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Potrzeba efektywnego zarządzania operacyjnego (np. grafikami, płatnościami, statystykami).</a:t>
            </a:r>
          </a:p>
          <a:p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E828CE0-4F04-F6A5-39E5-CC319DBAF44B}"/>
              </a:ext>
            </a:extLst>
          </p:cNvPr>
          <p:cNvSpPr txBox="1"/>
          <p:nvPr/>
        </p:nvSpPr>
        <p:spPr>
          <a:xfrm>
            <a:off x="7254744" y="12015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60342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5F30E9-6044-D3AB-FB1A-61DDEE1D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Poznaj </a:t>
            </a:r>
            <a:r>
              <a:rPr lang="pl-PL" sz="1800" b="1" dirty="0" err="1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SigmaGym</a:t>
            </a:r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: Główne Funkcje</a:t>
            </a: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851C745-3DF9-2080-06FC-D1B55B29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181" y="1624760"/>
            <a:ext cx="5829286" cy="4912066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pl-PL" sz="1800" b="1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Co robi system? Główne moduły funkcjonalne: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Zarządzanie klientami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Rejestracja, obsługa karnetów(w tym i karty partnerskie np. </a:t>
            </a:r>
            <a:r>
              <a:rPr lang="pl-PL" sz="1800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Multisport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), profil klienta, historia aktywności.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Kontrola dostępu i operacje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Rejestracja wejść/wyjść, zarządzanie frekwencją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Program lojalnościowy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Automatyczne naliczanie punktów, system nagród i bonusów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Obsługa płatności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Integracja z systemami płatności(karta, gotówka), generowanie potwierdzeń, obsługa baru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Zarządzanie jakością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Zbieranie i analiza opinii klientów poprzez dedykowany moduł w aplikacji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Zarządzanie sprzętem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Ewidencja sprzętu, zgłaszanie i monitorowanie usterek, współpraca z dostawcami i serwisami.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Raportowanie i analizy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Gromadzenie danych statystycznych dla kadry zarządzającej</a:t>
            </a:r>
          </a:p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endParaRPr lang="pl-PL" sz="1800" b="1" i="1" dirty="0">
              <a:solidFill>
                <a:schemeClr val="tx1"/>
              </a:solidFill>
              <a:effectLst/>
              <a:latin typeface="Verdan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</a:endParaRPr>
          </a:p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pl-PL" sz="1800" b="1" i="1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 </a:t>
            </a:r>
          </a:p>
          <a:p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996B5F9-EAEE-8268-21EF-8205F97AF2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1820" y="1624760"/>
            <a:ext cx="5231980" cy="43830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l-PL" sz="1800" b="1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Kluczowe funkcjonalności wyróżniające: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Zintegrowany ekosystem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Wszystkie kluczowe aspekty działalności klubu w jednym miejscu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Dedykowana aplikacja mobilna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Bezpośredni kanał komunikacji i interakcji z klientem (informacje o klubie, karnet, punkty) 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Automatyzacja procesów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Od rejestracji po zbieranie opinii, minimalizujące prace manualną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Skalowalność i elastyczność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Architektura pozwalająca na przyszły rozwój i dostosowania do rosnących potrzeb klubu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Nacisk na doświadczenie klientów(UX)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Zarówno w systemie obsługiwanym przez personel, jak i w aplikacji mobilnej</a:t>
            </a:r>
          </a:p>
          <a:p>
            <a:pPr marL="0" indent="0">
              <a:buNone/>
            </a:pPr>
            <a:endParaRPr lang="pl-PL" sz="1800" b="1" i="1" dirty="0">
              <a:solidFill>
                <a:schemeClr val="tx1"/>
              </a:solidFill>
              <a:effectLst/>
              <a:latin typeface="Verdana" panose="020B0604030504040204" pitchFamily="34" charset="0"/>
              <a:ea typeface="Microsoft YaHei" panose="020B0503020204020204" pitchFamily="34" charset="-122"/>
              <a:cs typeface="Tahoma" panose="020B0604030504040204" pitchFamily="34" charset="0"/>
            </a:endParaRP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817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2DA6E2-3A42-31E4-27DB-9493ED808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Jak Zbudowany Jest </a:t>
            </a:r>
            <a:r>
              <a:rPr lang="pl-PL" sz="1800" b="1" dirty="0" err="1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SigmaGym</a:t>
            </a:r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?</a:t>
            </a: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endParaRPr lang="pl-PL" dirty="0"/>
          </a:p>
        </p:txBody>
      </p:sp>
      <p:pic>
        <p:nvPicPr>
          <p:cNvPr id="6" name="Symbol zastępczy zawartości 5">
            <a:extLst>
              <a:ext uri="{FF2B5EF4-FFF2-40B4-BE49-F238E27FC236}">
                <a16:creationId xmlns:a16="http://schemas.microsoft.com/office/drawing/2014/main" id="{D571CD90-4DB8-AB87-B232-837CEF2C5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841250"/>
            <a:ext cx="6172200" cy="3165975"/>
          </a:xfr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A08101C-6475-4B1B-CC6A-04C3F9E22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l-PL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Ogólna struktura systemu jest oparta na integracji z relacyjną bazą danych(MySQL w naszym przypadku). Ważne podkreślenie, projekt obejmował różne poziomy modelowania(konceptualny, analityczny, przypadków użycia, klas i obiektów) co zapewnia spójność i solidne fundamenty. Niżej będą przedstawione kluczowe diagramy i wizualizacje.</a:t>
            </a:r>
          </a:p>
          <a:p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D6AFCD35-DE56-8A50-234E-A4C8D062E71B}"/>
              </a:ext>
            </a:extLst>
          </p:cNvPr>
          <p:cNvSpPr txBox="1"/>
          <p:nvPr/>
        </p:nvSpPr>
        <p:spPr>
          <a:xfrm>
            <a:off x="6096000" y="1029710"/>
            <a:ext cx="3716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Diagram klas konceptualny</a:t>
            </a:r>
          </a:p>
          <a:p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B40B17F-7AF8-68CD-3C9F-E48618430F53}"/>
              </a:ext>
            </a:extLst>
          </p:cNvPr>
          <p:cNvSpPr txBox="1"/>
          <p:nvPr/>
        </p:nvSpPr>
        <p:spPr>
          <a:xfrm>
            <a:off x="4901506" y="4800600"/>
            <a:ext cx="6348213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9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Diagram 1.0. Diagram klas konceptualny: Prosty schemat pokazujący główne byty biznesowe i ich relacje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762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A1648C-C949-1AC3-2CC0-A70F839DD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52" y="-404533"/>
            <a:ext cx="9905998" cy="1905000"/>
          </a:xfrm>
        </p:spPr>
        <p:txBody>
          <a:bodyPr/>
          <a:lstStyle/>
          <a:p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Diagram klas implementacyjny </a:t>
            </a: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D31A7813-5B3F-6DB5-E3E4-B92B62603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7004"/>
            <a:ext cx="12192000" cy="626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564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B4DE67-9F3E-4B44-CF60-DE2C0603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1522"/>
            <a:ext cx="9905998" cy="1905000"/>
          </a:xfrm>
        </p:spPr>
        <p:txBody>
          <a:bodyPr/>
          <a:lstStyle/>
          <a:p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Normalizowana struktura bazy danych </a:t>
            </a:r>
            <a:r>
              <a:rPr lang="pl-PL" sz="1800" b="1" dirty="0" err="1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SigmaGym</a:t>
            </a: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endParaRPr lang="pl-PL" dirty="0"/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CA6215FA-943E-BE9C-DD82-B7DF849BC1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8079"/>
            <a:ext cx="12192000" cy="644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34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C3D378-2563-BD9D-26D9-6244DF96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07081"/>
            <a:ext cx="9905998" cy="1905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Diagramy przypadku użycia, obiektu i modelu analitycznego</a:t>
            </a:r>
          </a:p>
        </p:txBody>
      </p:sp>
      <p:pic>
        <p:nvPicPr>
          <p:cNvPr id="7" name="Symbol zastępczy zawartości 6">
            <a:extLst>
              <a:ext uri="{FF2B5EF4-FFF2-40B4-BE49-F238E27FC236}">
                <a16:creationId xmlns:a16="http://schemas.microsoft.com/office/drawing/2014/main" id="{2BFE9E81-4E0E-8623-E1C8-49CEA669B2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99" y="648015"/>
            <a:ext cx="5093432" cy="3712388"/>
          </a:xfrm>
          <a:prstGeom prst="rect">
            <a:avLst/>
          </a:prstGeom>
        </p:spPr>
      </p:pic>
      <p:pic>
        <p:nvPicPr>
          <p:cNvPr id="8" name="Symbol zastępczy zawartości 7">
            <a:extLst>
              <a:ext uri="{FF2B5EF4-FFF2-40B4-BE49-F238E27FC236}">
                <a16:creationId xmlns:a16="http://schemas.microsoft.com/office/drawing/2014/main" id="{71BD91C0-77E9-85DE-E0E7-CD4C3CFE36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34" y="648015"/>
            <a:ext cx="7022366" cy="267707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EAA7EDC-880A-BFF9-7933-EC6AE9C996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633" y="3325091"/>
            <a:ext cx="7022365" cy="3540529"/>
          </a:xfrm>
          <a:prstGeom prst="rect">
            <a:avLst/>
          </a:prstGeom>
        </p:spPr>
      </p:pic>
      <p:sp>
        <p:nvSpPr>
          <p:cNvPr id="10" name="pole tekstowe 9">
            <a:extLst>
              <a:ext uri="{FF2B5EF4-FFF2-40B4-BE49-F238E27FC236}">
                <a16:creationId xmlns:a16="http://schemas.microsoft.com/office/drawing/2014/main" id="{6F4433F5-ABF4-3145-B7A3-7429AC2C9885}"/>
              </a:ext>
            </a:extLst>
          </p:cNvPr>
          <p:cNvSpPr txBox="1"/>
          <p:nvPr/>
        </p:nvSpPr>
        <p:spPr>
          <a:xfrm>
            <a:off x="76199" y="4517214"/>
            <a:ext cx="498700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Sytuacja: Obsługa płatności </a:t>
            </a:r>
          </a:p>
          <a:p>
            <a:r>
              <a:rPr lang="pl-PL" sz="1000" dirty="0"/>
              <a:t>Aktorzy: Klient, Recepcjonista, Operator kart płatniczych, Bank </a:t>
            </a:r>
          </a:p>
          <a:p>
            <a:r>
              <a:rPr lang="pl-PL" sz="1000" dirty="0"/>
              <a:t>Cel: Finalizacja transakcji za karnet lub bar </a:t>
            </a:r>
          </a:p>
          <a:p>
            <a:r>
              <a:rPr lang="pl-PL" sz="1000" dirty="0"/>
              <a:t>Główny scenariusz: </a:t>
            </a:r>
          </a:p>
          <a:p>
            <a:pPr marL="228600" indent="-228600">
              <a:buAutoNum type="arabicPeriod"/>
            </a:pPr>
            <a:r>
              <a:rPr lang="pl-PL" sz="1000" dirty="0"/>
              <a:t>Klient wybiera produkt lub usługę (np. karnet, napój z baru). </a:t>
            </a:r>
          </a:p>
          <a:p>
            <a:pPr marL="228600" indent="-228600">
              <a:buAutoNum type="arabicPeriod"/>
            </a:pPr>
            <a:r>
              <a:rPr lang="pl-PL" sz="1000" dirty="0"/>
              <a:t>Recepcjonista rejestruje zakup w systemie. </a:t>
            </a:r>
          </a:p>
          <a:p>
            <a:pPr marL="228600" indent="-228600">
              <a:buAutoNum type="arabicPeriod"/>
            </a:pPr>
            <a:r>
              <a:rPr lang="pl-PL" sz="1000" dirty="0"/>
              <a:t>Klient dokonuje płatności kartą lub gotówką. </a:t>
            </a:r>
          </a:p>
          <a:p>
            <a:pPr marL="228600" indent="-228600">
              <a:buAutoNum type="arabicPeriod"/>
            </a:pPr>
            <a:r>
              <a:rPr lang="pl-PL" sz="1000" dirty="0"/>
              <a:t>System generuje potwierdzenie zakupu. </a:t>
            </a:r>
          </a:p>
          <a:p>
            <a:r>
              <a:rPr lang="pl-PL" sz="1000" dirty="0"/>
              <a:t>Rozszerzenia: </a:t>
            </a:r>
          </a:p>
          <a:p>
            <a:r>
              <a:rPr lang="pl-PL" sz="1000" dirty="0"/>
              <a:t>3.A. Klient chce zapłacić kartą – transakcja przechodzi przez operatora kart płatniczych.</a:t>
            </a:r>
          </a:p>
          <a:p>
            <a:r>
              <a:rPr lang="pl-PL" sz="1000" dirty="0"/>
              <a:t> 3.B. Klient chce zapłacić gotówką – recepcjonista przyjmuje pieniądze i wydaje paragon</a:t>
            </a:r>
          </a:p>
        </p:txBody>
      </p:sp>
    </p:spTree>
    <p:extLst>
      <p:ext uri="{BB962C8B-B14F-4D97-AF65-F5344CB8AC3E}">
        <p14:creationId xmlns:p14="http://schemas.microsoft.com/office/powerpoint/2010/main" val="113573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AEC27AE-9B02-B0D0-D222-C98B2D1EB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50" y="610230"/>
            <a:ext cx="3549121" cy="1371600"/>
          </a:xfrm>
        </p:spPr>
        <p:txBody>
          <a:bodyPr/>
          <a:lstStyle/>
          <a:p>
            <a:r>
              <a:rPr lang="pl-PL" sz="1800" b="1" dirty="0" err="1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SigmaGym</a:t>
            </a:r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 w Twoim Telefonie</a:t>
            </a: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endParaRPr lang="pl-PL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DD0F4AA-456D-DFC2-8FE4-A07FE1E21D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314980"/>
            <a:ext cx="6172200" cy="4218514"/>
          </a:xfrm>
          <a:prstGeom prst="rect">
            <a:avLst/>
          </a:prstGeom>
        </p:spPr>
      </p:pic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532E6E89-5758-F4BF-4DE9-336D3B748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4724" y="2206650"/>
            <a:ext cx="4282453" cy="292645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4000"/>
              </a:lnSpc>
              <a:spcBef>
                <a:spcPts val="1000"/>
              </a:spcBef>
            </a:pPr>
            <a:r>
              <a:rPr lang="pl-PL" sz="1800" b="1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Główna idea zaprojektowanego interfejsu:</a:t>
            </a:r>
          </a:p>
          <a:p>
            <a:pPr>
              <a:lnSpc>
                <a:spcPct val="114000"/>
              </a:lnSpc>
              <a:spcAft>
                <a:spcPts val="900"/>
              </a:spcAft>
            </a:pPr>
            <a:r>
              <a:rPr lang="pl-PL" sz="18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User-</a:t>
            </a:r>
            <a:r>
              <a:rPr lang="pl-PL" sz="1800" b="1" i="1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Centric</a:t>
            </a: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Design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Interfejs został zaprojektowany z myślą o potrzebach i oczekiwaniach użytkowników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Cel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Zapewnienie łatwego dostępu do kluczowych informacji, wygody użytkowania i pozytywnych doświadczeń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b="1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Styl</a:t>
            </a:r>
            <a:r>
              <a:rPr lang="pl-PL" sz="18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: Minimalistyczny, nowoczesny, przejrzysty.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61893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537D32A-7F20-F99A-1EE0-030F750E2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8774"/>
            <a:ext cx="9905998" cy="1905000"/>
          </a:xfrm>
        </p:spPr>
        <p:txBody>
          <a:bodyPr/>
          <a:lstStyle/>
          <a:p>
            <a: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Podsumowanie i Wnioski</a:t>
            </a:r>
            <a:br>
              <a:rPr lang="pl-PL" sz="1800" b="1" dirty="0">
                <a:solidFill>
                  <a:srgbClr val="3494BA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</a:b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79EFA9-E869-6A0E-9FE7-A4B69F53C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199" y="1866899"/>
            <a:ext cx="4299318" cy="312420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pl-PL" sz="1800" b="1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Główne osiągnięcia:</a:t>
            </a:r>
          </a:p>
          <a:p>
            <a:pPr marL="0" indent="0">
              <a:lnSpc>
                <a:spcPct val="114000"/>
              </a:lnSpc>
              <a:spcAft>
                <a:spcPts val="900"/>
              </a:spcAft>
              <a:buNone/>
            </a:pPr>
            <a:r>
              <a:rPr lang="pl-PL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Stworzenie kompleksowej koncepcji systemu zarządzania klubem fitness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Opracowanie spójnej architektury systemu informatycznego</a:t>
            </a:r>
          </a:p>
          <a:p>
            <a:pPr marL="34290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Zaprojektowanie intuicyjnego interfejsu użytkownika dla aplikacji</a:t>
            </a:r>
            <a:r>
              <a:rPr lang="pl-PL" dirty="0">
                <a:solidFill>
                  <a:schemeClr val="tx1"/>
                </a:solidFill>
                <a:effectLst/>
              </a:rPr>
              <a:t> </a:t>
            </a:r>
            <a:endParaRPr lang="pl-PL" dirty="0">
              <a:solidFill>
                <a:schemeClr val="tx1"/>
              </a:solidFill>
            </a:endParaRPr>
          </a:p>
          <a:p>
            <a:pPr marL="0" lvl="0" indent="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None/>
              <a:tabLst>
                <a:tab pos="228600" algn="l"/>
              </a:tabLst>
            </a:pPr>
            <a:endParaRPr lang="pl-PL" sz="1800" i="1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F4E22218-610C-3C09-8D0E-CC64E2F53F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61271" y="2224283"/>
            <a:ext cx="4432826" cy="3124200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14000"/>
              </a:lnSpc>
              <a:spcBef>
                <a:spcPts val="1000"/>
              </a:spcBef>
              <a:buNone/>
            </a:pPr>
            <a:r>
              <a:rPr lang="pl-PL" sz="1800" b="1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Wnioski:</a:t>
            </a:r>
            <a:r>
              <a:rPr lang="pl-PL" sz="1800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Zaprojektowany system </a:t>
            </a:r>
            <a:r>
              <a:rPr lang="pl-PL" sz="1800" i="1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SigmaGym</a:t>
            </a:r>
            <a:r>
              <a:rPr lang="pl-PL" sz="180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 ma potencjał, aby znacząco usprawnić działanie klubu i zwiększyć jego konkurencyjność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Skupienie na potrzebach klienta i nowoczesnych technologiach jest kluczem do sukcesu w branży fitness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800" i="1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Modularność projektu ułatwi jego implementację i dalszy rozwój</a:t>
            </a:r>
          </a:p>
          <a:p>
            <a:pPr marL="0" indent="0">
              <a:lnSpc>
                <a:spcPct val="114000"/>
              </a:lnSpc>
              <a:spcAft>
                <a:spcPts val="800"/>
              </a:spcAft>
              <a:buNone/>
              <a:tabLst>
                <a:tab pos="228600" algn="l"/>
                <a:tab pos="449580" algn="l"/>
              </a:tabLst>
            </a:pPr>
            <a:endParaRPr lang="pl-PL" sz="1800" i="1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Tahoma" panose="020B0604030504040204" pitchFamily="34" charset="0"/>
            </a:endParaRPr>
          </a:p>
          <a:p>
            <a:endParaRPr lang="pl-PL" dirty="0">
              <a:solidFill>
                <a:schemeClr val="tx1"/>
              </a:solidFill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9A6D532-23D7-301E-7AA9-EAF81F9EE0D3}"/>
              </a:ext>
            </a:extLst>
          </p:cNvPr>
          <p:cNvSpPr txBox="1"/>
          <p:nvPr/>
        </p:nvSpPr>
        <p:spPr>
          <a:xfrm>
            <a:off x="8360589" y="2093610"/>
            <a:ext cx="3604701" cy="1965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Bef>
                <a:spcPts val="1000"/>
              </a:spcBef>
            </a:pPr>
            <a:r>
              <a:rPr lang="pl-PL" sz="1500" b="1" i="1" dirty="0">
                <a:effectLst/>
                <a:latin typeface="Verdana" panose="020B0604030504040204" pitchFamily="34" charset="0"/>
                <a:ea typeface="Microsoft YaHei" panose="020B0503020204020204" pitchFamily="34" charset="-122"/>
                <a:cs typeface="Tahoma" panose="020B0604030504040204" pitchFamily="34" charset="0"/>
              </a:rPr>
              <a:t>Potencjalne kierunki rozwoju:</a:t>
            </a:r>
          </a:p>
          <a:p>
            <a:pPr>
              <a:lnSpc>
                <a:spcPct val="114000"/>
              </a:lnSpc>
              <a:spcAft>
                <a:spcPts val="900"/>
              </a:spcAft>
            </a:pPr>
            <a:r>
              <a:rPr lang="pl-PL" sz="150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 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5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Rozbudowa funkcji aplikacji mobilnej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5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Zaawansowana analiza danych</a:t>
            </a:r>
          </a:p>
          <a:p>
            <a:pPr marL="342900" lvl="0" indent="-342900">
              <a:lnSpc>
                <a:spcPct val="114000"/>
              </a:lnSpc>
              <a:spcAft>
                <a:spcPts val="800"/>
              </a:spcAft>
              <a:buClr>
                <a:srgbClr val="3494BA"/>
              </a:buClr>
              <a:buSzPts val="1000"/>
              <a:buFont typeface="Symbol" pitchFamily="2" charset="2"/>
              <a:buChar char=""/>
              <a:tabLst>
                <a:tab pos="228600" algn="l"/>
              </a:tabLst>
            </a:pPr>
            <a:r>
              <a:rPr lang="pl-PL" sz="1500" i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ahoma" panose="020B0604030504040204" pitchFamily="34" charset="0"/>
              </a:rPr>
              <a:t>Integracja z innymi systemami </a:t>
            </a:r>
          </a:p>
        </p:txBody>
      </p:sp>
    </p:spTree>
    <p:extLst>
      <p:ext uri="{BB962C8B-B14F-4D97-AF65-F5344CB8AC3E}">
        <p14:creationId xmlns:p14="http://schemas.microsoft.com/office/powerpoint/2010/main" val="123052395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692</Words>
  <Application>Microsoft Macintosh PowerPoint</Application>
  <PresentationFormat>Panoramiczny</PresentationFormat>
  <Paragraphs>78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Verdana</vt:lpstr>
      <vt:lpstr>Motyw pakietu Office</vt:lpstr>
      <vt:lpstr>Prezentacja</vt:lpstr>
      <vt:lpstr>Co zaprojektowaliśmy?                            Jaki problem rozwiązuje?  </vt:lpstr>
      <vt:lpstr>Poznaj SigmaGym: Główne Funkcje </vt:lpstr>
      <vt:lpstr>Jak Zbudowany Jest SigmaGym? </vt:lpstr>
      <vt:lpstr>Diagram klas implementacyjny  </vt:lpstr>
      <vt:lpstr>Normalizowana struktura bazy danych SigmaGym </vt:lpstr>
      <vt:lpstr>Diagramy przypadku użycia, obiektu i modelu analitycznego</vt:lpstr>
      <vt:lpstr>SigmaGym w Twoim Telefonie </vt:lpstr>
      <vt:lpstr>Podsumowanie i Wnioski 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</dc:title>
  <dc:creator>Vlad Berezhnyi</dc:creator>
  <cp:lastModifiedBy>Vlad Berezhnyi</cp:lastModifiedBy>
  <cp:revision>1</cp:revision>
  <dcterms:created xsi:type="dcterms:W3CDTF">2025-06-01T15:41:43Z</dcterms:created>
  <dcterms:modified xsi:type="dcterms:W3CDTF">2025-06-01T16:42:54Z</dcterms:modified>
</cp:coreProperties>
</file>