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notesMasterIdLst>
    <p:notesMasterId r:id="rId20"/>
  </p:notesMasterIdLst>
  <p:sldIdLst>
    <p:sldId id="328" r:id="rId2"/>
    <p:sldId id="329" r:id="rId3"/>
    <p:sldId id="330" r:id="rId4"/>
    <p:sldId id="331" r:id="rId5"/>
    <p:sldId id="342" r:id="rId6"/>
    <p:sldId id="335" r:id="rId7"/>
    <p:sldId id="333" r:id="rId8"/>
    <p:sldId id="334" r:id="rId9"/>
    <p:sldId id="344" r:id="rId10"/>
    <p:sldId id="345" r:id="rId11"/>
    <p:sldId id="336" r:id="rId12"/>
    <p:sldId id="337" r:id="rId13"/>
    <p:sldId id="338" r:id="rId14"/>
    <p:sldId id="332" r:id="rId15"/>
    <p:sldId id="339" r:id="rId16"/>
    <p:sldId id="340" r:id="rId17"/>
    <p:sldId id="341" r:id="rId18"/>
    <p:sldId id="343" r:id="rId1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B0E8B7A-DD00-854A-93F1-166674D8743F}">
          <p14:sldIdLst>
            <p14:sldId id="328"/>
            <p14:sldId id="329"/>
          </p14:sldIdLst>
        </p14:section>
        <p14:section name="简单使用" id="{D1F75EC8-685A-7B40-BBC0-C0A5AC91BA13}">
          <p14:sldIdLst>
            <p14:sldId id="330"/>
            <p14:sldId id="331"/>
            <p14:sldId id="342"/>
            <p14:sldId id="335"/>
          </p14:sldIdLst>
        </p14:section>
        <p14:section name="iOS 8.0适配以及iOS9.0补充" id="{5CFBA1D9-4955-8345-BC6B-9378A8ABDB70}">
          <p14:sldIdLst>
            <p14:sldId id="333"/>
            <p14:sldId id="334"/>
            <p14:sldId id="344"/>
            <p14:sldId id="345"/>
          </p14:sldIdLst>
        </p14:section>
        <p14:section name="经纬度" id="{535F1FCF-6034-D743-9E56-6EEF184B41FF}">
          <p14:sldIdLst>
            <p14:sldId id="336"/>
            <p14:sldId id="337"/>
            <p14:sldId id="338"/>
            <p14:sldId id="332"/>
          </p14:sldIdLst>
        </p14:section>
        <p14:section name="CLGeocoder" id="{9A9789D7-8B6D-5A4B-8B28-9E3CE28073AB}">
          <p14:sldIdLst>
            <p14:sldId id="339"/>
            <p14:sldId id="340"/>
            <p14:sldId id="341"/>
            <p14:sldId id="34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30" autoAdjust="0"/>
    <p:restoredTop sz="82892" autoAdjust="0"/>
  </p:normalViewPr>
  <p:slideViewPr>
    <p:cSldViewPr snapToGrid="0" snapToObjects="1">
      <p:cViewPr varScale="1">
        <p:scale>
          <a:sx n="109" d="100"/>
          <a:sy n="109" d="100"/>
        </p:scale>
        <p:origin x="-180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C532-1D52-084F-ADDA-E5588BE0641E}" type="datetimeFigureOut">
              <a:rPr kumimoji="1" lang="zh-CN" altLang="en-US" smtClean="0"/>
              <a:t>15/8/22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0903-560B-5A4D-8B49-0FB38A3D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5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 dirty="0" smtClean="0"/>
              <a:t>广州</a:t>
            </a:r>
            <a:r>
              <a:rPr kumimoji="1" lang="zh-CN" altLang="en-US" dirty="0" smtClean="0"/>
              <a:t>“</a:t>
            </a:r>
            <a:r>
              <a:rPr kumimoji="1" lang="en-US" altLang="en-US" sz="2000" b="1" dirty="0" smtClean="0">
                <a:solidFill>
                  <a:srgbClr val="FF0000"/>
                </a:solidFill>
              </a:rPr>
              <a:t>市</a:t>
            </a:r>
            <a:r>
              <a:rPr kumimoji="1" lang="zh-CN" altLang="en-US" sz="2000" b="1" dirty="0" smtClean="0">
                <a:solidFill>
                  <a:srgbClr val="FF0000"/>
                </a:solidFill>
              </a:rPr>
              <a:t>”</a:t>
            </a:r>
            <a:r>
              <a:rPr kumimoji="1" lang="en-US" altLang="en-US" dirty="0" smtClean="0"/>
              <a:t>天河</a:t>
            </a:r>
            <a:r>
              <a:rPr kumimoji="1" lang="zh-CN" altLang="en-US" dirty="0" smtClean="0"/>
              <a:t>“</a:t>
            </a:r>
            <a:r>
              <a:rPr kumimoji="1" lang="en-US" altLang="en-US" dirty="0" smtClean="0"/>
              <a:t>区</a:t>
            </a:r>
            <a:r>
              <a:rPr kumimoji="1" lang="zh-CN" altLang="en-US" dirty="0" smtClean="0"/>
              <a:t>”</a:t>
            </a:r>
            <a:r>
              <a:rPr kumimoji="1" lang="en-US" altLang="en-US" dirty="0" smtClean="0"/>
              <a:t>棠下</a:t>
            </a:r>
            <a:r>
              <a:rPr kumimoji="1" lang="zh-CN" altLang="en-US" dirty="0" smtClean="0"/>
              <a:t>“</a:t>
            </a:r>
            <a:r>
              <a:rPr kumimoji="1" lang="en-US" altLang="en-US" dirty="0" smtClean="0"/>
              <a:t>街</a:t>
            </a:r>
            <a:r>
              <a:rPr kumimoji="1" lang="zh-CN" altLang="en-US" dirty="0" smtClean="0"/>
              <a:t>”</a:t>
            </a:r>
            <a:r>
              <a:rPr kumimoji="1" lang="en-US" altLang="en-US" dirty="0" smtClean="0"/>
              <a:t>盛达商务园D座5楼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------》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113.381048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23.138369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： 地理编码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113.381048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23.138369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dirty="0" smtClean="0"/>
              <a:t>------》</a:t>
            </a:r>
            <a:r>
              <a:rPr kumimoji="1" lang="en-US" altLang="en-US" dirty="0" smtClean="0"/>
              <a:t>广州</a:t>
            </a:r>
            <a:r>
              <a:rPr kumimoji="1" lang="zh-CN" altLang="en-US" dirty="0" smtClean="0"/>
              <a:t>“</a:t>
            </a:r>
            <a:r>
              <a:rPr kumimoji="1" lang="en-US" altLang="en-US" dirty="0" smtClean="0"/>
              <a:t>市</a:t>
            </a:r>
            <a:r>
              <a:rPr kumimoji="1" lang="zh-CN" altLang="en-US" dirty="0" smtClean="0"/>
              <a:t>”</a:t>
            </a:r>
            <a:r>
              <a:rPr kumimoji="1" lang="en-US" altLang="en-US" dirty="0" smtClean="0"/>
              <a:t>天河</a:t>
            </a:r>
            <a:r>
              <a:rPr kumimoji="1" lang="zh-CN" altLang="en-US" dirty="0" smtClean="0"/>
              <a:t>“</a:t>
            </a:r>
            <a:r>
              <a:rPr kumimoji="1" lang="en-US" altLang="en-US" dirty="0" smtClean="0"/>
              <a:t>区</a:t>
            </a:r>
            <a:r>
              <a:rPr kumimoji="1" lang="zh-CN" altLang="en-US" dirty="0" smtClean="0"/>
              <a:t>”</a:t>
            </a:r>
            <a:r>
              <a:rPr kumimoji="1" lang="en-US" altLang="en-US" dirty="0" smtClean="0"/>
              <a:t>棠下</a:t>
            </a:r>
            <a:r>
              <a:rPr kumimoji="1" lang="zh-CN" altLang="en-US" dirty="0" smtClean="0"/>
              <a:t>“</a:t>
            </a:r>
            <a:r>
              <a:rPr kumimoji="1" lang="en-US" altLang="en-US" dirty="0" smtClean="0"/>
              <a:t>街</a:t>
            </a:r>
            <a:r>
              <a:rPr kumimoji="1" lang="zh-CN" altLang="en-US" dirty="0" smtClean="0"/>
              <a:t>”</a:t>
            </a:r>
            <a:r>
              <a:rPr kumimoji="1" lang="en-US" altLang="en-US" dirty="0" smtClean="0"/>
              <a:t>盛达商务园D座5楼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： 反地理编码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50903-560B-5A4D-8B49-0FB38A3D28F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7146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50903-560B-5A4D-8B49-0FB38A3D28F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3626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50903-560B-5A4D-8B49-0FB38A3D28F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6755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50903-560B-5A4D-8B49-0FB38A3D28F8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4658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4763" y="2501267"/>
            <a:ext cx="9148763" cy="138684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2966436" y="614172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  <p:pic>
        <p:nvPicPr>
          <p:cNvPr id="1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659131"/>
            <a:ext cx="7620000" cy="428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-4763" y="2"/>
            <a:ext cx="9148763" cy="240031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2" name="Picture 9" descr="上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5644517"/>
            <a:ext cx="1055688" cy="468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2733323"/>
            <a:ext cx="8498454" cy="933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3929785"/>
            <a:ext cx="8498454" cy="748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158" y="473831"/>
            <a:ext cx="8128599" cy="82747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8" y="1450977"/>
            <a:ext cx="8128599" cy="4675188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7"/>
            <a:ext cx="7772400" cy="3039975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10"/>
            <a:ext cx="6400800" cy="8511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15/8/22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90" y="188914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7"/>
            <a:ext cx="7772400" cy="3039975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5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7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15/8/22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15/8/22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9525"/>
            <a:ext cx="9167813" cy="686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3" y="4509137"/>
            <a:ext cx="7559675" cy="159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-4763" y="1289685"/>
            <a:ext cx="9148763" cy="20955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4" name="Picture 8" descr="上色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3" y="6109337"/>
            <a:ext cx="1057275" cy="468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3614136" y="627888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661" r:id="rId5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CoreLocation</a:t>
            </a:r>
            <a:endParaRPr kumimoji="1"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王顺子</a:t>
            </a:r>
            <a:endParaRPr kumimoji="1" lang="en-US" altLang="zh-CN" dirty="0"/>
          </a:p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weibo.com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codershunzi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4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21158" y="473831"/>
            <a:ext cx="8128599" cy="827471"/>
          </a:xfrm>
        </p:spPr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9</a:t>
            </a:r>
            <a:r>
              <a:rPr kumimoji="1" lang="en-US" altLang="zh-CN" dirty="0" smtClean="0"/>
              <a:t>.0</a:t>
            </a:r>
            <a:r>
              <a:rPr kumimoji="1" lang="zh-CN" altLang="en-US" dirty="0" smtClean="0"/>
              <a:t> 定位补充</a:t>
            </a:r>
            <a:endParaRPr kumimoji="1"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374830"/>
            <a:ext cx="8396514" cy="4539741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n"/>
            </a:pPr>
            <a:r>
              <a:rPr lang="en-US" altLang="zh-CN" sz="1600" dirty="0" err="1" smtClean="0">
                <a:solidFill>
                  <a:schemeClr val="tx1"/>
                </a:solidFill>
              </a:rPr>
              <a:t>iOS</a:t>
            </a:r>
            <a:r>
              <a:rPr lang="zh-CN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</a:rPr>
              <a:t>9.0</a:t>
            </a:r>
            <a:r>
              <a:rPr lang="zh-CN" altLang="en-US" sz="1600" dirty="0" smtClean="0">
                <a:solidFill>
                  <a:srgbClr val="000000"/>
                </a:solidFill>
              </a:rPr>
              <a:t> 如果当前处于前台授权状态，默认是不可以后台获取用户位置。但可以设置以下属性为</a:t>
            </a:r>
            <a:r>
              <a:rPr lang="en-US" altLang="zh-CN" sz="1600" dirty="0" smtClean="0">
                <a:solidFill>
                  <a:srgbClr val="000000"/>
                </a:solidFill>
              </a:rPr>
              <a:t>YES</a:t>
            </a:r>
            <a:r>
              <a:rPr lang="zh-CN" altLang="en-US" sz="1600" dirty="0" smtClean="0">
                <a:solidFill>
                  <a:srgbClr val="000000"/>
                </a:solidFill>
              </a:rPr>
              <a:t>，就可以继续获取后台位置，但是会出现蓝条</a:t>
            </a:r>
            <a:endParaRPr lang="en-US" altLang="zh-TW" sz="1600" dirty="0">
              <a:solidFill>
                <a:srgbClr val="000000"/>
              </a:solidFill>
            </a:endParaRPr>
          </a:p>
          <a:p>
            <a:pPr lvl="1">
              <a:buFont typeface="Wingdings" charset="2"/>
              <a:buChar char="p"/>
            </a:pPr>
            <a:r>
              <a:rPr lang="en-US" altLang="zh-CN" sz="1600" dirty="0"/>
              <a:t>@property(assign, </a:t>
            </a:r>
            <a:r>
              <a:rPr lang="en-US" altLang="zh-CN" sz="1600" dirty="0" err="1"/>
              <a:t>nonatomic</a:t>
            </a:r>
            <a:r>
              <a:rPr lang="en-US" altLang="zh-CN" sz="1600" dirty="0"/>
              <a:t>) BOOL </a:t>
            </a:r>
            <a:r>
              <a:rPr lang="en-US" altLang="zh-CN" sz="1600" dirty="0" err="1" smtClean="0"/>
              <a:t>allowsBackgroundLocationUpdates</a:t>
            </a:r>
            <a:endParaRPr lang="en-US" altLang="zh-CN" sz="1600" dirty="0" smtClean="0"/>
          </a:p>
          <a:p>
            <a:pPr lvl="1">
              <a:buFont typeface="Wingdings" charset="2"/>
              <a:buChar char="p"/>
            </a:pPr>
            <a:r>
              <a:rPr lang="zh-CN" altLang="en-US" sz="1600" dirty="0" smtClean="0"/>
              <a:t>使用注意：必须设置对应的后台模式：</a:t>
            </a:r>
            <a:r>
              <a:rPr lang="en-US" altLang="zh-CN" sz="1600" dirty="0" smtClean="0"/>
              <a:t>location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updates</a:t>
            </a:r>
          </a:p>
          <a:p>
            <a:pPr lvl="1">
              <a:buFont typeface="Wingdings" charset="2"/>
              <a:buChar char="p"/>
            </a:pPr>
            <a:endParaRPr lang="en-US" altLang="zh-TW" sz="1600" dirty="0" smtClean="0"/>
          </a:p>
          <a:p>
            <a:pPr lvl="1">
              <a:buFont typeface="Wingdings" charset="2"/>
              <a:buChar char="p"/>
            </a:pPr>
            <a:endParaRPr lang="en-US" altLang="zh-TW" sz="1600" dirty="0" smtClean="0"/>
          </a:p>
          <a:p>
            <a:pPr lvl="1">
              <a:buFont typeface="Wingdings" charset="2"/>
              <a:buChar char="n"/>
            </a:pPr>
            <a:r>
              <a:rPr lang="en-US" altLang="zh-CN" sz="1600" dirty="0" err="1">
                <a:solidFill>
                  <a:schemeClr val="tx1"/>
                </a:solidFill>
              </a:rPr>
              <a:t>iOS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rgbClr val="000000"/>
                </a:solidFill>
              </a:rPr>
              <a:t>9.0</a:t>
            </a:r>
            <a:r>
              <a:rPr lang="zh-CN" altLang="en-US" sz="1600" dirty="0">
                <a:solidFill>
                  <a:srgbClr val="000000"/>
                </a:solidFill>
              </a:rPr>
              <a:t> </a:t>
            </a:r>
            <a:r>
              <a:rPr lang="zh-CN" altLang="en-US" sz="1600" dirty="0" smtClean="0">
                <a:solidFill>
                  <a:srgbClr val="000000"/>
                </a:solidFill>
              </a:rPr>
              <a:t>可以单次请求用户位置</a:t>
            </a:r>
            <a:endParaRPr lang="en-US" altLang="zh-TW" sz="1600" dirty="0"/>
          </a:p>
          <a:p>
            <a:pPr lvl="1">
              <a:buFont typeface="Wingdings" charset="2"/>
              <a:buChar char="p"/>
            </a:pPr>
            <a:r>
              <a:rPr lang="en-US" altLang="zh-CN" sz="1600" dirty="0"/>
              <a:t>- (void)</a:t>
            </a:r>
            <a:r>
              <a:rPr lang="en-US" altLang="zh-CN" sz="1600" dirty="0" err="1" smtClean="0"/>
              <a:t>requestLocation</a:t>
            </a:r>
            <a:r>
              <a:rPr lang="zh-CN" altLang="en-US" sz="1600" dirty="0" smtClean="0"/>
              <a:t>  </a:t>
            </a:r>
            <a:endParaRPr lang="en-US" altLang="zh-CN" sz="1600" dirty="0" smtClean="0"/>
          </a:p>
          <a:p>
            <a:pPr lvl="1">
              <a:buFont typeface="Wingdings" charset="2"/>
              <a:buChar char="p"/>
            </a:pPr>
            <a:r>
              <a:rPr lang="en-US" altLang="zh-CN" sz="1600" dirty="0"/>
              <a:t>-(void)</a:t>
            </a:r>
            <a:r>
              <a:rPr lang="en-US" altLang="zh-CN" sz="1600" dirty="0" err="1"/>
              <a:t>locationManager</a:t>
            </a:r>
            <a:r>
              <a:rPr lang="en-US" altLang="zh-CN" sz="1600" dirty="0"/>
              <a:t>:(</a:t>
            </a:r>
            <a:r>
              <a:rPr lang="en-US" altLang="zh-CN" sz="1600" dirty="0" err="1"/>
              <a:t>nonnull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CLLocationManager</a:t>
            </a:r>
            <a:r>
              <a:rPr lang="en-US" altLang="zh-CN" sz="1600" dirty="0"/>
              <a:t> *)manager </a:t>
            </a:r>
            <a:r>
              <a:rPr lang="en-US" altLang="zh-CN" sz="1600" dirty="0" err="1"/>
              <a:t>didUpdateLocations</a:t>
            </a:r>
            <a:r>
              <a:rPr lang="en-US" altLang="zh-CN" sz="1600" dirty="0"/>
              <a:t>:(</a:t>
            </a:r>
            <a:r>
              <a:rPr lang="en-US" altLang="zh-CN" sz="1600" dirty="0" err="1"/>
              <a:t>nonnull</a:t>
            </a:r>
            <a:r>
              <a:rPr lang="en-US" altLang="zh-CN" sz="1600" dirty="0"/>
              <a:t> </a:t>
            </a:r>
            <a:r>
              <a:rPr lang="en-US" altLang="zh-CN" sz="1600" dirty="0" err="1"/>
              <a:t>NSArray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CLLocation</a:t>
            </a:r>
            <a:r>
              <a:rPr lang="en-US" altLang="zh-CN" sz="1600" dirty="0"/>
              <a:t> *&gt; *)</a:t>
            </a:r>
            <a:r>
              <a:rPr lang="en-US" altLang="zh-CN" sz="1600" dirty="0" smtClean="0"/>
              <a:t>locations</a:t>
            </a:r>
            <a:r>
              <a:rPr lang="zh-CN" altLang="en-US" sz="1600" dirty="0" smtClean="0"/>
              <a:t>  </a:t>
            </a:r>
            <a:r>
              <a:rPr lang="en-US" altLang="zh-CN" sz="1600" dirty="0" smtClean="0"/>
              <a:t>//</a:t>
            </a:r>
            <a:r>
              <a:rPr lang="zh-CN" altLang="en-US" sz="1600" dirty="0" smtClean="0"/>
              <a:t> 成功调用</a:t>
            </a:r>
            <a:endParaRPr lang="en-US" altLang="zh-CN" sz="1600" dirty="0" smtClean="0"/>
          </a:p>
          <a:p>
            <a:pPr lvl="1">
              <a:buFont typeface="Wingdings" charset="2"/>
              <a:buChar char="p"/>
            </a:pPr>
            <a:r>
              <a:rPr lang="en-US" altLang="zh-CN" sz="1600" dirty="0"/>
              <a:t>-(void)</a:t>
            </a:r>
            <a:r>
              <a:rPr lang="en-US" altLang="zh-CN" sz="1600" dirty="0" err="1"/>
              <a:t>locationManager</a:t>
            </a:r>
            <a:r>
              <a:rPr lang="en-US" altLang="zh-CN" sz="1600" dirty="0"/>
              <a:t>:(</a:t>
            </a:r>
            <a:r>
              <a:rPr lang="en-US" altLang="zh-CN" sz="1600" dirty="0" err="1"/>
              <a:t>nonnull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CLLocationManager</a:t>
            </a:r>
            <a:r>
              <a:rPr lang="en-US" altLang="zh-CN" sz="1600" dirty="0"/>
              <a:t> *)manager </a:t>
            </a:r>
            <a:r>
              <a:rPr lang="en-US" altLang="zh-CN" sz="1600" dirty="0" err="1"/>
              <a:t>didFailWithError</a:t>
            </a:r>
            <a:r>
              <a:rPr lang="en-US" altLang="zh-CN" sz="1600" dirty="0"/>
              <a:t>:(</a:t>
            </a:r>
            <a:r>
              <a:rPr lang="en-US" altLang="zh-CN" sz="1600" dirty="0" err="1"/>
              <a:t>nonnull</a:t>
            </a:r>
            <a:r>
              <a:rPr lang="en-US" altLang="zh-CN" sz="1600" dirty="0"/>
              <a:t> </a:t>
            </a:r>
            <a:r>
              <a:rPr lang="en-US" altLang="zh-CN" sz="1600" dirty="0" err="1"/>
              <a:t>NSError</a:t>
            </a:r>
            <a:r>
              <a:rPr lang="en-US" altLang="zh-CN" sz="1600" dirty="0"/>
              <a:t> *)</a:t>
            </a:r>
            <a:r>
              <a:rPr lang="en-US" altLang="zh-CN" sz="1600" dirty="0" smtClean="0"/>
              <a:t>error</a:t>
            </a:r>
            <a:r>
              <a:rPr lang="zh-CN" altLang="en-US" sz="1600" dirty="0" smtClean="0"/>
              <a:t> </a:t>
            </a:r>
            <a:r>
              <a:rPr lang="en-US" altLang="zh-CN" sz="1600" dirty="0"/>
              <a:t>//</a:t>
            </a:r>
            <a:r>
              <a:rPr lang="zh-CN" altLang="en-US" sz="1600" dirty="0"/>
              <a:t> </a:t>
            </a:r>
            <a:r>
              <a:rPr lang="zh-CN" altLang="en-US" sz="1600" dirty="0" smtClean="0"/>
              <a:t>失败调</a:t>
            </a:r>
            <a:r>
              <a:rPr lang="zh-CN" altLang="en-US" sz="1600" dirty="0"/>
              <a:t>用</a:t>
            </a:r>
            <a:endParaRPr lang="en-US" altLang="zh-CN" sz="1600" dirty="0"/>
          </a:p>
          <a:p>
            <a:pPr lvl="1">
              <a:buFont typeface="Wingdings" charset="2"/>
              <a:buChar char="p"/>
            </a:pP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6110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CLLocationCoordinate2D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98910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CLLocationCoordinate2D</a:t>
            </a:r>
            <a:r>
              <a:rPr lang="en-US" altLang="en-US" sz="1600" dirty="0"/>
              <a:t>是一个</a:t>
            </a:r>
            <a:r>
              <a:rPr lang="zh-CN" altLang="en-US" sz="1600" dirty="0"/>
              <a:t>用来表示经纬度的</a:t>
            </a:r>
            <a:r>
              <a:rPr lang="en-US" altLang="en-US" sz="1600" dirty="0"/>
              <a:t>结构体</a:t>
            </a:r>
            <a:r>
              <a:rPr lang="zh-CN" altLang="en-US" sz="1600" dirty="0"/>
              <a:t>，定义如下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err="1">
                <a:solidFill>
                  <a:srgbClr val="AA0D91"/>
                </a:solidFill>
                <a:latin typeface="Menlo-Regular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{</a:t>
            </a:r>
          </a:p>
          <a:p>
            <a:pPr marL="0" indent="0">
              <a:buNone/>
            </a:pPr>
            <a:r>
              <a:rPr lang="zh-CN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      </a:t>
            </a:r>
            <a:r>
              <a:rPr lang="en-US" altLang="zh-CN" sz="1600" dirty="0" err="1">
                <a:solidFill>
                  <a:srgbClr val="5C2699"/>
                </a:solidFill>
                <a:latin typeface="Menlo-Regular"/>
              </a:rPr>
              <a:t>CLLocationDegrees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latitude;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-Regular"/>
              </a:rPr>
              <a:t> 纬度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CN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      </a:t>
            </a:r>
            <a:r>
              <a:rPr lang="en-US" altLang="zh-CN" sz="1600" dirty="0" err="1">
                <a:solidFill>
                  <a:srgbClr val="5C2699"/>
                </a:solidFill>
                <a:latin typeface="Menlo-Regular"/>
              </a:rPr>
              <a:t>CLLocationDegrees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longitude;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-Regular"/>
              </a:rPr>
              <a:t> 经度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} CLLocationCoordinate2D;</a:t>
            </a:r>
          </a:p>
          <a:p>
            <a:pPr marL="0" indent="0">
              <a:buNone/>
            </a:pP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600" dirty="0"/>
              <a:t>一般用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CLLocationCoordinate2DMake</a:t>
            </a:r>
            <a:r>
              <a:rPr lang="zh-CN" altLang="en-US" sz="1600" dirty="0"/>
              <a:t>函数来创建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CLLocationCoordinate2D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11250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经纬度</a:t>
            </a: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5480416" y="1356108"/>
            <a:ext cx="3563687" cy="4874956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本初子午线</a:t>
            </a: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zh-CN" altLang="en-US" sz="1600" dirty="0"/>
              <a:t>穿过英国伦敦格林文治天文台</a:t>
            </a: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zh-CN" altLang="en-US" sz="1600" dirty="0"/>
              <a:t>往东边（右边）走，是东经（</a:t>
            </a:r>
            <a:r>
              <a:rPr lang="en-US" altLang="zh-CN" sz="1600" dirty="0"/>
              <a:t>E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zh-CN" altLang="en-US" sz="1600" dirty="0"/>
              <a:t>往西边（左边）走，是西经（</a:t>
            </a:r>
            <a:r>
              <a:rPr lang="en-US" altLang="zh-CN" sz="1600" dirty="0"/>
              <a:t>W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zh-CN" altLang="en-US" sz="1600" dirty="0"/>
              <a:t>东西经各</a:t>
            </a:r>
            <a:r>
              <a:rPr lang="en-US" altLang="zh-CN" sz="1600" dirty="0"/>
              <a:t>180°</a:t>
            </a:r>
            <a:r>
              <a:rPr lang="zh-CN" altLang="en-US" sz="1600" dirty="0"/>
              <a:t>，总共</a:t>
            </a:r>
            <a:r>
              <a:rPr lang="en-US" altLang="zh-CN" sz="1600" dirty="0"/>
              <a:t>360°</a:t>
            </a:r>
          </a:p>
          <a:p>
            <a:pPr>
              <a:buFont typeface="Wingdings" charset="2"/>
              <a:buChar char="p"/>
            </a:pPr>
            <a:endParaRPr lang="en-US" altLang="zh-CN" sz="1600" dirty="0"/>
          </a:p>
          <a:p>
            <a:r>
              <a:rPr lang="zh-CN" altLang="en-US" sz="1600" dirty="0"/>
              <a:t>赤道</a:t>
            </a: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zh-CN" altLang="en-US" sz="1600" dirty="0"/>
              <a:t>往北边（上边）走，是北纬（</a:t>
            </a:r>
            <a:r>
              <a:rPr lang="en-US" altLang="zh-CN" sz="1600" dirty="0"/>
              <a:t>N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zh-CN" altLang="en-US" sz="1600" dirty="0"/>
              <a:t>往南边（下边）走，是南纬（</a:t>
            </a:r>
            <a:r>
              <a:rPr lang="en-US" altLang="zh-CN" sz="1600" dirty="0"/>
              <a:t>S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zh-CN" altLang="en-US" sz="1600" dirty="0"/>
              <a:t>南北纬各</a:t>
            </a:r>
            <a:r>
              <a:rPr lang="en-US" altLang="zh-CN" sz="1600" dirty="0"/>
              <a:t>90°</a:t>
            </a:r>
            <a:r>
              <a:rPr lang="zh-CN" altLang="en-US" sz="1600" dirty="0"/>
              <a:t>，总共</a:t>
            </a:r>
            <a:r>
              <a:rPr lang="en-US" altLang="zh-CN" sz="1600" dirty="0"/>
              <a:t>180°</a:t>
            </a:r>
          </a:p>
          <a:p>
            <a:pPr>
              <a:buFont typeface="Wingdings" charset="2"/>
              <a:buChar char="p"/>
            </a:pPr>
            <a:endParaRPr lang="en-US" altLang="zh-CN" sz="1600" dirty="0"/>
          </a:p>
          <a:p>
            <a:r>
              <a:rPr lang="zh-CN" altLang="en-US" sz="1600" dirty="0"/>
              <a:t>横跨经度</a:t>
            </a:r>
            <a:r>
              <a:rPr lang="en-US" altLang="zh-CN" sz="1600" dirty="0"/>
              <a:t>\</a:t>
            </a:r>
            <a:r>
              <a:rPr lang="zh-CN" altLang="en-US" sz="1600" dirty="0"/>
              <a:t>纬度越大（</a:t>
            </a:r>
            <a:r>
              <a:rPr lang="en-US" altLang="zh-CN" sz="1600" dirty="0"/>
              <a:t>1°</a:t>
            </a:r>
            <a:r>
              <a:rPr lang="zh-CN" altLang="en-US" sz="1600" dirty="0"/>
              <a:t> </a:t>
            </a:r>
            <a:r>
              <a:rPr lang="en-US" altLang="zh-CN" sz="1600" dirty="0"/>
              <a:t>≈</a:t>
            </a:r>
            <a:r>
              <a:rPr lang="zh-CN" altLang="en-US" sz="1600" dirty="0"/>
              <a:t> </a:t>
            </a:r>
            <a:r>
              <a:rPr lang="en-US" altLang="zh-CN" sz="1600" dirty="0"/>
              <a:t>111km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zh-CN" altLang="en-US" sz="1600" dirty="0"/>
              <a:t>表示的范围就越大</a:t>
            </a: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zh-CN" altLang="en-US" sz="1600" dirty="0"/>
              <a:t>在地图上看到的东西就越小</a:t>
            </a:r>
            <a:endParaRPr lang="en-US" altLang="zh-CN" sz="1600" dirty="0"/>
          </a:p>
          <a:p>
            <a:pPr>
              <a:buFont typeface="Wingdings" charset="2"/>
              <a:buChar char="p"/>
            </a:pPr>
            <a:endParaRPr lang="en-US" altLang="zh-CN" sz="1600" dirty="0"/>
          </a:p>
        </p:txBody>
      </p:sp>
      <p:pic>
        <p:nvPicPr>
          <p:cNvPr id="4" name="图片 3" descr="W02012092038143869331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4" y="1436706"/>
            <a:ext cx="5276850" cy="3771900"/>
          </a:xfrm>
          <a:prstGeom prst="rect">
            <a:avLst/>
          </a:prstGeom>
        </p:spPr>
      </p:pic>
      <p:cxnSp>
        <p:nvCxnSpPr>
          <p:cNvPr id="7" name="直线连接符 6"/>
          <p:cNvCxnSpPr/>
          <p:nvPr/>
        </p:nvCxnSpPr>
        <p:spPr>
          <a:xfrm>
            <a:off x="2839884" y="1365363"/>
            <a:ext cx="0" cy="384324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773044" y="5284479"/>
            <a:ext cx="2247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0°</a:t>
            </a:r>
            <a:r>
              <a:rPr kumimoji="1" lang="zh-CN" altLang="en-US"/>
              <a:t>经线，本初子午线</a:t>
            </a:r>
          </a:p>
        </p:txBody>
      </p:sp>
      <p:cxnSp>
        <p:nvCxnSpPr>
          <p:cNvPr id="17" name="直线连接符 16"/>
          <p:cNvCxnSpPr/>
          <p:nvPr/>
        </p:nvCxnSpPr>
        <p:spPr>
          <a:xfrm flipV="1">
            <a:off x="28542" y="3196239"/>
            <a:ext cx="5480416" cy="28537"/>
          </a:xfrm>
          <a:prstGeom prst="line">
            <a:avLst/>
          </a:prstGeom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2813" y="27983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赤道</a:t>
            </a:r>
          </a:p>
        </p:txBody>
      </p:sp>
    </p:spTree>
    <p:extLst>
      <p:ext uri="{BB962C8B-B14F-4D97-AF65-F5344CB8AC3E}">
        <p14:creationId xmlns:p14="http://schemas.microsoft.com/office/powerpoint/2010/main" val="388195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天朝经纬度</a:t>
            </a:r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02845"/>
              </p:ext>
            </p:extLst>
          </p:nvPr>
        </p:nvGraphicFramePr>
        <p:xfrm>
          <a:off x="457200" y="3415624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城市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经度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纬度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北京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 dirty="0"/>
                        <a:t>E116°28'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/>
                        <a:t>N39°54'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广州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/>
                        <a:t>E113°15'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/>
                        <a:t>N23°08'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成都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/>
                        <a:t>E104°05'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/>
                        <a:t>N30°39'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上海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/>
                        <a:t>E121°29'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/>
                        <a:t>N31°14'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深圳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E</a:t>
                      </a:r>
                      <a:r>
                        <a:rPr lang="fr-FR" altLang="zh-CN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113°46'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N</a:t>
                      </a:r>
                      <a:r>
                        <a:rPr lang="fr-FR" altLang="zh-CN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22°27'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武汉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/>
                        <a:t>E114°21'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 dirty="0"/>
                        <a:t>N30°37'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郑州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/>
                        <a:t>E113°42'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CN" dirty="0"/>
                        <a:t>N34°48'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内容占位符 2"/>
          <p:cNvSpPr txBox="1">
            <a:spLocks/>
          </p:cNvSpPr>
          <p:nvPr/>
        </p:nvSpPr>
        <p:spPr>
          <a:xfrm>
            <a:off x="457200" y="1374831"/>
            <a:ext cx="8229600" cy="1892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>
              <a:buFont typeface="Wingdings" charset="2"/>
              <a:buChar char="n"/>
            </a:pPr>
            <a:r>
              <a:rPr kumimoji="1" lang="zh-CN" altLang="en-US" sz="1600" dirty="0"/>
              <a:t>天朝</a:t>
            </a:r>
            <a:r>
              <a:rPr lang="zh-CN" altLang="en-US" sz="1600"/>
              <a:t>的经纬度范围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TW" altLang="en-US" sz="1600"/>
              <a:t>纬度范围：</a:t>
            </a:r>
            <a:r>
              <a:rPr lang="en-US" altLang="zh-CN" sz="1600"/>
              <a:t>N</a:t>
            </a:r>
            <a:r>
              <a:rPr lang="zh-CN" altLang="en-US" sz="1600"/>
              <a:t> </a:t>
            </a:r>
            <a:r>
              <a:rPr lang="en-US" altLang="zh-TW" sz="1600"/>
              <a:t>3°51′</a:t>
            </a:r>
            <a:r>
              <a:rPr lang="zh-TW" altLang="en-US" sz="1600"/>
              <a:t> </a:t>
            </a:r>
            <a:r>
              <a:rPr lang="en-US" altLang="zh-TW" sz="1600"/>
              <a:t>~</a:t>
            </a:r>
            <a:r>
              <a:rPr lang="zh-CN" altLang="en-US" sz="1600"/>
              <a:t>  </a:t>
            </a:r>
            <a:r>
              <a:rPr lang="en-US" altLang="zh-CN" sz="1600"/>
              <a:t>N</a:t>
            </a:r>
            <a:r>
              <a:rPr lang="zh-CN" altLang="en-US" sz="1600"/>
              <a:t> </a:t>
            </a:r>
            <a:r>
              <a:rPr lang="en-US" altLang="zh-TW" sz="1600"/>
              <a:t>53°33′</a:t>
            </a:r>
          </a:p>
          <a:p>
            <a:pPr>
              <a:buFont typeface="Wingdings" charset="2"/>
              <a:buChar char="p"/>
            </a:pPr>
            <a:r>
              <a:rPr lang="zh-TW" altLang="en-US" sz="1600"/>
              <a:t>经度范围：</a:t>
            </a:r>
            <a:r>
              <a:rPr lang="en-US" altLang="zh-CN" sz="1600"/>
              <a:t>E</a:t>
            </a:r>
            <a:r>
              <a:rPr lang="zh-CN" altLang="en-US" sz="1600"/>
              <a:t> </a:t>
            </a:r>
            <a:r>
              <a:rPr lang="en-US" altLang="zh-TW" sz="1600"/>
              <a:t>73°33′</a:t>
            </a:r>
            <a:r>
              <a:rPr lang="zh-CN" altLang="en-US" sz="1600"/>
              <a:t> </a:t>
            </a:r>
            <a:r>
              <a:rPr lang="zh-TW" altLang="en-US" sz="1600"/>
              <a:t>~  </a:t>
            </a:r>
            <a:r>
              <a:rPr lang="en-US" altLang="zh-CN" sz="1600"/>
              <a:t>E</a:t>
            </a:r>
            <a:r>
              <a:rPr lang="zh-CN" altLang="en-US" sz="1600"/>
              <a:t> </a:t>
            </a:r>
            <a:r>
              <a:rPr lang="en-US" altLang="zh-TW" sz="1600"/>
              <a:t>135°05′</a:t>
            </a:r>
          </a:p>
          <a:p>
            <a:pPr>
              <a:buFont typeface="Wingdings" charset="2"/>
              <a:buChar char="p"/>
            </a:pPr>
            <a:endParaRPr lang="en-US" altLang="zh-CN" sz="1600"/>
          </a:p>
          <a:p>
            <a:r>
              <a:rPr kumimoji="1" lang="zh-CN" altLang="en-US" sz="1600" dirty="0"/>
              <a:t>天朝</a:t>
            </a:r>
            <a:r>
              <a:rPr lang="zh-CN" altLang="en-US" sz="1600"/>
              <a:t>部分城市的经纬度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51172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模拟位置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374830"/>
            <a:ext cx="8229600" cy="822583"/>
          </a:xfrm>
        </p:spPr>
        <p:txBody>
          <a:bodyPr>
            <a:normAutofit/>
          </a:bodyPr>
          <a:lstStyle/>
          <a:p>
            <a:r>
              <a:rPr lang="zh-CN" altLang="en-US" sz="1800"/>
              <a:t>如果是模拟器，需要设置模拟位置（经纬度）</a:t>
            </a:r>
            <a:endParaRPr lang="en-US" altLang="zh-CN" sz="1800"/>
          </a:p>
          <a:p>
            <a:r>
              <a:rPr lang="zh-CN" altLang="en-US" sz="1800"/>
              <a:t>天朝帝都的经纬度是：北纬</a:t>
            </a:r>
            <a:r>
              <a:rPr lang="en-US" altLang="zh-CN" sz="1800"/>
              <a:t>40°</a:t>
            </a:r>
            <a:r>
              <a:rPr lang="zh-CN" altLang="en-US" sz="1800"/>
              <a:t>，东经</a:t>
            </a:r>
            <a:r>
              <a:rPr lang="en-US" altLang="zh-CN" sz="1800"/>
              <a:t>116°</a:t>
            </a:r>
            <a:endParaRPr lang="en-US" altLang="zh-TW" sz="1800"/>
          </a:p>
        </p:txBody>
      </p:sp>
      <p:pic>
        <p:nvPicPr>
          <p:cNvPr id="7" name="图片 6" descr="QQ20140528-6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5" y="2354371"/>
            <a:ext cx="5181294" cy="371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3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CLGeocoder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98910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600" dirty="0"/>
              <a:t>使用</a:t>
            </a:r>
            <a:r>
              <a:rPr lang="en-US" altLang="zh-CN" sz="1600" dirty="0" err="1">
                <a:solidFill>
                  <a:srgbClr val="5C2699"/>
                </a:solidFill>
                <a:latin typeface="Menlo-Regular"/>
              </a:rPr>
              <a:t>CLGeocoder</a:t>
            </a:r>
            <a:r>
              <a:rPr lang="zh-CN" altLang="en-US" sz="1600" dirty="0"/>
              <a:t>可以完成“地理编码”和“反地理编码”</a:t>
            </a: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zh-CN" altLang="en-US" sz="1600" dirty="0"/>
              <a:t>地理编码：根据给定的地名，获得具体的位置信息（比如经纬度、地址的全称等）</a:t>
            </a: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zh-CN" altLang="en-US" sz="1600" dirty="0"/>
              <a:t>反地理编码：根据给定的经纬度，获得具体的位置信息</a:t>
            </a:r>
            <a:endParaRPr lang="en-US" altLang="zh-CN" sz="1600" dirty="0"/>
          </a:p>
          <a:p>
            <a:pPr>
              <a:buFont typeface="Wingdings" charset="2"/>
              <a:buChar char="p"/>
            </a:pPr>
            <a:endParaRPr lang="en-US" altLang="zh-CN" sz="1600" dirty="0"/>
          </a:p>
          <a:p>
            <a:pPr>
              <a:buFont typeface="Wingdings" charset="2"/>
              <a:buChar char="n"/>
            </a:pPr>
            <a:r>
              <a:rPr lang="zh-CN" altLang="en-US" sz="1600" dirty="0"/>
              <a:t>地理编码方法</a:t>
            </a: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geocodeAddressString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1600" dirty="0" err="1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addressString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completionHandler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1600" dirty="0" err="1">
                <a:solidFill>
                  <a:srgbClr val="5C2699"/>
                </a:solidFill>
                <a:latin typeface="Menlo-Regular"/>
              </a:rPr>
              <a:t>CLGeocodeCompletionHandler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completionHandler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p"/>
            </a:pPr>
            <a:endParaRPr lang="en-US" altLang="zh-CN" sz="1600" dirty="0"/>
          </a:p>
          <a:p>
            <a:pPr>
              <a:buFont typeface="Wingdings" charset="2"/>
              <a:buChar char="n"/>
            </a:pPr>
            <a:r>
              <a:rPr lang="zh-CN" altLang="en-US" sz="1600" dirty="0"/>
              <a:t>反地理编码方法</a:t>
            </a: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reverseGeocodeLocation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1600" dirty="0" err="1">
                <a:solidFill>
                  <a:srgbClr val="5C2699"/>
                </a:solidFill>
                <a:latin typeface="Menlo-Regular"/>
              </a:rPr>
              <a:t>CLLocation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*)location 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completionHandler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1600" dirty="0" err="1">
                <a:solidFill>
                  <a:srgbClr val="5C2699"/>
                </a:solidFill>
                <a:latin typeface="Menlo-Regular"/>
              </a:rPr>
              <a:t>CLGeocodeCompletionHandler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completionHandler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76894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CLGeocodeCompletionHandler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98910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/>
              <a:t>当地理</a:t>
            </a:r>
            <a:r>
              <a:rPr lang="en-US" altLang="zh-CN" sz="1800"/>
              <a:t>\</a:t>
            </a:r>
            <a:r>
              <a:rPr lang="zh-CN" altLang="en-US" sz="1800"/>
              <a:t>反地理编码完成时，就会调用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CLGeocodeCompletionHandler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(^CLGeocodeCompletionHandler)(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*placemarks, 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*error);</a:t>
            </a:r>
          </a:p>
          <a:p>
            <a:pPr>
              <a:buFont typeface="Wingdings" charset="2"/>
              <a:buChar char="p"/>
            </a:pPr>
            <a:r>
              <a:rPr lang="zh-CN" altLang="en-US" sz="1800"/>
              <a:t>这个</a:t>
            </a:r>
            <a:r>
              <a:rPr lang="en-US" altLang="zh-CN" sz="1800"/>
              <a:t>block</a:t>
            </a:r>
            <a:r>
              <a:rPr lang="zh-CN" altLang="en-US" sz="1800"/>
              <a:t>传递</a:t>
            </a:r>
            <a:r>
              <a:rPr lang="en-US" altLang="zh-CN" sz="1800"/>
              <a:t>2</a:t>
            </a:r>
            <a:r>
              <a:rPr lang="zh-CN" altLang="en-US" sz="1800"/>
              <a:t>个参数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error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zh-CN" altLang="en-US" sz="1800"/>
              <a:t>：当编码出错时（比如编码不出具体的信息）有值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placemarks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zh-CN" altLang="en-US" sz="1800"/>
              <a:t>：里面装着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CLPlacemark</a:t>
            </a:r>
            <a:r>
              <a:rPr lang="zh-CN" altLang="en-US" sz="1800"/>
              <a:t>对象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5005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CLPlacemark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14061" y="1374831"/>
            <a:ext cx="8705173" cy="4989108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n"/>
            </a:pPr>
            <a:r>
              <a:rPr lang="en-US" altLang="zh-CN" sz="1600" dirty="0" err="1">
                <a:solidFill>
                  <a:srgbClr val="5C2699"/>
                </a:solidFill>
                <a:latin typeface="Menlo-Regular"/>
              </a:rPr>
              <a:t>CLPlacemark</a:t>
            </a:r>
            <a:r>
              <a:rPr lang="zh-CN" altLang="en-US" sz="1600" dirty="0"/>
              <a:t>的字面意思是地标，封装详细的地址位置信息</a:t>
            </a: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600" dirty="0" err="1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 dirty="0" err="1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 err="1">
                <a:solidFill>
                  <a:srgbClr val="5C2699"/>
                </a:solidFill>
                <a:latin typeface="Menlo-Regular"/>
              </a:rPr>
              <a:t>CLLocation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*location;</a:t>
            </a:r>
          </a:p>
          <a:p>
            <a:pPr>
              <a:buFont typeface="Wingdings" charset="2"/>
              <a:buChar char="ü"/>
            </a:pPr>
            <a:r>
              <a:rPr lang="zh-CN" altLang="en-US" sz="1600" dirty="0"/>
              <a:t>地理位置</a:t>
            </a:r>
            <a:endParaRPr lang="en-US" altLang="zh-CN" sz="1600" dirty="0"/>
          </a:p>
          <a:p>
            <a:pPr>
              <a:buFont typeface="Wingdings" charset="2"/>
              <a:buChar char="ü"/>
            </a:pP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600" dirty="0" err="1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 dirty="0" err="1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 err="1">
                <a:solidFill>
                  <a:srgbClr val="5C2699"/>
                </a:solidFill>
                <a:latin typeface="Menlo-Regular"/>
              </a:rPr>
              <a:t>CLRegion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*region;</a:t>
            </a:r>
          </a:p>
          <a:p>
            <a:pPr>
              <a:buFont typeface="Wingdings" charset="2"/>
              <a:buChar char="ü"/>
            </a:pPr>
            <a:r>
              <a:rPr lang="zh-CN" altLang="en-US" sz="1600" dirty="0"/>
              <a:t>区域</a:t>
            </a:r>
            <a:endParaRPr lang="en-US" altLang="zh-CN" sz="1600" dirty="0"/>
          </a:p>
          <a:p>
            <a:pPr>
              <a:buFont typeface="Wingdings" charset="2"/>
              <a:buChar char="ü"/>
            </a:pP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600" dirty="0" err="1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 dirty="0" err="1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 err="1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addressDictionary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ü"/>
            </a:pPr>
            <a:r>
              <a:rPr lang="zh-CN" altLang="en-US" sz="1600" dirty="0"/>
              <a:t>详细的地址信息</a:t>
            </a:r>
            <a:endParaRPr lang="en-US" altLang="zh-CN" sz="1600" dirty="0"/>
          </a:p>
          <a:p>
            <a:pPr>
              <a:buFont typeface="Wingdings" charset="2"/>
              <a:buChar char="ü"/>
            </a:pP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600" dirty="0" err="1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 dirty="0" err="1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 err="1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*name;</a:t>
            </a:r>
          </a:p>
          <a:p>
            <a:pPr>
              <a:buFont typeface="Wingdings" charset="2"/>
              <a:buChar char="ü"/>
            </a:pPr>
            <a:r>
              <a:rPr lang="zh-CN" altLang="en-US" sz="1600" dirty="0"/>
              <a:t>地址名称</a:t>
            </a:r>
            <a:endParaRPr lang="en-US" altLang="zh-CN" sz="1600" dirty="0"/>
          </a:p>
          <a:p>
            <a:pPr>
              <a:buFont typeface="Wingdings" charset="2"/>
              <a:buChar char="ü"/>
            </a:pP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600" dirty="0" err="1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 dirty="0" err="1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 err="1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*locality;</a:t>
            </a:r>
          </a:p>
          <a:p>
            <a:pPr>
              <a:buFont typeface="Wingdings" charset="2"/>
              <a:buChar char="ü"/>
            </a:pPr>
            <a:r>
              <a:rPr lang="zh-CN" altLang="en-US" sz="1600" dirty="0"/>
              <a:t>城市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96535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0"/>
          <p:cNvGrpSpPr/>
          <p:nvPr/>
        </p:nvGrpSpPr>
        <p:grpSpPr>
          <a:xfrm>
            <a:off x="2178773" y="1568874"/>
            <a:ext cx="5088263" cy="2409347"/>
            <a:chOff x="-74702" y="1288720"/>
            <a:chExt cx="5088263" cy="2409347"/>
          </a:xfrm>
        </p:grpSpPr>
        <p:sp>
          <p:nvSpPr>
            <p:cNvPr id="4" name="矩形 3"/>
            <p:cNvSpPr/>
            <p:nvPr/>
          </p:nvSpPr>
          <p:spPr>
            <a:xfrm>
              <a:off x="-74702" y="1288720"/>
              <a:ext cx="3520335" cy="2409347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/>
                <a:t>CLLocation</a:t>
              </a:r>
              <a:r>
                <a:rPr kumimoji="1" lang="zh-CN" altLang="zh-CN" dirty="0"/>
                <a:t> </a:t>
              </a:r>
              <a:r>
                <a:rPr kumimoji="1" lang="en-US" altLang="zh-CN" dirty="0" smtClean="0"/>
                <a:t>-</a:t>
              </a:r>
              <a:r>
                <a:rPr kumimoji="1" lang="zh-CN" altLang="en-US" dirty="0" smtClean="0"/>
                <a:t> 位置</a:t>
              </a:r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186755" y="2008242"/>
              <a:ext cx="2913381" cy="513621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5C2699"/>
                  </a:solidFill>
                  <a:latin typeface="Menlo-Regular"/>
                </a:rPr>
                <a:t>CLLocationCoordinate2D</a:t>
              </a:r>
              <a:r>
                <a:rPr lang="en-US" altLang="zh-CN" sz="1400" dirty="0">
                  <a:solidFill>
                    <a:srgbClr val="000000"/>
                  </a:solidFill>
                  <a:latin typeface="Menlo-Regular"/>
                </a:rPr>
                <a:t> coordinate</a:t>
              </a:r>
              <a:endParaRPr kumimoji="1" lang="zh-CN" altLang="en-US" sz="1400" dirty="0"/>
            </a:p>
          </p:txBody>
        </p:sp>
        <p:cxnSp>
          <p:nvCxnSpPr>
            <p:cNvPr id="8" name="直线箭头连接符 7"/>
            <p:cNvCxnSpPr>
              <a:stCxn id="5" idx="3"/>
              <a:endCxn id="6" idx="1"/>
            </p:cNvCxnSpPr>
            <p:nvPr/>
          </p:nvCxnSpPr>
          <p:spPr>
            <a:xfrm>
              <a:off x="3100136" y="2265053"/>
              <a:ext cx="1179554" cy="929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箭头连接符 11"/>
            <p:cNvCxnSpPr>
              <a:stCxn id="16" idx="3"/>
              <a:endCxn id="10" idx="1"/>
            </p:cNvCxnSpPr>
            <p:nvPr/>
          </p:nvCxnSpPr>
          <p:spPr>
            <a:xfrm>
              <a:off x="3100136" y="3030359"/>
              <a:ext cx="1913425" cy="6677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186755" y="2773548"/>
              <a:ext cx="2913381" cy="513621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rgbClr val="5C2699"/>
                  </a:solidFill>
                  <a:latin typeface="Menlo-Regular"/>
                </a:rPr>
                <a:t>CLLocationDistance</a:t>
              </a:r>
              <a:r>
                <a:rPr lang="en-US" altLang="zh-CN" sz="1400" dirty="0">
                  <a:solidFill>
                    <a:srgbClr val="000000"/>
                  </a:solidFill>
                  <a:latin typeface="Menlo-Regular"/>
                </a:rPr>
                <a:t> altitude</a:t>
              </a:r>
              <a:endParaRPr kumimoji="1" lang="zh-CN" altLang="en-US" sz="1400" dirty="0"/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6533165" y="1965762"/>
            <a:ext cx="3741444" cy="2261420"/>
            <a:chOff x="4279690" y="1685608"/>
            <a:chExt cx="3741444" cy="2261420"/>
          </a:xfrm>
        </p:grpSpPr>
        <p:sp>
          <p:nvSpPr>
            <p:cNvPr id="6" name="矩形 5"/>
            <p:cNvSpPr/>
            <p:nvPr/>
          </p:nvSpPr>
          <p:spPr>
            <a:xfrm>
              <a:off x="4279690" y="1685608"/>
              <a:ext cx="3741444" cy="1344751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 err="1">
                  <a:solidFill>
                    <a:srgbClr val="AA0D91"/>
                  </a:solidFill>
                  <a:latin typeface="Menlo-Regular"/>
                </a:rPr>
                <a:t>typedef</a:t>
              </a:r>
              <a:r>
                <a:rPr lang="en-US" altLang="zh-CN" sz="1400" dirty="0">
                  <a:solidFill>
                    <a:srgbClr val="000000"/>
                  </a:solidFill>
                  <a:latin typeface="Menlo-Regular"/>
                </a:rPr>
                <a:t> </a:t>
              </a:r>
              <a:r>
                <a:rPr lang="en-US" altLang="zh-CN" sz="1400" dirty="0" err="1">
                  <a:solidFill>
                    <a:srgbClr val="AA0D91"/>
                  </a:solidFill>
                  <a:latin typeface="Menlo-Regular"/>
                </a:rPr>
                <a:t>struct</a:t>
              </a:r>
              <a:r>
                <a:rPr lang="en-US" altLang="zh-CN" sz="1400" dirty="0">
                  <a:solidFill>
                    <a:srgbClr val="000000"/>
                  </a:solidFill>
                  <a:latin typeface="Menlo-Regular"/>
                </a:rPr>
                <a:t> {</a:t>
              </a:r>
            </a:p>
            <a:p>
              <a:r>
                <a:rPr lang="en-US" altLang="zh-CN" sz="1400" dirty="0">
                  <a:solidFill>
                    <a:srgbClr val="000000"/>
                  </a:solidFill>
                  <a:latin typeface="Menlo-Regular"/>
                </a:rPr>
                <a:t>	</a:t>
              </a:r>
              <a:r>
                <a:rPr lang="en-US" altLang="zh-CN" sz="1400" dirty="0" err="1">
                  <a:solidFill>
                    <a:srgbClr val="5C2699"/>
                  </a:solidFill>
                  <a:latin typeface="Menlo-Regular"/>
                </a:rPr>
                <a:t>CLLocationDegrees</a:t>
              </a:r>
              <a:r>
                <a:rPr lang="en-US" altLang="zh-CN" sz="1400" dirty="0">
                  <a:solidFill>
                    <a:srgbClr val="000000"/>
                  </a:solidFill>
                  <a:latin typeface="Menlo-Regular"/>
                </a:rPr>
                <a:t> latitude;</a:t>
              </a:r>
            </a:p>
            <a:p>
              <a:r>
                <a:rPr lang="en-US" altLang="zh-CN" sz="1400" dirty="0">
                  <a:solidFill>
                    <a:srgbClr val="000000"/>
                  </a:solidFill>
                  <a:latin typeface="Menlo-Regular"/>
                </a:rPr>
                <a:t>	</a:t>
              </a:r>
              <a:r>
                <a:rPr lang="en-US" altLang="zh-CN" sz="1400" dirty="0" err="1">
                  <a:solidFill>
                    <a:srgbClr val="5C2699"/>
                  </a:solidFill>
                  <a:latin typeface="Menlo-Regular"/>
                </a:rPr>
                <a:t>CLLocationDegrees</a:t>
              </a:r>
              <a:r>
                <a:rPr lang="en-US" altLang="zh-CN" sz="1400" dirty="0">
                  <a:solidFill>
                    <a:srgbClr val="000000"/>
                  </a:solidFill>
                  <a:latin typeface="Menlo-Regular"/>
                </a:rPr>
                <a:t> longitude;</a:t>
              </a:r>
            </a:p>
            <a:p>
              <a:r>
                <a:rPr lang="en-US" altLang="zh-CN" sz="1400" dirty="0">
                  <a:solidFill>
                    <a:srgbClr val="000000"/>
                  </a:solidFill>
                  <a:latin typeface="Menlo-Regular"/>
                </a:rPr>
                <a:t>} CLLocationCoordinate2D;</a:t>
              </a:r>
              <a:endParaRPr kumimoji="1" lang="zh-CN" altLang="en-US" sz="14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013561" y="3449106"/>
              <a:ext cx="2034050" cy="497922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AA0D91"/>
                  </a:solidFill>
                  <a:latin typeface="Menlo-Regular"/>
                </a:rPr>
                <a:t>double</a:t>
              </a:r>
              <a:endParaRPr kumimoji="1" lang="zh-CN" altLang="en-US" sz="1400" b="1" dirty="0"/>
            </a:p>
          </p:txBody>
        </p:sp>
        <p:cxnSp>
          <p:nvCxnSpPr>
            <p:cNvPr id="14" name="直线箭头连接符 13"/>
            <p:cNvCxnSpPr>
              <a:endCxn id="10" idx="0"/>
            </p:cNvCxnSpPr>
            <p:nvPr/>
          </p:nvCxnSpPr>
          <p:spPr>
            <a:xfrm flipH="1">
              <a:off x="6030586" y="2357984"/>
              <a:ext cx="879355" cy="10911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/>
            <p:cNvCxnSpPr>
              <a:endCxn id="10" idx="3"/>
            </p:cNvCxnSpPr>
            <p:nvPr/>
          </p:nvCxnSpPr>
          <p:spPr>
            <a:xfrm flipH="1">
              <a:off x="7047611" y="2521863"/>
              <a:ext cx="497298" cy="11762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 31"/>
          <p:cNvGrpSpPr/>
          <p:nvPr/>
        </p:nvGrpSpPr>
        <p:grpSpPr>
          <a:xfrm>
            <a:off x="-1768102" y="1597343"/>
            <a:ext cx="6200350" cy="2409347"/>
            <a:chOff x="-4021577" y="1317189"/>
            <a:chExt cx="6200350" cy="2409347"/>
          </a:xfrm>
        </p:grpSpPr>
        <p:sp>
          <p:nvSpPr>
            <p:cNvPr id="22" name="矩形 21"/>
            <p:cNvSpPr/>
            <p:nvPr/>
          </p:nvSpPr>
          <p:spPr>
            <a:xfrm>
              <a:off x="-4021577" y="1317189"/>
              <a:ext cx="3520335" cy="2409347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/>
                <a:t>CLPlacemark</a:t>
              </a:r>
              <a:r>
                <a:rPr kumimoji="1" lang="zh-CN" altLang="zh-CN" dirty="0" smtClean="0"/>
                <a:t> </a:t>
              </a:r>
              <a:r>
                <a:rPr kumimoji="1" lang="en-US" altLang="zh-CN" dirty="0" smtClean="0"/>
                <a:t>–</a:t>
              </a:r>
              <a:r>
                <a:rPr kumimoji="1" lang="zh-CN" altLang="en-US" dirty="0" smtClean="0"/>
                <a:t> 地标</a:t>
              </a:r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-3760120" y="2068650"/>
              <a:ext cx="2913381" cy="513621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rgbClr val="5C2699"/>
                  </a:solidFill>
                  <a:latin typeface="Menlo-Regular"/>
                </a:rPr>
                <a:t>CLLocation</a:t>
              </a:r>
              <a:r>
                <a:rPr lang="en-US" altLang="zh-CN" sz="1400" dirty="0">
                  <a:solidFill>
                    <a:srgbClr val="000000"/>
                  </a:solidFill>
                  <a:latin typeface="Menlo-Regular"/>
                </a:rPr>
                <a:t> *location</a:t>
              </a:r>
              <a:endParaRPr kumimoji="1" lang="zh-CN" altLang="en-US" sz="14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-3760120" y="2914046"/>
              <a:ext cx="2913381" cy="513621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rgbClr val="5C2699"/>
                  </a:solidFill>
                  <a:latin typeface="Menlo-Regular"/>
                </a:rPr>
                <a:t>NSDictionary</a:t>
              </a:r>
              <a:r>
                <a:rPr lang="en-US" altLang="zh-CN" sz="1400" dirty="0">
                  <a:solidFill>
                    <a:srgbClr val="000000"/>
                  </a:solidFill>
                  <a:latin typeface="Menlo-Regular"/>
                </a:rPr>
                <a:t> *</a:t>
              </a:r>
              <a:r>
                <a:rPr lang="en-US" altLang="zh-CN" sz="1400" dirty="0" err="1">
                  <a:solidFill>
                    <a:srgbClr val="000000"/>
                  </a:solidFill>
                  <a:latin typeface="Menlo-Regular"/>
                </a:rPr>
                <a:t>addressDictionary</a:t>
              </a:r>
              <a:endParaRPr kumimoji="1" lang="zh-CN" altLang="en-US" sz="1400" dirty="0"/>
            </a:p>
          </p:txBody>
        </p:sp>
        <p:cxnSp>
          <p:nvCxnSpPr>
            <p:cNvPr id="26" name="直线箭头连接符 25"/>
            <p:cNvCxnSpPr>
              <a:stCxn id="23" idx="3"/>
              <a:endCxn id="4" idx="1"/>
            </p:cNvCxnSpPr>
            <p:nvPr/>
          </p:nvCxnSpPr>
          <p:spPr>
            <a:xfrm>
              <a:off x="-846739" y="2325461"/>
              <a:ext cx="3025512" cy="4480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936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60445"/>
            <a:ext cx="8229600" cy="488922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 dirty="0"/>
              <a:t>在移动互联网时代，移动</a:t>
            </a:r>
            <a:r>
              <a:rPr lang="en-US" altLang="zh-CN" sz="1800" dirty="0"/>
              <a:t>app</a:t>
            </a:r>
            <a:r>
              <a:rPr lang="zh-CN" altLang="en-US" sz="1800" dirty="0"/>
              <a:t>能解决用户的很多生活琐事，比如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周边：找餐馆、</a:t>
            </a:r>
            <a:r>
              <a:rPr lang="zh-CN" altLang="en-US" sz="1800" dirty="0" smtClean="0"/>
              <a:t>找</a:t>
            </a:r>
            <a:r>
              <a:rPr lang="en-US" altLang="zh-CN" sz="1800" dirty="0" smtClean="0"/>
              <a:t>KTV</a:t>
            </a:r>
            <a:r>
              <a:rPr lang="zh-CN" altLang="zh-CN" sz="1800" dirty="0" smtClean="0"/>
              <a:t>、</a:t>
            </a:r>
            <a:r>
              <a:rPr lang="zh-CN" altLang="en-US" sz="1800" dirty="0"/>
              <a:t>找电</a:t>
            </a:r>
            <a:r>
              <a:rPr lang="zh-CN" altLang="en-US" sz="1800" dirty="0" smtClean="0"/>
              <a:t>影院等等</a:t>
            </a:r>
            <a:endParaRPr lang="en-US" altLang="zh-CN" sz="1800" dirty="0" smtClean="0"/>
          </a:p>
          <a:p>
            <a:pPr>
              <a:buFont typeface="Wingdings" charset="2"/>
              <a:buChar char="p"/>
            </a:pPr>
            <a:r>
              <a:rPr lang="zh-CN" altLang="en-US" sz="1800" dirty="0" smtClean="0"/>
              <a:t>导</a:t>
            </a:r>
            <a:r>
              <a:rPr lang="zh-CN" altLang="en-US" sz="1800" dirty="0"/>
              <a:t>航</a:t>
            </a:r>
            <a:r>
              <a:rPr lang="zh-CN" altLang="en-US" sz="1800" dirty="0" smtClean="0"/>
              <a:t>：根据用户设定的起点和终点，进行路线规划，并指引用户如何到达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>
              <a:buFont typeface="Wingdings" charset="2"/>
              <a:buChar char="n"/>
            </a:pPr>
            <a:r>
              <a:rPr lang="zh-CN" altLang="en-US" sz="1800" dirty="0"/>
              <a:t>在上述应用中，</a:t>
            </a:r>
            <a:r>
              <a:rPr lang="zh-CN" altLang="en-US" sz="1800" dirty="0" smtClean="0"/>
              <a:t>都用到了</a:t>
            </a:r>
            <a:r>
              <a:rPr lang="zh-CN" altLang="en-US" sz="1800" dirty="0">
                <a:solidFill>
                  <a:srgbClr val="FF0000"/>
                </a:solidFill>
              </a:rPr>
              <a:t>定位</a:t>
            </a:r>
            <a:r>
              <a:rPr lang="zh-CN" altLang="en-US" sz="1800" dirty="0" smtClean="0"/>
              <a:t>和</a:t>
            </a:r>
            <a:r>
              <a:rPr lang="zh-CN" altLang="en-US" sz="1800" dirty="0" smtClean="0">
                <a:solidFill>
                  <a:srgbClr val="FF0000"/>
                </a:solidFill>
              </a:rPr>
              <a:t>地图</a:t>
            </a:r>
            <a:r>
              <a:rPr lang="zh-CN" altLang="en-US" sz="1800" dirty="0" smtClean="0"/>
              <a:t>功</a:t>
            </a:r>
            <a:r>
              <a:rPr lang="zh-CN" altLang="en-US" sz="1800" dirty="0"/>
              <a:t>能，在</a:t>
            </a:r>
            <a:r>
              <a:rPr lang="en-US" altLang="zh-CN" sz="1800" dirty="0" err="1"/>
              <a:t>iOS</a:t>
            </a:r>
            <a:r>
              <a:rPr lang="zh-CN" altLang="en-US" sz="1800" dirty="0"/>
              <a:t>开发中，要想加入这</a:t>
            </a:r>
            <a:r>
              <a:rPr lang="en-US" altLang="zh-CN" sz="1800" dirty="0"/>
              <a:t>2</a:t>
            </a:r>
            <a:r>
              <a:rPr lang="zh-CN" altLang="en-US" sz="1800" dirty="0"/>
              <a:t>大功能，必须基于</a:t>
            </a:r>
            <a:r>
              <a:rPr lang="en-US" altLang="zh-CN" sz="1800" dirty="0"/>
              <a:t>2</a:t>
            </a:r>
            <a:r>
              <a:rPr lang="zh-CN" altLang="en-US" sz="1800" dirty="0"/>
              <a:t>个框架进行开发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 dirty="0" err="1" smtClean="0"/>
              <a:t>CoreLocation</a:t>
            </a:r>
            <a:r>
              <a:rPr lang="zh-CN" altLang="en-US" sz="1800" dirty="0" smtClean="0"/>
              <a:t> ：用于</a:t>
            </a:r>
            <a:r>
              <a:rPr lang="zh-CN" altLang="en-US" sz="1800" dirty="0"/>
              <a:t>地理</a:t>
            </a:r>
            <a:r>
              <a:rPr lang="zh-CN" altLang="en-US" sz="1800" dirty="0" smtClean="0"/>
              <a:t>定位，地理编码，区域监听等（</a:t>
            </a:r>
            <a:r>
              <a:rPr lang="zh-CN" altLang="en-US" sz="1800" dirty="0" smtClean="0">
                <a:solidFill>
                  <a:srgbClr val="FF0000"/>
                </a:solidFill>
              </a:rPr>
              <a:t>着重功能实现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>
              <a:buFont typeface="Wingdings" charset="2"/>
              <a:buChar char="p"/>
            </a:pPr>
            <a:r>
              <a:rPr lang="en-US" altLang="zh-CN" sz="1800" dirty="0" err="1" smtClean="0"/>
              <a:t>MapKit</a:t>
            </a:r>
            <a:r>
              <a:rPr lang="zh-CN" altLang="en-US" sz="1800" dirty="0" smtClean="0"/>
              <a:t> </a:t>
            </a:r>
            <a:r>
              <a:rPr lang="zh-CN" altLang="en-US" sz="1800" dirty="0"/>
              <a:t>：用于地图</a:t>
            </a:r>
            <a:r>
              <a:rPr lang="zh-CN" altLang="en-US" sz="1800" dirty="0" smtClean="0"/>
              <a:t>展示，例如大头针，路线、覆盖层展示等（</a:t>
            </a:r>
            <a:r>
              <a:rPr lang="zh-CN" altLang="en-US" sz="1800" dirty="0" smtClean="0">
                <a:solidFill>
                  <a:srgbClr val="FF0000"/>
                </a:solidFill>
              </a:rPr>
              <a:t>着重界面展示</a:t>
            </a:r>
            <a:r>
              <a:rPr lang="zh-CN" altLang="en-US" sz="1800" dirty="0" smtClean="0"/>
              <a:t>）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pPr>
              <a:buFont typeface="Wingdings" charset="2"/>
              <a:buChar char="n"/>
            </a:pPr>
            <a:r>
              <a:rPr lang="zh-CN" altLang="zh-CN" sz="1800" dirty="0"/>
              <a:t>2</a:t>
            </a:r>
            <a:r>
              <a:rPr lang="zh-CN" altLang="en-US" sz="1800" dirty="0"/>
              <a:t>个热门专业术语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 dirty="0"/>
              <a:t>LBS</a:t>
            </a:r>
            <a:r>
              <a:rPr lang="zh-CN" altLang="en-US" sz="1800" dirty="0"/>
              <a:t> ：</a:t>
            </a:r>
            <a:r>
              <a:rPr lang="en-US" altLang="zh-CN" sz="1800" dirty="0"/>
              <a:t>Location</a:t>
            </a:r>
            <a:r>
              <a:rPr lang="zh-CN" altLang="en-US" sz="1800" dirty="0"/>
              <a:t> </a:t>
            </a:r>
            <a:r>
              <a:rPr lang="en-US" altLang="zh-CN" sz="1800" dirty="0"/>
              <a:t>Based</a:t>
            </a:r>
            <a:r>
              <a:rPr lang="zh-CN" altLang="en-US" sz="1800" dirty="0"/>
              <a:t> </a:t>
            </a:r>
            <a:r>
              <a:rPr lang="en-US" altLang="zh-CN" sz="1800" dirty="0"/>
              <a:t>Service</a:t>
            </a:r>
          </a:p>
          <a:p>
            <a:pPr>
              <a:buFont typeface="Wingdings" charset="2"/>
              <a:buChar char="p"/>
            </a:pPr>
            <a:r>
              <a:rPr lang="en-US" altLang="zh-CN" sz="1800" dirty="0" err="1"/>
              <a:t>SoLoMo</a:t>
            </a:r>
            <a:r>
              <a:rPr lang="zh-CN" altLang="en-US" sz="1800" dirty="0"/>
              <a:t> ：</a:t>
            </a:r>
            <a:r>
              <a:rPr lang="en-US" altLang="zh-CN" sz="1800" dirty="0"/>
              <a:t>Social</a:t>
            </a:r>
            <a:r>
              <a:rPr lang="zh-CN" altLang="en-US" sz="1800" dirty="0"/>
              <a:t> </a:t>
            </a:r>
            <a:r>
              <a:rPr lang="en-US" altLang="zh-CN" sz="1800" dirty="0"/>
              <a:t>Local</a:t>
            </a:r>
            <a:r>
              <a:rPr lang="zh-CN" altLang="en-US" sz="1800" dirty="0"/>
              <a:t> </a:t>
            </a:r>
            <a:r>
              <a:rPr lang="en-US" altLang="zh-CN" sz="1800" dirty="0"/>
              <a:t>Mobile</a:t>
            </a:r>
            <a:r>
              <a:rPr lang="zh-CN" altLang="en-US" sz="1800" dirty="0"/>
              <a:t>（索罗门）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9172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CoreLocation</a:t>
            </a:r>
            <a:r>
              <a:rPr kumimoji="1" lang="zh-CN" altLang="en-US" dirty="0"/>
              <a:t>框架的使用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6292"/>
            <a:ext cx="8229600" cy="518887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kumimoji="1" lang="en-US" altLang="zh-CN" sz="1800" dirty="0"/>
              <a:t>CoreLocation</a:t>
            </a:r>
            <a:r>
              <a:rPr lang="zh-CN" altLang="en-US" sz="1800" dirty="0"/>
              <a:t>框架使用前提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 smtClean="0"/>
              <a:t>导入框架（</a:t>
            </a:r>
            <a:r>
              <a:rPr lang="en-US" altLang="zh-CN" sz="1800" dirty="0" smtClean="0"/>
              <a:t>Xcode5.0</a:t>
            </a:r>
            <a:r>
              <a:rPr lang="zh-CN" altLang="en-US" sz="1800" dirty="0" smtClean="0"/>
              <a:t>之后可以省略）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导入主头文件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643820"/>
                </a:solidFill>
                <a:latin typeface="Menlo-Regular"/>
              </a:rPr>
              <a:t>#import 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&lt;</a:t>
            </a:r>
            <a:r>
              <a:rPr lang="en-US" altLang="zh-CN" sz="1800" dirty="0" err="1">
                <a:solidFill>
                  <a:srgbClr val="C41A16"/>
                </a:solidFill>
                <a:latin typeface="Menlo-Regular"/>
              </a:rPr>
              <a:t>CoreLocation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/</a:t>
            </a:r>
            <a:r>
              <a:rPr lang="en-US" altLang="zh-CN" sz="1800" dirty="0" err="1">
                <a:solidFill>
                  <a:srgbClr val="C41A16"/>
                </a:solidFill>
                <a:latin typeface="Menlo-Regular"/>
              </a:rPr>
              <a:t>CoreLocation.h</a:t>
            </a:r>
            <a:r>
              <a:rPr lang="en-US" altLang="zh-CN" sz="1800" dirty="0">
                <a:solidFill>
                  <a:srgbClr val="C41A16"/>
                </a:solidFill>
                <a:latin typeface="Menlo-Regular"/>
              </a:rPr>
              <a:t>&gt;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C41A16"/>
              </a:solidFill>
              <a:latin typeface="Menlo-Regular"/>
            </a:endParaRPr>
          </a:p>
          <a:p>
            <a:r>
              <a:rPr kumimoji="1" lang="en-US" altLang="zh-CN" sz="1800" dirty="0"/>
              <a:t>CoreLocation</a:t>
            </a:r>
            <a:r>
              <a:rPr lang="zh-CN" altLang="en-US" sz="1800" dirty="0"/>
              <a:t>框架使用须知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kumimoji="1" lang="en-US" altLang="zh-CN" sz="1800" dirty="0"/>
              <a:t>CoreLocation</a:t>
            </a:r>
            <a:r>
              <a:rPr lang="zh-CN" altLang="en-US" sz="1800" dirty="0"/>
              <a:t>框架中所有数据类型的前缀都是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CL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kumimoji="1" lang="en-US" altLang="zh-CN" sz="1800" dirty="0"/>
              <a:t>CoreLocation</a:t>
            </a:r>
            <a:r>
              <a:rPr lang="zh-CN" altLang="en-US" sz="1800" dirty="0"/>
              <a:t>中使用</a:t>
            </a:r>
            <a:r>
              <a:rPr lang="en-US" altLang="zh-CN" sz="1800" dirty="0" err="1">
                <a:solidFill>
                  <a:srgbClr val="5C2699"/>
                </a:solidFill>
                <a:latin typeface="Menlo-Regular"/>
              </a:rPr>
              <a:t>CLLocationManager</a:t>
            </a:r>
            <a:r>
              <a:rPr lang="zh-CN" altLang="en-US" sz="1800" dirty="0"/>
              <a:t>对象来做用户定位</a:t>
            </a:r>
            <a:endParaRPr lang="en-US" altLang="zh-CN" sz="1800" dirty="0"/>
          </a:p>
        </p:txBody>
      </p:sp>
      <p:pic>
        <p:nvPicPr>
          <p:cNvPr id="7" name="图片 6" descr="QQ20140528-12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2131353"/>
            <a:ext cx="2089014" cy="94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8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CLLocationManager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6292"/>
            <a:ext cx="8229600" cy="518887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en-US" altLang="zh-CN" sz="1800" dirty="0" err="1">
                <a:solidFill>
                  <a:srgbClr val="5C2699"/>
                </a:solidFill>
                <a:latin typeface="Menlo-Regular"/>
              </a:rPr>
              <a:t>CLLocationManager</a:t>
            </a:r>
            <a:r>
              <a:rPr lang="zh-CN" altLang="en-US" sz="1800" dirty="0"/>
              <a:t>的常用操作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 smtClean="0"/>
              <a:t>开始更新用户位置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 err="1">
                <a:solidFill>
                  <a:srgbClr val="000000"/>
                </a:solidFill>
                <a:latin typeface="Menlo-Regular"/>
              </a:rPr>
              <a:t>startUpdatingLocation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 smtClean="0"/>
              <a:t>停止更新用户位置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800" dirty="0" err="1">
                <a:solidFill>
                  <a:srgbClr val="000000"/>
                </a:solidFill>
                <a:latin typeface="Menlo-Regular"/>
              </a:rPr>
              <a:t>stopUpdatingLocation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ü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 dirty="0"/>
              <a:t>当调用了</a:t>
            </a:r>
            <a:r>
              <a:rPr lang="en-US" altLang="zh-CN" sz="1800" dirty="0" err="1">
                <a:solidFill>
                  <a:srgbClr val="000000"/>
                </a:solidFill>
                <a:latin typeface="Menlo-Regular"/>
              </a:rPr>
              <a:t>startUpdatingLocation</a:t>
            </a:r>
            <a:r>
              <a:rPr lang="zh-CN" altLang="en-US" sz="1800" dirty="0"/>
              <a:t>方法后，就开</a:t>
            </a:r>
            <a:r>
              <a:rPr lang="zh-CN" altLang="en-US" sz="1800" dirty="0" smtClean="0"/>
              <a:t>始不断地请求、刷新用户</a:t>
            </a:r>
            <a:r>
              <a:rPr lang="zh-CN" altLang="en-US" sz="1800" dirty="0"/>
              <a:t>的位置</a:t>
            </a:r>
            <a:r>
              <a:rPr lang="zh-CN" altLang="en-US" sz="1800" dirty="0" smtClean="0"/>
              <a:t>，一旦请求到用户位置就会调</a:t>
            </a:r>
            <a:r>
              <a:rPr lang="zh-CN" altLang="en-US" sz="1800" dirty="0"/>
              <a:t>用代理的下面方法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 err="1">
                <a:solidFill>
                  <a:srgbClr val="000000"/>
                </a:solidFill>
                <a:latin typeface="Menlo-Regular"/>
              </a:rPr>
              <a:t>locationManager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1800" dirty="0" err="1">
                <a:solidFill>
                  <a:srgbClr val="5C2699"/>
                </a:solidFill>
                <a:latin typeface="Menlo-Regular"/>
              </a:rPr>
              <a:t>CLLocationManager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*)manager </a:t>
            </a:r>
            <a:r>
              <a:rPr lang="en-US" altLang="zh-CN" sz="1800" dirty="0" err="1">
                <a:solidFill>
                  <a:srgbClr val="000000"/>
                </a:solidFill>
                <a:latin typeface="Menlo-Regular"/>
              </a:rPr>
              <a:t>didUpdateLocations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1800" dirty="0" err="1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*)locations;</a:t>
            </a:r>
          </a:p>
          <a:p>
            <a:pPr>
              <a:buFont typeface="Wingdings" charset="2"/>
              <a:buChar char="ü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locations</a:t>
            </a:r>
            <a:r>
              <a:rPr lang="zh-CN" altLang="en-US" sz="1800" dirty="0"/>
              <a:t>参数里面装着</a:t>
            </a:r>
            <a:r>
              <a:rPr lang="en-US" altLang="zh-CN" sz="1800" dirty="0" err="1">
                <a:solidFill>
                  <a:srgbClr val="5C2699"/>
                </a:solidFill>
                <a:latin typeface="Menlo-Regular"/>
              </a:rPr>
              <a:t>CLLocation</a:t>
            </a:r>
            <a:r>
              <a:rPr lang="zh-CN" altLang="en-US" sz="1800" dirty="0"/>
              <a:t>对象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62846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CLLocationManager</a:t>
            </a:r>
            <a:r>
              <a:rPr kumimoji="1" lang="zh-CN" altLang="en-US" dirty="0" smtClean="0"/>
              <a:t>补充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6292"/>
            <a:ext cx="8229600" cy="518887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p"/>
            </a:pPr>
            <a:r>
              <a:rPr lang="zh-CN" altLang="en-US" sz="1800" dirty="0"/>
              <a:t>为了严谨起见，最好在使用定位功能之前判断当前应用的定位功能是否可用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 dirty="0" err="1">
                <a:solidFill>
                  <a:srgbClr val="5C2699"/>
                </a:solidFill>
                <a:latin typeface="Menlo-Regular"/>
              </a:rPr>
              <a:t>CLLocationManager</a:t>
            </a:r>
            <a:r>
              <a:rPr lang="zh-CN" altLang="en-US" sz="1800" dirty="0"/>
              <a:t>有个类方法可以判断当前应用的定位功能是否可用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+ 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800" dirty="0" err="1">
                <a:solidFill>
                  <a:srgbClr val="000000"/>
                </a:solidFill>
                <a:latin typeface="Menlo-Regular"/>
              </a:rPr>
              <a:t>locationServicesEnabled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800" dirty="0" smtClean="0">
              <a:solidFill>
                <a:srgbClr val="AA0D91"/>
              </a:solidFill>
              <a:latin typeface="Menlo-Regular"/>
            </a:endParaRPr>
          </a:p>
          <a:p>
            <a:pPr>
              <a:buFont typeface="Wingdings" charset="2"/>
              <a:buChar char="n"/>
            </a:pPr>
            <a:endParaRPr lang="en-US" altLang="zh-CN" sz="1800" dirty="0">
              <a:solidFill>
                <a:srgbClr val="AA0D91"/>
              </a:solidFill>
              <a:latin typeface="Menlo-Regular"/>
            </a:endParaRPr>
          </a:p>
          <a:p>
            <a:pPr>
              <a:buFont typeface="Wingdings" charset="2"/>
              <a:buChar char="n"/>
            </a:pPr>
            <a:r>
              <a:rPr lang="en-US" altLang="zh-CN" sz="18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assign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 err="1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800" dirty="0" err="1">
                <a:solidFill>
                  <a:srgbClr val="5C2699"/>
                </a:solidFill>
                <a:latin typeface="Menlo-Regular"/>
              </a:rPr>
              <a:t>CLLocationDistance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Menlo-Regular"/>
              </a:rPr>
              <a:t>distanceFilter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p"/>
            </a:pPr>
            <a:r>
              <a:rPr lang="en-US" altLang="en-US" sz="1800" dirty="0"/>
              <a:t>每隔多少米定位一次</a:t>
            </a:r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pPr>
              <a:buFont typeface="Wingdings" charset="2"/>
              <a:buChar char="n"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assign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 err="1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800" dirty="0" err="1">
                <a:solidFill>
                  <a:srgbClr val="5C2699"/>
                </a:solidFill>
                <a:latin typeface="Menlo-Regular"/>
              </a:rPr>
              <a:t>CLLocationAccuracy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Menlo-Regular"/>
              </a:rPr>
              <a:t>desiredAccuracy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p"/>
            </a:pPr>
            <a:r>
              <a:rPr lang="en-US" altLang="en-US" sz="1800" dirty="0"/>
              <a:t>定位</a:t>
            </a:r>
            <a:r>
              <a:rPr lang="zh-CN" altLang="en-US" sz="1800" dirty="0"/>
              <a:t>精确度（越精确就越耗电）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3314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CLLocation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346292"/>
            <a:ext cx="8229600" cy="5160335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n"/>
            </a:pPr>
            <a:r>
              <a:rPr lang="en-US" altLang="zh-CN" sz="1600" dirty="0" err="1">
                <a:solidFill>
                  <a:srgbClr val="5C2699"/>
                </a:solidFill>
                <a:latin typeface="Menlo-Regular"/>
              </a:rPr>
              <a:t>CLLocation</a:t>
            </a:r>
            <a:r>
              <a:rPr lang="zh-CN" altLang="en-US" sz="1600" dirty="0"/>
              <a:t>用来表示某个位置的地理信息，比如经纬度、海拔等等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 err="1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 dirty="0" err="1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CLLocationCoordinate2D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coordinate;</a:t>
            </a:r>
          </a:p>
          <a:p>
            <a:pPr>
              <a:buFont typeface="Wingdings" charset="2"/>
              <a:buChar char="ü"/>
            </a:pPr>
            <a:r>
              <a:rPr lang="zh-CN" altLang="en-US" sz="1600" dirty="0"/>
              <a:t>经纬度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 err="1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 dirty="0" err="1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 err="1">
                <a:solidFill>
                  <a:srgbClr val="5C2699"/>
                </a:solidFill>
                <a:latin typeface="Menlo-Regular"/>
              </a:rPr>
              <a:t>CLLocationDistance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altitude;</a:t>
            </a:r>
          </a:p>
          <a:p>
            <a:pPr>
              <a:buFont typeface="Wingdings" charset="2"/>
              <a:buChar char="ü"/>
            </a:pPr>
            <a:r>
              <a:rPr lang="zh-CN" altLang="en-US" sz="1600" dirty="0"/>
              <a:t>海拔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 err="1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 dirty="0" err="1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 err="1">
                <a:solidFill>
                  <a:srgbClr val="5C2699"/>
                </a:solidFill>
                <a:latin typeface="Menlo-Regular"/>
              </a:rPr>
              <a:t>CLLocationDirection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course;</a:t>
            </a:r>
          </a:p>
          <a:p>
            <a:pPr>
              <a:buFont typeface="Wingdings" charset="2"/>
              <a:buChar char="ü"/>
            </a:pPr>
            <a:r>
              <a:rPr lang="zh-CN" altLang="en-US" sz="1600" dirty="0"/>
              <a:t>路线，航向（取值范围是</a:t>
            </a:r>
            <a:r>
              <a:rPr lang="en-US" altLang="zh-CN" sz="1600" dirty="0"/>
              <a:t>0</a:t>
            </a:r>
            <a:r>
              <a:rPr lang="zh-CN" altLang="en-US" sz="1600" dirty="0"/>
              <a:t>.</a:t>
            </a:r>
            <a:r>
              <a:rPr lang="en-US" altLang="zh-CN" sz="1600" dirty="0"/>
              <a:t>0°</a:t>
            </a:r>
            <a:r>
              <a:rPr lang="zh-CN" altLang="en-US" sz="1600" dirty="0"/>
              <a:t> </a:t>
            </a:r>
            <a:r>
              <a:rPr lang="en-US" altLang="zh-CN" sz="1600" dirty="0"/>
              <a:t>~</a:t>
            </a:r>
            <a:r>
              <a:rPr lang="zh-CN" altLang="en-US" sz="1600" dirty="0"/>
              <a:t> </a:t>
            </a:r>
            <a:r>
              <a:rPr lang="en-US" altLang="zh-CN" sz="1600" dirty="0"/>
              <a:t>359.9°</a:t>
            </a:r>
            <a:r>
              <a:rPr lang="zh-CN" altLang="en-US" sz="1600" dirty="0"/>
              <a:t>，</a:t>
            </a:r>
            <a:r>
              <a:rPr lang="en-US" altLang="zh-CN" sz="1600" dirty="0"/>
              <a:t>0.0°</a:t>
            </a:r>
            <a:r>
              <a:rPr lang="zh-CN" altLang="en-US" sz="1600" dirty="0"/>
              <a:t>代表真北方向）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 err="1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 dirty="0" err="1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 err="1">
                <a:solidFill>
                  <a:srgbClr val="5C2699"/>
                </a:solidFill>
                <a:latin typeface="Menlo-Regular"/>
              </a:rPr>
              <a:t>CLLocationSpeed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speed;</a:t>
            </a:r>
          </a:p>
          <a:p>
            <a:pPr>
              <a:buFont typeface="Wingdings" charset="2"/>
              <a:buChar char="ü"/>
            </a:pPr>
            <a:r>
              <a:rPr lang="zh-CN" altLang="en-US" sz="1600" dirty="0" smtClean="0"/>
              <a:t>移动速度</a:t>
            </a:r>
            <a:r>
              <a:rPr lang="zh-CN" altLang="en-US" sz="1600" dirty="0"/>
              <a:t>（单位是</a:t>
            </a:r>
            <a:r>
              <a:rPr lang="en-US" altLang="zh-CN" sz="1600" dirty="0"/>
              <a:t>m/s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>
              <a:buFont typeface="Wingdings" charset="2"/>
              <a:buChar char="ü"/>
            </a:pP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zh-CN" altLang="en-US" sz="1600" dirty="0"/>
              <a:t>用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 err="1">
                <a:solidFill>
                  <a:srgbClr val="5C2699"/>
                </a:solidFill>
                <a:latin typeface="Menlo-Regular"/>
              </a:rPr>
              <a:t>CLLocationDistance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distanceFromLocation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1600" dirty="0" err="1">
                <a:solidFill>
                  <a:srgbClr val="AA0D91"/>
                </a:solidFill>
                <a:latin typeface="Menlo-Regular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err="1">
                <a:solidFill>
                  <a:srgbClr val="5C2699"/>
                </a:solidFill>
                <a:latin typeface="Menlo-Regular"/>
              </a:rPr>
              <a:t>CLLocation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*)location</a:t>
            </a:r>
            <a:r>
              <a:rPr lang="zh-CN" altLang="en-US" sz="1600" dirty="0"/>
              <a:t>方法可以计算</a:t>
            </a:r>
            <a:r>
              <a:rPr lang="en-US" altLang="zh-CN" sz="1600" dirty="0"/>
              <a:t>2</a:t>
            </a:r>
            <a:r>
              <a:rPr lang="zh-CN" altLang="en-US" sz="1600" dirty="0"/>
              <a:t>个位置之间的距离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86045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用户隐私的保护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374830"/>
            <a:ext cx="8229600" cy="223520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TW" altLang="en-US" sz="1800" dirty="0"/>
              <a:t>从</a:t>
            </a:r>
            <a:r>
              <a:rPr lang="en-US" altLang="zh-TW" sz="1800" dirty="0" err="1"/>
              <a:t>iOS</a:t>
            </a:r>
            <a:r>
              <a:rPr lang="zh-CN" altLang="en-US" sz="1800" dirty="0"/>
              <a:t> </a:t>
            </a:r>
            <a:r>
              <a:rPr lang="en-US" altLang="zh-TW" sz="1800" dirty="0" smtClean="0"/>
              <a:t>6</a:t>
            </a:r>
            <a:r>
              <a:rPr lang="zh-TW" altLang="en-US" sz="1800" dirty="0" smtClean="0"/>
              <a:t>开</a:t>
            </a:r>
            <a:r>
              <a:rPr lang="zh-TW" altLang="en-US" sz="1800" dirty="0"/>
              <a:t>始，</a:t>
            </a:r>
            <a:r>
              <a:rPr lang="zh-CN" altLang="en-US" sz="1800" dirty="0"/>
              <a:t>苹果在保护用户隐私方面做了很大的加强，以下操作都</a:t>
            </a:r>
            <a:r>
              <a:rPr lang="zh-TW" altLang="en-US" sz="1800" dirty="0"/>
              <a:t>必须经过用户批准授权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TW" altLang="en-US" sz="1800" dirty="0"/>
              <a:t>要想获得用户的位置</a:t>
            </a:r>
            <a:endParaRPr lang="en-US" altLang="zh-TW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想访问用户的通讯录、日历、相机、相册等等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TW" sz="1800" dirty="0"/>
          </a:p>
          <a:p>
            <a:pPr>
              <a:buFont typeface="Wingdings" charset="2"/>
              <a:buChar char="n"/>
            </a:pPr>
            <a:r>
              <a:rPr lang="zh-CN" altLang="en-US" sz="1800" dirty="0"/>
              <a:t>当想访问用户的隐私信息时，系统会</a:t>
            </a:r>
            <a:r>
              <a:rPr lang="zh-CN" altLang="en-US" sz="1800" dirty="0">
                <a:solidFill>
                  <a:srgbClr val="FF0000"/>
                </a:solidFill>
              </a:rPr>
              <a:t>自动</a:t>
            </a:r>
            <a:r>
              <a:rPr lang="zh-CN" altLang="en-US" sz="1800" dirty="0"/>
              <a:t>弹出一个对话框让用户授权</a:t>
            </a:r>
            <a:endParaRPr lang="zh-TW" altLang="en-US" sz="1800" dirty="0"/>
          </a:p>
        </p:txBody>
      </p:sp>
      <p:pic>
        <p:nvPicPr>
          <p:cNvPr id="3" name="图片 2" descr="QQ20140528-5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509" y="3766995"/>
            <a:ext cx="35687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1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用户隐私的保护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5146066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开发者可以在</a:t>
            </a:r>
            <a:r>
              <a:rPr kumimoji="1" lang="en-US" altLang="zh-CN" sz="1800" dirty="0" err="1"/>
              <a:t>Info.plist</a:t>
            </a:r>
            <a:r>
              <a:rPr kumimoji="1" lang="zh-CN" altLang="en-US" sz="1800" dirty="0"/>
              <a:t>中设置</a:t>
            </a:r>
            <a:r>
              <a:rPr lang="en-US" altLang="zh-CN" sz="1800" dirty="0" err="1"/>
              <a:t>NSLocationUsageDescription</a:t>
            </a:r>
            <a:r>
              <a:rPr lang="zh-CN" altLang="en-US" sz="1800" dirty="0"/>
              <a:t>说明定位的目的</a:t>
            </a:r>
            <a:r>
              <a:rPr lang="en-US" altLang="zh-CN" sz="1800" dirty="0"/>
              <a:t>(Privacy - Location Usage Description)</a:t>
            </a:r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一旦用户选择了“</a:t>
            </a:r>
            <a:r>
              <a:rPr lang="en-US" altLang="zh-CN" sz="1800" dirty="0">
                <a:solidFill>
                  <a:srgbClr val="3366FF"/>
                </a:solidFill>
              </a:rPr>
              <a:t>Don’t</a:t>
            </a:r>
            <a:r>
              <a:rPr lang="zh-CN" altLang="en-US" sz="1800" dirty="0">
                <a:solidFill>
                  <a:srgbClr val="3366FF"/>
                </a:solidFill>
              </a:rPr>
              <a:t> </a:t>
            </a:r>
            <a:r>
              <a:rPr lang="en-US" altLang="zh-CN" sz="1800" dirty="0">
                <a:solidFill>
                  <a:srgbClr val="3366FF"/>
                </a:solidFill>
              </a:rPr>
              <a:t>Allow</a:t>
            </a:r>
            <a:r>
              <a:rPr lang="zh-CN" altLang="en-US" sz="1800" dirty="0"/>
              <a:t>”，意味着你的应用以后就无法使用定位功</a:t>
            </a:r>
            <a:r>
              <a:rPr lang="zh-CN" altLang="en-US" sz="1800" dirty="0" smtClean="0"/>
              <a:t>能</a:t>
            </a:r>
            <a:endParaRPr lang="en-US" altLang="zh-CN" sz="1800" dirty="0" smtClean="0"/>
          </a:p>
          <a:p>
            <a:r>
              <a:rPr lang="zh-CN" altLang="en-US" sz="1800" dirty="0" smtClean="0">
                <a:solidFill>
                  <a:srgbClr val="FF0000"/>
                </a:solidFill>
              </a:rPr>
              <a:t>为了提高用户的授权概率，段子一定要写好！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endParaRPr lang="en-US" altLang="zh-CN" sz="1800" dirty="0"/>
          </a:p>
        </p:txBody>
      </p:sp>
      <p:pic>
        <p:nvPicPr>
          <p:cNvPr id="5" name="图片 4" descr="QQ20130914-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26186"/>
            <a:ext cx="7632700" cy="977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6034" y="3058007"/>
            <a:ext cx="33909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5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21158" y="473831"/>
            <a:ext cx="8128599" cy="827471"/>
          </a:xfrm>
        </p:spPr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8.0+</a:t>
            </a:r>
            <a:r>
              <a:rPr kumimoji="1" lang="zh-CN" altLang="en-US" dirty="0" smtClean="0"/>
              <a:t> 的定位适配</a:t>
            </a:r>
            <a:endParaRPr kumimoji="1"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374830"/>
            <a:ext cx="8396514" cy="4539741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TW" altLang="en-US" sz="1800" dirty="0"/>
              <a:t>从</a:t>
            </a:r>
            <a:r>
              <a:rPr lang="en-US" altLang="zh-TW" sz="1800" dirty="0" err="1">
                <a:solidFill>
                  <a:srgbClr val="FF0000"/>
                </a:solidFill>
              </a:rPr>
              <a:t>iOS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zh-CN" altLang="zh-TW" sz="1800" dirty="0" smtClean="0">
                <a:solidFill>
                  <a:srgbClr val="FF0000"/>
                </a:solidFill>
              </a:rPr>
              <a:t>8</a:t>
            </a:r>
            <a:r>
              <a:rPr lang="en-US" altLang="zh-CN" sz="1800" dirty="0" smtClean="0">
                <a:solidFill>
                  <a:srgbClr val="FF0000"/>
                </a:solidFill>
              </a:rPr>
              <a:t>.0</a:t>
            </a:r>
            <a:r>
              <a:rPr lang="zh-TW" altLang="en-US" sz="1800" dirty="0" smtClean="0"/>
              <a:t>开</a:t>
            </a:r>
            <a:r>
              <a:rPr lang="zh-TW" altLang="en-US" sz="1800" dirty="0"/>
              <a:t>始，</a:t>
            </a:r>
            <a:r>
              <a:rPr lang="zh-CN" altLang="en-US" sz="1800" dirty="0" smtClean="0"/>
              <a:t>苹果</a:t>
            </a:r>
            <a:r>
              <a:rPr lang="zh-CN" altLang="en-US" sz="1800" dirty="0" smtClean="0">
                <a:solidFill>
                  <a:srgbClr val="FF0000"/>
                </a:solidFill>
              </a:rPr>
              <a:t>进一步加强</a:t>
            </a:r>
            <a:r>
              <a:rPr lang="zh-CN" altLang="en-US" sz="1800" dirty="0" smtClean="0"/>
              <a:t>了对用户隐私的保护。</a:t>
            </a:r>
            <a:endParaRPr lang="en-US" altLang="zh-TW" sz="1800" dirty="0"/>
          </a:p>
          <a:p>
            <a:pPr lvl="1">
              <a:buFont typeface="Wingdings" charset="2"/>
              <a:buChar char="p"/>
            </a:pPr>
            <a:r>
              <a:rPr lang="zh-CN" altLang="en-US" sz="1600" dirty="0" smtClean="0"/>
              <a:t>当</a:t>
            </a:r>
            <a:r>
              <a:rPr lang="en-US" altLang="zh-CN" sz="1600" dirty="0" smtClean="0"/>
              <a:t>APP</a:t>
            </a:r>
            <a:r>
              <a:rPr lang="zh-CN" altLang="en-US" sz="1600" dirty="0" smtClean="0"/>
              <a:t>想访问用户</a:t>
            </a:r>
            <a:r>
              <a:rPr lang="zh-CN" altLang="en-US" sz="1600" dirty="0"/>
              <a:t>的隐私信息时，</a:t>
            </a:r>
            <a:r>
              <a:rPr lang="zh-CN" altLang="en-US" sz="1600" dirty="0" smtClean="0"/>
              <a:t>系统</a:t>
            </a:r>
            <a:r>
              <a:rPr lang="zh-CN" altLang="en-US" sz="1600" dirty="0" smtClean="0">
                <a:solidFill>
                  <a:srgbClr val="FF0000"/>
                </a:solidFill>
              </a:rPr>
              <a:t>不再自动</a:t>
            </a:r>
            <a:r>
              <a:rPr lang="zh-CN" altLang="en-US" sz="1600" dirty="0" smtClean="0"/>
              <a:t>弹出一个对话框让用户授权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TW" sz="1800" dirty="0"/>
          </a:p>
          <a:p>
            <a:pPr>
              <a:buFont typeface="Wingdings" charset="2"/>
              <a:buChar char="n"/>
            </a:pPr>
            <a:r>
              <a:rPr lang="zh-CN" altLang="en-US" sz="1800" dirty="0" smtClean="0">
                <a:solidFill>
                  <a:srgbClr val="000000"/>
                </a:solidFill>
              </a:rPr>
              <a:t>解决方案：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CN" altLang="zh-CN" sz="1800" dirty="0">
                <a:solidFill>
                  <a:srgbClr val="000000"/>
                </a:solidFill>
              </a:rPr>
              <a:t> </a:t>
            </a:r>
            <a:r>
              <a:rPr lang="zh-CN" altLang="en-US" sz="1800" dirty="0" smtClean="0">
                <a:solidFill>
                  <a:srgbClr val="000000"/>
                </a:solidFill>
              </a:rPr>
              <a:t>  </a:t>
            </a:r>
            <a:r>
              <a:rPr lang="zh-CN" altLang="zh-CN" sz="1600" dirty="0" smtClean="0">
                <a:solidFill>
                  <a:srgbClr val="000000"/>
                </a:solidFill>
              </a:rPr>
              <a:t>（</a:t>
            </a:r>
            <a:r>
              <a:rPr lang="en-US" altLang="zh-CN" sz="1600" dirty="0" smtClean="0">
                <a:solidFill>
                  <a:srgbClr val="000000"/>
                </a:solidFill>
              </a:rPr>
              <a:t>1</a:t>
            </a:r>
            <a:r>
              <a:rPr lang="zh-CN" altLang="en-US" sz="1600" dirty="0" smtClean="0">
                <a:solidFill>
                  <a:srgbClr val="000000"/>
                </a:solidFill>
              </a:rPr>
              <a:t>）</a:t>
            </a:r>
            <a:r>
              <a:rPr lang="en-US" altLang="en-US" sz="1600" dirty="0" err="1" smtClean="0">
                <a:solidFill>
                  <a:srgbClr val="000000"/>
                </a:solidFill>
              </a:rPr>
              <a:t>调用iOS</a:t>
            </a:r>
            <a:r>
              <a:rPr lang="en-US" altLang="en-US" sz="1600" dirty="0" smtClean="0">
                <a:solidFill>
                  <a:srgbClr val="000000"/>
                </a:solidFill>
              </a:rPr>
              <a:t> 8.0的API</a:t>
            </a:r>
            <a:r>
              <a:rPr lang="en-US" altLang="en-US" sz="1600" dirty="0" smtClean="0"/>
              <a:t>，</a:t>
            </a:r>
            <a:r>
              <a:rPr lang="en-US" altLang="en-US" sz="1600" dirty="0" smtClean="0">
                <a:solidFill>
                  <a:srgbClr val="FF0000"/>
                </a:solidFill>
              </a:rPr>
              <a:t>主动请求用户授权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lvl="2">
              <a:buFont typeface="Wingdings" charset="2"/>
              <a:buChar char="p"/>
            </a:pPr>
            <a:r>
              <a:rPr lang="en-US" altLang="zh-CN" sz="1600" dirty="0"/>
              <a:t>- (void)</a:t>
            </a:r>
            <a:r>
              <a:rPr lang="en-US" altLang="zh-CN" sz="1600" dirty="0" err="1" smtClean="0"/>
              <a:t>requestAlwaysAuthorization</a:t>
            </a:r>
            <a:r>
              <a:rPr lang="zh-CN" altLang="en-US" sz="1600" dirty="0" smtClean="0"/>
              <a:t>  </a:t>
            </a:r>
            <a:r>
              <a:rPr lang="en-US" altLang="zh-CN" sz="1600" dirty="0" smtClean="0"/>
              <a:t>//</a:t>
            </a:r>
            <a:r>
              <a:rPr lang="zh-CN" altLang="en-US" sz="1600" dirty="0" smtClean="0"/>
              <a:t> 请求允许在前后台都能获取用户位置的授权</a:t>
            </a:r>
            <a:endParaRPr lang="en-US" altLang="zh-CN" sz="1600" dirty="0" smtClean="0"/>
          </a:p>
          <a:p>
            <a:pPr lvl="2">
              <a:buFont typeface="Wingdings" charset="2"/>
              <a:buChar char="p"/>
            </a:pPr>
            <a:r>
              <a:rPr lang="en-US" altLang="zh-CN" sz="1600" dirty="0"/>
              <a:t>- (void)</a:t>
            </a:r>
            <a:r>
              <a:rPr lang="en-US" altLang="zh-CN" sz="1600" dirty="0" err="1" smtClean="0"/>
              <a:t>requestWhenInUseAuthorization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//</a:t>
            </a:r>
            <a:r>
              <a:rPr lang="zh-CN" altLang="en-US" sz="1600" dirty="0" smtClean="0"/>
              <a:t> 请求允许在前台获取用户位置的授权</a:t>
            </a:r>
            <a:endParaRPr lang="en-US" altLang="zh-CN" sz="1600" dirty="0"/>
          </a:p>
          <a:p>
            <a:pPr marL="457200" lvl="2" indent="0">
              <a:buNone/>
            </a:pPr>
            <a:endParaRPr lang="en-US" altLang="zh-CN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228600" lvl="2" indent="0">
              <a:spcBef>
                <a:spcPts val="800"/>
              </a:spcBef>
              <a:buClrTx/>
              <a:buNone/>
            </a:pPr>
            <a:r>
              <a:rPr lang="zh-CN" altLang="en-US" sz="1600" dirty="0" smtClean="0">
                <a:solidFill>
                  <a:srgbClr val="000000"/>
                </a:solidFill>
              </a:rPr>
              <a:t>（</a:t>
            </a:r>
            <a:r>
              <a:rPr lang="en-US" altLang="zh-CN" sz="1600" dirty="0" smtClean="0">
                <a:solidFill>
                  <a:srgbClr val="000000"/>
                </a:solidFill>
              </a:rPr>
              <a:t>2</a:t>
            </a:r>
            <a:r>
              <a:rPr lang="zh-CN" altLang="en-US" sz="1600" dirty="0" smtClean="0">
                <a:solidFill>
                  <a:srgbClr val="000000"/>
                </a:solidFill>
              </a:rPr>
              <a:t>）务必在</a:t>
            </a:r>
            <a:r>
              <a:rPr lang="en-US" altLang="zh-CN" sz="1600" dirty="0" err="1">
                <a:solidFill>
                  <a:srgbClr val="000000"/>
                </a:solidFill>
              </a:rPr>
              <a:t>info.plist</a:t>
            </a:r>
            <a:r>
              <a:rPr lang="zh-CN" altLang="en-US" sz="1600" dirty="0">
                <a:solidFill>
                  <a:srgbClr val="000000"/>
                </a:solidFill>
              </a:rPr>
              <a:t>文件中配置对应的键值</a:t>
            </a:r>
            <a:r>
              <a:rPr lang="zh-CN" altLang="zh-CN" sz="1600" dirty="0">
                <a:solidFill>
                  <a:srgbClr val="000000"/>
                </a:solidFill>
              </a:rPr>
              <a:t>，</a:t>
            </a:r>
            <a:r>
              <a:rPr lang="zh-CN" altLang="en-US" sz="1600" dirty="0">
                <a:solidFill>
                  <a:srgbClr val="000000"/>
                </a:solidFill>
              </a:rPr>
              <a:t> 否则以上请求授权的方法不生效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 lvl="2">
              <a:buFont typeface="Wingdings" charset="2"/>
              <a:buChar char="p"/>
            </a:pPr>
            <a:r>
              <a:rPr lang="en-US" altLang="zh-TW" sz="1400" dirty="0" err="1"/>
              <a:t>NSLocationAlwaysUsageDescription</a:t>
            </a:r>
            <a:r>
              <a:rPr lang="zh-CN" altLang="en-US" sz="1400" dirty="0"/>
              <a:t> : </a:t>
            </a:r>
            <a:r>
              <a:rPr lang="zh-TW" altLang="en-US" sz="1400" dirty="0"/>
              <a:t>允许在前后台获取</a:t>
            </a:r>
            <a:r>
              <a:rPr lang="en-US" altLang="zh-TW" sz="1400" dirty="0"/>
              <a:t>GPS</a:t>
            </a:r>
            <a:r>
              <a:rPr lang="zh-TW" altLang="en-US" sz="1400" smtClean="0"/>
              <a:t>的描述</a:t>
            </a:r>
            <a:endParaRPr lang="en-US" altLang="zh-TW" sz="1400" smtClean="0">
              <a:latin typeface="Eurostile"/>
              <a:ea typeface="华文细黑"/>
            </a:endParaRPr>
          </a:p>
          <a:p>
            <a:pPr lvl="2">
              <a:buFont typeface="Wingdings" charset="2"/>
              <a:buChar char="p"/>
            </a:pPr>
            <a:r>
              <a:rPr lang="en-US" altLang="zh-TW" sz="1400" dirty="0" err="1" smtClean="0">
                <a:latin typeface="Eurostile"/>
                <a:ea typeface="华文细黑"/>
              </a:rPr>
              <a:t>NSLocationWhenInUseDescription</a:t>
            </a:r>
            <a:r>
              <a:rPr lang="zh-CN" altLang="en-US" sz="1400" dirty="0" smtClean="0">
                <a:latin typeface="Eurostile"/>
                <a:ea typeface="华文细黑"/>
              </a:rPr>
              <a:t>  </a:t>
            </a:r>
            <a:r>
              <a:rPr lang="en-US" altLang="zh-CN" sz="1400" dirty="0" smtClean="0">
                <a:latin typeface="Eurostile"/>
                <a:ea typeface="华文细黑"/>
              </a:rPr>
              <a:t>:</a:t>
            </a:r>
            <a:r>
              <a:rPr lang="zh-CN" altLang="en-US" sz="1400" dirty="0" smtClean="0">
                <a:latin typeface="Eurostile"/>
                <a:ea typeface="华文细黑"/>
              </a:rPr>
              <a:t> </a:t>
            </a:r>
            <a:r>
              <a:rPr lang="zh-TW" altLang="en-US" sz="1400" dirty="0" smtClean="0">
                <a:latin typeface="Eurostile"/>
                <a:ea typeface="华文细黑"/>
              </a:rPr>
              <a:t>允许</a:t>
            </a:r>
            <a:r>
              <a:rPr lang="zh-TW" altLang="en-US" sz="1400" dirty="0">
                <a:latin typeface="Eurostile"/>
                <a:ea typeface="华文细黑"/>
              </a:rPr>
              <a:t>在前台获取</a:t>
            </a:r>
            <a:r>
              <a:rPr lang="en-US" altLang="zh-TW" sz="1400" dirty="0">
                <a:latin typeface="Eurostile"/>
                <a:ea typeface="华文细黑"/>
              </a:rPr>
              <a:t>GPS</a:t>
            </a:r>
            <a:r>
              <a:rPr lang="zh-TW" altLang="en-US" sz="1400" dirty="0">
                <a:latin typeface="Eurostile"/>
                <a:ea typeface="华文细黑"/>
              </a:rPr>
              <a:t>的描述</a:t>
            </a:r>
          </a:p>
          <a:p>
            <a:pPr marL="228600" lvl="1" indent="0">
              <a:buNone/>
            </a:pPr>
            <a:endParaRPr lang="en-US" altLang="zh-CN" sz="1600" dirty="0" smtClean="0"/>
          </a:p>
          <a:p>
            <a:pPr lvl="1">
              <a:buFont typeface="Wingdings" charset="2"/>
              <a:buChar char="p"/>
            </a:pP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3564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小码哥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小码哥主题.thmx</Template>
  <TotalTime>7000</TotalTime>
  <Words>1172</Words>
  <Application>Microsoft Macintosh PowerPoint</Application>
  <PresentationFormat>全屏显示(4:3)</PresentationFormat>
  <Paragraphs>221</Paragraphs>
  <Slides>18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小码哥主题</vt:lpstr>
      <vt:lpstr>CoreLocation</vt:lpstr>
      <vt:lpstr>简介</vt:lpstr>
      <vt:lpstr>CoreLocation框架的使用</vt:lpstr>
      <vt:lpstr>CLLocationManager</vt:lpstr>
      <vt:lpstr>CLLocationManager补充</vt:lpstr>
      <vt:lpstr>CLLocation</vt:lpstr>
      <vt:lpstr>用户隐私的保护</vt:lpstr>
      <vt:lpstr>用户隐私的保护</vt:lpstr>
      <vt:lpstr>iOS 8.0+ 的定位适配</vt:lpstr>
      <vt:lpstr>iOS 9.0 定位补充</vt:lpstr>
      <vt:lpstr>CLLocationCoordinate2D</vt:lpstr>
      <vt:lpstr>经纬度</vt:lpstr>
      <vt:lpstr>天朝经纬度</vt:lpstr>
      <vt:lpstr>模拟位置</vt:lpstr>
      <vt:lpstr>CLGeocoder</vt:lpstr>
      <vt:lpstr>CLGeocodeCompletionHandler</vt:lpstr>
      <vt:lpstr>CLPlacemark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xiaomage</cp:lastModifiedBy>
  <cp:revision>2672</cp:revision>
  <dcterms:created xsi:type="dcterms:W3CDTF">2013-07-22T07:36:09Z</dcterms:created>
  <dcterms:modified xsi:type="dcterms:W3CDTF">2015-08-22T01:13:21Z</dcterms:modified>
</cp:coreProperties>
</file>