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uav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122" name="简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195" indent="-425195" defTabSz="543305">
              <a:spcBef>
                <a:spcPts val="3900"/>
              </a:spcBef>
              <a:defRPr sz="3534"/>
            </a:pPr>
            <a:r>
              <a:t>简介</a:t>
            </a:r>
          </a:p>
          <a:p>
            <a:pPr marL="425195" indent="-425195" defTabSz="543305">
              <a:spcBef>
                <a:spcPts val="3900"/>
              </a:spcBef>
              <a:defRPr sz="3534"/>
            </a:pPr>
            <a:r>
              <a:t>不可变集合</a:t>
            </a:r>
          </a:p>
          <a:p>
            <a:pPr marL="425195" indent="-425195" defTabSz="543305">
              <a:spcBef>
                <a:spcPts val="3900"/>
              </a:spcBef>
              <a:defRPr sz="3534"/>
            </a:pPr>
            <a:r>
              <a:t>新集合</a:t>
            </a:r>
          </a:p>
          <a:p>
            <a:pPr marL="425195" indent="-425195" defTabSz="543305">
              <a:spcBef>
                <a:spcPts val="3900"/>
              </a:spcBef>
              <a:defRPr sz="3534"/>
            </a:pPr>
            <a:r>
              <a:t>集合工具类</a:t>
            </a:r>
          </a:p>
          <a:p>
            <a:pPr marL="425195" indent="-425195" defTabSz="543305">
              <a:spcBef>
                <a:spcPts val="3900"/>
              </a:spcBef>
              <a:defRPr sz="3534"/>
            </a:pPr>
            <a:r>
              <a:t>Cache</a:t>
            </a:r>
          </a:p>
          <a:p>
            <a:pPr marL="425195" indent="-425195" defTabSz="543305">
              <a:spcBef>
                <a:spcPts val="3900"/>
              </a:spcBef>
              <a:defRPr sz="3534"/>
            </a:pPr>
            <a:r>
              <a:t>字符串处理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568918" y="3317159"/>
            <a:ext cx="5334001" cy="1804148"/>
          </a:xfrm>
          <a:prstGeom prst="rect">
            <a:avLst/>
          </a:prstGeom>
        </p:spPr>
      </p:pic>
      <p:sp>
        <p:nvSpPr>
          <p:cNvPr id="125" name="Guava"/>
          <p:cNvSpPr txBox="1"/>
          <p:nvPr>
            <p:ph type="title"/>
          </p:nvPr>
        </p:nvSpPr>
        <p:spPr>
          <a:xfrm>
            <a:off x="952500" y="762000"/>
            <a:ext cx="5334000" cy="2409433"/>
          </a:xfrm>
          <a:prstGeom prst="rect">
            <a:avLst/>
          </a:prstGeom>
        </p:spPr>
        <p:txBody>
          <a:bodyPr/>
          <a:lstStyle/>
          <a:p>
            <a:pPr/>
            <a:r>
              <a:t>Guava</a:t>
            </a:r>
          </a:p>
        </p:txBody>
      </p:sp>
      <p:sp>
        <p:nvSpPr>
          <p:cNvPr id="126" name="Guava项目包含我们在基于Java的项目中依赖的几个Google核心库：集合，缓存，基元支持，并发库，通用注释，字符串处理，I / O等。 Google员工每天都会在生产服务中使用这些工具。"/>
          <p:cNvSpPr txBox="1"/>
          <p:nvPr>
            <p:ph type="body" sz="quarter" idx="1"/>
          </p:nvPr>
        </p:nvSpPr>
        <p:spPr>
          <a:xfrm>
            <a:off x="952500" y="3742357"/>
            <a:ext cx="5334000" cy="4000501"/>
          </a:xfrm>
          <a:prstGeom prst="rect">
            <a:avLst/>
          </a:prstGeom>
        </p:spPr>
        <p:txBody>
          <a:bodyPr/>
          <a:lstStyle>
            <a:lvl1pPr defTabSz="560831">
              <a:defRPr sz="3072"/>
            </a:lvl1pPr>
          </a:lstStyle>
          <a:p>
            <a:pPr/>
            <a:r>
              <a:t>Guava项目包含我们在基于Java的项目中依赖的几个Google核心库：集合，缓存，基元支持，并发库，通用注释，字符串处理，I / O等。 Google员工每天都会在生产服务中使用这些工具。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945386" y="2684722"/>
            <a:ext cx="6880007" cy="6098682"/>
          </a:xfrm>
          <a:prstGeom prst="rect">
            <a:avLst/>
          </a:prstGeom>
        </p:spPr>
      </p:pic>
      <p:sp>
        <p:nvSpPr>
          <p:cNvPr id="129" name="不可变集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不可变集合</a:t>
            </a:r>
          </a:p>
        </p:txBody>
      </p:sp>
      <p:sp>
        <p:nvSpPr>
          <p:cNvPr id="130" name="不需要考虑变化，可以节省时间和空间…"/>
          <p:cNvSpPr txBox="1"/>
          <p:nvPr>
            <p:ph type="body" sz="half" idx="1"/>
          </p:nvPr>
        </p:nvSpPr>
        <p:spPr>
          <a:xfrm>
            <a:off x="454562" y="2590800"/>
            <a:ext cx="5334001" cy="6286500"/>
          </a:xfrm>
          <a:prstGeom prst="rect">
            <a:avLst/>
          </a:prstGeom>
        </p:spPr>
        <p:txBody>
          <a:bodyPr/>
          <a:lstStyle/>
          <a:p>
            <a:pPr/>
            <a:r>
              <a:t>不需要考虑变化，可以节省时间和空间</a:t>
            </a:r>
          </a:p>
          <a:p>
            <a:pPr/>
            <a:r>
              <a:t>固定不变，可以作为常量安全使用</a:t>
            </a:r>
          </a:p>
          <a:p>
            <a:pPr/>
            <a:r>
              <a:t>被多线程调用时，不存在竞态条件</a:t>
            </a:r>
          </a:p>
          <a:p>
            <a:pPr/>
            <a:r>
              <a:t>注：不可变集合属于浅层不可变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新集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新集合</a:t>
            </a:r>
          </a:p>
        </p:txBody>
      </p:sp>
      <p:sp>
        <p:nvSpPr>
          <p:cNvPr id="133" name="Multiset:可以存储重复元素…"/>
          <p:cNvSpPr txBox="1"/>
          <p:nvPr>
            <p:ph type="body" sz="half" idx="1"/>
          </p:nvPr>
        </p:nvSpPr>
        <p:spPr>
          <a:xfrm>
            <a:off x="404768" y="2182201"/>
            <a:ext cx="5334001" cy="6286501"/>
          </a:xfrm>
          <a:prstGeom prst="rect">
            <a:avLst/>
          </a:prstGeom>
        </p:spPr>
        <p:txBody>
          <a:bodyPr/>
          <a:lstStyle/>
          <a:p>
            <a:pPr/>
            <a:r>
              <a:t>Multiset:可以存储重复元素</a:t>
            </a:r>
          </a:p>
          <a:p>
            <a:pPr/>
            <a:r>
              <a:t>MultiMap:一个key对应多个value值，Spring中也有MultiValueMap(解决Map&lt;K, List&gt;多值问题); Map&lt;K, List&lt;V&gt;&gt;或Map&lt;K, Set&lt;V&gt;&gt;</a:t>
            </a:r>
          </a:p>
          <a:p>
            <a:pPr/>
            <a:r>
              <a:t>Table: 多个键做索引时（双层Map集合）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50" y="2950551"/>
            <a:ext cx="12687300" cy="474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8220" y="2808716"/>
            <a:ext cx="12928431" cy="503361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2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3"/>
      <p:bldP build="whole" bldLvl="1" animBg="1" rev="0" advAuto="0" spid="135" grpId="1"/>
      <p:bldP build="whole" bldLvl="1" animBg="1" rev="0" advAuto="0" spid="135" grpId="2"/>
      <p:bldP build="whole" bldLvl="1" animBg="1" rev="0" advAuto="0" spid="134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057796" y="2366117"/>
            <a:ext cx="8889110" cy="6748705"/>
          </a:xfrm>
          <a:prstGeom prst="rect">
            <a:avLst/>
          </a:prstGeom>
        </p:spPr>
      </p:pic>
      <p:sp>
        <p:nvSpPr>
          <p:cNvPr id="138" name="集合工具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集合工具类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</a:t>
            </a:r>
          </a:p>
        </p:txBody>
      </p:sp>
      <p:sp>
        <p:nvSpPr>
          <p:cNvPr id="141" name="本地缓存：获取缓存-没有-计算（get-if-absent-compute）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本地缓存：获取缓存-没有-计算（get-if-absent-compute）</a:t>
            </a:r>
          </a:p>
          <a:p>
            <a:pPr/>
            <a:r>
              <a:t>适用场景：部分数据频繁查询（少量）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字符串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字符串处理</a:t>
            </a:r>
          </a:p>
        </p:txBody>
      </p:sp>
      <p:sp>
        <p:nvSpPr>
          <p:cNvPr id="144" name="连接器（Joiner）,拆分器（Splitter），字符匹配器（CharMatcher），字符集（Charsets），大小写格式（CaseFormat）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连接器（Joiner）,拆分器（Splitter），字符匹配器（CharMatcher），字符集（Charsets），大小写格式（CaseFormat）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