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6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6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6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D01551-7901-4619-8A18-2C486D930BDE}" type="datetimeFigureOut">
              <a:rPr altLang="en-US" lang="zh-CN" smtClean="0"/>
              <a:t>2023/5/7</a:t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B6F0BA-6C4F-4A2F-A38C-8984EDA5FF1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29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73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D01551-7901-4619-8A18-2C486D930BDE}" type="datetimeFigureOut">
              <a:rPr altLang="en-US" lang="zh-CN" smtClean="0"/>
              <a:t>2023/5/7</a:t>
            </a:fld>
            <a:endParaRPr altLang="en-US" lang="zh-CN"/>
          </a:p>
        </p:txBody>
      </p:sp>
      <p:sp>
        <p:nvSpPr>
          <p:cNvPr id="104873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B6F0BA-6C4F-4A2F-A38C-8984EDA5FF1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1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71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D01551-7901-4619-8A18-2C486D930BDE}" type="datetimeFigureOut">
              <a:rPr altLang="en-US" lang="zh-CN" smtClean="0"/>
              <a:t>2023/5/7</a:t>
            </a:fld>
            <a:endParaRPr altLang="en-US" lang="zh-CN"/>
          </a:p>
        </p:txBody>
      </p:sp>
      <p:sp>
        <p:nvSpPr>
          <p:cNvPr id="104871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B6F0BA-6C4F-4A2F-A38C-8984EDA5FF1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18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71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D01551-7901-4619-8A18-2C486D930BDE}" type="datetimeFigureOut">
              <a:rPr altLang="en-US" lang="zh-CN" smtClean="0"/>
              <a:t>2023/5/7</a:t>
            </a:fld>
            <a:endParaRPr altLang="en-US" lang="zh-CN"/>
          </a:p>
        </p:txBody>
      </p:sp>
      <p:sp>
        <p:nvSpPr>
          <p:cNvPr id="104872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B6F0BA-6C4F-4A2F-A38C-8984EDA5FF1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34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3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D01551-7901-4619-8A18-2C486D930BDE}" type="datetimeFigureOut">
              <a:rPr altLang="en-US" lang="zh-CN" smtClean="0"/>
              <a:t>2023/5/7</a:t>
            </a:fld>
            <a:endParaRPr altLang="en-US" lang="zh-CN"/>
          </a:p>
        </p:txBody>
      </p:sp>
      <p:sp>
        <p:nvSpPr>
          <p:cNvPr id="104873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B6F0BA-6C4F-4A2F-A38C-8984EDA5FF1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39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740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74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D01551-7901-4619-8A18-2C486D930BDE}" type="datetimeFigureOut">
              <a:rPr altLang="en-US" lang="zh-CN" smtClean="0"/>
              <a:t>2023/5/7</a:t>
            </a:fld>
            <a:endParaRPr altLang="en-US" lang="zh-CN"/>
          </a:p>
        </p:txBody>
      </p:sp>
      <p:sp>
        <p:nvSpPr>
          <p:cNvPr id="104874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B6F0BA-6C4F-4A2F-A38C-8984EDA5FF1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4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74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4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74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D01551-7901-4619-8A18-2C486D930BDE}" type="datetimeFigureOut">
              <a:rPr altLang="en-US" lang="zh-CN" smtClean="0"/>
              <a:t>2023/5/7</a:t>
            </a:fld>
            <a:endParaRPr altLang="en-US" lang="zh-CN"/>
          </a:p>
        </p:txBody>
      </p:sp>
      <p:sp>
        <p:nvSpPr>
          <p:cNvPr id="104875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B6F0BA-6C4F-4A2F-A38C-8984EDA5FF1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0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D01551-7901-4619-8A18-2C486D930BDE}" type="datetimeFigureOut">
              <a:rPr altLang="en-US" lang="zh-CN" smtClean="0"/>
              <a:t>2023/5/7</a:t>
            </a:fld>
            <a:endParaRPr altLang="en-US" lang="zh-CN"/>
          </a:p>
        </p:txBody>
      </p:sp>
      <p:sp>
        <p:nvSpPr>
          <p:cNvPr id="104871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B6F0BA-6C4F-4A2F-A38C-8984EDA5FF1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D01551-7901-4619-8A18-2C486D930BDE}" type="datetimeFigureOut">
              <a:rPr altLang="en-US" lang="zh-CN" smtClean="0"/>
              <a:t>2023/5/7</a:t>
            </a:fld>
            <a:endParaRPr altLang="en-US" lang="zh-CN"/>
          </a:p>
        </p:txBody>
      </p:sp>
      <p:sp>
        <p:nvSpPr>
          <p:cNvPr id="104875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B6F0BA-6C4F-4A2F-A38C-8984EDA5FF1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56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75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5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D01551-7901-4619-8A18-2C486D930BDE}" type="datetimeFigureOut">
              <a:rPr altLang="en-US" lang="zh-CN" smtClean="0"/>
              <a:t>2023/5/7</a:t>
            </a:fld>
            <a:endParaRPr altLang="en-US" lang="zh-CN"/>
          </a:p>
        </p:txBody>
      </p:sp>
      <p:sp>
        <p:nvSpPr>
          <p:cNvPr id="104875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B6F0BA-6C4F-4A2F-A38C-8984EDA5FF1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2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2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2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5D01551-7901-4619-8A18-2C486D930BDE}" type="datetimeFigureOut">
              <a:rPr altLang="en-US" lang="zh-CN" smtClean="0"/>
              <a:t>2023/5/7</a:t>
            </a:fld>
            <a:endParaRPr altLang="en-US" lang="zh-CN"/>
          </a:p>
        </p:txBody>
      </p:sp>
      <p:sp>
        <p:nvSpPr>
          <p:cNvPr id="104872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B6F0BA-6C4F-4A2F-A38C-8984EDA5FF1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01551-7901-4619-8A18-2C486D930BDE}" type="datetimeFigureOut">
              <a:rPr altLang="en-US" lang="zh-CN" smtClean="0"/>
              <a:t>2023/5/7</a:t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6F0BA-6C4F-4A2F-A38C-8984EDA5FF1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jpe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文本框 3"/>
          <p:cNvSpPr txBox="1"/>
          <p:nvPr/>
        </p:nvSpPr>
        <p:spPr>
          <a:xfrm>
            <a:off x="769544" y="534155"/>
            <a:ext cx="1639312" cy="4343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000" lang="en-US"/>
              <a:t>Homework 1</a:t>
            </a:r>
            <a:endParaRPr altLang="en-US" b="1" dirty="0" sz="2000" lang="zh-CN"/>
          </a:p>
        </p:txBody>
      </p:sp>
      <p:pic>
        <p:nvPicPr>
          <p:cNvPr id="2097152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9544" y="983022"/>
            <a:ext cx="9017252" cy="1073649"/>
          </a:xfrm>
          <a:prstGeom prst="rect"/>
        </p:spPr>
      </p:pic>
      <p:pic>
        <p:nvPicPr>
          <p:cNvPr id="2097153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69544" y="2195958"/>
            <a:ext cx="8865896" cy="623162"/>
          </a:xfrm>
          <a:prstGeom prst="rect"/>
        </p:spPr>
      </p:pic>
      <p:sp>
        <p:nvSpPr>
          <p:cNvPr id="1048587" name="文本框 8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466661" y="2958407"/>
            <a:ext cx="6791924" cy="527388"/>
          </a:xfrm>
          <a:prstGeom prst="rect"/>
          <a:blipFill>
            <a:blip xmlns:r="http://schemas.openxmlformats.org/officeDocument/2006/relationships" r:embed="rId3"/>
            <a:stretch>
              <a:fillRect l="-2154" b="-4598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588" name="文本框 9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466661" y="3725500"/>
            <a:ext cx="3424655" cy="555793"/>
          </a:xfrm>
          <a:prstGeom prst="rect"/>
          <a:blipFill>
            <a:blip xmlns:r="http://schemas.openxmlformats.org/officeDocument/2006/relationships" r:embed="rId4"/>
            <a:stretch>
              <a:fillRect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589" name="文本框 10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484890" y="3725499"/>
            <a:ext cx="3552896" cy="555793"/>
          </a:xfrm>
          <a:prstGeom prst="rect"/>
          <a:blipFill>
            <a:blip xmlns:r="http://schemas.openxmlformats.org/officeDocument/2006/relationships" r:embed="rId5"/>
            <a:stretch>
              <a:fillRect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590" name="文本框 1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466661" y="5309851"/>
            <a:ext cx="4131580" cy="553998"/>
          </a:xfrm>
          <a:prstGeom prst="rect"/>
          <a:blipFill>
            <a:blip xmlns:r="http://schemas.openxmlformats.org/officeDocument/2006/relationships" r:embed="rId6"/>
            <a:stretch>
              <a:fillRect l="-443" t="-2198" r="-295" b="-3297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591" name="文本框 13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466661" y="4600198"/>
            <a:ext cx="2113014" cy="390748"/>
          </a:xfrm>
          <a:prstGeom prst="rect"/>
          <a:blipFill>
            <a:blip xmlns:r="http://schemas.openxmlformats.org/officeDocument/2006/relationships" r:embed="rId7"/>
            <a:stretch>
              <a:fillRect t="-7813" r="-2023" b="-20313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图片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26273" y="1158579"/>
            <a:ext cx="7639050" cy="1028700"/>
          </a:xfrm>
          <a:prstGeom prst="rect"/>
        </p:spPr>
      </p:pic>
      <p:sp>
        <p:nvSpPr>
          <p:cNvPr id="1048633" name="文本框 3"/>
          <p:cNvSpPr txBox="1"/>
          <p:nvPr/>
        </p:nvSpPr>
        <p:spPr>
          <a:xfrm>
            <a:off x="769544" y="534155"/>
            <a:ext cx="1681871" cy="40011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000" lang="en-US"/>
              <a:t>Homework 3</a:t>
            </a:r>
            <a:endParaRPr altLang="en-US" b="1" dirty="0" sz="2000" lang="zh-CN"/>
          </a:p>
        </p:txBody>
      </p:sp>
      <p:sp>
        <p:nvSpPr>
          <p:cNvPr id="1048634" name="文本框 5"/>
          <p:cNvSpPr txBox="1"/>
          <p:nvPr/>
        </p:nvSpPr>
        <p:spPr>
          <a:xfrm>
            <a:off x="769544" y="934265"/>
            <a:ext cx="5748690" cy="338554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1600" lang="en-US"/>
              <a:t>4.7</a:t>
            </a:r>
            <a:r>
              <a:rPr altLang="zh-CN" dirty="0" sz="1600" lang="en-US"/>
              <a:t>   </a:t>
            </a:r>
            <a:r>
              <a:rPr altLang="en-US" dirty="0" sz="1600" lang="zh-CN"/>
              <a:t>假设用来实现处理器数据通路的各功能模块延迟如下所示</a:t>
            </a:r>
            <a:r>
              <a:rPr altLang="zh-CN" dirty="0" sz="1600" lang="en-US"/>
              <a:t>:</a:t>
            </a:r>
            <a:endParaRPr altLang="en-US" dirty="0" sz="1600" lang="zh-CN"/>
          </a:p>
        </p:txBody>
      </p:sp>
      <p:sp>
        <p:nvSpPr>
          <p:cNvPr id="1048635" name="文本框 17"/>
          <p:cNvSpPr txBox="1"/>
          <p:nvPr/>
        </p:nvSpPr>
        <p:spPr>
          <a:xfrm>
            <a:off x="1226273" y="2214438"/>
            <a:ext cx="10036238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1600" lang="zh-CN"/>
              <a:t>其中，寄存器读延迟指的是，时钟上升沿到寄存器输出端稳定输出新值所需的时间。该延迟仅针对</a:t>
            </a:r>
            <a:r>
              <a:rPr altLang="zh-CN" dirty="0" sz="1600" lang="en-US"/>
              <a:t>PC</a:t>
            </a:r>
            <a:r>
              <a:rPr altLang="en-US" dirty="0" sz="1600" lang="zh-CN"/>
              <a:t>寄存器。寄存器建立时间指的是，寄存器的输人数据稳定到时钟上升沿所需的时间。该数值针对</a:t>
            </a:r>
            <a:r>
              <a:rPr altLang="zh-CN" dirty="0" sz="1600" lang="en-US"/>
              <a:t>PC</a:t>
            </a:r>
            <a:r>
              <a:rPr altLang="en-US" dirty="0" sz="1600" lang="zh-CN"/>
              <a:t>寄存器和寄存器堆。</a:t>
            </a:r>
          </a:p>
        </p:txBody>
      </p:sp>
      <p:cxnSp>
        <p:nvCxnSpPr>
          <p:cNvPr id="3145730" name="直接箭头连接符 14"/>
          <p:cNvCxnSpPr>
            <a:cxnSpLocks/>
          </p:cNvCxnSpPr>
          <p:nvPr/>
        </p:nvCxnSpPr>
        <p:spPr>
          <a:xfrm flipV="1">
            <a:off x="6971168" y="1041149"/>
            <a:ext cx="90535" cy="316871"/>
          </a:xfrm>
          <a:prstGeom prst="straightConnector1"/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6" name="文本框 18"/>
          <p:cNvSpPr txBox="1"/>
          <p:nvPr/>
        </p:nvSpPr>
        <p:spPr>
          <a:xfrm>
            <a:off x="6521158" y="780376"/>
            <a:ext cx="3368230" cy="307777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1400" lang="en-US">
                <a:solidFill>
                  <a:srgbClr val="FF0000"/>
                </a:solidFill>
              </a:rPr>
              <a:t>PC</a:t>
            </a:r>
            <a:r>
              <a:rPr altLang="en-US" dirty="0" sz="1400" lang="zh-CN">
                <a:solidFill>
                  <a:srgbClr val="FF0000"/>
                </a:solidFill>
              </a:rPr>
              <a:t>、寄存器堆写入时信号需要保持稳定</a:t>
            </a:r>
          </a:p>
        </p:txBody>
      </p:sp>
      <p:sp>
        <p:nvSpPr>
          <p:cNvPr id="1048637" name="文本框 19"/>
          <p:cNvSpPr txBox="1"/>
          <p:nvPr/>
        </p:nvSpPr>
        <p:spPr>
          <a:xfrm>
            <a:off x="769545" y="2828108"/>
            <a:ext cx="5748690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1600" lang="en-US"/>
              <a:t>4.7.3</a:t>
            </a:r>
            <a:r>
              <a:rPr altLang="zh-CN" dirty="0" sz="1600" lang="en-US"/>
              <a:t>   </a:t>
            </a:r>
            <a:r>
              <a:rPr altLang="zh-CN" dirty="0" sz="1600" lang="en-US" err="1"/>
              <a:t>sd</a:t>
            </a:r>
            <a:r>
              <a:rPr altLang="zh-CN" dirty="0" sz="1600" lang="en-US"/>
              <a:t> </a:t>
            </a:r>
            <a:r>
              <a:rPr altLang="en-US" dirty="0" sz="1600" lang="zh-CN"/>
              <a:t>指令的延迟是多少</a:t>
            </a:r>
            <a:r>
              <a:rPr altLang="zh-CN" dirty="0" sz="1600" lang="en-US"/>
              <a:t>? </a:t>
            </a:r>
            <a:r>
              <a:rPr altLang="en-US" dirty="0" sz="1600" lang="zh-CN"/>
              <a:t>仔细检查你的答案，许多学生会在关键路径上添加额外的寄存器。</a:t>
            </a:r>
          </a:p>
        </p:txBody>
      </p:sp>
      <p:pic>
        <p:nvPicPr>
          <p:cNvPr id="2097173" name="图片 2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657260" y="2704415"/>
            <a:ext cx="5139402" cy="4044359"/>
          </a:xfrm>
          <a:prstGeom prst="rect"/>
        </p:spPr>
      </p:pic>
      <p:sp>
        <p:nvSpPr>
          <p:cNvPr id="1048638" name="文本框 25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45430" y="3641387"/>
            <a:ext cx="5428210" cy="276999"/>
          </a:xfrm>
          <a:prstGeom prst="rect"/>
          <a:blipFill>
            <a:blip xmlns:r="http://schemas.openxmlformats.org/officeDocument/2006/relationships" r:embed="rId3"/>
            <a:stretch>
              <a:fillRect l="-1459" b="-6522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639" name="文本框 26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45431" y="4449595"/>
            <a:ext cx="4975536" cy="276999"/>
          </a:xfrm>
          <a:prstGeom prst="rect"/>
          <a:blipFill>
            <a:blip xmlns:r="http://schemas.openxmlformats.org/officeDocument/2006/relationships" r:embed="rId4"/>
            <a:stretch>
              <a:fillRect l="-2206" t="-2222" b="-35556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640" name="文本框 2"/>
          <p:cNvSpPr txBox="1"/>
          <p:nvPr/>
        </p:nvSpPr>
        <p:spPr>
          <a:xfrm>
            <a:off x="769544" y="5611184"/>
            <a:ext cx="6034665" cy="307777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b="0" dirty="0" sz="1400" i="1" lang="zh-CN">
                <a:solidFill>
                  <a:srgbClr val="333333"/>
                </a:solidFill>
                <a:effectLst/>
                <a:latin typeface="Helvetica Neue"/>
              </a:rPr>
              <a:t>注：</a:t>
            </a:r>
            <a:r>
              <a:rPr altLang="zh-CN" b="0" dirty="0" sz="1400" i="1" lang="en-US">
                <a:solidFill>
                  <a:srgbClr val="333333"/>
                </a:solidFill>
                <a:effectLst/>
                <a:latin typeface="Helvetica Neue"/>
              </a:rPr>
              <a:t>Sign Extend/Control + MUX &lt; RF, </a:t>
            </a:r>
            <a:r>
              <a:rPr altLang="en-US" b="0" dirty="0" sz="1400" i="1" lang="zh-CN">
                <a:solidFill>
                  <a:srgbClr val="333333"/>
                </a:solidFill>
                <a:effectLst/>
                <a:latin typeface="Helvetica Neue"/>
              </a:rPr>
              <a:t>因此 </a:t>
            </a:r>
            <a:r>
              <a:rPr altLang="zh-CN" b="0" dirty="0" sz="1400" i="1" lang="en-US" err="1">
                <a:solidFill>
                  <a:srgbClr val="333333"/>
                </a:solidFill>
                <a:effectLst/>
                <a:latin typeface="Helvetica Neue"/>
              </a:rPr>
              <a:t>ALUSrc</a:t>
            </a:r>
            <a:r>
              <a:rPr altLang="zh-CN" b="0" dirty="0" sz="1400" i="1" lang="en-US">
                <a:solidFill>
                  <a:srgbClr val="333333"/>
                </a:solidFill>
                <a:effectLst/>
                <a:latin typeface="Helvetica Neue"/>
              </a:rPr>
              <a:t> MUX </a:t>
            </a:r>
            <a:r>
              <a:rPr altLang="en-US" b="0" dirty="0" sz="1400" i="1" lang="zh-CN">
                <a:solidFill>
                  <a:srgbClr val="333333"/>
                </a:solidFill>
                <a:effectLst/>
                <a:latin typeface="Helvetica Neue"/>
              </a:rPr>
              <a:t>不在关键路径上</a:t>
            </a:r>
            <a:endParaRPr altLang="en-US" dirty="0" sz="1400" lang="zh-CN"/>
          </a:p>
        </p:txBody>
      </p:sp>
      <p:sp>
        <p:nvSpPr>
          <p:cNvPr id="1048641" name="任意多边形: 形状 4"/>
          <p:cNvSpPr/>
          <p:nvPr/>
        </p:nvSpPr>
        <p:spPr>
          <a:xfrm>
            <a:off x="6817259" y="4807390"/>
            <a:ext cx="3874884" cy="470953"/>
          </a:xfrm>
          <a:custGeom>
            <a:avLst/>
            <a:gdLst>
              <a:gd name="connsiteX0" fmla="*/ 0 w 3874884"/>
              <a:gd name="connsiteY0" fmla="*/ 9054 h 470953"/>
              <a:gd name="connsiteX1" fmla="*/ 172016 w 3874884"/>
              <a:gd name="connsiteY1" fmla="*/ 81481 h 470953"/>
              <a:gd name="connsiteX2" fmla="*/ 416460 w 3874884"/>
              <a:gd name="connsiteY2" fmla="*/ 72428 h 470953"/>
              <a:gd name="connsiteX3" fmla="*/ 561315 w 3874884"/>
              <a:gd name="connsiteY3" fmla="*/ 54321 h 470953"/>
              <a:gd name="connsiteX4" fmla="*/ 697117 w 3874884"/>
              <a:gd name="connsiteY4" fmla="*/ 27160 h 470953"/>
              <a:gd name="connsiteX5" fmla="*/ 896293 w 3874884"/>
              <a:gd name="connsiteY5" fmla="*/ 18107 h 470953"/>
              <a:gd name="connsiteX6" fmla="*/ 1032095 w 3874884"/>
              <a:gd name="connsiteY6" fmla="*/ 27160 h 470953"/>
              <a:gd name="connsiteX7" fmla="*/ 1520983 w 3874884"/>
              <a:gd name="connsiteY7" fmla="*/ 9054 h 470953"/>
              <a:gd name="connsiteX8" fmla="*/ 1928389 w 3874884"/>
              <a:gd name="connsiteY8" fmla="*/ 0 h 470953"/>
              <a:gd name="connsiteX9" fmla="*/ 2344848 w 3874884"/>
              <a:gd name="connsiteY9" fmla="*/ 27160 h 470953"/>
              <a:gd name="connsiteX10" fmla="*/ 2480650 w 3874884"/>
              <a:gd name="connsiteY10" fmla="*/ 45267 h 470953"/>
              <a:gd name="connsiteX11" fmla="*/ 2562131 w 3874884"/>
              <a:gd name="connsiteY11" fmla="*/ 63374 h 470953"/>
              <a:gd name="connsiteX12" fmla="*/ 2661719 w 3874884"/>
              <a:gd name="connsiteY12" fmla="*/ 90535 h 470953"/>
              <a:gd name="connsiteX13" fmla="*/ 2734147 w 3874884"/>
              <a:gd name="connsiteY13" fmla="*/ 99588 h 470953"/>
              <a:gd name="connsiteX14" fmla="*/ 3014804 w 3874884"/>
              <a:gd name="connsiteY14" fmla="*/ 117695 h 470953"/>
              <a:gd name="connsiteX15" fmla="*/ 3150606 w 3874884"/>
              <a:gd name="connsiteY15" fmla="*/ 135802 h 470953"/>
              <a:gd name="connsiteX16" fmla="*/ 3213981 w 3874884"/>
              <a:gd name="connsiteY16" fmla="*/ 144856 h 470953"/>
              <a:gd name="connsiteX17" fmla="*/ 3250194 w 3874884"/>
              <a:gd name="connsiteY17" fmla="*/ 153909 h 470953"/>
              <a:gd name="connsiteX18" fmla="*/ 3376943 w 3874884"/>
              <a:gd name="connsiteY18" fmla="*/ 172016 h 470953"/>
              <a:gd name="connsiteX19" fmla="*/ 3440317 w 3874884"/>
              <a:gd name="connsiteY19" fmla="*/ 208230 h 470953"/>
              <a:gd name="connsiteX20" fmla="*/ 3503691 w 3874884"/>
              <a:gd name="connsiteY20" fmla="*/ 271604 h 470953"/>
              <a:gd name="connsiteX21" fmla="*/ 3558012 w 3874884"/>
              <a:gd name="connsiteY21" fmla="*/ 334978 h 470953"/>
              <a:gd name="connsiteX22" fmla="*/ 3612333 w 3874884"/>
              <a:gd name="connsiteY22" fmla="*/ 425513 h 470953"/>
              <a:gd name="connsiteX23" fmla="*/ 3748135 w 3874884"/>
              <a:gd name="connsiteY23" fmla="*/ 452673 h 470953"/>
              <a:gd name="connsiteX24" fmla="*/ 3811509 w 3874884"/>
              <a:gd name="connsiteY24" fmla="*/ 461727 h 470953"/>
              <a:gd name="connsiteX25" fmla="*/ 3874884 w 3874884"/>
              <a:gd name="connsiteY25" fmla="*/ 470780 h 47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874884" h="470953">
                <a:moveTo>
                  <a:pt x="0" y="9054"/>
                </a:moveTo>
                <a:cubicBezTo>
                  <a:pt x="45108" y="31608"/>
                  <a:pt x="132616" y="77541"/>
                  <a:pt x="172016" y="81481"/>
                </a:cubicBezTo>
                <a:cubicBezTo>
                  <a:pt x="253149" y="89594"/>
                  <a:pt x="334979" y="75446"/>
                  <a:pt x="416460" y="72428"/>
                </a:cubicBezTo>
                <a:cubicBezTo>
                  <a:pt x="464745" y="66392"/>
                  <a:pt x="513275" y="62069"/>
                  <a:pt x="561315" y="54321"/>
                </a:cubicBezTo>
                <a:cubicBezTo>
                  <a:pt x="606890" y="46970"/>
                  <a:pt x="651221" y="32122"/>
                  <a:pt x="697117" y="27160"/>
                </a:cubicBezTo>
                <a:cubicBezTo>
                  <a:pt x="763193" y="20017"/>
                  <a:pt x="829901" y="21125"/>
                  <a:pt x="896293" y="18107"/>
                </a:cubicBezTo>
                <a:cubicBezTo>
                  <a:pt x="941560" y="21125"/>
                  <a:pt x="986727" y="27160"/>
                  <a:pt x="1032095" y="27160"/>
                </a:cubicBezTo>
                <a:cubicBezTo>
                  <a:pt x="1349384" y="27160"/>
                  <a:pt x="1267377" y="16857"/>
                  <a:pt x="1520983" y="9054"/>
                </a:cubicBezTo>
                <a:lnTo>
                  <a:pt x="1928389" y="0"/>
                </a:lnTo>
                <a:cubicBezTo>
                  <a:pt x="2030774" y="6023"/>
                  <a:pt x="2219235" y="14599"/>
                  <a:pt x="2344848" y="27160"/>
                </a:cubicBezTo>
                <a:cubicBezTo>
                  <a:pt x="2383825" y="31058"/>
                  <a:pt x="2441099" y="39617"/>
                  <a:pt x="2480650" y="45267"/>
                </a:cubicBezTo>
                <a:cubicBezTo>
                  <a:pt x="2558348" y="71168"/>
                  <a:pt x="2434681" y="31512"/>
                  <a:pt x="2562131" y="63374"/>
                </a:cubicBezTo>
                <a:cubicBezTo>
                  <a:pt x="2652681" y="86011"/>
                  <a:pt x="2580297" y="78009"/>
                  <a:pt x="2661719" y="90535"/>
                </a:cubicBezTo>
                <a:cubicBezTo>
                  <a:pt x="2685767" y="94235"/>
                  <a:pt x="2709937" y="97167"/>
                  <a:pt x="2734147" y="99588"/>
                </a:cubicBezTo>
                <a:cubicBezTo>
                  <a:pt x="2841669" y="110340"/>
                  <a:pt x="2898678" y="111583"/>
                  <a:pt x="3014804" y="117695"/>
                </a:cubicBezTo>
                <a:cubicBezTo>
                  <a:pt x="3150815" y="132808"/>
                  <a:pt x="3044957" y="119548"/>
                  <a:pt x="3150606" y="135802"/>
                </a:cubicBezTo>
                <a:cubicBezTo>
                  <a:pt x="3171697" y="139047"/>
                  <a:pt x="3192986" y="141039"/>
                  <a:pt x="3213981" y="144856"/>
                </a:cubicBezTo>
                <a:cubicBezTo>
                  <a:pt x="3226223" y="147082"/>
                  <a:pt x="3237896" y="152017"/>
                  <a:pt x="3250194" y="153909"/>
                </a:cubicBezTo>
                <a:cubicBezTo>
                  <a:pt x="3436534" y="182575"/>
                  <a:pt x="3254447" y="147515"/>
                  <a:pt x="3376943" y="172016"/>
                </a:cubicBezTo>
                <a:cubicBezTo>
                  <a:pt x="3395114" y="181101"/>
                  <a:pt x="3424320" y="193833"/>
                  <a:pt x="3440317" y="208230"/>
                </a:cubicBezTo>
                <a:cubicBezTo>
                  <a:pt x="3462523" y="228215"/>
                  <a:pt x="3482566" y="250479"/>
                  <a:pt x="3503691" y="271604"/>
                </a:cubicBezTo>
                <a:cubicBezTo>
                  <a:pt x="3529699" y="297612"/>
                  <a:pt x="3537103" y="302453"/>
                  <a:pt x="3558012" y="334978"/>
                </a:cubicBezTo>
                <a:cubicBezTo>
                  <a:pt x="3577043" y="364582"/>
                  <a:pt x="3583050" y="405991"/>
                  <a:pt x="3612333" y="425513"/>
                </a:cubicBezTo>
                <a:cubicBezTo>
                  <a:pt x="3671127" y="464710"/>
                  <a:pt x="3623981" y="439604"/>
                  <a:pt x="3748135" y="452673"/>
                </a:cubicBezTo>
                <a:cubicBezTo>
                  <a:pt x="3769357" y="454907"/>
                  <a:pt x="3790514" y="457910"/>
                  <a:pt x="3811509" y="461727"/>
                </a:cubicBezTo>
                <a:cubicBezTo>
                  <a:pt x="3873377" y="472976"/>
                  <a:pt x="3823005" y="470780"/>
                  <a:pt x="3874884" y="47078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图片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26273" y="1158579"/>
            <a:ext cx="7639050" cy="1028700"/>
          </a:xfrm>
          <a:prstGeom prst="rect"/>
        </p:spPr>
      </p:pic>
      <p:sp>
        <p:nvSpPr>
          <p:cNvPr id="1048642" name="文本框 3"/>
          <p:cNvSpPr txBox="1"/>
          <p:nvPr/>
        </p:nvSpPr>
        <p:spPr>
          <a:xfrm>
            <a:off x="769544" y="534155"/>
            <a:ext cx="1681871" cy="40011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000" lang="en-US"/>
              <a:t>Homework 3</a:t>
            </a:r>
            <a:endParaRPr altLang="en-US" b="1" dirty="0" sz="2000" lang="zh-CN"/>
          </a:p>
        </p:txBody>
      </p:sp>
      <p:sp>
        <p:nvSpPr>
          <p:cNvPr id="1048643" name="文本框 5"/>
          <p:cNvSpPr txBox="1"/>
          <p:nvPr/>
        </p:nvSpPr>
        <p:spPr>
          <a:xfrm>
            <a:off x="769544" y="934265"/>
            <a:ext cx="5748690" cy="338554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1600" lang="en-US"/>
              <a:t>4.7</a:t>
            </a:r>
            <a:r>
              <a:rPr altLang="zh-CN" dirty="0" sz="1600" lang="en-US"/>
              <a:t>   </a:t>
            </a:r>
            <a:r>
              <a:rPr altLang="en-US" dirty="0" sz="1600" lang="zh-CN"/>
              <a:t>假设用来实现处理器数据通路的各功能模块延迟如下所示</a:t>
            </a:r>
            <a:r>
              <a:rPr altLang="zh-CN" dirty="0" sz="1600" lang="en-US"/>
              <a:t>:</a:t>
            </a:r>
            <a:endParaRPr altLang="en-US" dirty="0" sz="1600" lang="zh-CN"/>
          </a:p>
        </p:txBody>
      </p:sp>
      <p:sp>
        <p:nvSpPr>
          <p:cNvPr id="1048644" name="文本框 17"/>
          <p:cNvSpPr txBox="1"/>
          <p:nvPr/>
        </p:nvSpPr>
        <p:spPr>
          <a:xfrm>
            <a:off x="1226273" y="2214438"/>
            <a:ext cx="10036238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1600" lang="zh-CN"/>
              <a:t>其中，寄存器读延迟指的是，时钟上升沿到寄存器输出端稳定输出新值所需的时间。该延迟仅针对</a:t>
            </a:r>
            <a:r>
              <a:rPr altLang="zh-CN" dirty="0" sz="1600" lang="en-US"/>
              <a:t>PC</a:t>
            </a:r>
            <a:r>
              <a:rPr altLang="en-US" dirty="0" sz="1600" lang="zh-CN"/>
              <a:t>寄存器。寄存器建立时间指的是，寄存器的输人数据稳定到时钟上升沿所需的时间。该数值针对</a:t>
            </a:r>
            <a:r>
              <a:rPr altLang="zh-CN" dirty="0" sz="1600" lang="en-US"/>
              <a:t>PC</a:t>
            </a:r>
            <a:r>
              <a:rPr altLang="en-US" dirty="0" sz="1600" lang="zh-CN"/>
              <a:t>寄存器和寄存器堆。</a:t>
            </a:r>
          </a:p>
        </p:txBody>
      </p:sp>
      <p:cxnSp>
        <p:nvCxnSpPr>
          <p:cNvPr id="3145731" name="直接箭头连接符 14"/>
          <p:cNvCxnSpPr>
            <a:cxnSpLocks/>
          </p:cNvCxnSpPr>
          <p:nvPr/>
        </p:nvCxnSpPr>
        <p:spPr>
          <a:xfrm flipV="1">
            <a:off x="6971168" y="1041149"/>
            <a:ext cx="90535" cy="316871"/>
          </a:xfrm>
          <a:prstGeom prst="straightConnector1"/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5" name="文本框 18"/>
          <p:cNvSpPr txBox="1"/>
          <p:nvPr/>
        </p:nvSpPr>
        <p:spPr>
          <a:xfrm>
            <a:off x="6521158" y="780376"/>
            <a:ext cx="3368230" cy="307777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1400" lang="en-US">
                <a:solidFill>
                  <a:srgbClr val="FF0000"/>
                </a:solidFill>
              </a:rPr>
              <a:t>PC</a:t>
            </a:r>
            <a:r>
              <a:rPr altLang="en-US" dirty="0" sz="1400" lang="zh-CN">
                <a:solidFill>
                  <a:srgbClr val="FF0000"/>
                </a:solidFill>
              </a:rPr>
              <a:t>、寄存器堆写入时信号需要保持稳定</a:t>
            </a:r>
          </a:p>
        </p:txBody>
      </p:sp>
      <p:sp>
        <p:nvSpPr>
          <p:cNvPr id="1048646" name="文本框 19"/>
          <p:cNvSpPr txBox="1"/>
          <p:nvPr/>
        </p:nvSpPr>
        <p:spPr>
          <a:xfrm>
            <a:off x="769545" y="2828108"/>
            <a:ext cx="5748690" cy="338554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1600" lang="en-US"/>
              <a:t>4.7.4</a:t>
            </a:r>
            <a:r>
              <a:rPr altLang="zh-CN" dirty="0" sz="1600" lang="en-US"/>
              <a:t>   </a:t>
            </a:r>
            <a:r>
              <a:rPr altLang="zh-CN" dirty="0" sz="1600" lang="en-US" err="1"/>
              <a:t>beq</a:t>
            </a:r>
            <a:r>
              <a:rPr altLang="zh-CN" dirty="0" sz="1600" lang="en-US"/>
              <a:t> </a:t>
            </a:r>
            <a:r>
              <a:rPr altLang="en-US" dirty="0" sz="1600" lang="zh-CN"/>
              <a:t>指令的延迟是多少</a:t>
            </a:r>
            <a:r>
              <a:rPr altLang="zh-CN" dirty="0" sz="1600" lang="en-US"/>
              <a:t>? </a:t>
            </a:r>
            <a:endParaRPr altLang="en-US" dirty="0" sz="1600" lang="zh-CN"/>
          </a:p>
        </p:txBody>
      </p:sp>
      <p:pic>
        <p:nvPicPr>
          <p:cNvPr id="2097175" name="图片 2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657260" y="2704415"/>
            <a:ext cx="5139402" cy="4044359"/>
          </a:xfrm>
          <a:prstGeom prst="rect"/>
        </p:spPr>
      </p:pic>
      <p:sp>
        <p:nvSpPr>
          <p:cNvPr id="1048647" name="文本框 25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45430" y="3641387"/>
            <a:ext cx="5428210" cy="547650"/>
          </a:xfrm>
          <a:prstGeom prst="rect"/>
          <a:blipFill>
            <a:blip xmlns:r="http://schemas.openxmlformats.org/officeDocument/2006/relationships" r:embed="rId3"/>
            <a:stretch>
              <a:fillRect l="-1459" r="-337" b="-16667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648" name="文本框 26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45430" y="4449595"/>
            <a:ext cx="5150569" cy="547650"/>
          </a:xfrm>
          <a:prstGeom prst="rect"/>
          <a:blipFill>
            <a:blip xmlns:r="http://schemas.openxmlformats.org/officeDocument/2006/relationships" r:embed="rId4"/>
            <a:stretch>
              <a:fillRect l="-2130" r="-118" b="-12222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649" name="任意多边形: 形状 1"/>
          <p:cNvSpPr/>
          <p:nvPr/>
        </p:nvSpPr>
        <p:spPr>
          <a:xfrm>
            <a:off x="6599976" y="2788467"/>
            <a:ext cx="4363771" cy="2562131"/>
          </a:xfrm>
          <a:custGeom>
            <a:avLst/>
            <a:gdLst>
              <a:gd name="connsiteX0" fmla="*/ 244444 w 4363771"/>
              <a:gd name="connsiteY0" fmla="*/ 2018923 h 2562131"/>
              <a:gd name="connsiteX1" fmla="*/ 651850 w 4363771"/>
              <a:gd name="connsiteY1" fmla="*/ 2009870 h 2562131"/>
              <a:gd name="connsiteX2" fmla="*/ 706171 w 4363771"/>
              <a:gd name="connsiteY2" fmla="*/ 2000816 h 2562131"/>
              <a:gd name="connsiteX3" fmla="*/ 1195058 w 4363771"/>
              <a:gd name="connsiteY3" fmla="*/ 1991763 h 2562131"/>
              <a:gd name="connsiteX4" fmla="*/ 1819747 w 4363771"/>
              <a:gd name="connsiteY4" fmla="*/ 2000816 h 2562131"/>
              <a:gd name="connsiteX5" fmla="*/ 2091351 w 4363771"/>
              <a:gd name="connsiteY5" fmla="*/ 2009870 h 2562131"/>
              <a:gd name="connsiteX6" fmla="*/ 2127565 w 4363771"/>
              <a:gd name="connsiteY6" fmla="*/ 2037030 h 2562131"/>
              <a:gd name="connsiteX7" fmla="*/ 2163778 w 4363771"/>
              <a:gd name="connsiteY7" fmla="*/ 2046083 h 2562131"/>
              <a:gd name="connsiteX8" fmla="*/ 2263367 w 4363771"/>
              <a:gd name="connsiteY8" fmla="*/ 2109458 h 2562131"/>
              <a:gd name="connsiteX9" fmla="*/ 2317687 w 4363771"/>
              <a:gd name="connsiteY9" fmla="*/ 2145672 h 2562131"/>
              <a:gd name="connsiteX10" fmla="*/ 2362955 w 4363771"/>
              <a:gd name="connsiteY10" fmla="*/ 2172832 h 2562131"/>
              <a:gd name="connsiteX11" fmla="*/ 2417275 w 4363771"/>
              <a:gd name="connsiteY11" fmla="*/ 2209046 h 2562131"/>
              <a:gd name="connsiteX12" fmla="*/ 2462543 w 4363771"/>
              <a:gd name="connsiteY12" fmla="*/ 2227153 h 2562131"/>
              <a:gd name="connsiteX13" fmla="*/ 2489703 w 4363771"/>
              <a:gd name="connsiteY13" fmla="*/ 2245260 h 2562131"/>
              <a:gd name="connsiteX14" fmla="*/ 2534971 w 4363771"/>
              <a:gd name="connsiteY14" fmla="*/ 2272420 h 2562131"/>
              <a:gd name="connsiteX15" fmla="*/ 2562131 w 4363771"/>
              <a:gd name="connsiteY15" fmla="*/ 2290527 h 2562131"/>
              <a:gd name="connsiteX16" fmla="*/ 2598345 w 4363771"/>
              <a:gd name="connsiteY16" fmla="*/ 2308634 h 2562131"/>
              <a:gd name="connsiteX17" fmla="*/ 2625505 w 4363771"/>
              <a:gd name="connsiteY17" fmla="*/ 2326741 h 2562131"/>
              <a:gd name="connsiteX18" fmla="*/ 2670773 w 4363771"/>
              <a:gd name="connsiteY18" fmla="*/ 2353901 h 2562131"/>
              <a:gd name="connsiteX19" fmla="*/ 2706986 w 4363771"/>
              <a:gd name="connsiteY19" fmla="*/ 2372008 h 2562131"/>
              <a:gd name="connsiteX20" fmla="*/ 2734147 w 4363771"/>
              <a:gd name="connsiteY20" fmla="*/ 2399169 h 2562131"/>
              <a:gd name="connsiteX21" fmla="*/ 2815628 w 4363771"/>
              <a:gd name="connsiteY21" fmla="*/ 2435383 h 2562131"/>
              <a:gd name="connsiteX22" fmla="*/ 3060072 w 4363771"/>
              <a:gd name="connsiteY22" fmla="*/ 2444436 h 2562131"/>
              <a:gd name="connsiteX23" fmla="*/ 3105339 w 4363771"/>
              <a:gd name="connsiteY23" fmla="*/ 2453489 h 2562131"/>
              <a:gd name="connsiteX24" fmla="*/ 3123446 w 4363771"/>
              <a:gd name="connsiteY24" fmla="*/ 2480650 h 2562131"/>
              <a:gd name="connsiteX25" fmla="*/ 3150606 w 4363771"/>
              <a:gd name="connsiteY25" fmla="*/ 2489703 h 2562131"/>
              <a:gd name="connsiteX26" fmla="*/ 3232087 w 4363771"/>
              <a:gd name="connsiteY26" fmla="*/ 2544024 h 2562131"/>
              <a:gd name="connsiteX27" fmla="*/ 3259248 w 4363771"/>
              <a:gd name="connsiteY27" fmla="*/ 2562131 h 2562131"/>
              <a:gd name="connsiteX28" fmla="*/ 3485584 w 4363771"/>
              <a:gd name="connsiteY28" fmla="*/ 2553078 h 2562131"/>
              <a:gd name="connsiteX29" fmla="*/ 3521798 w 4363771"/>
              <a:gd name="connsiteY29" fmla="*/ 2544024 h 2562131"/>
              <a:gd name="connsiteX30" fmla="*/ 3567066 w 4363771"/>
              <a:gd name="connsiteY30" fmla="*/ 2534971 h 2562131"/>
              <a:gd name="connsiteX31" fmla="*/ 3621386 w 4363771"/>
              <a:gd name="connsiteY31" fmla="*/ 2489703 h 2562131"/>
              <a:gd name="connsiteX32" fmla="*/ 3675707 w 4363771"/>
              <a:gd name="connsiteY32" fmla="*/ 2372008 h 2562131"/>
              <a:gd name="connsiteX33" fmla="*/ 3711921 w 4363771"/>
              <a:gd name="connsiteY33" fmla="*/ 2317687 h 2562131"/>
              <a:gd name="connsiteX34" fmla="*/ 3775295 w 4363771"/>
              <a:gd name="connsiteY34" fmla="*/ 2272420 h 2562131"/>
              <a:gd name="connsiteX35" fmla="*/ 3802456 w 4363771"/>
              <a:gd name="connsiteY35" fmla="*/ 2018923 h 2562131"/>
              <a:gd name="connsiteX36" fmla="*/ 3811509 w 4363771"/>
              <a:gd name="connsiteY36" fmla="*/ 1720159 h 2562131"/>
              <a:gd name="connsiteX37" fmla="*/ 3820563 w 4363771"/>
              <a:gd name="connsiteY37" fmla="*/ 1330860 h 2562131"/>
              <a:gd name="connsiteX38" fmla="*/ 3829616 w 4363771"/>
              <a:gd name="connsiteY38" fmla="*/ 1240325 h 2562131"/>
              <a:gd name="connsiteX39" fmla="*/ 3838670 w 4363771"/>
              <a:gd name="connsiteY39" fmla="*/ 1167897 h 2562131"/>
              <a:gd name="connsiteX40" fmla="*/ 3847723 w 4363771"/>
              <a:gd name="connsiteY40" fmla="*/ 1131683 h 2562131"/>
              <a:gd name="connsiteX41" fmla="*/ 3883937 w 4363771"/>
              <a:gd name="connsiteY41" fmla="*/ 1104523 h 2562131"/>
              <a:gd name="connsiteX42" fmla="*/ 3920151 w 4363771"/>
              <a:gd name="connsiteY42" fmla="*/ 1086416 h 2562131"/>
              <a:gd name="connsiteX43" fmla="*/ 4065006 w 4363771"/>
              <a:gd name="connsiteY43" fmla="*/ 1077363 h 2562131"/>
              <a:gd name="connsiteX44" fmla="*/ 4164594 w 4363771"/>
              <a:gd name="connsiteY44" fmla="*/ 1050202 h 2562131"/>
              <a:gd name="connsiteX45" fmla="*/ 4155541 w 4363771"/>
              <a:gd name="connsiteY45" fmla="*/ 941561 h 2562131"/>
              <a:gd name="connsiteX46" fmla="*/ 4146487 w 4363771"/>
              <a:gd name="connsiteY46" fmla="*/ 914400 h 2562131"/>
              <a:gd name="connsiteX47" fmla="*/ 4137434 w 4363771"/>
              <a:gd name="connsiteY47" fmla="*/ 869133 h 2562131"/>
              <a:gd name="connsiteX48" fmla="*/ 4119327 w 4363771"/>
              <a:gd name="connsiteY48" fmla="*/ 832919 h 2562131"/>
              <a:gd name="connsiteX49" fmla="*/ 4128380 w 4363771"/>
              <a:gd name="connsiteY49" fmla="*/ 660903 h 2562131"/>
              <a:gd name="connsiteX50" fmla="*/ 4137434 w 4363771"/>
              <a:gd name="connsiteY50" fmla="*/ 588476 h 2562131"/>
              <a:gd name="connsiteX51" fmla="*/ 4164594 w 4363771"/>
              <a:gd name="connsiteY51" fmla="*/ 506994 h 2562131"/>
              <a:gd name="connsiteX52" fmla="*/ 4191755 w 4363771"/>
              <a:gd name="connsiteY52" fmla="*/ 479834 h 2562131"/>
              <a:gd name="connsiteX53" fmla="*/ 4264182 w 4363771"/>
              <a:gd name="connsiteY53" fmla="*/ 461727 h 2562131"/>
              <a:gd name="connsiteX54" fmla="*/ 4336610 w 4363771"/>
              <a:gd name="connsiteY54" fmla="*/ 443620 h 2562131"/>
              <a:gd name="connsiteX55" fmla="*/ 4363771 w 4363771"/>
              <a:gd name="connsiteY55" fmla="*/ 434567 h 2562131"/>
              <a:gd name="connsiteX56" fmla="*/ 4345664 w 4363771"/>
              <a:gd name="connsiteY56" fmla="*/ 371192 h 2562131"/>
              <a:gd name="connsiteX57" fmla="*/ 4336610 w 4363771"/>
              <a:gd name="connsiteY57" fmla="*/ 344032 h 2562131"/>
              <a:gd name="connsiteX58" fmla="*/ 4327557 w 4363771"/>
              <a:gd name="connsiteY58" fmla="*/ 307818 h 2562131"/>
              <a:gd name="connsiteX59" fmla="*/ 4336610 w 4363771"/>
              <a:gd name="connsiteY59" fmla="*/ 153909 h 2562131"/>
              <a:gd name="connsiteX60" fmla="*/ 4345664 w 4363771"/>
              <a:gd name="connsiteY60" fmla="*/ 63375 h 2562131"/>
              <a:gd name="connsiteX61" fmla="*/ 4336610 w 4363771"/>
              <a:gd name="connsiteY61" fmla="*/ 27161 h 2562131"/>
              <a:gd name="connsiteX62" fmla="*/ 4300396 w 4363771"/>
              <a:gd name="connsiteY62" fmla="*/ 18107 h 2562131"/>
              <a:gd name="connsiteX63" fmla="*/ 4128380 w 4363771"/>
              <a:gd name="connsiteY63" fmla="*/ 9054 h 2562131"/>
              <a:gd name="connsiteX64" fmla="*/ 3820563 w 4363771"/>
              <a:gd name="connsiteY64" fmla="*/ 0 h 2562131"/>
              <a:gd name="connsiteX65" fmla="*/ 3069125 w 4363771"/>
              <a:gd name="connsiteY65" fmla="*/ 27161 h 2562131"/>
              <a:gd name="connsiteX66" fmla="*/ 1801640 w 4363771"/>
              <a:gd name="connsiteY66" fmla="*/ 18107 h 2562131"/>
              <a:gd name="connsiteX67" fmla="*/ 108642 w 4363771"/>
              <a:gd name="connsiteY67" fmla="*/ 36214 h 2562131"/>
              <a:gd name="connsiteX68" fmla="*/ 90535 w 4363771"/>
              <a:gd name="connsiteY68" fmla="*/ 162963 h 2562131"/>
              <a:gd name="connsiteX69" fmla="*/ 81481 w 4363771"/>
              <a:gd name="connsiteY69" fmla="*/ 244444 h 2562131"/>
              <a:gd name="connsiteX70" fmla="*/ 72428 w 4363771"/>
              <a:gd name="connsiteY70" fmla="*/ 371192 h 2562131"/>
              <a:gd name="connsiteX71" fmla="*/ 54321 w 4363771"/>
              <a:gd name="connsiteY71" fmla="*/ 497941 h 2562131"/>
              <a:gd name="connsiteX72" fmla="*/ 36214 w 4363771"/>
              <a:gd name="connsiteY72" fmla="*/ 552262 h 2562131"/>
              <a:gd name="connsiteX73" fmla="*/ 27161 w 4363771"/>
              <a:gd name="connsiteY73" fmla="*/ 615636 h 2562131"/>
              <a:gd name="connsiteX74" fmla="*/ 18107 w 4363771"/>
              <a:gd name="connsiteY74" fmla="*/ 651850 h 2562131"/>
              <a:gd name="connsiteX75" fmla="*/ 9054 w 4363771"/>
              <a:gd name="connsiteY75" fmla="*/ 769545 h 2562131"/>
              <a:gd name="connsiteX76" fmla="*/ 0 w 4363771"/>
              <a:gd name="connsiteY76" fmla="*/ 860080 h 2562131"/>
              <a:gd name="connsiteX77" fmla="*/ 9054 w 4363771"/>
              <a:gd name="connsiteY77" fmla="*/ 977775 h 2562131"/>
              <a:gd name="connsiteX78" fmla="*/ 27161 w 4363771"/>
              <a:gd name="connsiteY78" fmla="*/ 1186004 h 2562131"/>
              <a:gd name="connsiteX79" fmla="*/ 54321 w 4363771"/>
              <a:gd name="connsiteY79" fmla="*/ 1249379 h 2562131"/>
              <a:gd name="connsiteX80" fmla="*/ 63374 w 4363771"/>
              <a:gd name="connsiteY80" fmla="*/ 1376127 h 2562131"/>
              <a:gd name="connsiteX81" fmla="*/ 72428 w 4363771"/>
              <a:gd name="connsiteY81" fmla="*/ 1430448 h 2562131"/>
              <a:gd name="connsiteX82" fmla="*/ 81481 w 4363771"/>
              <a:gd name="connsiteY82" fmla="*/ 1620571 h 2562131"/>
              <a:gd name="connsiteX83" fmla="*/ 72428 w 4363771"/>
              <a:gd name="connsiteY83" fmla="*/ 1702052 h 2562131"/>
              <a:gd name="connsiteX84" fmla="*/ 99588 w 4363771"/>
              <a:gd name="connsiteY84" fmla="*/ 1883121 h 2562131"/>
              <a:gd name="connsiteX85" fmla="*/ 108642 w 4363771"/>
              <a:gd name="connsiteY85" fmla="*/ 1991763 h 2562131"/>
              <a:gd name="connsiteX86" fmla="*/ 135802 w 4363771"/>
              <a:gd name="connsiteY86" fmla="*/ 2046083 h 25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3771" h="2562131">
                <a:moveTo>
                  <a:pt x="244444" y="2018923"/>
                </a:moveTo>
                <a:lnTo>
                  <a:pt x="651850" y="2009870"/>
                </a:lnTo>
                <a:cubicBezTo>
                  <a:pt x="670193" y="2009151"/>
                  <a:pt x="687824" y="2001428"/>
                  <a:pt x="706171" y="2000816"/>
                </a:cubicBezTo>
                <a:cubicBezTo>
                  <a:pt x="869071" y="1995386"/>
                  <a:pt x="1032096" y="1994781"/>
                  <a:pt x="1195058" y="1991763"/>
                </a:cubicBezTo>
                <a:lnTo>
                  <a:pt x="1819747" y="2000816"/>
                </a:lnTo>
                <a:cubicBezTo>
                  <a:pt x="1910313" y="2002646"/>
                  <a:pt x="2001387" y="1999286"/>
                  <a:pt x="2091351" y="2009870"/>
                </a:cubicBezTo>
                <a:cubicBezTo>
                  <a:pt x="2106337" y="2011633"/>
                  <a:pt x="2114069" y="2030282"/>
                  <a:pt x="2127565" y="2037030"/>
                </a:cubicBezTo>
                <a:cubicBezTo>
                  <a:pt x="2138694" y="2042594"/>
                  <a:pt x="2151707" y="2043065"/>
                  <a:pt x="2163778" y="2046083"/>
                </a:cubicBezTo>
                <a:lnTo>
                  <a:pt x="2263367" y="2109458"/>
                </a:lnTo>
                <a:cubicBezTo>
                  <a:pt x="2281637" y="2121280"/>
                  <a:pt x="2299026" y="2134476"/>
                  <a:pt x="2317687" y="2145672"/>
                </a:cubicBezTo>
                <a:cubicBezTo>
                  <a:pt x="2332776" y="2154725"/>
                  <a:pt x="2348109" y="2163385"/>
                  <a:pt x="2362955" y="2172832"/>
                </a:cubicBezTo>
                <a:cubicBezTo>
                  <a:pt x="2381314" y="2184515"/>
                  <a:pt x="2398171" y="2198625"/>
                  <a:pt x="2417275" y="2209046"/>
                </a:cubicBezTo>
                <a:cubicBezTo>
                  <a:pt x="2431542" y="2216828"/>
                  <a:pt x="2448007" y="2219885"/>
                  <a:pt x="2462543" y="2227153"/>
                </a:cubicBezTo>
                <a:cubicBezTo>
                  <a:pt x="2472275" y="2232019"/>
                  <a:pt x="2480476" y="2239493"/>
                  <a:pt x="2489703" y="2245260"/>
                </a:cubicBezTo>
                <a:cubicBezTo>
                  <a:pt x="2504625" y="2254586"/>
                  <a:pt x="2520049" y="2263094"/>
                  <a:pt x="2534971" y="2272420"/>
                </a:cubicBezTo>
                <a:cubicBezTo>
                  <a:pt x="2544198" y="2278187"/>
                  <a:pt x="2552684" y="2285129"/>
                  <a:pt x="2562131" y="2290527"/>
                </a:cubicBezTo>
                <a:cubicBezTo>
                  <a:pt x="2573849" y="2297223"/>
                  <a:pt x="2586627" y="2301938"/>
                  <a:pt x="2598345" y="2308634"/>
                </a:cubicBezTo>
                <a:cubicBezTo>
                  <a:pt x="2607792" y="2314032"/>
                  <a:pt x="2616278" y="2320974"/>
                  <a:pt x="2625505" y="2326741"/>
                </a:cubicBezTo>
                <a:cubicBezTo>
                  <a:pt x="2640427" y="2336067"/>
                  <a:pt x="2655391" y="2345355"/>
                  <a:pt x="2670773" y="2353901"/>
                </a:cubicBezTo>
                <a:cubicBezTo>
                  <a:pt x="2682571" y="2360455"/>
                  <a:pt x="2696004" y="2364164"/>
                  <a:pt x="2706986" y="2372008"/>
                </a:cubicBezTo>
                <a:cubicBezTo>
                  <a:pt x="2717405" y="2379450"/>
                  <a:pt x="2724311" y="2390972"/>
                  <a:pt x="2734147" y="2399169"/>
                </a:cubicBezTo>
                <a:cubicBezTo>
                  <a:pt x="2754467" y="2416103"/>
                  <a:pt x="2790839" y="2434465"/>
                  <a:pt x="2815628" y="2435383"/>
                </a:cubicBezTo>
                <a:lnTo>
                  <a:pt x="3060072" y="2444436"/>
                </a:lnTo>
                <a:cubicBezTo>
                  <a:pt x="3075161" y="2447454"/>
                  <a:pt x="3091979" y="2445854"/>
                  <a:pt x="3105339" y="2453489"/>
                </a:cubicBezTo>
                <a:cubicBezTo>
                  <a:pt x="3114786" y="2458888"/>
                  <a:pt x="3114949" y="2473853"/>
                  <a:pt x="3123446" y="2480650"/>
                </a:cubicBezTo>
                <a:cubicBezTo>
                  <a:pt x="3130898" y="2486612"/>
                  <a:pt x="3141553" y="2486685"/>
                  <a:pt x="3150606" y="2489703"/>
                </a:cubicBezTo>
                <a:lnTo>
                  <a:pt x="3232087" y="2544024"/>
                </a:lnTo>
                <a:lnTo>
                  <a:pt x="3259248" y="2562131"/>
                </a:lnTo>
                <a:cubicBezTo>
                  <a:pt x="3334693" y="2559113"/>
                  <a:pt x="3410257" y="2558273"/>
                  <a:pt x="3485584" y="2553078"/>
                </a:cubicBezTo>
                <a:cubicBezTo>
                  <a:pt x="3497997" y="2552222"/>
                  <a:pt x="3509651" y="2546723"/>
                  <a:pt x="3521798" y="2544024"/>
                </a:cubicBezTo>
                <a:cubicBezTo>
                  <a:pt x="3536820" y="2540686"/>
                  <a:pt x="3551977" y="2537989"/>
                  <a:pt x="3567066" y="2534971"/>
                </a:cubicBezTo>
                <a:cubicBezTo>
                  <a:pt x="3586173" y="2522233"/>
                  <a:pt x="3608544" y="2509883"/>
                  <a:pt x="3621386" y="2489703"/>
                </a:cubicBezTo>
                <a:cubicBezTo>
                  <a:pt x="3712654" y="2346281"/>
                  <a:pt x="3618804" y="2476331"/>
                  <a:pt x="3675707" y="2372008"/>
                </a:cubicBezTo>
                <a:cubicBezTo>
                  <a:pt x="3686128" y="2352903"/>
                  <a:pt x="3693814" y="2329758"/>
                  <a:pt x="3711921" y="2317687"/>
                </a:cubicBezTo>
                <a:cubicBezTo>
                  <a:pt x="3751636" y="2291211"/>
                  <a:pt x="3730377" y="2306109"/>
                  <a:pt x="3775295" y="2272420"/>
                </a:cubicBezTo>
                <a:cubicBezTo>
                  <a:pt x="3813779" y="2156968"/>
                  <a:pt x="3794763" y="2230483"/>
                  <a:pt x="3802456" y="2018923"/>
                </a:cubicBezTo>
                <a:cubicBezTo>
                  <a:pt x="3806077" y="1919355"/>
                  <a:pt x="3808888" y="1819758"/>
                  <a:pt x="3811509" y="1720159"/>
                </a:cubicBezTo>
                <a:cubicBezTo>
                  <a:pt x="3814924" y="1590402"/>
                  <a:pt x="3815668" y="1460569"/>
                  <a:pt x="3820563" y="1330860"/>
                </a:cubicBezTo>
                <a:cubicBezTo>
                  <a:pt x="3821707" y="1300553"/>
                  <a:pt x="3826267" y="1270468"/>
                  <a:pt x="3829616" y="1240325"/>
                </a:cubicBezTo>
                <a:cubicBezTo>
                  <a:pt x="3832303" y="1216143"/>
                  <a:pt x="3834670" y="1191897"/>
                  <a:pt x="3838670" y="1167897"/>
                </a:cubicBezTo>
                <a:cubicBezTo>
                  <a:pt x="3840716" y="1155623"/>
                  <a:pt x="3840491" y="1141808"/>
                  <a:pt x="3847723" y="1131683"/>
                </a:cubicBezTo>
                <a:cubicBezTo>
                  <a:pt x="3856493" y="1119405"/>
                  <a:pt x="3871141" y="1112520"/>
                  <a:pt x="3883937" y="1104523"/>
                </a:cubicBezTo>
                <a:cubicBezTo>
                  <a:pt x="3895382" y="1097370"/>
                  <a:pt x="3906804" y="1088418"/>
                  <a:pt x="3920151" y="1086416"/>
                </a:cubicBezTo>
                <a:cubicBezTo>
                  <a:pt x="3967995" y="1079239"/>
                  <a:pt x="4016721" y="1080381"/>
                  <a:pt x="4065006" y="1077363"/>
                </a:cubicBezTo>
                <a:cubicBezTo>
                  <a:pt x="4146692" y="1056941"/>
                  <a:pt x="4113826" y="1067126"/>
                  <a:pt x="4164594" y="1050202"/>
                </a:cubicBezTo>
                <a:cubicBezTo>
                  <a:pt x="4161576" y="1013988"/>
                  <a:pt x="4160344" y="977581"/>
                  <a:pt x="4155541" y="941561"/>
                </a:cubicBezTo>
                <a:cubicBezTo>
                  <a:pt x="4154280" y="932101"/>
                  <a:pt x="4148802" y="923658"/>
                  <a:pt x="4146487" y="914400"/>
                </a:cubicBezTo>
                <a:cubicBezTo>
                  <a:pt x="4142755" y="899472"/>
                  <a:pt x="4142300" y="883731"/>
                  <a:pt x="4137434" y="869133"/>
                </a:cubicBezTo>
                <a:cubicBezTo>
                  <a:pt x="4133166" y="856329"/>
                  <a:pt x="4125363" y="844990"/>
                  <a:pt x="4119327" y="832919"/>
                </a:cubicBezTo>
                <a:cubicBezTo>
                  <a:pt x="4122345" y="775580"/>
                  <a:pt x="4124138" y="718164"/>
                  <a:pt x="4128380" y="660903"/>
                </a:cubicBezTo>
                <a:cubicBezTo>
                  <a:pt x="4130177" y="636639"/>
                  <a:pt x="4131861" y="612159"/>
                  <a:pt x="4137434" y="588476"/>
                </a:cubicBezTo>
                <a:cubicBezTo>
                  <a:pt x="4143991" y="560607"/>
                  <a:pt x="4144349" y="527238"/>
                  <a:pt x="4164594" y="506994"/>
                </a:cubicBezTo>
                <a:cubicBezTo>
                  <a:pt x="4173648" y="497941"/>
                  <a:pt x="4180099" y="485132"/>
                  <a:pt x="4191755" y="479834"/>
                </a:cubicBezTo>
                <a:cubicBezTo>
                  <a:pt x="4214410" y="469536"/>
                  <a:pt x="4240040" y="467763"/>
                  <a:pt x="4264182" y="461727"/>
                </a:cubicBezTo>
                <a:lnTo>
                  <a:pt x="4336610" y="443620"/>
                </a:lnTo>
                <a:lnTo>
                  <a:pt x="4363771" y="434567"/>
                </a:lnTo>
                <a:cubicBezTo>
                  <a:pt x="4357735" y="413442"/>
                  <a:pt x="4351977" y="392236"/>
                  <a:pt x="4345664" y="371192"/>
                </a:cubicBezTo>
                <a:cubicBezTo>
                  <a:pt x="4342922" y="362051"/>
                  <a:pt x="4339232" y="353208"/>
                  <a:pt x="4336610" y="344032"/>
                </a:cubicBezTo>
                <a:cubicBezTo>
                  <a:pt x="4333192" y="332068"/>
                  <a:pt x="4330575" y="319889"/>
                  <a:pt x="4327557" y="307818"/>
                </a:cubicBezTo>
                <a:cubicBezTo>
                  <a:pt x="4330575" y="256515"/>
                  <a:pt x="4332814" y="205160"/>
                  <a:pt x="4336610" y="153909"/>
                </a:cubicBezTo>
                <a:cubicBezTo>
                  <a:pt x="4338850" y="123663"/>
                  <a:pt x="4345664" y="93704"/>
                  <a:pt x="4345664" y="63375"/>
                </a:cubicBezTo>
                <a:cubicBezTo>
                  <a:pt x="4345664" y="50932"/>
                  <a:pt x="4345408" y="35959"/>
                  <a:pt x="4336610" y="27161"/>
                </a:cubicBezTo>
                <a:cubicBezTo>
                  <a:pt x="4327812" y="18363"/>
                  <a:pt x="4312792" y="19185"/>
                  <a:pt x="4300396" y="18107"/>
                </a:cubicBezTo>
                <a:cubicBezTo>
                  <a:pt x="4243194" y="13133"/>
                  <a:pt x="4185757" y="11219"/>
                  <a:pt x="4128380" y="9054"/>
                </a:cubicBezTo>
                <a:lnTo>
                  <a:pt x="3820563" y="0"/>
                </a:lnTo>
                <a:cubicBezTo>
                  <a:pt x="3171666" y="19664"/>
                  <a:pt x="3421958" y="6405"/>
                  <a:pt x="3069125" y="27161"/>
                </a:cubicBezTo>
                <a:lnTo>
                  <a:pt x="1801640" y="18107"/>
                </a:lnTo>
                <a:cubicBezTo>
                  <a:pt x="1371565" y="18107"/>
                  <a:pt x="585000" y="29777"/>
                  <a:pt x="108642" y="36214"/>
                </a:cubicBezTo>
                <a:cubicBezTo>
                  <a:pt x="91848" y="103388"/>
                  <a:pt x="101763" y="56301"/>
                  <a:pt x="90535" y="162963"/>
                </a:cubicBezTo>
                <a:cubicBezTo>
                  <a:pt x="87674" y="190140"/>
                  <a:pt x="83848" y="217219"/>
                  <a:pt x="81481" y="244444"/>
                </a:cubicBezTo>
                <a:cubicBezTo>
                  <a:pt x="77812" y="286642"/>
                  <a:pt x="76940" y="329076"/>
                  <a:pt x="72428" y="371192"/>
                </a:cubicBezTo>
                <a:cubicBezTo>
                  <a:pt x="67881" y="413628"/>
                  <a:pt x="67817" y="457453"/>
                  <a:pt x="54321" y="497941"/>
                </a:cubicBezTo>
                <a:lnTo>
                  <a:pt x="36214" y="552262"/>
                </a:lnTo>
                <a:cubicBezTo>
                  <a:pt x="33196" y="573387"/>
                  <a:pt x="30978" y="594641"/>
                  <a:pt x="27161" y="615636"/>
                </a:cubicBezTo>
                <a:cubicBezTo>
                  <a:pt x="24935" y="627878"/>
                  <a:pt x="19561" y="639492"/>
                  <a:pt x="18107" y="651850"/>
                </a:cubicBezTo>
                <a:cubicBezTo>
                  <a:pt x="13510" y="690928"/>
                  <a:pt x="12463" y="730345"/>
                  <a:pt x="9054" y="769545"/>
                </a:cubicBezTo>
                <a:cubicBezTo>
                  <a:pt x="6427" y="799760"/>
                  <a:pt x="3018" y="829902"/>
                  <a:pt x="0" y="860080"/>
                </a:cubicBezTo>
                <a:cubicBezTo>
                  <a:pt x="3018" y="899312"/>
                  <a:pt x="6437" y="938515"/>
                  <a:pt x="9054" y="977775"/>
                </a:cubicBezTo>
                <a:cubicBezTo>
                  <a:pt x="9443" y="983610"/>
                  <a:pt x="13138" y="1140428"/>
                  <a:pt x="27161" y="1186004"/>
                </a:cubicBezTo>
                <a:cubicBezTo>
                  <a:pt x="33920" y="1207971"/>
                  <a:pt x="45268" y="1228254"/>
                  <a:pt x="54321" y="1249379"/>
                </a:cubicBezTo>
                <a:cubicBezTo>
                  <a:pt x="57339" y="1291628"/>
                  <a:pt x="59159" y="1333980"/>
                  <a:pt x="63374" y="1376127"/>
                </a:cubicBezTo>
                <a:cubicBezTo>
                  <a:pt x="65201" y="1394393"/>
                  <a:pt x="71072" y="1412141"/>
                  <a:pt x="72428" y="1430448"/>
                </a:cubicBezTo>
                <a:cubicBezTo>
                  <a:pt x="77115" y="1493721"/>
                  <a:pt x="78463" y="1557197"/>
                  <a:pt x="81481" y="1620571"/>
                </a:cubicBezTo>
                <a:cubicBezTo>
                  <a:pt x="78463" y="1647731"/>
                  <a:pt x="70548" y="1674789"/>
                  <a:pt x="72428" y="1702052"/>
                </a:cubicBezTo>
                <a:cubicBezTo>
                  <a:pt x="76627" y="1762939"/>
                  <a:pt x="92018" y="1822561"/>
                  <a:pt x="99588" y="1883121"/>
                </a:cubicBezTo>
                <a:cubicBezTo>
                  <a:pt x="104095" y="1919180"/>
                  <a:pt x="104629" y="1955646"/>
                  <a:pt x="108642" y="1991763"/>
                </a:cubicBezTo>
                <a:cubicBezTo>
                  <a:pt x="115339" y="2052037"/>
                  <a:pt x="100439" y="2046083"/>
                  <a:pt x="135802" y="2046083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图片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26273" y="1158579"/>
            <a:ext cx="7639050" cy="1028700"/>
          </a:xfrm>
          <a:prstGeom prst="rect"/>
        </p:spPr>
      </p:pic>
      <p:sp>
        <p:nvSpPr>
          <p:cNvPr id="1048650" name="文本框 3"/>
          <p:cNvSpPr txBox="1"/>
          <p:nvPr/>
        </p:nvSpPr>
        <p:spPr>
          <a:xfrm>
            <a:off x="769544" y="534155"/>
            <a:ext cx="1681871" cy="40011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000" lang="en-US"/>
              <a:t>Homework 3</a:t>
            </a:r>
            <a:endParaRPr altLang="en-US" b="1" dirty="0" sz="2000" lang="zh-CN"/>
          </a:p>
        </p:txBody>
      </p:sp>
      <p:sp>
        <p:nvSpPr>
          <p:cNvPr id="1048651" name="文本框 5"/>
          <p:cNvSpPr txBox="1"/>
          <p:nvPr/>
        </p:nvSpPr>
        <p:spPr>
          <a:xfrm>
            <a:off x="769544" y="934265"/>
            <a:ext cx="5748690" cy="338554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1600" lang="en-US"/>
              <a:t>4.7</a:t>
            </a:r>
            <a:r>
              <a:rPr altLang="zh-CN" dirty="0" sz="1600" lang="en-US"/>
              <a:t>   </a:t>
            </a:r>
            <a:r>
              <a:rPr altLang="en-US" dirty="0" sz="1600" lang="zh-CN"/>
              <a:t>假设用来实现处理器数据通路的各功能模块延迟如下所示</a:t>
            </a:r>
            <a:r>
              <a:rPr altLang="zh-CN" dirty="0" sz="1600" lang="en-US"/>
              <a:t>:</a:t>
            </a:r>
            <a:endParaRPr altLang="en-US" dirty="0" sz="1600" lang="zh-CN"/>
          </a:p>
        </p:txBody>
      </p:sp>
      <p:sp>
        <p:nvSpPr>
          <p:cNvPr id="1048652" name="文本框 17"/>
          <p:cNvSpPr txBox="1"/>
          <p:nvPr/>
        </p:nvSpPr>
        <p:spPr>
          <a:xfrm>
            <a:off x="1226273" y="2214438"/>
            <a:ext cx="10036238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1600" lang="zh-CN"/>
              <a:t>其中，寄存器读延迟指的是，时钟上升沿到寄存器输出端稳定输出新值所需的时间。该延迟仅针对</a:t>
            </a:r>
            <a:r>
              <a:rPr altLang="zh-CN" dirty="0" sz="1600" lang="en-US"/>
              <a:t>PC</a:t>
            </a:r>
            <a:r>
              <a:rPr altLang="en-US" dirty="0" sz="1600" lang="zh-CN"/>
              <a:t>寄存器。寄存器建立时间指的是，寄存器的输人数据稳定到时钟上升沿所需的时间。该数值针对</a:t>
            </a:r>
            <a:r>
              <a:rPr altLang="zh-CN" dirty="0" sz="1600" lang="en-US"/>
              <a:t>PC</a:t>
            </a:r>
            <a:r>
              <a:rPr altLang="en-US" dirty="0" sz="1600" lang="zh-CN"/>
              <a:t>寄存器和寄存器堆。</a:t>
            </a:r>
          </a:p>
        </p:txBody>
      </p:sp>
      <p:cxnSp>
        <p:nvCxnSpPr>
          <p:cNvPr id="3145732" name="直接箭头连接符 14"/>
          <p:cNvCxnSpPr>
            <a:cxnSpLocks/>
          </p:cNvCxnSpPr>
          <p:nvPr/>
        </p:nvCxnSpPr>
        <p:spPr>
          <a:xfrm flipV="1">
            <a:off x="6971168" y="1041149"/>
            <a:ext cx="90535" cy="316871"/>
          </a:xfrm>
          <a:prstGeom prst="straightConnector1"/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53" name="文本框 18"/>
          <p:cNvSpPr txBox="1"/>
          <p:nvPr/>
        </p:nvSpPr>
        <p:spPr>
          <a:xfrm>
            <a:off x="6521158" y="780376"/>
            <a:ext cx="3368230" cy="307777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1400" lang="en-US">
                <a:solidFill>
                  <a:srgbClr val="FF0000"/>
                </a:solidFill>
              </a:rPr>
              <a:t>PC</a:t>
            </a:r>
            <a:r>
              <a:rPr altLang="en-US" dirty="0" sz="1400" lang="zh-CN">
                <a:solidFill>
                  <a:srgbClr val="FF0000"/>
                </a:solidFill>
              </a:rPr>
              <a:t>、寄存器堆写入时信号需要保持稳定</a:t>
            </a:r>
          </a:p>
        </p:txBody>
      </p:sp>
      <p:sp>
        <p:nvSpPr>
          <p:cNvPr id="1048654" name="文本框 19"/>
          <p:cNvSpPr txBox="1"/>
          <p:nvPr/>
        </p:nvSpPr>
        <p:spPr>
          <a:xfrm>
            <a:off x="769545" y="2828108"/>
            <a:ext cx="5748690" cy="338554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1600" lang="en-US"/>
              <a:t>4.7.5</a:t>
            </a:r>
            <a:r>
              <a:rPr altLang="zh-CN" dirty="0" sz="1600" lang="en-US"/>
              <a:t>   I </a:t>
            </a:r>
            <a:r>
              <a:rPr altLang="en-US" dirty="0" sz="1600" lang="zh-CN"/>
              <a:t>型指令（不包括</a:t>
            </a:r>
            <a:r>
              <a:rPr altLang="zh-CN" dirty="0" sz="1600" lang="en-US"/>
              <a:t>LW</a:t>
            </a:r>
            <a:r>
              <a:rPr altLang="en-US" dirty="0" sz="1600" lang="zh-CN"/>
              <a:t>）的延迟是多少</a:t>
            </a:r>
            <a:r>
              <a:rPr altLang="zh-CN" dirty="0" sz="1600" lang="en-US"/>
              <a:t>? </a:t>
            </a:r>
            <a:endParaRPr altLang="en-US" dirty="0" sz="1600" lang="zh-CN"/>
          </a:p>
        </p:txBody>
      </p:sp>
      <p:pic>
        <p:nvPicPr>
          <p:cNvPr id="2097177" name="图片 2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657260" y="2704415"/>
            <a:ext cx="5139402" cy="4044359"/>
          </a:xfrm>
          <a:prstGeom prst="rect"/>
        </p:spPr>
      </p:pic>
      <p:sp>
        <p:nvSpPr>
          <p:cNvPr id="1048655" name="文本框 25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45430" y="3641387"/>
            <a:ext cx="5428210" cy="547650"/>
          </a:xfrm>
          <a:prstGeom prst="rect"/>
          <a:blipFill>
            <a:blip xmlns:r="http://schemas.openxmlformats.org/officeDocument/2006/relationships" r:embed="rId3"/>
            <a:stretch>
              <a:fillRect l="-1459" b="-16667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656" name="文本框 26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45430" y="4449595"/>
            <a:ext cx="5150569" cy="547650"/>
          </a:xfrm>
          <a:prstGeom prst="rect"/>
          <a:blipFill>
            <a:blip xmlns:r="http://schemas.openxmlformats.org/officeDocument/2006/relationships" r:embed="rId4"/>
            <a:stretch>
              <a:fillRect l="-2130" b="-12222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657" name="文本框 2"/>
          <p:cNvSpPr txBox="1"/>
          <p:nvPr/>
        </p:nvSpPr>
        <p:spPr>
          <a:xfrm>
            <a:off x="769544" y="5611184"/>
            <a:ext cx="6034665" cy="307777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b="0" dirty="0" sz="1400" i="1" lang="zh-CN">
                <a:solidFill>
                  <a:srgbClr val="333333"/>
                </a:solidFill>
                <a:effectLst/>
                <a:latin typeface="Helvetica Neue"/>
              </a:rPr>
              <a:t>注：</a:t>
            </a:r>
            <a:r>
              <a:rPr altLang="zh-CN" b="0" dirty="0" sz="1400" i="1" lang="en-US">
                <a:solidFill>
                  <a:srgbClr val="333333"/>
                </a:solidFill>
                <a:effectLst/>
                <a:latin typeface="Helvetica Neue"/>
              </a:rPr>
              <a:t>Sign Extend/Control + MUX &lt; RF, </a:t>
            </a:r>
            <a:r>
              <a:rPr altLang="en-US" b="0" dirty="0" sz="1400" i="1" lang="zh-CN">
                <a:solidFill>
                  <a:srgbClr val="333333"/>
                </a:solidFill>
                <a:effectLst/>
                <a:latin typeface="Helvetica Neue"/>
              </a:rPr>
              <a:t>因此 </a:t>
            </a:r>
            <a:r>
              <a:rPr altLang="zh-CN" b="0" dirty="0" sz="1400" i="1" lang="en-US" err="1">
                <a:solidFill>
                  <a:srgbClr val="333333"/>
                </a:solidFill>
                <a:effectLst/>
                <a:latin typeface="Helvetica Neue"/>
              </a:rPr>
              <a:t>ALUSrc</a:t>
            </a:r>
            <a:r>
              <a:rPr altLang="zh-CN" b="0" dirty="0" sz="1400" i="1" lang="en-US">
                <a:solidFill>
                  <a:srgbClr val="333333"/>
                </a:solidFill>
                <a:effectLst/>
                <a:latin typeface="Helvetica Neue"/>
              </a:rPr>
              <a:t> MUX </a:t>
            </a:r>
            <a:r>
              <a:rPr altLang="en-US" b="0" dirty="0" sz="1400" i="1" lang="zh-CN">
                <a:solidFill>
                  <a:srgbClr val="333333"/>
                </a:solidFill>
                <a:effectLst/>
                <a:latin typeface="Helvetica Neue"/>
              </a:rPr>
              <a:t>不在关键路径上</a:t>
            </a:r>
            <a:endParaRPr altLang="en-US" dirty="0" sz="1400" lang="zh-CN"/>
          </a:p>
        </p:txBody>
      </p:sp>
      <p:sp>
        <p:nvSpPr>
          <p:cNvPr id="1048658" name="任意多边形: 形状 4"/>
          <p:cNvSpPr/>
          <p:nvPr/>
        </p:nvSpPr>
        <p:spPr>
          <a:xfrm>
            <a:off x="6853473" y="4807390"/>
            <a:ext cx="4698749" cy="1778854"/>
          </a:xfrm>
          <a:custGeom>
            <a:avLst/>
            <a:gdLst>
              <a:gd name="connsiteX0" fmla="*/ 0 w 4698749"/>
              <a:gd name="connsiteY0" fmla="*/ 0 h 1778854"/>
              <a:gd name="connsiteX1" fmla="*/ 81481 w 4698749"/>
              <a:gd name="connsiteY1" fmla="*/ 9054 h 1778854"/>
              <a:gd name="connsiteX2" fmla="*/ 597529 w 4698749"/>
              <a:gd name="connsiteY2" fmla="*/ 27160 h 1778854"/>
              <a:gd name="connsiteX3" fmla="*/ 1158844 w 4698749"/>
              <a:gd name="connsiteY3" fmla="*/ 36214 h 1778854"/>
              <a:gd name="connsiteX4" fmla="*/ 1530036 w 4698749"/>
              <a:gd name="connsiteY4" fmla="*/ 27160 h 1778854"/>
              <a:gd name="connsiteX5" fmla="*/ 2562131 w 4698749"/>
              <a:gd name="connsiteY5" fmla="*/ 45267 h 1778854"/>
              <a:gd name="connsiteX6" fmla="*/ 2661719 w 4698749"/>
              <a:gd name="connsiteY6" fmla="*/ 54321 h 1778854"/>
              <a:gd name="connsiteX7" fmla="*/ 2806575 w 4698749"/>
              <a:gd name="connsiteY7" fmla="*/ 99588 h 1778854"/>
              <a:gd name="connsiteX8" fmla="*/ 2842788 w 4698749"/>
              <a:gd name="connsiteY8" fmla="*/ 108642 h 1778854"/>
              <a:gd name="connsiteX9" fmla="*/ 3150606 w 4698749"/>
              <a:gd name="connsiteY9" fmla="*/ 117695 h 1778854"/>
              <a:gd name="connsiteX10" fmla="*/ 3195874 w 4698749"/>
              <a:gd name="connsiteY10" fmla="*/ 135802 h 1778854"/>
              <a:gd name="connsiteX11" fmla="*/ 3268301 w 4698749"/>
              <a:gd name="connsiteY11" fmla="*/ 162962 h 1778854"/>
              <a:gd name="connsiteX12" fmla="*/ 3313569 w 4698749"/>
              <a:gd name="connsiteY12" fmla="*/ 190123 h 1778854"/>
              <a:gd name="connsiteX13" fmla="*/ 3376943 w 4698749"/>
              <a:gd name="connsiteY13" fmla="*/ 217283 h 1778854"/>
              <a:gd name="connsiteX14" fmla="*/ 3404103 w 4698749"/>
              <a:gd name="connsiteY14" fmla="*/ 235390 h 1778854"/>
              <a:gd name="connsiteX15" fmla="*/ 3440317 w 4698749"/>
              <a:gd name="connsiteY15" fmla="*/ 253497 h 1778854"/>
              <a:gd name="connsiteX16" fmla="*/ 3512745 w 4698749"/>
              <a:gd name="connsiteY16" fmla="*/ 298764 h 1778854"/>
              <a:gd name="connsiteX17" fmla="*/ 3539905 w 4698749"/>
              <a:gd name="connsiteY17" fmla="*/ 325925 h 1778854"/>
              <a:gd name="connsiteX18" fmla="*/ 3594226 w 4698749"/>
              <a:gd name="connsiteY18" fmla="*/ 434566 h 1778854"/>
              <a:gd name="connsiteX19" fmla="*/ 3603279 w 4698749"/>
              <a:gd name="connsiteY19" fmla="*/ 805759 h 1778854"/>
              <a:gd name="connsiteX20" fmla="*/ 3612333 w 4698749"/>
              <a:gd name="connsiteY20" fmla="*/ 887240 h 1778854"/>
              <a:gd name="connsiteX21" fmla="*/ 3594226 w 4698749"/>
              <a:gd name="connsiteY21" fmla="*/ 1023042 h 1778854"/>
              <a:gd name="connsiteX22" fmla="*/ 3576119 w 4698749"/>
              <a:gd name="connsiteY22" fmla="*/ 1122630 h 1778854"/>
              <a:gd name="connsiteX23" fmla="*/ 3612333 w 4698749"/>
              <a:gd name="connsiteY23" fmla="*/ 1186004 h 1778854"/>
              <a:gd name="connsiteX24" fmla="*/ 3693814 w 4698749"/>
              <a:gd name="connsiteY24" fmla="*/ 1213164 h 1778854"/>
              <a:gd name="connsiteX25" fmla="*/ 3766242 w 4698749"/>
              <a:gd name="connsiteY25" fmla="*/ 1222218 h 1778854"/>
              <a:gd name="connsiteX26" fmla="*/ 4101220 w 4698749"/>
              <a:gd name="connsiteY26" fmla="*/ 1213164 h 1778854"/>
              <a:gd name="connsiteX27" fmla="*/ 4191755 w 4698749"/>
              <a:gd name="connsiteY27" fmla="*/ 1204111 h 1778854"/>
              <a:gd name="connsiteX28" fmla="*/ 4300396 w 4698749"/>
              <a:gd name="connsiteY28" fmla="*/ 1186004 h 1778854"/>
              <a:gd name="connsiteX29" fmla="*/ 4327557 w 4698749"/>
              <a:gd name="connsiteY29" fmla="*/ 1167897 h 1778854"/>
              <a:gd name="connsiteX30" fmla="*/ 4363771 w 4698749"/>
              <a:gd name="connsiteY30" fmla="*/ 1104523 h 1778854"/>
              <a:gd name="connsiteX31" fmla="*/ 4399984 w 4698749"/>
              <a:gd name="connsiteY31" fmla="*/ 968721 h 1778854"/>
              <a:gd name="connsiteX32" fmla="*/ 4418091 w 4698749"/>
              <a:gd name="connsiteY32" fmla="*/ 814812 h 1778854"/>
              <a:gd name="connsiteX33" fmla="*/ 4427145 w 4698749"/>
              <a:gd name="connsiteY33" fmla="*/ 787652 h 1778854"/>
              <a:gd name="connsiteX34" fmla="*/ 4445252 w 4698749"/>
              <a:gd name="connsiteY34" fmla="*/ 679010 h 1778854"/>
              <a:gd name="connsiteX35" fmla="*/ 4463359 w 4698749"/>
              <a:gd name="connsiteY35" fmla="*/ 642796 h 1778854"/>
              <a:gd name="connsiteX36" fmla="*/ 4490519 w 4698749"/>
              <a:gd name="connsiteY36" fmla="*/ 624689 h 1778854"/>
              <a:gd name="connsiteX37" fmla="*/ 4572000 w 4698749"/>
              <a:gd name="connsiteY37" fmla="*/ 606582 h 1778854"/>
              <a:gd name="connsiteX38" fmla="*/ 4662535 w 4698749"/>
              <a:gd name="connsiteY38" fmla="*/ 633743 h 1778854"/>
              <a:gd name="connsiteX39" fmla="*/ 4671588 w 4698749"/>
              <a:gd name="connsiteY39" fmla="*/ 697117 h 1778854"/>
              <a:gd name="connsiteX40" fmla="*/ 4662535 w 4698749"/>
              <a:gd name="connsiteY40" fmla="*/ 796705 h 1778854"/>
              <a:gd name="connsiteX41" fmla="*/ 4671588 w 4698749"/>
              <a:gd name="connsiteY41" fmla="*/ 1032095 h 1778854"/>
              <a:gd name="connsiteX42" fmla="*/ 4689695 w 4698749"/>
              <a:gd name="connsiteY42" fmla="*/ 1186004 h 1778854"/>
              <a:gd name="connsiteX43" fmla="*/ 4698749 w 4698749"/>
              <a:gd name="connsiteY43" fmla="*/ 1258432 h 1778854"/>
              <a:gd name="connsiteX44" fmla="*/ 4689695 w 4698749"/>
              <a:gd name="connsiteY44" fmla="*/ 1593410 h 1778854"/>
              <a:gd name="connsiteX45" fmla="*/ 4680642 w 4698749"/>
              <a:gd name="connsiteY45" fmla="*/ 1692998 h 1778854"/>
              <a:gd name="connsiteX46" fmla="*/ 4626321 w 4698749"/>
              <a:gd name="connsiteY46" fmla="*/ 1729212 h 1778854"/>
              <a:gd name="connsiteX47" fmla="*/ 4463359 w 4698749"/>
              <a:gd name="connsiteY47" fmla="*/ 1738265 h 1778854"/>
              <a:gd name="connsiteX48" fmla="*/ 3358836 w 4698749"/>
              <a:gd name="connsiteY48" fmla="*/ 1738265 h 1778854"/>
              <a:gd name="connsiteX49" fmla="*/ 3268301 w 4698749"/>
              <a:gd name="connsiteY49" fmla="*/ 1747319 h 1778854"/>
              <a:gd name="connsiteX50" fmla="*/ 2770361 w 4698749"/>
              <a:gd name="connsiteY50" fmla="*/ 1765426 h 1778854"/>
              <a:gd name="connsiteX51" fmla="*/ 1656784 w 4698749"/>
              <a:gd name="connsiteY51" fmla="*/ 1756372 h 1778854"/>
              <a:gd name="connsiteX52" fmla="*/ 1575303 w 4698749"/>
              <a:gd name="connsiteY52" fmla="*/ 1702052 h 1778854"/>
              <a:gd name="connsiteX53" fmla="*/ 1566250 w 4698749"/>
              <a:gd name="connsiteY53" fmla="*/ 1638677 h 1778854"/>
              <a:gd name="connsiteX54" fmla="*/ 1557196 w 4698749"/>
              <a:gd name="connsiteY54" fmla="*/ 1294646 h 1778854"/>
              <a:gd name="connsiteX55" fmla="*/ 1548143 w 4698749"/>
              <a:gd name="connsiteY55" fmla="*/ 1213164 h 1778854"/>
              <a:gd name="connsiteX56" fmla="*/ 1557196 w 4698749"/>
              <a:gd name="connsiteY56" fmla="*/ 860079 h 1778854"/>
              <a:gd name="connsiteX57" fmla="*/ 1575303 w 4698749"/>
              <a:gd name="connsiteY57" fmla="*/ 751438 h 1778854"/>
              <a:gd name="connsiteX58" fmla="*/ 1593410 w 4698749"/>
              <a:gd name="connsiteY58" fmla="*/ 724277 h 1778854"/>
              <a:gd name="connsiteX59" fmla="*/ 1765426 w 4698749"/>
              <a:gd name="connsiteY59" fmla="*/ 724277 h 1778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4698749" h="1778854">
                <a:moveTo>
                  <a:pt x="0" y="0"/>
                </a:moveTo>
                <a:cubicBezTo>
                  <a:pt x="27160" y="3018"/>
                  <a:pt x="54241" y="6875"/>
                  <a:pt x="81481" y="9054"/>
                </a:cubicBezTo>
                <a:cubicBezTo>
                  <a:pt x="258864" y="23245"/>
                  <a:pt x="410772" y="23534"/>
                  <a:pt x="597529" y="27160"/>
                </a:cubicBezTo>
                <a:lnTo>
                  <a:pt x="1158844" y="36214"/>
                </a:lnTo>
                <a:cubicBezTo>
                  <a:pt x="1282575" y="33196"/>
                  <a:pt x="1406269" y="27160"/>
                  <a:pt x="1530036" y="27160"/>
                </a:cubicBezTo>
                <a:cubicBezTo>
                  <a:pt x="1876837" y="27160"/>
                  <a:pt x="2218290" y="20707"/>
                  <a:pt x="2562131" y="45267"/>
                </a:cubicBezTo>
                <a:cubicBezTo>
                  <a:pt x="2595379" y="47642"/>
                  <a:pt x="2628523" y="51303"/>
                  <a:pt x="2661719" y="54321"/>
                </a:cubicBezTo>
                <a:cubicBezTo>
                  <a:pt x="2738672" y="79972"/>
                  <a:pt x="2735142" y="80106"/>
                  <a:pt x="2806575" y="99588"/>
                </a:cubicBezTo>
                <a:cubicBezTo>
                  <a:pt x="2818579" y="102862"/>
                  <a:pt x="2830363" y="107988"/>
                  <a:pt x="2842788" y="108642"/>
                </a:cubicBezTo>
                <a:cubicBezTo>
                  <a:pt x="2945296" y="114037"/>
                  <a:pt x="3048000" y="114677"/>
                  <a:pt x="3150606" y="117695"/>
                </a:cubicBezTo>
                <a:cubicBezTo>
                  <a:pt x="3165695" y="123731"/>
                  <a:pt x="3180657" y="130096"/>
                  <a:pt x="3195874" y="135802"/>
                </a:cubicBezTo>
                <a:cubicBezTo>
                  <a:pt x="3227205" y="147551"/>
                  <a:pt x="3233324" y="145474"/>
                  <a:pt x="3268301" y="162962"/>
                </a:cubicBezTo>
                <a:cubicBezTo>
                  <a:pt x="3284040" y="170832"/>
                  <a:pt x="3297830" y="182253"/>
                  <a:pt x="3313569" y="190123"/>
                </a:cubicBezTo>
                <a:cubicBezTo>
                  <a:pt x="3415140" y="240909"/>
                  <a:pt x="3245065" y="141924"/>
                  <a:pt x="3376943" y="217283"/>
                </a:cubicBezTo>
                <a:cubicBezTo>
                  <a:pt x="3386390" y="222681"/>
                  <a:pt x="3394656" y="229992"/>
                  <a:pt x="3404103" y="235390"/>
                </a:cubicBezTo>
                <a:cubicBezTo>
                  <a:pt x="3415821" y="242086"/>
                  <a:pt x="3428872" y="246344"/>
                  <a:pt x="3440317" y="253497"/>
                </a:cubicBezTo>
                <a:cubicBezTo>
                  <a:pt x="3534328" y="312255"/>
                  <a:pt x="3420997" y="252893"/>
                  <a:pt x="3512745" y="298764"/>
                </a:cubicBezTo>
                <a:cubicBezTo>
                  <a:pt x="3521798" y="307818"/>
                  <a:pt x="3533318" y="314946"/>
                  <a:pt x="3539905" y="325925"/>
                </a:cubicBezTo>
                <a:cubicBezTo>
                  <a:pt x="3560736" y="360643"/>
                  <a:pt x="3594226" y="434566"/>
                  <a:pt x="3594226" y="434566"/>
                </a:cubicBezTo>
                <a:cubicBezTo>
                  <a:pt x="3597244" y="558297"/>
                  <a:pt x="3598332" y="682090"/>
                  <a:pt x="3603279" y="805759"/>
                </a:cubicBezTo>
                <a:cubicBezTo>
                  <a:pt x="3604371" y="833065"/>
                  <a:pt x="3612333" y="859913"/>
                  <a:pt x="3612333" y="887240"/>
                </a:cubicBezTo>
                <a:cubicBezTo>
                  <a:pt x="3612333" y="900201"/>
                  <a:pt x="3596457" y="1006309"/>
                  <a:pt x="3594226" y="1023042"/>
                </a:cubicBezTo>
                <a:cubicBezTo>
                  <a:pt x="3582852" y="1108350"/>
                  <a:pt x="3593313" y="1071049"/>
                  <a:pt x="3576119" y="1122630"/>
                </a:cubicBezTo>
                <a:cubicBezTo>
                  <a:pt x="3583220" y="1136833"/>
                  <a:pt x="3599536" y="1173207"/>
                  <a:pt x="3612333" y="1186004"/>
                </a:cubicBezTo>
                <a:cubicBezTo>
                  <a:pt x="3637195" y="1210866"/>
                  <a:pt x="3658406" y="1208106"/>
                  <a:pt x="3693814" y="1213164"/>
                </a:cubicBezTo>
                <a:cubicBezTo>
                  <a:pt x="3717900" y="1216605"/>
                  <a:pt x="3742099" y="1219200"/>
                  <a:pt x="3766242" y="1222218"/>
                </a:cubicBezTo>
                <a:lnTo>
                  <a:pt x="4101220" y="1213164"/>
                </a:lnTo>
                <a:cubicBezTo>
                  <a:pt x="4131521" y="1211875"/>
                  <a:pt x="4161704" y="1208209"/>
                  <a:pt x="4191755" y="1204111"/>
                </a:cubicBezTo>
                <a:cubicBezTo>
                  <a:pt x="4228132" y="1199151"/>
                  <a:pt x="4300396" y="1186004"/>
                  <a:pt x="4300396" y="1186004"/>
                </a:cubicBezTo>
                <a:cubicBezTo>
                  <a:pt x="4309450" y="1179968"/>
                  <a:pt x="4319863" y="1175591"/>
                  <a:pt x="4327557" y="1167897"/>
                </a:cubicBezTo>
                <a:cubicBezTo>
                  <a:pt x="4339209" y="1156245"/>
                  <a:pt x="4358090" y="1117305"/>
                  <a:pt x="4363771" y="1104523"/>
                </a:cubicBezTo>
                <a:cubicBezTo>
                  <a:pt x="4385549" y="1055521"/>
                  <a:pt x="4393380" y="1028151"/>
                  <a:pt x="4399984" y="968721"/>
                </a:cubicBezTo>
                <a:cubicBezTo>
                  <a:pt x="4401740" y="952922"/>
                  <a:pt x="4414539" y="834348"/>
                  <a:pt x="4418091" y="814812"/>
                </a:cubicBezTo>
                <a:cubicBezTo>
                  <a:pt x="4419798" y="805423"/>
                  <a:pt x="4424127" y="796705"/>
                  <a:pt x="4427145" y="787652"/>
                </a:cubicBezTo>
                <a:cubicBezTo>
                  <a:pt x="4430432" y="761354"/>
                  <a:pt x="4434035" y="708922"/>
                  <a:pt x="4445252" y="679010"/>
                </a:cubicBezTo>
                <a:cubicBezTo>
                  <a:pt x="4449991" y="666373"/>
                  <a:pt x="4454719" y="653164"/>
                  <a:pt x="4463359" y="642796"/>
                </a:cubicBezTo>
                <a:cubicBezTo>
                  <a:pt x="4470325" y="634437"/>
                  <a:pt x="4480518" y="628975"/>
                  <a:pt x="4490519" y="624689"/>
                </a:cubicBezTo>
                <a:cubicBezTo>
                  <a:pt x="4501701" y="619897"/>
                  <a:pt x="4563950" y="608192"/>
                  <a:pt x="4572000" y="606582"/>
                </a:cubicBezTo>
                <a:cubicBezTo>
                  <a:pt x="4579956" y="607719"/>
                  <a:pt x="4651370" y="608621"/>
                  <a:pt x="4662535" y="633743"/>
                </a:cubicBezTo>
                <a:cubicBezTo>
                  <a:pt x="4671201" y="653243"/>
                  <a:pt x="4668570" y="675992"/>
                  <a:pt x="4671588" y="697117"/>
                </a:cubicBezTo>
                <a:cubicBezTo>
                  <a:pt x="4668570" y="730313"/>
                  <a:pt x="4662535" y="763372"/>
                  <a:pt x="4662535" y="796705"/>
                </a:cubicBezTo>
                <a:cubicBezTo>
                  <a:pt x="4662535" y="875226"/>
                  <a:pt x="4667232" y="953695"/>
                  <a:pt x="4671588" y="1032095"/>
                </a:cubicBezTo>
                <a:cubicBezTo>
                  <a:pt x="4675151" y="1096230"/>
                  <a:pt x="4681710" y="1126120"/>
                  <a:pt x="4689695" y="1186004"/>
                </a:cubicBezTo>
                <a:cubicBezTo>
                  <a:pt x="4692911" y="1210121"/>
                  <a:pt x="4695731" y="1234289"/>
                  <a:pt x="4698749" y="1258432"/>
                </a:cubicBezTo>
                <a:cubicBezTo>
                  <a:pt x="4695731" y="1370091"/>
                  <a:pt x="4694345" y="1481807"/>
                  <a:pt x="4689695" y="1593410"/>
                </a:cubicBezTo>
                <a:cubicBezTo>
                  <a:pt x="4688307" y="1626714"/>
                  <a:pt x="4689799" y="1660948"/>
                  <a:pt x="4680642" y="1692998"/>
                </a:cubicBezTo>
                <a:cubicBezTo>
                  <a:pt x="4675319" y="1711628"/>
                  <a:pt x="4644322" y="1727498"/>
                  <a:pt x="4626321" y="1729212"/>
                </a:cubicBezTo>
                <a:cubicBezTo>
                  <a:pt x="4572162" y="1734370"/>
                  <a:pt x="4517680" y="1735247"/>
                  <a:pt x="4463359" y="1738265"/>
                </a:cubicBezTo>
                <a:cubicBezTo>
                  <a:pt x="3976321" y="1719534"/>
                  <a:pt x="4166773" y="1723021"/>
                  <a:pt x="3358836" y="1738265"/>
                </a:cubicBezTo>
                <a:cubicBezTo>
                  <a:pt x="3328513" y="1738837"/>
                  <a:pt x="3298479" y="1744301"/>
                  <a:pt x="3268301" y="1747319"/>
                </a:cubicBezTo>
                <a:cubicBezTo>
                  <a:pt x="3093924" y="1805442"/>
                  <a:pt x="3222969" y="1765426"/>
                  <a:pt x="2770361" y="1765426"/>
                </a:cubicBezTo>
                <a:lnTo>
                  <a:pt x="1656784" y="1756372"/>
                </a:lnTo>
                <a:cubicBezTo>
                  <a:pt x="1580911" y="1737403"/>
                  <a:pt x="1586081" y="1761329"/>
                  <a:pt x="1575303" y="1702052"/>
                </a:cubicBezTo>
                <a:cubicBezTo>
                  <a:pt x="1571486" y="1681057"/>
                  <a:pt x="1569268" y="1659802"/>
                  <a:pt x="1566250" y="1638677"/>
                </a:cubicBezTo>
                <a:cubicBezTo>
                  <a:pt x="1563232" y="1524000"/>
                  <a:pt x="1562073" y="1409259"/>
                  <a:pt x="1557196" y="1294646"/>
                </a:cubicBezTo>
                <a:cubicBezTo>
                  <a:pt x="1556034" y="1267343"/>
                  <a:pt x="1548143" y="1240492"/>
                  <a:pt x="1548143" y="1213164"/>
                </a:cubicBezTo>
                <a:cubicBezTo>
                  <a:pt x="1548143" y="1095430"/>
                  <a:pt x="1552191" y="977706"/>
                  <a:pt x="1557196" y="860079"/>
                </a:cubicBezTo>
                <a:cubicBezTo>
                  <a:pt x="1557730" y="847524"/>
                  <a:pt x="1565496" y="774322"/>
                  <a:pt x="1575303" y="751438"/>
                </a:cubicBezTo>
                <a:cubicBezTo>
                  <a:pt x="1579589" y="741437"/>
                  <a:pt x="1582638" y="725816"/>
                  <a:pt x="1593410" y="724277"/>
                </a:cubicBezTo>
                <a:cubicBezTo>
                  <a:pt x="1650172" y="716168"/>
                  <a:pt x="1708087" y="724277"/>
                  <a:pt x="1765426" y="724277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图片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26273" y="1158579"/>
            <a:ext cx="7639050" cy="1028700"/>
          </a:xfrm>
          <a:prstGeom prst="rect"/>
        </p:spPr>
      </p:pic>
      <p:sp>
        <p:nvSpPr>
          <p:cNvPr id="1048659" name="文本框 3"/>
          <p:cNvSpPr txBox="1"/>
          <p:nvPr/>
        </p:nvSpPr>
        <p:spPr>
          <a:xfrm>
            <a:off x="769544" y="534155"/>
            <a:ext cx="1681871" cy="40011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000" lang="en-US"/>
              <a:t>Homework 3</a:t>
            </a:r>
            <a:endParaRPr altLang="en-US" b="1" dirty="0" sz="2000" lang="zh-CN"/>
          </a:p>
        </p:txBody>
      </p:sp>
      <p:sp>
        <p:nvSpPr>
          <p:cNvPr id="1048660" name="文本框 5"/>
          <p:cNvSpPr txBox="1"/>
          <p:nvPr/>
        </p:nvSpPr>
        <p:spPr>
          <a:xfrm>
            <a:off x="769544" y="934265"/>
            <a:ext cx="5748690" cy="338554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1600" lang="en-US"/>
              <a:t>4.7</a:t>
            </a:r>
            <a:r>
              <a:rPr altLang="zh-CN" dirty="0" sz="1600" lang="en-US"/>
              <a:t>   </a:t>
            </a:r>
            <a:r>
              <a:rPr altLang="en-US" dirty="0" sz="1600" lang="zh-CN"/>
              <a:t>假设用来实现处理器数据通路的各功能模块延迟如下所示</a:t>
            </a:r>
            <a:r>
              <a:rPr altLang="zh-CN" dirty="0" sz="1600" lang="en-US"/>
              <a:t>:</a:t>
            </a:r>
            <a:endParaRPr altLang="en-US" dirty="0" sz="1600" lang="zh-CN"/>
          </a:p>
        </p:txBody>
      </p:sp>
      <p:sp>
        <p:nvSpPr>
          <p:cNvPr id="1048661" name="文本框 17"/>
          <p:cNvSpPr txBox="1"/>
          <p:nvPr/>
        </p:nvSpPr>
        <p:spPr>
          <a:xfrm>
            <a:off x="1226273" y="2214438"/>
            <a:ext cx="10036238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1600" lang="zh-CN"/>
              <a:t>其中，寄存器读延迟指的是，时钟上升沿到寄存器输出端稳定输出新值所需的时间。该延迟仅针对</a:t>
            </a:r>
            <a:r>
              <a:rPr altLang="zh-CN" dirty="0" sz="1600" lang="en-US"/>
              <a:t>PC</a:t>
            </a:r>
            <a:r>
              <a:rPr altLang="en-US" dirty="0" sz="1600" lang="zh-CN"/>
              <a:t>寄存器。寄存器建立时间指的是，寄存器的输人数据稳定到时钟上升沿所需的时间。该数值针对</a:t>
            </a:r>
            <a:r>
              <a:rPr altLang="zh-CN" dirty="0" sz="1600" lang="en-US"/>
              <a:t>PC</a:t>
            </a:r>
            <a:r>
              <a:rPr altLang="en-US" dirty="0" sz="1600" lang="zh-CN"/>
              <a:t>寄存器和寄存器堆。</a:t>
            </a:r>
          </a:p>
        </p:txBody>
      </p:sp>
      <p:cxnSp>
        <p:nvCxnSpPr>
          <p:cNvPr id="3145733" name="直接箭头连接符 14"/>
          <p:cNvCxnSpPr>
            <a:cxnSpLocks/>
          </p:cNvCxnSpPr>
          <p:nvPr/>
        </p:nvCxnSpPr>
        <p:spPr>
          <a:xfrm flipV="1">
            <a:off x="6971168" y="1041149"/>
            <a:ext cx="90535" cy="316871"/>
          </a:xfrm>
          <a:prstGeom prst="straightConnector1"/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2" name="文本框 18"/>
          <p:cNvSpPr txBox="1"/>
          <p:nvPr/>
        </p:nvSpPr>
        <p:spPr>
          <a:xfrm>
            <a:off x="6521158" y="780376"/>
            <a:ext cx="3368230" cy="307777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1400" lang="en-US">
                <a:solidFill>
                  <a:srgbClr val="FF0000"/>
                </a:solidFill>
              </a:rPr>
              <a:t>PC</a:t>
            </a:r>
            <a:r>
              <a:rPr altLang="en-US" dirty="0" sz="1400" lang="zh-CN">
                <a:solidFill>
                  <a:srgbClr val="FF0000"/>
                </a:solidFill>
              </a:rPr>
              <a:t>、寄存器堆写入时信号需要保持稳定</a:t>
            </a:r>
          </a:p>
        </p:txBody>
      </p:sp>
      <p:sp>
        <p:nvSpPr>
          <p:cNvPr id="1048663" name="文本框 19"/>
          <p:cNvSpPr txBox="1"/>
          <p:nvPr/>
        </p:nvSpPr>
        <p:spPr>
          <a:xfrm>
            <a:off x="769545" y="2828108"/>
            <a:ext cx="5748690" cy="338554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1600" lang="en-US"/>
              <a:t>4.7.6</a:t>
            </a:r>
            <a:r>
              <a:rPr altLang="zh-CN" dirty="0" sz="1600" lang="en-US"/>
              <a:t>   </a:t>
            </a:r>
            <a:r>
              <a:rPr altLang="en-US" dirty="0" sz="1600" lang="zh-CN"/>
              <a:t>该 </a:t>
            </a:r>
            <a:r>
              <a:rPr altLang="zh-CN" dirty="0" sz="1600" lang="en-US"/>
              <a:t>CPU </a:t>
            </a:r>
            <a:r>
              <a:rPr altLang="en-US" dirty="0" sz="1600" lang="zh-CN"/>
              <a:t>最小时钟周期是多少？</a:t>
            </a:r>
          </a:p>
        </p:txBody>
      </p:sp>
      <p:pic>
        <p:nvPicPr>
          <p:cNvPr id="2097179" name="图片 2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657260" y="2704415"/>
            <a:ext cx="5139402" cy="4044359"/>
          </a:xfrm>
          <a:prstGeom prst="rect"/>
        </p:spPr>
      </p:pic>
      <p:sp>
        <p:nvSpPr>
          <p:cNvPr id="1048664" name="文本框 1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00348" y="3792727"/>
            <a:ext cx="4767122" cy="762196"/>
          </a:xfrm>
          <a:prstGeom prst="rect"/>
          <a:blipFill>
            <a:blip xmlns:r="http://schemas.openxmlformats.org/officeDocument/2006/relationships" r:embed="rId3"/>
            <a:stretch>
              <a:fillRect l="-1151" t="-4000" r="-1279" b="-4800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文本框 3"/>
          <p:cNvSpPr txBox="1"/>
          <p:nvPr/>
        </p:nvSpPr>
        <p:spPr>
          <a:xfrm>
            <a:off x="769544" y="534155"/>
            <a:ext cx="1681871" cy="40011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000" lang="en-US"/>
              <a:t>Homework 3</a:t>
            </a:r>
            <a:endParaRPr altLang="en-US" b="1" dirty="0" sz="2000" lang="zh-CN"/>
          </a:p>
        </p:txBody>
      </p:sp>
      <p:sp>
        <p:nvSpPr>
          <p:cNvPr id="1048666" name="文本框 1"/>
          <p:cNvSpPr txBox="1"/>
          <p:nvPr/>
        </p:nvSpPr>
        <p:spPr>
          <a:xfrm>
            <a:off x="995882" y="1222218"/>
            <a:ext cx="9967866" cy="5109091"/>
          </a:xfrm>
          <a:prstGeom prst="rect"/>
          <a:noFill/>
        </p:spPr>
        <p:txBody>
          <a:bodyPr rtlCol="0" wrap="square">
            <a:spAutoFit/>
          </a:bodyPr>
          <a:p>
            <a:pPr>
              <a:spcAft>
                <a:spcPts val="1200"/>
              </a:spcAft>
            </a:pPr>
            <a:r>
              <a:rPr altLang="en-US" dirty="0" lang="zh-CN">
                <a:solidFill>
                  <a:srgbClr val="111111"/>
                </a:solidFill>
                <a:latin typeface="inherit"/>
              </a:rPr>
              <a:t>单周期处理器在一个周期内完成指令所有的微操作，思考：</a:t>
            </a:r>
            <a:endParaRPr altLang="zh-CN" b="0" dirty="0" i="0" lang="en-US">
              <a:solidFill>
                <a:srgbClr val="111111"/>
              </a:solidFill>
              <a:effectLst/>
              <a:latin typeface="inherit"/>
            </a:endParaRPr>
          </a:p>
          <a:p>
            <a:pPr indent="-285750" marL="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altLang="en-US" b="0" dirty="0" i="0" lang="zh-CN">
                <a:solidFill>
                  <a:srgbClr val="111111"/>
                </a:solidFill>
                <a:effectLst/>
                <a:latin typeface="inherit"/>
              </a:rPr>
              <a:t>寻址方式如何实现</a:t>
            </a:r>
            <a:endParaRPr altLang="zh-CN" b="0" dirty="0" i="0" lang="en-US">
              <a:solidFill>
                <a:srgbClr val="111111"/>
              </a:solidFill>
              <a:effectLst/>
              <a:latin typeface="inherit"/>
            </a:endParaRPr>
          </a:p>
          <a:p>
            <a:pPr lvl="1">
              <a:spcAft>
                <a:spcPts val="1200"/>
              </a:spcAft>
            </a:pPr>
            <a:r>
              <a:rPr altLang="en-US" b="0" dirty="0" i="0" lang="zh-CN">
                <a:solidFill>
                  <a:srgbClr val="333333"/>
                </a:solidFill>
                <a:effectLst/>
                <a:latin typeface="Helvetica Neue"/>
              </a:rPr>
              <a:t>立即数寻址、寄存器寻址、基址寻址、</a:t>
            </a:r>
            <a:r>
              <a:rPr altLang="zh-CN" b="0" dirty="0" i="0" lang="en-US">
                <a:solidFill>
                  <a:srgbClr val="333333"/>
                </a:solidFill>
                <a:effectLst/>
                <a:latin typeface="Helvetica Neue"/>
              </a:rPr>
              <a:t>PC</a:t>
            </a:r>
            <a:r>
              <a:rPr altLang="en-US" b="0" dirty="0" i="0" lang="zh-CN">
                <a:solidFill>
                  <a:srgbClr val="333333"/>
                </a:solidFill>
                <a:effectLst/>
                <a:latin typeface="Helvetica Neue"/>
              </a:rPr>
              <a:t>偏移寻址，</a:t>
            </a:r>
            <a:r>
              <a:rPr altLang="en-US" b="0" dirty="0" i="0" lang="zh-CN">
                <a:solidFill>
                  <a:srgbClr val="FF0000"/>
                </a:solidFill>
                <a:effectLst/>
                <a:latin typeface="Helvetica Neue"/>
              </a:rPr>
              <a:t>注意寻址不是指地址的意思</a:t>
            </a:r>
            <a:r>
              <a:rPr altLang="en-US" b="0" dirty="0" i="0" lang="zh-CN">
                <a:solidFill>
                  <a:srgbClr val="111111"/>
                </a:solidFill>
                <a:effectLst/>
                <a:latin typeface="inherit"/>
              </a:rPr>
              <a:t>。</a:t>
            </a:r>
          </a:p>
          <a:p>
            <a:pPr indent="-285750" marL="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altLang="en-US" b="0" dirty="0" i="0" lang="zh-CN">
                <a:solidFill>
                  <a:srgbClr val="111111"/>
                </a:solidFill>
                <a:effectLst/>
                <a:latin typeface="inherit"/>
              </a:rPr>
              <a:t>周期宽带如何确定</a:t>
            </a:r>
            <a:endParaRPr altLang="zh-CN" b="0" dirty="0" i="0" lang="en-US">
              <a:solidFill>
                <a:srgbClr val="111111"/>
              </a:solidFill>
              <a:effectLst/>
              <a:latin typeface="inherit"/>
            </a:endParaRPr>
          </a:p>
          <a:p>
            <a:pPr lvl="1">
              <a:spcAft>
                <a:spcPts val="1200"/>
              </a:spcAft>
            </a:pPr>
            <a:r>
              <a:rPr altLang="en-US" b="0" dirty="0" i="0" lang="zh-CN">
                <a:solidFill>
                  <a:srgbClr val="333333"/>
                </a:solidFill>
                <a:effectLst/>
                <a:latin typeface="Helvetica Neue"/>
              </a:rPr>
              <a:t>最长延迟的指令确定</a:t>
            </a:r>
            <a:endParaRPr altLang="zh-CN" dirty="0" lang="en-US">
              <a:solidFill>
                <a:srgbClr val="111111"/>
              </a:solidFill>
              <a:latin typeface="Helvetica Neue"/>
            </a:endParaRPr>
          </a:p>
          <a:p>
            <a:pPr indent="-285750" lvl="1" marL="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altLang="en-US" dirty="0" lang="zh-CN">
                <a:solidFill>
                  <a:srgbClr val="111111"/>
                </a:solidFill>
                <a:latin typeface="Helvetica Neue"/>
              </a:rPr>
              <a:t>能否“在一个 </a:t>
            </a:r>
            <a:r>
              <a:rPr altLang="zh-CN" dirty="0" lang="en-US" err="1">
                <a:solidFill>
                  <a:srgbClr val="111111"/>
                </a:solidFill>
                <a:latin typeface="Helvetica Neue"/>
              </a:rPr>
              <a:t>clk</a:t>
            </a:r>
            <a:r>
              <a:rPr altLang="zh-CN" dirty="0" lang="en-US">
                <a:solidFill>
                  <a:srgbClr val="111111"/>
                </a:solidFill>
                <a:latin typeface="Helvetica Neue"/>
              </a:rPr>
              <a:t> </a:t>
            </a:r>
            <a:r>
              <a:rPr altLang="en-US" dirty="0" lang="zh-CN">
                <a:solidFill>
                  <a:srgbClr val="111111"/>
                </a:solidFill>
                <a:latin typeface="Helvetica Neue"/>
              </a:rPr>
              <a:t>内完成”</a:t>
            </a:r>
            <a:endParaRPr altLang="zh-CN" dirty="0" lang="en-US">
              <a:solidFill>
                <a:srgbClr val="111111"/>
              </a:solidFill>
              <a:latin typeface="Helvetica Neue"/>
            </a:endParaRPr>
          </a:p>
          <a:p>
            <a:pPr lvl="2" marL="457200">
              <a:spcAft>
                <a:spcPts val="1200"/>
              </a:spcAft>
            </a:pPr>
            <a:r>
              <a:rPr altLang="en-US" dirty="0" lang="zh-CN">
                <a:solidFill>
                  <a:srgbClr val="111111"/>
                </a:solidFill>
                <a:latin typeface="Helvetica Neue"/>
              </a:rPr>
              <a:t>能 </a:t>
            </a:r>
            <a:r>
              <a:rPr altLang="zh-CN" dirty="0" lang="en-US">
                <a:solidFill>
                  <a:srgbClr val="111111"/>
                </a:solidFill>
                <a:latin typeface="Helvetica Neue"/>
              </a:rPr>
              <a:t>/ </a:t>
            </a:r>
            <a:r>
              <a:rPr altLang="en-US" dirty="0" lang="zh-CN">
                <a:solidFill>
                  <a:srgbClr val="111111"/>
                </a:solidFill>
                <a:latin typeface="Helvetica Neue"/>
              </a:rPr>
              <a:t>写入在下个时钟上升沿</a:t>
            </a:r>
            <a:endParaRPr altLang="zh-CN" dirty="0" lang="en-US">
              <a:solidFill>
                <a:srgbClr val="111111"/>
              </a:solidFill>
              <a:latin typeface="Helvetica Neue"/>
            </a:endParaRPr>
          </a:p>
          <a:p>
            <a:pPr indent="-285750" lvl="1" marL="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altLang="en-US" dirty="0" lang="zh-CN">
                <a:solidFill>
                  <a:srgbClr val="111111"/>
                </a:solidFill>
                <a:latin typeface="Helvetica Neue"/>
              </a:rPr>
              <a:t>能否将两个 </a:t>
            </a:r>
            <a:r>
              <a:rPr altLang="zh-CN" dirty="0" lang="en-US">
                <a:solidFill>
                  <a:srgbClr val="111111"/>
                </a:solidFill>
                <a:latin typeface="Helvetica Neue"/>
              </a:rPr>
              <a:t>Adder </a:t>
            </a:r>
            <a:r>
              <a:rPr altLang="en-US" dirty="0" lang="zh-CN">
                <a:solidFill>
                  <a:srgbClr val="111111"/>
                </a:solidFill>
                <a:latin typeface="Helvetica Neue"/>
              </a:rPr>
              <a:t>合二为一</a:t>
            </a:r>
            <a:endParaRPr altLang="zh-CN" dirty="0" lang="en-US">
              <a:solidFill>
                <a:srgbClr val="111111"/>
              </a:solidFill>
              <a:latin typeface="Helvetica Neue"/>
            </a:endParaRPr>
          </a:p>
          <a:p>
            <a:pPr lvl="2" marL="457200">
              <a:spcAft>
                <a:spcPts val="1200"/>
              </a:spcAft>
            </a:pPr>
            <a:r>
              <a:rPr altLang="en-US" dirty="0" lang="zh-CN">
                <a:solidFill>
                  <a:srgbClr val="111111"/>
                </a:solidFill>
                <a:latin typeface="Helvetica Neue"/>
              </a:rPr>
              <a:t>可以，</a:t>
            </a:r>
            <a:r>
              <a:rPr altLang="en-US" b="0" dirty="0" i="0" lang="zh-CN">
                <a:solidFill>
                  <a:srgbClr val="333333"/>
                </a:solidFill>
                <a:effectLst/>
                <a:latin typeface="Helvetica Neue"/>
              </a:rPr>
              <a:t>在 </a:t>
            </a:r>
            <a:r>
              <a:rPr altLang="zh-CN" b="0" dirty="0" i="0" lang="en-US">
                <a:solidFill>
                  <a:srgbClr val="333333"/>
                </a:solidFill>
                <a:effectLst/>
                <a:latin typeface="Helvetica Neue"/>
              </a:rPr>
              <a:t>Adder </a:t>
            </a:r>
            <a:r>
              <a:rPr altLang="en-US" b="0" dirty="0" i="0" lang="zh-CN">
                <a:solidFill>
                  <a:srgbClr val="333333"/>
                </a:solidFill>
                <a:effectLst/>
                <a:latin typeface="Helvetica Neue"/>
              </a:rPr>
              <a:t>前使用选择器选择 </a:t>
            </a:r>
            <a:r>
              <a:rPr altLang="zh-CN" b="0" dirty="0" i="0" lang="en-US">
                <a:solidFill>
                  <a:srgbClr val="333333"/>
                </a:solidFill>
                <a:effectLst/>
                <a:latin typeface="Helvetica Neue"/>
              </a:rPr>
              <a:t>+4 </a:t>
            </a:r>
            <a:r>
              <a:rPr altLang="en-US" b="0" dirty="0" i="0" lang="zh-CN">
                <a:solidFill>
                  <a:srgbClr val="333333"/>
                </a:solidFill>
                <a:effectLst/>
                <a:latin typeface="Helvetica Neue"/>
              </a:rPr>
              <a:t>或是 </a:t>
            </a:r>
            <a:r>
              <a:rPr altLang="zh-CN" b="0" dirty="0" i="0" lang="en-US">
                <a:solidFill>
                  <a:srgbClr val="333333"/>
                </a:solidFill>
                <a:effectLst/>
                <a:latin typeface="Helvetica Neue"/>
              </a:rPr>
              <a:t>+</a:t>
            </a:r>
            <a:r>
              <a:rPr altLang="en-US" b="0" dirty="0" i="0" lang="zh-CN">
                <a:solidFill>
                  <a:srgbClr val="333333"/>
                </a:solidFill>
                <a:effectLst/>
                <a:latin typeface="Helvetica Neue"/>
              </a:rPr>
              <a:t>偏移值，会增加一些路径的延迟（</a:t>
            </a:r>
            <a:r>
              <a:rPr altLang="zh-CN" b="0" dirty="0" i="0" lang="en-US" err="1">
                <a:solidFill>
                  <a:srgbClr val="333333"/>
                </a:solidFill>
                <a:effectLst/>
                <a:latin typeface="Helvetica Neue"/>
              </a:rPr>
              <a:t>beq</a:t>
            </a:r>
            <a:r>
              <a:rPr altLang="en-US" b="0" dirty="0" i="0" lang="zh-CN">
                <a:solidFill>
                  <a:srgbClr val="333333"/>
                </a:solidFill>
                <a:effectLst/>
                <a:latin typeface="Helvetica Neue"/>
              </a:rPr>
              <a:t>）。</a:t>
            </a:r>
            <a:endParaRPr altLang="zh-CN" dirty="0" lang="en-US">
              <a:solidFill>
                <a:srgbClr val="111111"/>
              </a:solidFill>
              <a:latin typeface="Helvetica Neue"/>
            </a:endParaRPr>
          </a:p>
          <a:p>
            <a:pPr indent="-285750" lvl="1" marL="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altLang="en-US" dirty="0" lang="zh-CN">
                <a:solidFill>
                  <a:srgbClr val="111111"/>
                </a:solidFill>
                <a:latin typeface="Helvetica Neue"/>
              </a:rPr>
              <a:t>能否将两个 </a:t>
            </a:r>
            <a:r>
              <a:rPr altLang="zh-CN" dirty="0" lang="en-US">
                <a:solidFill>
                  <a:srgbClr val="111111"/>
                </a:solidFill>
                <a:latin typeface="Helvetica Neue"/>
              </a:rPr>
              <a:t>Memory </a:t>
            </a:r>
            <a:r>
              <a:rPr altLang="en-US" dirty="0" lang="zh-CN">
                <a:solidFill>
                  <a:srgbClr val="111111"/>
                </a:solidFill>
                <a:latin typeface="Helvetica Neue"/>
              </a:rPr>
              <a:t>合二为一</a:t>
            </a:r>
            <a:endParaRPr altLang="zh-CN" dirty="0" lang="en-US">
              <a:solidFill>
                <a:srgbClr val="111111"/>
              </a:solidFill>
              <a:latin typeface="Helvetica Neue"/>
            </a:endParaRPr>
          </a:p>
          <a:p>
            <a:pPr lvl="2" marL="457200">
              <a:spcAft>
                <a:spcPts val="1200"/>
              </a:spcAft>
            </a:pPr>
            <a:r>
              <a:rPr altLang="en-US" dirty="0" lang="zh-CN">
                <a:solidFill>
                  <a:srgbClr val="111111"/>
                </a:solidFill>
                <a:latin typeface="Helvetica Neue"/>
              </a:rPr>
              <a:t>可以，需要增加一个读写口 </a:t>
            </a:r>
            <a:r>
              <a:rPr altLang="zh-CN" dirty="0" lang="en-US">
                <a:solidFill>
                  <a:srgbClr val="111111"/>
                </a:solidFill>
                <a:latin typeface="Helvetica Neue"/>
              </a:rPr>
              <a:t>/ </a:t>
            </a:r>
            <a:r>
              <a:rPr altLang="en-US" dirty="0" lang="zh-CN">
                <a:solidFill>
                  <a:srgbClr val="111111"/>
                </a:solidFill>
                <a:latin typeface="Helvetica Neue"/>
              </a:rPr>
              <a:t>不可以，只有一个读写口不能在一个周期内即读指令又读数据</a:t>
            </a:r>
            <a:endParaRPr altLang="zh-CN" dirty="0" lang="en-US">
              <a:solidFill>
                <a:srgbClr val="111111"/>
              </a:solidFill>
              <a:latin typeface="Helvetica Neue"/>
            </a:endParaRPr>
          </a:p>
          <a:p>
            <a:pPr indent="-285750" marL="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altLang="en-US" dirty="0" 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图片 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5442" y="3267913"/>
            <a:ext cx="6346744" cy="3562942"/>
          </a:xfrm>
          <a:prstGeom prst="rect"/>
        </p:spPr>
      </p:pic>
      <p:sp>
        <p:nvSpPr>
          <p:cNvPr id="1048667" name="文本框 3"/>
          <p:cNvSpPr txBox="1"/>
          <p:nvPr/>
        </p:nvSpPr>
        <p:spPr>
          <a:xfrm>
            <a:off x="769544" y="534155"/>
            <a:ext cx="1681871" cy="40011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000" lang="en-US"/>
              <a:t>Homework 3</a:t>
            </a:r>
            <a:endParaRPr altLang="en-US" b="1" dirty="0" sz="2000" lang="zh-CN"/>
          </a:p>
        </p:txBody>
      </p:sp>
      <p:sp>
        <p:nvSpPr>
          <p:cNvPr id="1048668" name="文本框 1"/>
          <p:cNvSpPr txBox="1"/>
          <p:nvPr/>
        </p:nvSpPr>
        <p:spPr>
          <a:xfrm>
            <a:off x="794630" y="1149790"/>
            <a:ext cx="9967866" cy="1231106"/>
          </a:xfrm>
          <a:prstGeom prst="rect"/>
          <a:noFill/>
        </p:spPr>
        <p:txBody>
          <a:bodyPr rtlCol="0" wrap="square">
            <a:spAutoFit/>
          </a:bodyPr>
          <a:p>
            <a:pPr>
              <a:spcAft>
                <a:spcPts val="1200"/>
              </a:spcAft>
            </a:pPr>
            <a:r>
              <a:rPr altLang="en-US" b="1" dirty="0" lang="zh-CN">
                <a:solidFill>
                  <a:srgbClr val="111111"/>
                </a:solidFill>
                <a:latin typeface="Helvetica Neue"/>
              </a:rPr>
              <a:t>多周期</a:t>
            </a:r>
            <a:endParaRPr altLang="zh-CN" b="1" dirty="0" lang="en-US">
              <a:solidFill>
                <a:srgbClr val="111111"/>
              </a:solidFill>
              <a:latin typeface="Helvetica Neue"/>
            </a:endParaRPr>
          </a:p>
          <a:p>
            <a:pPr indent="-285750" marL="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altLang="en-US" dirty="0" i="0" lang="zh-CN">
                <a:solidFill>
                  <a:srgbClr val="000000"/>
                </a:solidFill>
                <a:effectLst/>
                <a:latin typeface="Helvetica Neue"/>
              </a:rPr>
              <a:t>每一类指令的指令周期各包含多少个时钟周期 ？</a:t>
            </a:r>
          </a:p>
          <a:p>
            <a:pPr indent="-285750" marL="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altLang="en-US" b="1" dirty="0" lang="zh-CN"/>
          </a:p>
        </p:txBody>
      </p:sp>
      <p:pic>
        <p:nvPicPr>
          <p:cNvPr id="2097181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587165" y="934264"/>
            <a:ext cx="5604835" cy="4208103"/>
          </a:xfrm>
          <a:prstGeom prst="rect"/>
        </p:spPr>
      </p:pic>
      <p:sp>
        <p:nvSpPr>
          <p:cNvPr id="1048669" name="文本框 5"/>
          <p:cNvSpPr txBox="1"/>
          <p:nvPr/>
        </p:nvSpPr>
        <p:spPr>
          <a:xfrm>
            <a:off x="794630" y="1937277"/>
            <a:ext cx="4548040" cy="1754326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lang="zh-CN"/>
              <a:t>参考</a:t>
            </a:r>
            <a:r>
              <a:rPr altLang="zh-CN" dirty="0" lang="en-US"/>
              <a:t>PPT MIPS </a:t>
            </a:r>
            <a:r>
              <a:rPr altLang="en-US" dirty="0" lang="zh-CN"/>
              <a:t>多周期，</a:t>
            </a:r>
            <a:r>
              <a:rPr altLang="zh-CN" dirty="0" lang="en-US"/>
              <a:t>RSIC-V</a:t>
            </a:r>
            <a:r>
              <a:rPr altLang="en-US" dirty="0" lang="zh-CN"/>
              <a:t>是类似的。</a:t>
            </a:r>
            <a:endParaRPr altLang="zh-CN" dirty="0" lang="en-US"/>
          </a:p>
          <a:p>
            <a:r>
              <a:rPr altLang="zh-CN" dirty="0" lang="en-US"/>
              <a:t>R/I(</a:t>
            </a:r>
            <a:r>
              <a:rPr altLang="en-US" dirty="0" lang="zh-CN"/>
              <a:t>非</a:t>
            </a:r>
            <a:r>
              <a:rPr altLang="zh-CN" dirty="0" lang="en-US"/>
              <a:t>LW</a:t>
            </a:r>
            <a:r>
              <a:rPr altLang="en-US" dirty="0" lang="zh-CN"/>
              <a:t>：</a:t>
            </a:r>
            <a:r>
              <a:rPr altLang="zh-CN" dirty="0" lang="en-US"/>
              <a:t>IF</a:t>
            </a:r>
            <a:r>
              <a:rPr altLang="en-US" dirty="0" lang="zh-CN"/>
              <a:t>、</a:t>
            </a:r>
            <a:r>
              <a:rPr altLang="zh-CN" dirty="0" lang="en-US"/>
              <a:t>ID</a:t>
            </a:r>
            <a:r>
              <a:rPr altLang="en-US" dirty="0" lang="zh-CN"/>
              <a:t>、</a:t>
            </a:r>
            <a:r>
              <a:rPr altLang="zh-CN" dirty="0" lang="en-US"/>
              <a:t>EX</a:t>
            </a:r>
            <a:r>
              <a:rPr altLang="en-US" dirty="0" lang="zh-CN"/>
              <a:t>、</a:t>
            </a:r>
            <a:r>
              <a:rPr altLang="zh-CN" dirty="0" lang="en-US"/>
              <a:t>WB</a:t>
            </a:r>
            <a:r>
              <a:rPr altLang="en-US" dirty="0" lang="zh-CN"/>
              <a:t>，</a:t>
            </a:r>
            <a:r>
              <a:rPr altLang="zh-CN" dirty="0" lang="en-US"/>
              <a:t>4 </a:t>
            </a:r>
            <a:r>
              <a:rPr altLang="en-US" dirty="0" lang="zh-CN"/>
              <a:t>个周期。</a:t>
            </a:r>
            <a:endParaRPr altLang="zh-CN" dirty="0" lang="en-US"/>
          </a:p>
          <a:p>
            <a:r>
              <a:rPr altLang="zh-CN" dirty="0" lang="en-US"/>
              <a:t>S Type</a:t>
            </a:r>
            <a:r>
              <a:rPr altLang="en-US" dirty="0" lang="zh-CN"/>
              <a:t>：</a:t>
            </a:r>
            <a:r>
              <a:rPr altLang="zh-CN" dirty="0" lang="en-US"/>
              <a:t>IF</a:t>
            </a:r>
            <a:r>
              <a:rPr altLang="en-US" dirty="0" lang="zh-CN"/>
              <a:t>、</a:t>
            </a:r>
            <a:r>
              <a:rPr altLang="zh-CN" dirty="0" lang="en-US"/>
              <a:t>ID</a:t>
            </a:r>
            <a:r>
              <a:rPr altLang="en-US" dirty="0" lang="zh-CN"/>
              <a:t>、</a:t>
            </a:r>
            <a:r>
              <a:rPr altLang="zh-CN" dirty="0" lang="en-US"/>
              <a:t>EX</a:t>
            </a:r>
            <a:r>
              <a:rPr altLang="en-US" dirty="0" lang="zh-CN"/>
              <a:t>、</a:t>
            </a:r>
            <a:r>
              <a:rPr altLang="zh-CN" dirty="0" lang="en-US"/>
              <a:t>MEM</a:t>
            </a:r>
            <a:r>
              <a:rPr altLang="en-US" dirty="0" lang="zh-CN"/>
              <a:t>，</a:t>
            </a:r>
            <a:r>
              <a:rPr altLang="zh-CN" dirty="0" lang="en-US"/>
              <a:t>4 </a:t>
            </a:r>
            <a:r>
              <a:rPr altLang="en-US" dirty="0" lang="zh-CN"/>
              <a:t>个周期。</a:t>
            </a:r>
            <a:endParaRPr altLang="zh-CN" dirty="0" lang="en-US"/>
          </a:p>
          <a:p>
            <a:r>
              <a:rPr altLang="zh-CN" dirty="0" lang="en-US"/>
              <a:t>LW</a:t>
            </a:r>
            <a:r>
              <a:rPr altLang="en-US" dirty="0" lang="zh-CN"/>
              <a:t>：</a:t>
            </a:r>
            <a:r>
              <a:rPr altLang="zh-CN" dirty="0" lang="en-US"/>
              <a:t> IF</a:t>
            </a:r>
            <a:r>
              <a:rPr altLang="en-US" dirty="0" lang="zh-CN"/>
              <a:t>、</a:t>
            </a:r>
            <a:r>
              <a:rPr altLang="zh-CN" dirty="0" lang="en-US"/>
              <a:t>ID</a:t>
            </a:r>
            <a:r>
              <a:rPr altLang="en-US" dirty="0" lang="zh-CN"/>
              <a:t>、</a:t>
            </a:r>
            <a:r>
              <a:rPr altLang="zh-CN" dirty="0" lang="en-US"/>
              <a:t>EX</a:t>
            </a:r>
            <a:r>
              <a:rPr altLang="en-US" dirty="0" lang="zh-CN"/>
              <a:t>、</a:t>
            </a:r>
            <a:r>
              <a:rPr altLang="zh-CN" dirty="0" lang="en-US"/>
              <a:t>MEM</a:t>
            </a:r>
            <a:r>
              <a:rPr altLang="en-US" dirty="0" lang="zh-CN"/>
              <a:t>、</a:t>
            </a:r>
            <a:r>
              <a:rPr altLang="zh-CN" dirty="0" lang="en-US"/>
              <a:t>WB</a:t>
            </a:r>
            <a:r>
              <a:rPr altLang="en-US" dirty="0" lang="zh-CN"/>
              <a:t>，</a:t>
            </a:r>
            <a:r>
              <a:rPr altLang="zh-CN" dirty="0" lang="en-US"/>
              <a:t>5 </a:t>
            </a:r>
            <a:r>
              <a:rPr altLang="en-US" dirty="0" lang="zh-CN"/>
              <a:t>个周期。</a:t>
            </a:r>
            <a:endParaRPr altLang="zh-CN" dirty="0" lang="en-US"/>
          </a:p>
          <a:p>
            <a:r>
              <a:rPr altLang="zh-CN" dirty="0" lang="en-US"/>
              <a:t>B/</a:t>
            </a:r>
            <a:r>
              <a:rPr altLang="zh-CN" dirty="0" lang="en-US">
                <a:solidFill>
                  <a:srgbClr val="FF0000"/>
                </a:solidFill>
              </a:rPr>
              <a:t>J Type</a:t>
            </a:r>
            <a:r>
              <a:rPr altLang="en-US" dirty="0" lang="zh-CN"/>
              <a:t>：</a:t>
            </a:r>
            <a:r>
              <a:rPr altLang="zh-CN" dirty="0" lang="en-US"/>
              <a:t>IF</a:t>
            </a:r>
            <a:r>
              <a:rPr altLang="en-US" dirty="0" lang="zh-CN"/>
              <a:t>、</a:t>
            </a:r>
            <a:r>
              <a:rPr altLang="zh-CN" dirty="0" lang="en-US"/>
              <a:t>ID</a:t>
            </a:r>
            <a:r>
              <a:rPr altLang="en-US" dirty="0" lang="zh-CN"/>
              <a:t>、</a:t>
            </a:r>
            <a:r>
              <a:rPr altLang="zh-CN" dirty="0" lang="en-US"/>
              <a:t>EX</a:t>
            </a:r>
            <a:r>
              <a:rPr altLang="en-US" dirty="0" lang="zh-CN"/>
              <a:t>，</a:t>
            </a:r>
            <a:r>
              <a:rPr altLang="zh-CN" dirty="0" lang="en-US"/>
              <a:t>3 </a:t>
            </a:r>
            <a:r>
              <a:rPr altLang="en-US" dirty="0" lang="zh-CN"/>
              <a:t>个周期。</a:t>
            </a:r>
            <a:endParaRPr altLang="zh-CN" dirty="0" lang="en-US"/>
          </a:p>
          <a:p>
            <a:endParaRPr altLang="zh-CN" dirty="0" lang="en-US"/>
          </a:p>
        </p:txBody>
      </p:sp>
      <p:sp>
        <p:nvSpPr>
          <p:cNvPr id="1048670" name="矩形 9"/>
          <p:cNvSpPr/>
          <p:nvPr/>
        </p:nvSpPr>
        <p:spPr>
          <a:xfrm>
            <a:off x="1865014" y="4680642"/>
            <a:ext cx="443620" cy="941560"/>
          </a:xfrm>
          <a:prstGeom prst="rect"/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71" name="矩形 10"/>
          <p:cNvSpPr/>
          <p:nvPr/>
        </p:nvSpPr>
        <p:spPr>
          <a:xfrm>
            <a:off x="1928388" y="5884752"/>
            <a:ext cx="380246" cy="439093"/>
          </a:xfrm>
          <a:prstGeom prst="rect"/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72" name="矩形 11"/>
          <p:cNvSpPr/>
          <p:nvPr/>
        </p:nvSpPr>
        <p:spPr>
          <a:xfrm>
            <a:off x="3865829" y="4979406"/>
            <a:ext cx="153909" cy="516047"/>
          </a:xfrm>
          <a:prstGeom prst="rect"/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73" name="矩形 12"/>
          <p:cNvSpPr/>
          <p:nvPr/>
        </p:nvSpPr>
        <p:spPr>
          <a:xfrm>
            <a:off x="5342670" y="5142367"/>
            <a:ext cx="324799" cy="253498"/>
          </a:xfrm>
          <a:prstGeom prst="rect"/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74" name="文本框 13"/>
          <p:cNvSpPr txBox="1"/>
          <p:nvPr/>
        </p:nvSpPr>
        <p:spPr>
          <a:xfrm>
            <a:off x="6324231" y="5754406"/>
            <a:ext cx="3672800" cy="338554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sz="1600" lang="zh-CN"/>
              <a:t>每使用一个中间寄存器就会多一个周期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文本框 3"/>
          <p:cNvSpPr txBox="1"/>
          <p:nvPr/>
        </p:nvSpPr>
        <p:spPr>
          <a:xfrm>
            <a:off x="769544" y="534155"/>
            <a:ext cx="1681871" cy="40011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000" lang="en-US"/>
              <a:t>Homework 3</a:t>
            </a:r>
            <a:endParaRPr altLang="en-US" b="1" dirty="0" sz="2000" lang="zh-CN"/>
          </a:p>
        </p:txBody>
      </p:sp>
      <p:sp>
        <p:nvSpPr>
          <p:cNvPr id="1048676" name="文本框 1"/>
          <p:cNvSpPr txBox="1"/>
          <p:nvPr/>
        </p:nvSpPr>
        <p:spPr>
          <a:xfrm>
            <a:off x="794630" y="1149790"/>
            <a:ext cx="4483956" cy="1938992"/>
          </a:xfrm>
          <a:prstGeom prst="rect"/>
          <a:noFill/>
        </p:spPr>
        <p:txBody>
          <a:bodyPr rtlCol="0" wrap="square">
            <a:spAutoFit/>
          </a:bodyPr>
          <a:p>
            <a:pPr>
              <a:spcAft>
                <a:spcPts val="1200"/>
              </a:spcAft>
            </a:pPr>
            <a:r>
              <a:rPr altLang="en-US" b="1" dirty="0" lang="zh-CN">
                <a:solidFill>
                  <a:srgbClr val="111111"/>
                </a:solidFill>
                <a:latin typeface="Helvetica Neue"/>
              </a:rPr>
              <a:t>多周期</a:t>
            </a:r>
            <a:endParaRPr altLang="zh-CN" b="1" dirty="0" lang="en-US">
              <a:solidFill>
                <a:srgbClr val="111111"/>
              </a:solidFill>
              <a:latin typeface="Helvetica Neue"/>
            </a:endParaRPr>
          </a:p>
          <a:p>
            <a:pPr indent="-285750" marL="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altLang="en-US" dirty="0" i="0" lang="zh-CN">
                <a:solidFill>
                  <a:srgbClr val="000000"/>
                </a:solidFill>
                <a:effectLst/>
                <a:latin typeface="Helvetica Neue"/>
              </a:rPr>
              <a:t>分别分析 </a:t>
            </a:r>
            <a:r>
              <a:rPr altLang="zh-CN" dirty="0" i="0" lang="en-US">
                <a:solidFill>
                  <a:srgbClr val="000000"/>
                </a:solidFill>
                <a:effectLst/>
                <a:latin typeface="Helvetica Neue"/>
              </a:rPr>
              <a:t>R/I/S/B-Type </a:t>
            </a:r>
            <a:r>
              <a:rPr altLang="en-US" dirty="0" i="0" lang="zh-CN">
                <a:solidFill>
                  <a:srgbClr val="000000"/>
                </a:solidFill>
                <a:effectLst/>
                <a:latin typeface="Helvetica Neue"/>
              </a:rPr>
              <a:t>指令的多周期设计方案中每个周期所用到的功能部件</a:t>
            </a:r>
          </a:p>
          <a:p>
            <a:pPr>
              <a:spcAft>
                <a:spcPts val="1200"/>
              </a:spcAft>
            </a:pPr>
            <a:endParaRPr altLang="en-US" dirty="0" i="0" lang="zh-CN">
              <a:solidFill>
                <a:srgbClr val="000000"/>
              </a:solidFill>
              <a:effectLst/>
              <a:latin typeface="Helvetica Neue"/>
            </a:endParaRPr>
          </a:p>
          <a:p>
            <a:pPr indent="-285750" marL="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altLang="en-US" b="1" dirty="0" lang="zh-CN"/>
          </a:p>
        </p:txBody>
      </p:sp>
      <p:pic>
        <p:nvPicPr>
          <p:cNvPr id="2097182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278586" y="1358528"/>
            <a:ext cx="6913414" cy="3881060"/>
          </a:xfrm>
          <a:prstGeom prst="rect"/>
        </p:spPr>
      </p:pic>
      <p:sp>
        <p:nvSpPr>
          <p:cNvPr id="1048677" name="文本框 7"/>
          <p:cNvSpPr txBox="1"/>
          <p:nvPr/>
        </p:nvSpPr>
        <p:spPr>
          <a:xfrm>
            <a:off x="1610479" y="3114392"/>
            <a:ext cx="184731" cy="369332"/>
          </a:xfrm>
          <a:prstGeom prst="rect"/>
          <a:noFill/>
        </p:spPr>
        <p:txBody>
          <a:bodyPr rtlCol="0" wrap="none">
            <a:spAutoFit/>
          </a:bodyPr>
          <a:p>
            <a:endParaRPr altLang="en-US" dirty="0" lang="zh-CN"/>
          </a:p>
        </p:txBody>
      </p:sp>
      <p:sp>
        <p:nvSpPr>
          <p:cNvPr id="1048678" name="文本框 8"/>
          <p:cNvSpPr txBox="1"/>
          <p:nvPr/>
        </p:nvSpPr>
        <p:spPr>
          <a:xfrm>
            <a:off x="649775" y="2437646"/>
            <a:ext cx="4628811" cy="1508105"/>
          </a:xfrm>
          <a:prstGeom prst="rect"/>
          <a:noFill/>
        </p:spPr>
        <p:txBody>
          <a:bodyPr rtlCol="0" wrap="square">
            <a:spAutoFit/>
          </a:bodyPr>
          <a:p>
            <a:pPr>
              <a:spcAft>
                <a:spcPts val="1200"/>
              </a:spcAft>
            </a:pPr>
            <a:r>
              <a:rPr altLang="en-US" dirty="0" lang="zh-CN"/>
              <a:t>主要就是清楚不同类型指令的数据路径。</a:t>
            </a:r>
          </a:p>
          <a:p>
            <a:pPr>
              <a:spcAft>
                <a:spcPts val="1200"/>
              </a:spcAft>
            </a:pPr>
            <a:r>
              <a:rPr altLang="en-US" dirty="0" lang="zh-CN"/>
              <a:t>共同：</a:t>
            </a:r>
            <a:r>
              <a:rPr altLang="zh-CN" dirty="0" lang="en-US"/>
              <a:t>PC</a:t>
            </a:r>
            <a:r>
              <a:rPr altLang="en-US" dirty="0" lang="zh-CN"/>
              <a:t>、</a:t>
            </a:r>
            <a:r>
              <a:rPr altLang="zh-CN" dirty="0" lang="en-US"/>
              <a:t>Mem</a:t>
            </a:r>
            <a:r>
              <a:rPr altLang="en-US" dirty="0" lang="zh-CN"/>
              <a:t>、</a:t>
            </a:r>
            <a:r>
              <a:rPr altLang="zh-CN" dirty="0" lang="en-US"/>
              <a:t>Instruction Register</a:t>
            </a:r>
            <a:r>
              <a:rPr altLang="en-US" dirty="0" lang="zh-CN"/>
              <a:t>、</a:t>
            </a:r>
            <a:r>
              <a:rPr altLang="zh-CN" dirty="0" lang="en-US"/>
              <a:t>ALU (PC + 4)</a:t>
            </a:r>
            <a:r>
              <a:rPr altLang="en-US" dirty="0" lang="zh-CN"/>
              <a:t>、</a:t>
            </a:r>
            <a:r>
              <a:rPr altLang="zh-CN" dirty="0" lang="en-US"/>
              <a:t>ALU Control</a:t>
            </a:r>
            <a:r>
              <a:rPr altLang="en-US" dirty="0" lang="zh-CN"/>
              <a:t>、</a:t>
            </a:r>
            <a:r>
              <a:rPr altLang="zh-CN" dirty="0" lang="en-US"/>
              <a:t>Control</a:t>
            </a:r>
          </a:p>
          <a:p>
            <a:pPr>
              <a:spcAft>
                <a:spcPts val="1200"/>
              </a:spcAft>
            </a:pPr>
            <a:r>
              <a:rPr altLang="zh-CN" dirty="0" lang="en-US"/>
              <a:t>R-Type</a:t>
            </a:r>
            <a:r>
              <a:rPr altLang="en-US" dirty="0" lang="zh-CN"/>
              <a:t>：</a:t>
            </a:r>
            <a:r>
              <a:rPr altLang="zh-CN" dirty="0" lang="en-US"/>
              <a:t>Registers</a:t>
            </a:r>
            <a:r>
              <a:rPr altLang="en-US" dirty="0" lang="zh-CN"/>
              <a:t>、</a:t>
            </a:r>
            <a:r>
              <a:rPr altLang="zh-CN" dirty="0" lang="en-US"/>
              <a:t>A</a:t>
            </a:r>
            <a:r>
              <a:rPr altLang="en-US" dirty="0" lang="zh-CN"/>
              <a:t>、</a:t>
            </a:r>
            <a:r>
              <a:rPr altLang="zh-CN" dirty="0" lang="en-US"/>
              <a:t>B</a:t>
            </a:r>
            <a:r>
              <a:rPr altLang="en-US" dirty="0" lang="zh-CN"/>
              <a:t>、</a:t>
            </a:r>
            <a:r>
              <a:rPr altLang="zh-CN" dirty="0" lang="en-US" err="1"/>
              <a:t>ALUOut</a:t>
            </a:r>
            <a:endParaRPr altLang="zh-CN" dirty="0" lang="en-US"/>
          </a:p>
        </p:txBody>
      </p:sp>
      <p:sp>
        <p:nvSpPr>
          <p:cNvPr id="1048679" name="任意多边形: 形状 9"/>
          <p:cNvSpPr/>
          <p:nvPr/>
        </p:nvSpPr>
        <p:spPr>
          <a:xfrm>
            <a:off x="5613149" y="3096285"/>
            <a:ext cx="5857592" cy="2100404"/>
          </a:xfrm>
          <a:custGeom>
            <a:avLst/>
            <a:gdLst>
              <a:gd name="connsiteX0" fmla="*/ 0 w 5857592"/>
              <a:gd name="connsiteY0" fmla="*/ 0 h 2100404"/>
              <a:gd name="connsiteX1" fmla="*/ 316871 w 5857592"/>
              <a:gd name="connsiteY1" fmla="*/ 9054 h 2100404"/>
              <a:gd name="connsiteX2" fmla="*/ 452673 w 5857592"/>
              <a:gd name="connsiteY2" fmla="*/ 27161 h 2100404"/>
              <a:gd name="connsiteX3" fmla="*/ 506994 w 5857592"/>
              <a:gd name="connsiteY3" fmla="*/ 81481 h 2100404"/>
              <a:gd name="connsiteX4" fmla="*/ 615635 w 5857592"/>
              <a:gd name="connsiteY4" fmla="*/ 153909 h 2100404"/>
              <a:gd name="connsiteX5" fmla="*/ 669956 w 5857592"/>
              <a:gd name="connsiteY5" fmla="*/ 181069 h 2100404"/>
              <a:gd name="connsiteX6" fmla="*/ 697116 w 5857592"/>
              <a:gd name="connsiteY6" fmla="*/ 199176 h 2100404"/>
              <a:gd name="connsiteX7" fmla="*/ 724277 w 5857592"/>
              <a:gd name="connsiteY7" fmla="*/ 208230 h 2100404"/>
              <a:gd name="connsiteX8" fmla="*/ 832918 w 5857592"/>
              <a:gd name="connsiteY8" fmla="*/ 280658 h 2100404"/>
              <a:gd name="connsiteX9" fmla="*/ 869132 w 5857592"/>
              <a:gd name="connsiteY9" fmla="*/ 289711 h 2100404"/>
              <a:gd name="connsiteX10" fmla="*/ 968720 w 5857592"/>
              <a:gd name="connsiteY10" fmla="*/ 334978 h 2100404"/>
              <a:gd name="connsiteX11" fmla="*/ 995881 w 5857592"/>
              <a:gd name="connsiteY11" fmla="*/ 353085 h 2100404"/>
              <a:gd name="connsiteX12" fmla="*/ 1050201 w 5857592"/>
              <a:gd name="connsiteY12" fmla="*/ 398353 h 2100404"/>
              <a:gd name="connsiteX13" fmla="*/ 1086415 w 5857592"/>
              <a:gd name="connsiteY13" fmla="*/ 407406 h 2100404"/>
              <a:gd name="connsiteX14" fmla="*/ 1122629 w 5857592"/>
              <a:gd name="connsiteY14" fmla="*/ 425513 h 2100404"/>
              <a:gd name="connsiteX15" fmla="*/ 1222217 w 5857592"/>
              <a:gd name="connsiteY15" fmla="*/ 407406 h 2100404"/>
              <a:gd name="connsiteX16" fmla="*/ 1711104 w 5857592"/>
              <a:gd name="connsiteY16" fmla="*/ 398353 h 2100404"/>
              <a:gd name="connsiteX17" fmla="*/ 1810693 w 5857592"/>
              <a:gd name="connsiteY17" fmla="*/ 380246 h 2100404"/>
              <a:gd name="connsiteX18" fmla="*/ 1855960 w 5857592"/>
              <a:gd name="connsiteY18" fmla="*/ 371192 h 2100404"/>
              <a:gd name="connsiteX19" fmla="*/ 1973655 w 5857592"/>
              <a:gd name="connsiteY19" fmla="*/ 353085 h 2100404"/>
              <a:gd name="connsiteX20" fmla="*/ 1982708 w 5857592"/>
              <a:gd name="connsiteY20" fmla="*/ 108642 h 2100404"/>
              <a:gd name="connsiteX21" fmla="*/ 3422209 w 5857592"/>
              <a:gd name="connsiteY21" fmla="*/ 126749 h 2100404"/>
              <a:gd name="connsiteX22" fmla="*/ 3449370 w 5857592"/>
              <a:gd name="connsiteY22" fmla="*/ 135802 h 2100404"/>
              <a:gd name="connsiteX23" fmla="*/ 3521798 w 5857592"/>
              <a:gd name="connsiteY23" fmla="*/ 190123 h 2100404"/>
              <a:gd name="connsiteX24" fmla="*/ 3558011 w 5857592"/>
              <a:gd name="connsiteY24" fmla="*/ 208230 h 2100404"/>
              <a:gd name="connsiteX25" fmla="*/ 3585172 w 5857592"/>
              <a:gd name="connsiteY25" fmla="*/ 226337 h 2100404"/>
              <a:gd name="connsiteX26" fmla="*/ 3702867 w 5857592"/>
              <a:gd name="connsiteY26" fmla="*/ 280658 h 2100404"/>
              <a:gd name="connsiteX27" fmla="*/ 4128380 w 5857592"/>
              <a:gd name="connsiteY27" fmla="*/ 289711 h 2100404"/>
              <a:gd name="connsiteX28" fmla="*/ 4345663 w 5857592"/>
              <a:gd name="connsiteY28" fmla="*/ 280658 h 2100404"/>
              <a:gd name="connsiteX29" fmla="*/ 4399984 w 5857592"/>
              <a:gd name="connsiteY29" fmla="*/ 244444 h 2100404"/>
              <a:gd name="connsiteX30" fmla="*/ 4427144 w 5857592"/>
              <a:gd name="connsiteY30" fmla="*/ 226337 h 2100404"/>
              <a:gd name="connsiteX31" fmla="*/ 4526732 w 5857592"/>
              <a:gd name="connsiteY31" fmla="*/ 217283 h 2100404"/>
              <a:gd name="connsiteX32" fmla="*/ 4572000 w 5857592"/>
              <a:gd name="connsiteY32" fmla="*/ 208230 h 2100404"/>
              <a:gd name="connsiteX33" fmla="*/ 4762122 w 5857592"/>
              <a:gd name="connsiteY33" fmla="*/ 235390 h 2100404"/>
              <a:gd name="connsiteX34" fmla="*/ 4834550 w 5857592"/>
              <a:gd name="connsiteY34" fmla="*/ 253497 h 2100404"/>
              <a:gd name="connsiteX35" fmla="*/ 4870764 w 5857592"/>
              <a:gd name="connsiteY35" fmla="*/ 262551 h 2100404"/>
              <a:gd name="connsiteX36" fmla="*/ 4897924 w 5857592"/>
              <a:gd name="connsiteY36" fmla="*/ 280658 h 2100404"/>
              <a:gd name="connsiteX37" fmla="*/ 4952245 w 5857592"/>
              <a:gd name="connsiteY37" fmla="*/ 334978 h 2100404"/>
              <a:gd name="connsiteX38" fmla="*/ 5033726 w 5857592"/>
              <a:gd name="connsiteY38" fmla="*/ 380246 h 2100404"/>
              <a:gd name="connsiteX39" fmla="*/ 5060887 w 5857592"/>
              <a:gd name="connsiteY39" fmla="*/ 398353 h 2100404"/>
              <a:gd name="connsiteX40" fmla="*/ 5088047 w 5857592"/>
              <a:gd name="connsiteY40" fmla="*/ 407406 h 2100404"/>
              <a:gd name="connsiteX41" fmla="*/ 5169528 w 5857592"/>
              <a:gd name="connsiteY41" fmla="*/ 425513 h 2100404"/>
              <a:gd name="connsiteX42" fmla="*/ 5758003 w 5857592"/>
              <a:gd name="connsiteY42" fmla="*/ 434566 h 2100404"/>
              <a:gd name="connsiteX43" fmla="*/ 5803271 w 5857592"/>
              <a:gd name="connsiteY43" fmla="*/ 443620 h 2100404"/>
              <a:gd name="connsiteX44" fmla="*/ 5812324 w 5857592"/>
              <a:gd name="connsiteY44" fmla="*/ 525101 h 2100404"/>
              <a:gd name="connsiteX45" fmla="*/ 5830431 w 5857592"/>
              <a:gd name="connsiteY45" fmla="*/ 642796 h 2100404"/>
              <a:gd name="connsiteX46" fmla="*/ 5857592 w 5857592"/>
              <a:gd name="connsiteY46" fmla="*/ 851026 h 2100404"/>
              <a:gd name="connsiteX47" fmla="*/ 5848538 w 5857592"/>
              <a:gd name="connsiteY47" fmla="*/ 1158844 h 2100404"/>
              <a:gd name="connsiteX48" fmla="*/ 5839485 w 5857592"/>
              <a:gd name="connsiteY48" fmla="*/ 1231271 h 2100404"/>
              <a:gd name="connsiteX49" fmla="*/ 5821378 w 5857592"/>
              <a:gd name="connsiteY49" fmla="*/ 1955549 h 2100404"/>
              <a:gd name="connsiteX50" fmla="*/ 5812324 w 5857592"/>
              <a:gd name="connsiteY50" fmla="*/ 2064190 h 2100404"/>
              <a:gd name="connsiteX51" fmla="*/ 5341544 w 5857592"/>
              <a:gd name="connsiteY51" fmla="*/ 2064190 h 2100404"/>
              <a:gd name="connsiteX52" fmla="*/ 5278170 w 5857592"/>
              <a:gd name="connsiteY52" fmla="*/ 2073244 h 2100404"/>
              <a:gd name="connsiteX53" fmla="*/ 5187635 w 5857592"/>
              <a:gd name="connsiteY53" fmla="*/ 2082297 h 2100404"/>
              <a:gd name="connsiteX54" fmla="*/ 5078994 w 5857592"/>
              <a:gd name="connsiteY54" fmla="*/ 2100404 h 2100404"/>
              <a:gd name="connsiteX55" fmla="*/ 4852657 w 5857592"/>
              <a:gd name="connsiteY55" fmla="*/ 2091351 h 2100404"/>
              <a:gd name="connsiteX56" fmla="*/ 4662534 w 5857592"/>
              <a:gd name="connsiteY56" fmla="*/ 2064190 h 2100404"/>
              <a:gd name="connsiteX57" fmla="*/ 4282289 w 5857592"/>
              <a:gd name="connsiteY57" fmla="*/ 2046083 h 2100404"/>
              <a:gd name="connsiteX58" fmla="*/ 3385996 w 5857592"/>
              <a:gd name="connsiteY58" fmla="*/ 2046083 h 2100404"/>
              <a:gd name="connsiteX59" fmla="*/ 2797520 w 5857592"/>
              <a:gd name="connsiteY59" fmla="*/ 2055137 h 2100404"/>
              <a:gd name="connsiteX60" fmla="*/ 2562130 w 5857592"/>
              <a:gd name="connsiteY60" fmla="*/ 2055137 h 2100404"/>
              <a:gd name="connsiteX61" fmla="*/ 2580237 w 5857592"/>
              <a:gd name="connsiteY61" fmla="*/ 1982709 h 2100404"/>
              <a:gd name="connsiteX62" fmla="*/ 2571184 w 5857592"/>
              <a:gd name="connsiteY62" fmla="*/ 1810693 h 2100404"/>
              <a:gd name="connsiteX63" fmla="*/ 2553077 w 5857592"/>
              <a:gd name="connsiteY63" fmla="*/ 1747319 h 2100404"/>
              <a:gd name="connsiteX64" fmla="*/ 2544023 w 5857592"/>
              <a:gd name="connsiteY64" fmla="*/ 1702052 h 2100404"/>
              <a:gd name="connsiteX65" fmla="*/ 2534970 w 5857592"/>
              <a:gd name="connsiteY65" fmla="*/ 1665838 h 2100404"/>
              <a:gd name="connsiteX66" fmla="*/ 2525916 w 5857592"/>
              <a:gd name="connsiteY66" fmla="*/ 1104523 h 2100404"/>
              <a:gd name="connsiteX67" fmla="*/ 2580237 w 5857592"/>
              <a:gd name="connsiteY67" fmla="*/ 941561 h 2100404"/>
              <a:gd name="connsiteX68" fmla="*/ 2607398 w 5857592"/>
              <a:gd name="connsiteY68" fmla="*/ 923454 h 2100404"/>
              <a:gd name="connsiteX69" fmla="*/ 2743200 w 5857592"/>
              <a:gd name="connsiteY69" fmla="*/ 923454 h 2100404"/>
              <a:gd name="connsiteX70" fmla="*/ 2869948 w 5857592"/>
              <a:gd name="connsiteY70" fmla="*/ 932507 h 2100404"/>
              <a:gd name="connsiteX71" fmla="*/ 2888055 w 5857592"/>
              <a:gd name="connsiteY71" fmla="*/ 869133 h 2100404"/>
              <a:gd name="connsiteX72" fmla="*/ 2924269 w 5857592"/>
              <a:gd name="connsiteY72" fmla="*/ 715224 h 2100404"/>
              <a:gd name="connsiteX73" fmla="*/ 3005750 w 5857592"/>
              <a:gd name="connsiteY73" fmla="*/ 724277 h 2100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857592" h="2100404">
                <a:moveTo>
                  <a:pt x="0" y="0"/>
                </a:moveTo>
                <a:lnTo>
                  <a:pt x="316871" y="9054"/>
                </a:lnTo>
                <a:cubicBezTo>
                  <a:pt x="403137" y="12805"/>
                  <a:pt x="393720" y="12422"/>
                  <a:pt x="452673" y="27161"/>
                </a:cubicBezTo>
                <a:cubicBezTo>
                  <a:pt x="534893" y="81972"/>
                  <a:pt x="414359" y="-2733"/>
                  <a:pt x="506994" y="81481"/>
                </a:cubicBezTo>
                <a:cubicBezTo>
                  <a:pt x="580904" y="148672"/>
                  <a:pt x="556594" y="120172"/>
                  <a:pt x="615635" y="153909"/>
                </a:cubicBezTo>
                <a:cubicBezTo>
                  <a:pt x="664775" y="181989"/>
                  <a:pt x="620161" y="164471"/>
                  <a:pt x="669956" y="181069"/>
                </a:cubicBezTo>
                <a:cubicBezTo>
                  <a:pt x="679009" y="187105"/>
                  <a:pt x="687384" y="194310"/>
                  <a:pt x="697116" y="199176"/>
                </a:cubicBezTo>
                <a:cubicBezTo>
                  <a:pt x="705652" y="203444"/>
                  <a:pt x="715991" y="203495"/>
                  <a:pt x="724277" y="208230"/>
                </a:cubicBezTo>
                <a:cubicBezTo>
                  <a:pt x="763338" y="230551"/>
                  <a:pt x="785297" y="268753"/>
                  <a:pt x="832918" y="280658"/>
                </a:cubicBezTo>
                <a:cubicBezTo>
                  <a:pt x="844989" y="283676"/>
                  <a:pt x="857168" y="286293"/>
                  <a:pt x="869132" y="289711"/>
                </a:cubicBezTo>
                <a:cubicBezTo>
                  <a:pt x="902778" y="299324"/>
                  <a:pt x="941840" y="317058"/>
                  <a:pt x="968720" y="334978"/>
                </a:cubicBezTo>
                <a:cubicBezTo>
                  <a:pt x="977774" y="341014"/>
                  <a:pt x="987522" y="346119"/>
                  <a:pt x="995881" y="353085"/>
                </a:cubicBezTo>
                <a:cubicBezTo>
                  <a:pt x="1018914" y="372279"/>
                  <a:pt x="1022434" y="386453"/>
                  <a:pt x="1050201" y="398353"/>
                </a:cubicBezTo>
                <a:cubicBezTo>
                  <a:pt x="1061638" y="403254"/>
                  <a:pt x="1074344" y="404388"/>
                  <a:pt x="1086415" y="407406"/>
                </a:cubicBezTo>
                <a:cubicBezTo>
                  <a:pt x="1098486" y="413442"/>
                  <a:pt x="1109200" y="424170"/>
                  <a:pt x="1122629" y="425513"/>
                </a:cubicBezTo>
                <a:cubicBezTo>
                  <a:pt x="1147353" y="427986"/>
                  <a:pt x="1196484" y="408278"/>
                  <a:pt x="1222217" y="407406"/>
                </a:cubicBezTo>
                <a:cubicBezTo>
                  <a:pt x="1385114" y="401884"/>
                  <a:pt x="1548142" y="401371"/>
                  <a:pt x="1711104" y="398353"/>
                </a:cubicBezTo>
                <a:cubicBezTo>
                  <a:pt x="1822934" y="375986"/>
                  <a:pt x="1683263" y="403415"/>
                  <a:pt x="1810693" y="380246"/>
                </a:cubicBezTo>
                <a:cubicBezTo>
                  <a:pt x="1825833" y="377493"/>
                  <a:pt x="1840782" y="373722"/>
                  <a:pt x="1855960" y="371192"/>
                </a:cubicBezTo>
                <a:cubicBezTo>
                  <a:pt x="1895113" y="364666"/>
                  <a:pt x="1934423" y="359121"/>
                  <a:pt x="1973655" y="353085"/>
                </a:cubicBezTo>
                <a:cubicBezTo>
                  <a:pt x="1976673" y="271604"/>
                  <a:pt x="1902149" y="121229"/>
                  <a:pt x="1982708" y="108642"/>
                </a:cubicBezTo>
                <a:cubicBezTo>
                  <a:pt x="2456827" y="34561"/>
                  <a:pt x="3422209" y="126749"/>
                  <a:pt x="3422209" y="126749"/>
                </a:cubicBezTo>
                <a:cubicBezTo>
                  <a:pt x="3431263" y="129767"/>
                  <a:pt x="3440834" y="131534"/>
                  <a:pt x="3449370" y="135802"/>
                </a:cubicBezTo>
                <a:cubicBezTo>
                  <a:pt x="3473583" y="147908"/>
                  <a:pt x="3501822" y="176805"/>
                  <a:pt x="3521798" y="190123"/>
                </a:cubicBezTo>
                <a:cubicBezTo>
                  <a:pt x="3533027" y="197609"/>
                  <a:pt x="3546293" y="201534"/>
                  <a:pt x="3558011" y="208230"/>
                </a:cubicBezTo>
                <a:cubicBezTo>
                  <a:pt x="3567458" y="213629"/>
                  <a:pt x="3575842" y="220739"/>
                  <a:pt x="3585172" y="226337"/>
                </a:cubicBezTo>
                <a:cubicBezTo>
                  <a:pt x="3610667" y="241634"/>
                  <a:pt x="3668179" y="278695"/>
                  <a:pt x="3702867" y="280658"/>
                </a:cubicBezTo>
                <a:cubicBezTo>
                  <a:pt x="3844510" y="288675"/>
                  <a:pt x="3986542" y="286693"/>
                  <a:pt x="4128380" y="289711"/>
                </a:cubicBezTo>
                <a:cubicBezTo>
                  <a:pt x="4200808" y="286693"/>
                  <a:pt x="4274159" y="292575"/>
                  <a:pt x="4345663" y="280658"/>
                </a:cubicBezTo>
                <a:cubicBezTo>
                  <a:pt x="4367129" y="277080"/>
                  <a:pt x="4381877" y="256515"/>
                  <a:pt x="4399984" y="244444"/>
                </a:cubicBezTo>
                <a:cubicBezTo>
                  <a:pt x="4409037" y="238408"/>
                  <a:pt x="4416308" y="227322"/>
                  <a:pt x="4427144" y="226337"/>
                </a:cubicBezTo>
                <a:lnTo>
                  <a:pt x="4526732" y="217283"/>
                </a:lnTo>
                <a:cubicBezTo>
                  <a:pt x="4541821" y="214265"/>
                  <a:pt x="4556612" y="208230"/>
                  <a:pt x="4572000" y="208230"/>
                </a:cubicBezTo>
                <a:cubicBezTo>
                  <a:pt x="4628190" y="208230"/>
                  <a:pt x="4707269" y="221677"/>
                  <a:pt x="4762122" y="235390"/>
                </a:cubicBezTo>
                <a:lnTo>
                  <a:pt x="4834550" y="253497"/>
                </a:lnTo>
                <a:lnTo>
                  <a:pt x="4870764" y="262551"/>
                </a:lnTo>
                <a:cubicBezTo>
                  <a:pt x="4879817" y="268587"/>
                  <a:pt x="4889792" y="273429"/>
                  <a:pt x="4897924" y="280658"/>
                </a:cubicBezTo>
                <a:cubicBezTo>
                  <a:pt x="4917063" y="297670"/>
                  <a:pt x="4927952" y="326880"/>
                  <a:pt x="4952245" y="334978"/>
                </a:cubicBezTo>
                <a:cubicBezTo>
                  <a:pt x="5000050" y="350914"/>
                  <a:pt x="4971464" y="338738"/>
                  <a:pt x="5033726" y="380246"/>
                </a:cubicBezTo>
                <a:cubicBezTo>
                  <a:pt x="5042780" y="386282"/>
                  <a:pt x="5050564" y="394912"/>
                  <a:pt x="5060887" y="398353"/>
                </a:cubicBezTo>
                <a:cubicBezTo>
                  <a:pt x="5069940" y="401371"/>
                  <a:pt x="5078871" y="404784"/>
                  <a:pt x="5088047" y="407406"/>
                </a:cubicBezTo>
                <a:cubicBezTo>
                  <a:pt x="5117890" y="415933"/>
                  <a:pt x="5138400" y="419288"/>
                  <a:pt x="5169528" y="425513"/>
                </a:cubicBezTo>
                <a:cubicBezTo>
                  <a:pt x="5364850" y="419410"/>
                  <a:pt x="5563518" y="404645"/>
                  <a:pt x="5758003" y="434566"/>
                </a:cubicBezTo>
                <a:cubicBezTo>
                  <a:pt x="5773212" y="436906"/>
                  <a:pt x="5788182" y="440602"/>
                  <a:pt x="5803271" y="443620"/>
                </a:cubicBezTo>
                <a:cubicBezTo>
                  <a:pt x="5806289" y="470780"/>
                  <a:pt x="5809463" y="497924"/>
                  <a:pt x="5812324" y="525101"/>
                </a:cubicBezTo>
                <a:cubicBezTo>
                  <a:pt x="5823096" y="627438"/>
                  <a:pt x="5811546" y="586138"/>
                  <a:pt x="5830431" y="642796"/>
                </a:cubicBezTo>
                <a:cubicBezTo>
                  <a:pt x="5849488" y="833361"/>
                  <a:pt x="5829356" y="766321"/>
                  <a:pt x="5857592" y="851026"/>
                </a:cubicBezTo>
                <a:cubicBezTo>
                  <a:pt x="5854574" y="953632"/>
                  <a:pt x="5853421" y="1056310"/>
                  <a:pt x="5848538" y="1158844"/>
                </a:cubicBezTo>
                <a:cubicBezTo>
                  <a:pt x="5847381" y="1183147"/>
                  <a:pt x="5840269" y="1206953"/>
                  <a:pt x="5839485" y="1231271"/>
                </a:cubicBezTo>
                <a:cubicBezTo>
                  <a:pt x="5827390" y="1606220"/>
                  <a:pt x="5837460" y="1650001"/>
                  <a:pt x="5821378" y="1955549"/>
                </a:cubicBezTo>
                <a:cubicBezTo>
                  <a:pt x="5819468" y="1991838"/>
                  <a:pt x="5815342" y="2027976"/>
                  <a:pt x="5812324" y="2064190"/>
                </a:cubicBezTo>
                <a:cubicBezTo>
                  <a:pt x="5620513" y="2036790"/>
                  <a:pt x="5731880" y="2049177"/>
                  <a:pt x="5341544" y="2064190"/>
                </a:cubicBezTo>
                <a:cubicBezTo>
                  <a:pt x="5320221" y="2065010"/>
                  <a:pt x="5299363" y="2070751"/>
                  <a:pt x="5278170" y="2073244"/>
                </a:cubicBezTo>
                <a:cubicBezTo>
                  <a:pt x="5248049" y="2076788"/>
                  <a:pt x="5217756" y="2078753"/>
                  <a:pt x="5187635" y="2082297"/>
                </a:cubicBezTo>
                <a:cubicBezTo>
                  <a:pt x="5133102" y="2088713"/>
                  <a:pt x="5127826" y="2090638"/>
                  <a:pt x="5078994" y="2100404"/>
                </a:cubicBezTo>
                <a:lnTo>
                  <a:pt x="4852657" y="2091351"/>
                </a:lnTo>
                <a:cubicBezTo>
                  <a:pt x="4575023" y="2075020"/>
                  <a:pt x="5012635" y="2091119"/>
                  <a:pt x="4662534" y="2064190"/>
                </a:cubicBezTo>
                <a:cubicBezTo>
                  <a:pt x="4457528" y="2048421"/>
                  <a:pt x="4584163" y="2056493"/>
                  <a:pt x="4282289" y="2046083"/>
                </a:cubicBezTo>
                <a:cubicBezTo>
                  <a:pt x="3314260" y="2068085"/>
                  <a:pt x="4521323" y="2046083"/>
                  <a:pt x="3385996" y="2046083"/>
                </a:cubicBezTo>
                <a:cubicBezTo>
                  <a:pt x="3189814" y="2046083"/>
                  <a:pt x="2993679" y="2052119"/>
                  <a:pt x="2797520" y="2055137"/>
                </a:cubicBezTo>
                <a:cubicBezTo>
                  <a:pt x="2724475" y="2067311"/>
                  <a:pt x="2626934" y="2087539"/>
                  <a:pt x="2562130" y="2055137"/>
                </a:cubicBezTo>
                <a:cubicBezTo>
                  <a:pt x="2539872" y="2044008"/>
                  <a:pt x="2580237" y="1982709"/>
                  <a:pt x="2580237" y="1982709"/>
                </a:cubicBezTo>
                <a:cubicBezTo>
                  <a:pt x="2577219" y="1925370"/>
                  <a:pt x="2576158" y="1867895"/>
                  <a:pt x="2571184" y="1810693"/>
                </a:cubicBezTo>
                <a:cubicBezTo>
                  <a:pt x="2568927" y="1784734"/>
                  <a:pt x="2559077" y="1771318"/>
                  <a:pt x="2553077" y="1747319"/>
                </a:cubicBezTo>
                <a:cubicBezTo>
                  <a:pt x="2549345" y="1732391"/>
                  <a:pt x="2547361" y="1717073"/>
                  <a:pt x="2544023" y="1702052"/>
                </a:cubicBezTo>
                <a:cubicBezTo>
                  <a:pt x="2541324" y="1689905"/>
                  <a:pt x="2537988" y="1677909"/>
                  <a:pt x="2534970" y="1665838"/>
                </a:cubicBezTo>
                <a:cubicBezTo>
                  <a:pt x="2531952" y="1478733"/>
                  <a:pt x="2521180" y="1291592"/>
                  <a:pt x="2525916" y="1104523"/>
                </a:cubicBezTo>
                <a:cubicBezTo>
                  <a:pt x="2529840" y="949514"/>
                  <a:pt x="2508215" y="965568"/>
                  <a:pt x="2580237" y="941561"/>
                </a:cubicBezTo>
                <a:cubicBezTo>
                  <a:pt x="2589291" y="935525"/>
                  <a:pt x="2597210" y="927275"/>
                  <a:pt x="2607398" y="923454"/>
                </a:cubicBezTo>
                <a:cubicBezTo>
                  <a:pt x="2655721" y="905333"/>
                  <a:pt x="2689947" y="919016"/>
                  <a:pt x="2743200" y="923454"/>
                </a:cubicBezTo>
                <a:cubicBezTo>
                  <a:pt x="2785411" y="926972"/>
                  <a:pt x="2827699" y="929489"/>
                  <a:pt x="2869948" y="932507"/>
                </a:cubicBezTo>
                <a:cubicBezTo>
                  <a:pt x="2875984" y="911382"/>
                  <a:pt x="2885213" y="890918"/>
                  <a:pt x="2888055" y="869133"/>
                </a:cubicBezTo>
                <a:cubicBezTo>
                  <a:pt x="2908668" y="711098"/>
                  <a:pt x="2849048" y="740296"/>
                  <a:pt x="2924269" y="715224"/>
                </a:cubicBezTo>
                <a:cubicBezTo>
                  <a:pt x="3017806" y="724577"/>
                  <a:pt x="3045132" y="724277"/>
                  <a:pt x="3005750" y="724277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80" name="任意多边形: 形状 10"/>
          <p:cNvSpPr/>
          <p:nvPr/>
        </p:nvSpPr>
        <p:spPr>
          <a:xfrm>
            <a:off x="7595857" y="3431263"/>
            <a:ext cx="3105339" cy="316872"/>
          </a:xfrm>
          <a:custGeom>
            <a:avLst/>
            <a:gdLst>
              <a:gd name="connsiteX0" fmla="*/ 0 w 3105339"/>
              <a:gd name="connsiteY0" fmla="*/ 9054 h 316872"/>
              <a:gd name="connsiteX1" fmla="*/ 995882 w 3105339"/>
              <a:gd name="connsiteY1" fmla="*/ 0 h 316872"/>
              <a:gd name="connsiteX2" fmla="*/ 1294646 w 3105339"/>
              <a:gd name="connsiteY2" fmla="*/ 18107 h 316872"/>
              <a:gd name="connsiteX3" fmla="*/ 1385181 w 3105339"/>
              <a:gd name="connsiteY3" fmla="*/ 54321 h 316872"/>
              <a:gd name="connsiteX4" fmla="*/ 1457608 w 3105339"/>
              <a:gd name="connsiteY4" fmla="*/ 90535 h 316872"/>
              <a:gd name="connsiteX5" fmla="*/ 1520983 w 3105339"/>
              <a:gd name="connsiteY5" fmla="*/ 162963 h 316872"/>
              <a:gd name="connsiteX6" fmla="*/ 1593410 w 3105339"/>
              <a:gd name="connsiteY6" fmla="*/ 217284 h 316872"/>
              <a:gd name="connsiteX7" fmla="*/ 1711105 w 3105339"/>
              <a:gd name="connsiteY7" fmla="*/ 244444 h 316872"/>
              <a:gd name="connsiteX8" fmla="*/ 1964602 w 3105339"/>
              <a:gd name="connsiteY8" fmla="*/ 262551 h 316872"/>
              <a:gd name="connsiteX9" fmla="*/ 2181886 w 3105339"/>
              <a:gd name="connsiteY9" fmla="*/ 280658 h 316872"/>
              <a:gd name="connsiteX10" fmla="*/ 2308634 w 3105339"/>
              <a:gd name="connsiteY10" fmla="*/ 298765 h 316872"/>
              <a:gd name="connsiteX11" fmla="*/ 2507810 w 3105339"/>
              <a:gd name="connsiteY11" fmla="*/ 316872 h 316872"/>
              <a:gd name="connsiteX12" fmla="*/ 2670773 w 3105339"/>
              <a:gd name="connsiteY12" fmla="*/ 298765 h 316872"/>
              <a:gd name="connsiteX13" fmla="*/ 2706987 w 3105339"/>
              <a:gd name="connsiteY13" fmla="*/ 280658 h 316872"/>
              <a:gd name="connsiteX14" fmla="*/ 2752254 w 3105339"/>
              <a:gd name="connsiteY14" fmla="*/ 244444 h 316872"/>
              <a:gd name="connsiteX15" fmla="*/ 2806575 w 3105339"/>
              <a:gd name="connsiteY15" fmla="*/ 208230 h 316872"/>
              <a:gd name="connsiteX16" fmla="*/ 2879002 w 3105339"/>
              <a:gd name="connsiteY16" fmla="*/ 181070 h 316872"/>
              <a:gd name="connsiteX17" fmla="*/ 2951430 w 3105339"/>
              <a:gd name="connsiteY17" fmla="*/ 144856 h 316872"/>
              <a:gd name="connsiteX18" fmla="*/ 2987644 w 3105339"/>
              <a:gd name="connsiteY18" fmla="*/ 126749 h 316872"/>
              <a:gd name="connsiteX19" fmla="*/ 3051018 w 3105339"/>
              <a:gd name="connsiteY19" fmla="*/ 108642 h 316872"/>
              <a:gd name="connsiteX20" fmla="*/ 3105339 w 3105339"/>
              <a:gd name="connsiteY20" fmla="*/ 99588 h 31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05339" h="316872">
                <a:moveTo>
                  <a:pt x="0" y="9054"/>
                </a:moveTo>
                <a:lnTo>
                  <a:pt x="995882" y="0"/>
                </a:lnTo>
                <a:cubicBezTo>
                  <a:pt x="1072995" y="0"/>
                  <a:pt x="1209972" y="11594"/>
                  <a:pt x="1294646" y="18107"/>
                </a:cubicBezTo>
                <a:cubicBezTo>
                  <a:pt x="1418273" y="59316"/>
                  <a:pt x="1291943" y="14361"/>
                  <a:pt x="1385181" y="54321"/>
                </a:cubicBezTo>
                <a:cubicBezTo>
                  <a:pt x="1428500" y="72887"/>
                  <a:pt x="1405144" y="51188"/>
                  <a:pt x="1457608" y="90535"/>
                </a:cubicBezTo>
                <a:cubicBezTo>
                  <a:pt x="1486908" y="112509"/>
                  <a:pt x="1494166" y="136145"/>
                  <a:pt x="1520983" y="162963"/>
                </a:cubicBezTo>
                <a:cubicBezTo>
                  <a:pt x="1524675" y="166655"/>
                  <a:pt x="1578366" y="210598"/>
                  <a:pt x="1593410" y="217284"/>
                </a:cubicBezTo>
                <a:cubicBezTo>
                  <a:pt x="1636107" y="236260"/>
                  <a:pt x="1664466" y="239262"/>
                  <a:pt x="1711105" y="244444"/>
                </a:cubicBezTo>
                <a:cubicBezTo>
                  <a:pt x="1803604" y="254722"/>
                  <a:pt x="1867256" y="256824"/>
                  <a:pt x="1964602" y="262551"/>
                </a:cubicBezTo>
                <a:cubicBezTo>
                  <a:pt x="2118115" y="281739"/>
                  <a:pt x="1946972" y="261865"/>
                  <a:pt x="2181886" y="280658"/>
                </a:cubicBezTo>
                <a:cubicBezTo>
                  <a:pt x="2317906" y="291540"/>
                  <a:pt x="2214472" y="284278"/>
                  <a:pt x="2308634" y="298765"/>
                </a:cubicBezTo>
                <a:cubicBezTo>
                  <a:pt x="2383019" y="310209"/>
                  <a:pt x="2426556" y="311068"/>
                  <a:pt x="2507810" y="316872"/>
                </a:cubicBezTo>
                <a:cubicBezTo>
                  <a:pt x="2565295" y="313039"/>
                  <a:pt x="2619049" y="320932"/>
                  <a:pt x="2670773" y="298765"/>
                </a:cubicBezTo>
                <a:cubicBezTo>
                  <a:pt x="2683178" y="293449"/>
                  <a:pt x="2694916" y="286694"/>
                  <a:pt x="2706987" y="280658"/>
                </a:cubicBezTo>
                <a:cubicBezTo>
                  <a:pt x="2740442" y="230472"/>
                  <a:pt x="2705951" y="270167"/>
                  <a:pt x="2752254" y="244444"/>
                </a:cubicBezTo>
                <a:cubicBezTo>
                  <a:pt x="2771277" y="233876"/>
                  <a:pt x="2787470" y="218651"/>
                  <a:pt x="2806575" y="208230"/>
                </a:cubicBezTo>
                <a:cubicBezTo>
                  <a:pt x="2870783" y="173207"/>
                  <a:pt x="2830505" y="203114"/>
                  <a:pt x="2879002" y="181070"/>
                </a:cubicBezTo>
                <a:cubicBezTo>
                  <a:pt x="2903575" y="169901"/>
                  <a:pt x="2927287" y="156927"/>
                  <a:pt x="2951430" y="144856"/>
                </a:cubicBezTo>
                <a:cubicBezTo>
                  <a:pt x="2963501" y="138820"/>
                  <a:pt x="2974841" y="131017"/>
                  <a:pt x="2987644" y="126749"/>
                </a:cubicBezTo>
                <a:cubicBezTo>
                  <a:pt x="3052758" y="105043"/>
                  <a:pt x="2971450" y="131376"/>
                  <a:pt x="3051018" y="108642"/>
                </a:cubicBezTo>
                <a:cubicBezTo>
                  <a:pt x="3092728" y="96725"/>
                  <a:pt x="3062981" y="99588"/>
                  <a:pt x="3105339" y="9958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 3"/>
          <p:cNvSpPr txBox="1"/>
          <p:nvPr/>
        </p:nvSpPr>
        <p:spPr>
          <a:xfrm>
            <a:off x="769544" y="534155"/>
            <a:ext cx="1681871" cy="40011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000" lang="en-US"/>
              <a:t>Homework 3</a:t>
            </a:r>
            <a:endParaRPr altLang="en-US" b="1" dirty="0" sz="2000" lang="zh-CN"/>
          </a:p>
        </p:txBody>
      </p:sp>
      <p:sp>
        <p:nvSpPr>
          <p:cNvPr id="1048682" name="文本框 1"/>
          <p:cNvSpPr txBox="1"/>
          <p:nvPr/>
        </p:nvSpPr>
        <p:spPr>
          <a:xfrm>
            <a:off x="794630" y="1149790"/>
            <a:ext cx="4483956" cy="1938992"/>
          </a:xfrm>
          <a:prstGeom prst="rect"/>
          <a:noFill/>
        </p:spPr>
        <p:txBody>
          <a:bodyPr rtlCol="0" wrap="square">
            <a:spAutoFit/>
          </a:bodyPr>
          <a:p>
            <a:pPr>
              <a:spcAft>
                <a:spcPts val="1200"/>
              </a:spcAft>
            </a:pPr>
            <a:r>
              <a:rPr altLang="en-US" b="1" dirty="0" lang="zh-CN">
                <a:solidFill>
                  <a:srgbClr val="111111"/>
                </a:solidFill>
                <a:latin typeface="Helvetica Neue"/>
              </a:rPr>
              <a:t>多周期</a:t>
            </a:r>
            <a:endParaRPr altLang="zh-CN" b="1" dirty="0" lang="en-US">
              <a:solidFill>
                <a:srgbClr val="111111"/>
              </a:solidFill>
              <a:latin typeface="Helvetica Neue"/>
            </a:endParaRPr>
          </a:p>
          <a:p>
            <a:pPr indent="-285750" marL="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altLang="en-US" dirty="0" i="0" lang="zh-CN">
                <a:solidFill>
                  <a:srgbClr val="000000"/>
                </a:solidFill>
                <a:effectLst/>
                <a:latin typeface="Helvetica Neue"/>
              </a:rPr>
              <a:t>分别分析 </a:t>
            </a:r>
            <a:r>
              <a:rPr altLang="zh-CN" dirty="0" i="0" lang="en-US">
                <a:solidFill>
                  <a:srgbClr val="000000"/>
                </a:solidFill>
                <a:effectLst/>
                <a:latin typeface="Helvetica Neue"/>
              </a:rPr>
              <a:t>R/I/S/B-Type </a:t>
            </a:r>
            <a:r>
              <a:rPr altLang="en-US" dirty="0" i="0" lang="zh-CN">
                <a:solidFill>
                  <a:srgbClr val="000000"/>
                </a:solidFill>
                <a:effectLst/>
                <a:latin typeface="Helvetica Neue"/>
              </a:rPr>
              <a:t>指令的多周期设计方案中每个周期所用到的功能部件</a:t>
            </a:r>
          </a:p>
          <a:p>
            <a:pPr>
              <a:spcAft>
                <a:spcPts val="1200"/>
              </a:spcAft>
            </a:pPr>
            <a:endParaRPr altLang="en-US" dirty="0" i="0" lang="zh-CN">
              <a:solidFill>
                <a:srgbClr val="000000"/>
              </a:solidFill>
              <a:effectLst/>
              <a:latin typeface="Helvetica Neue"/>
            </a:endParaRPr>
          </a:p>
          <a:p>
            <a:pPr indent="-285750" marL="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altLang="en-US" b="1" dirty="0" lang="zh-CN"/>
          </a:p>
        </p:txBody>
      </p:sp>
      <p:pic>
        <p:nvPicPr>
          <p:cNvPr id="2097183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278586" y="1358528"/>
            <a:ext cx="6913414" cy="3881060"/>
          </a:xfrm>
          <a:prstGeom prst="rect"/>
        </p:spPr>
      </p:pic>
      <p:sp>
        <p:nvSpPr>
          <p:cNvPr id="1048683" name="文本框 7"/>
          <p:cNvSpPr txBox="1"/>
          <p:nvPr/>
        </p:nvSpPr>
        <p:spPr>
          <a:xfrm>
            <a:off x="1610479" y="3114392"/>
            <a:ext cx="184731" cy="369332"/>
          </a:xfrm>
          <a:prstGeom prst="rect"/>
          <a:noFill/>
        </p:spPr>
        <p:txBody>
          <a:bodyPr rtlCol="0" wrap="none">
            <a:spAutoFit/>
          </a:bodyPr>
          <a:p>
            <a:endParaRPr altLang="en-US" dirty="0" lang="zh-CN"/>
          </a:p>
        </p:txBody>
      </p:sp>
      <p:sp>
        <p:nvSpPr>
          <p:cNvPr id="1048684" name="文本框 8"/>
          <p:cNvSpPr txBox="1"/>
          <p:nvPr/>
        </p:nvSpPr>
        <p:spPr>
          <a:xfrm>
            <a:off x="649775" y="2437646"/>
            <a:ext cx="4628811" cy="1785104"/>
          </a:xfrm>
          <a:prstGeom prst="rect"/>
          <a:noFill/>
        </p:spPr>
        <p:txBody>
          <a:bodyPr rtlCol="0" wrap="square">
            <a:spAutoFit/>
          </a:bodyPr>
          <a:p>
            <a:pPr>
              <a:spcAft>
                <a:spcPts val="1200"/>
              </a:spcAft>
            </a:pPr>
            <a:r>
              <a:rPr altLang="en-US" dirty="0" lang="zh-CN"/>
              <a:t>主要就是清楚不同类型指令的数据路径。</a:t>
            </a:r>
          </a:p>
          <a:p>
            <a:pPr>
              <a:spcAft>
                <a:spcPts val="1200"/>
              </a:spcAft>
            </a:pPr>
            <a:r>
              <a:rPr altLang="en-US" dirty="0" lang="zh-CN"/>
              <a:t>共同：</a:t>
            </a:r>
            <a:r>
              <a:rPr altLang="zh-CN" dirty="0" lang="en-US"/>
              <a:t>PC</a:t>
            </a:r>
            <a:r>
              <a:rPr altLang="en-US" dirty="0" lang="zh-CN"/>
              <a:t>、</a:t>
            </a:r>
            <a:r>
              <a:rPr altLang="zh-CN" dirty="0" lang="en-US"/>
              <a:t>Mem</a:t>
            </a:r>
            <a:r>
              <a:rPr altLang="en-US" dirty="0" lang="zh-CN"/>
              <a:t>、</a:t>
            </a:r>
            <a:r>
              <a:rPr altLang="zh-CN" dirty="0" lang="en-US"/>
              <a:t>Instruction Register</a:t>
            </a:r>
            <a:r>
              <a:rPr altLang="en-US" dirty="0" lang="zh-CN"/>
              <a:t>、</a:t>
            </a:r>
            <a:r>
              <a:rPr altLang="zh-CN" dirty="0" lang="en-US"/>
              <a:t>ALU (PC + 4)</a:t>
            </a:r>
            <a:r>
              <a:rPr altLang="en-US" dirty="0" lang="zh-CN"/>
              <a:t>、</a:t>
            </a:r>
            <a:r>
              <a:rPr altLang="zh-CN" dirty="0" lang="en-US"/>
              <a:t>ALU Control</a:t>
            </a:r>
            <a:r>
              <a:rPr altLang="en-US" dirty="0" lang="zh-CN"/>
              <a:t>、</a:t>
            </a:r>
            <a:r>
              <a:rPr altLang="zh-CN" dirty="0" lang="en-US"/>
              <a:t>Control</a:t>
            </a:r>
          </a:p>
          <a:p>
            <a:pPr>
              <a:spcAft>
                <a:spcPts val="1200"/>
              </a:spcAft>
            </a:pPr>
            <a:r>
              <a:rPr altLang="zh-CN" dirty="0" lang="en-US"/>
              <a:t>I-Type (</a:t>
            </a:r>
            <a:r>
              <a:rPr altLang="en-US" dirty="0" lang="zh-CN"/>
              <a:t>非</a:t>
            </a:r>
            <a:r>
              <a:rPr altLang="zh-CN" dirty="0" lang="en-US"/>
              <a:t>Load): Registers</a:t>
            </a:r>
            <a:r>
              <a:rPr altLang="en-US" dirty="0" lang="zh-CN"/>
              <a:t>、</a:t>
            </a:r>
            <a:r>
              <a:rPr altLang="zh-CN" dirty="0" lang="en-US"/>
              <a:t>A</a:t>
            </a:r>
            <a:r>
              <a:rPr altLang="en-US" dirty="0" lang="zh-CN"/>
              <a:t>、</a:t>
            </a:r>
            <a:r>
              <a:rPr altLang="zh-CN" dirty="0" lang="en-US"/>
              <a:t>Sign Extend</a:t>
            </a:r>
            <a:r>
              <a:rPr altLang="en-US" dirty="0" lang="zh-CN"/>
              <a:t>、</a:t>
            </a:r>
            <a:r>
              <a:rPr altLang="zh-CN" dirty="0" lang="en-US" err="1"/>
              <a:t>ALUOut</a:t>
            </a:r>
            <a:endParaRPr altLang="zh-CN" dirty="0" lang="en-US"/>
          </a:p>
        </p:txBody>
      </p:sp>
      <p:sp>
        <p:nvSpPr>
          <p:cNvPr id="1048685" name="任意多边形: 形状 9"/>
          <p:cNvSpPr/>
          <p:nvPr/>
        </p:nvSpPr>
        <p:spPr>
          <a:xfrm>
            <a:off x="5613149" y="3096285"/>
            <a:ext cx="5857592" cy="2100404"/>
          </a:xfrm>
          <a:custGeom>
            <a:avLst/>
            <a:gdLst>
              <a:gd name="connsiteX0" fmla="*/ 0 w 5857592"/>
              <a:gd name="connsiteY0" fmla="*/ 0 h 2100404"/>
              <a:gd name="connsiteX1" fmla="*/ 316871 w 5857592"/>
              <a:gd name="connsiteY1" fmla="*/ 9054 h 2100404"/>
              <a:gd name="connsiteX2" fmla="*/ 452673 w 5857592"/>
              <a:gd name="connsiteY2" fmla="*/ 27161 h 2100404"/>
              <a:gd name="connsiteX3" fmla="*/ 506994 w 5857592"/>
              <a:gd name="connsiteY3" fmla="*/ 81481 h 2100404"/>
              <a:gd name="connsiteX4" fmla="*/ 615635 w 5857592"/>
              <a:gd name="connsiteY4" fmla="*/ 153909 h 2100404"/>
              <a:gd name="connsiteX5" fmla="*/ 669956 w 5857592"/>
              <a:gd name="connsiteY5" fmla="*/ 181069 h 2100404"/>
              <a:gd name="connsiteX6" fmla="*/ 697116 w 5857592"/>
              <a:gd name="connsiteY6" fmla="*/ 199176 h 2100404"/>
              <a:gd name="connsiteX7" fmla="*/ 724277 w 5857592"/>
              <a:gd name="connsiteY7" fmla="*/ 208230 h 2100404"/>
              <a:gd name="connsiteX8" fmla="*/ 832918 w 5857592"/>
              <a:gd name="connsiteY8" fmla="*/ 280658 h 2100404"/>
              <a:gd name="connsiteX9" fmla="*/ 869132 w 5857592"/>
              <a:gd name="connsiteY9" fmla="*/ 289711 h 2100404"/>
              <a:gd name="connsiteX10" fmla="*/ 968720 w 5857592"/>
              <a:gd name="connsiteY10" fmla="*/ 334978 h 2100404"/>
              <a:gd name="connsiteX11" fmla="*/ 995881 w 5857592"/>
              <a:gd name="connsiteY11" fmla="*/ 353085 h 2100404"/>
              <a:gd name="connsiteX12" fmla="*/ 1050201 w 5857592"/>
              <a:gd name="connsiteY12" fmla="*/ 398353 h 2100404"/>
              <a:gd name="connsiteX13" fmla="*/ 1086415 w 5857592"/>
              <a:gd name="connsiteY13" fmla="*/ 407406 h 2100404"/>
              <a:gd name="connsiteX14" fmla="*/ 1122629 w 5857592"/>
              <a:gd name="connsiteY14" fmla="*/ 425513 h 2100404"/>
              <a:gd name="connsiteX15" fmla="*/ 1222217 w 5857592"/>
              <a:gd name="connsiteY15" fmla="*/ 407406 h 2100404"/>
              <a:gd name="connsiteX16" fmla="*/ 1711104 w 5857592"/>
              <a:gd name="connsiteY16" fmla="*/ 398353 h 2100404"/>
              <a:gd name="connsiteX17" fmla="*/ 1810693 w 5857592"/>
              <a:gd name="connsiteY17" fmla="*/ 380246 h 2100404"/>
              <a:gd name="connsiteX18" fmla="*/ 1855960 w 5857592"/>
              <a:gd name="connsiteY18" fmla="*/ 371192 h 2100404"/>
              <a:gd name="connsiteX19" fmla="*/ 1973655 w 5857592"/>
              <a:gd name="connsiteY19" fmla="*/ 353085 h 2100404"/>
              <a:gd name="connsiteX20" fmla="*/ 1982708 w 5857592"/>
              <a:gd name="connsiteY20" fmla="*/ 108642 h 2100404"/>
              <a:gd name="connsiteX21" fmla="*/ 3422209 w 5857592"/>
              <a:gd name="connsiteY21" fmla="*/ 126749 h 2100404"/>
              <a:gd name="connsiteX22" fmla="*/ 3449370 w 5857592"/>
              <a:gd name="connsiteY22" fmla="*/ 135802 h 2100404"/>
              <a:gd name="connsiteX23" fmla="*/ 3521798 w 5857592"/>
              <a:gd name="connsiteY23" fmla="*/ 190123 h 2100404"/>
              <a:gd name="connsiteX24" fmla="*/ 3558011 w 5857592"/>
              <a:gd name="connsiteY24" fmla="*/ 208230 h 2100404"/>
              <a:gd name="connsiteX25" fmla="*/ 3585172 w 5857592"/>
              <a:gd name="connsiteY25" fmla="*/ 226337 h 2100404"/>
              <a:gd name="connsiteX26" fmla="*/ 3702867 w 5857592"/>
              <a:gd name="connsiteY26" fmla="*/ 280658 h 2100404"/>
              <a:gd name="connsiteX27" fmla="*/ 4128380 w 5857592"/>
              <a:gd name="connsiteY27" fmla="*/ 289711 h 2100404"/>
              <a:gd name="connsiteX28" fmla="*/ 4345663 w 5857592"/>
              <a:gd name="connsiteY28" fmla="*/ 280658 h 2100404"/>
              <a:gd name="connsiteX29" fmla="*/ 4399984 w 5857592"/>
              <a:gd name="connsiteY29" fmla="*/ 244444 h 2100404"/>
              <a:gd name="connsiteX30" fmla="*/ 4427144 w 5857592"/>
              <a:gd name="connsiteY30" fmla="*/ 226337 h 2100404"/>
              <a:gd name="connsiteX31" fmla="*/ 4526732 w 5857592"/>
              <a:gd name="connsiteY31" fmla="*/ 217283 h 2100404"/>
              <a:gd name="connsiteX32" fmla="*/ 4572000 w 5857592"/>
              <a:gd name="connsiteY32" fmla="*/ 208230 h 2100404"/>
              <a:gd name="connsiteX33" fmla="*/ 4762122 w 5857592"/>
              <a:gd name="connsiteY33" fmla="*/ 235390 h 2100404"/>
              <a:gd name="connsiteX34" fmla="*/ 4834550 w 5857592"/>
              <a:gd name="connsiteY34" fmla="*/ 253497 h 2100404"/>
              <a:gd name="connsiteX35" fmla="*/ 4870764 w 5857592"/>
              <a:gd name="connsiteY35" fmla="*/ 262551 h 2100404"/>
              <a:gd name="connsiteX36" fmla="*/ 4897924 w 5857592"/>
              <a:gd name="connsiteY36" fmla="*/ 280658 h 2100404"/>
              <a:gd name="connsiteX37" fmla="*/ 4952245 w 5857592"/>
              <a:gd name="connsiteY37" fmla="*/ 334978 h 2100404"/>
              <a:gd name="connsiteX38" fmla="*/ 5033726 w 5857592"/>
              <a:gd name="connsiteY38" fmla="*/ 380246 h 2100404"/>
              <a:gd name="connsiteX39" fmla="*/ 5060887 w 5857592"/>
              <a:gd name="connsiteY39" fmla="*/ 398353 h 2100404"/>
              <a:gd name="connsiteX40" fmla="*/ 5088047 w 5857592"/>
              <a:gd name="connsiteY40" fmla="*/ 407406 h 2100404"/>
              <a:gd name="connsiteX41" fmla="*/ 5169528 w 5857592"/>
              <a:gd name="connsiteY41" fmla="*/ 425513 h 2100404"/>
              <a:gd name="connsiteX42" fmla="*/ 5758003 w 5857592"/>
              <a:gd name="connsiteY42" fmla="*/ 434566 h 2100404"/>
              <a:gd name="connsiteX43" fmla="*/ 5803271 w 5857592"/>
              <a:gd name="connsiteY43" fmla="*/ 443620 h 2100404"/>
              <a:gd name="connsiteX44" fmla="*/ 5812324 w 5857592"/>
              <a:gd name="connsiteY44" fmla="*/ 525101 h 2100404"/>
              <a:gd name="connsiteX45" fmla="*/ 5830431 w 5857592"/>
              <a:gd name="connsiteY45" fmla="*/ 642796 h 2100404"/>
              <a:gd name="connsiteX46" fmla="*/ 5857592 w 5857592"/>
              <a:gd name="connsiteY46" fmla="*/ 851026 h 2100404"/>
              <a:gd name="connsiteX47" fmla="*/ 5848538 w 5857592"/>
              <a:gd name="connsiteY47" fmla="*/ 1158844 h 2100404"/>
              <a:gd name="connsiteX48" fmla="*/ 5839485 w 5857592"/>
              <a:gd name="connsiteY48" fmla="*/ 1231271 h 2100404"/>
              <a:gd name="connsiteX49" fmla="*/ 5821378 w 5857592"/>
              <a:gd name="connsiteY49" fmla="*/ 1955549 h 2100404"/>
              <a:gd name="connsiteX50" fmla="*/ 5812324 w 5857592"/>
              <a:gd name="connsiteY50" fmla="*/ 2064190 h 2100404"/>
              <a:gd name="connsiteX51" fmla="*/ 5341544 w 5857592"/>
              <a:gd name="connsiteY51" fmla="*/ 2064190 h 2100404"/>
              <a:gd name="connsiteX52" fmla="*/ 5278170 w 5857592"/>
              <a:gd name="connsiteY52" fmla="*/ 2073244 h 2100404"/>
              <a:gd name="connsiteX53" fmla="*/ 5187635 w 5857592"/>
              <a:gd name="connsiteY53" fmla="*/ 2082297 h 2100404"/>
              <a:gd name="connsiteX54" fmla="*/ 5078994 w 5857592"/>
              <a:gd name="connsiteY54" fmla="*/ 2100404 h 2100404"/>
              <a:gd name="connsiteX55" fmla="*/ 4852657 w 5857592"/>
              <a:gd name="connsiteY55" fmla="*/ 2091351 h 2100404"/>
              <a:gd name="connsiteX56" fmla="*/ 4662534 w 5857592"/>
              <a:gd name="connsiteY56" fmla="*/ 2064190 h 2100404"/>
              <a:gd name="connsiteX57" fmla="*/ 4282289 w 5857592"/>
              <a:gd name="connsiteY57" fmla="*/ 2046083 h 2100404"/>
              <a:gd name="connsiteX58" fmla="*/ 3385996 w 5857592"/>
              <a:gd name="connsiteY58" fmla="*/ 2046083 h 2100404"/>
              <a:gd name="connsiteX59" fmla="*/ 2797520 w 5857592"/>
              <a:gd name="connsiteY59" fmla="*/ 2055137 h 2100404"/>
              <a:gd name="connsiteX60" fmla="*/ 2562130 w 5857592"/>
              <a:gd name="connsiteY60" fmla="*/ 2055137 h 2100404"/>
              <a:gd name="connsiteX61" fmla="*/ 2580237 w 5857592"/>
              <a:gd name="connsiteY61" fmla="*/ 1982709 h 2100404"/>
              <a:gd name="connsiteX62" fmla="*/ 2571184 w 5857592"/>
              <a:gd name="connsiteY62" fmla="*/ 1810693 h 2100404"/>
              <a:gd name="connsiteX63" fmla="*/ 2553077 w 5857592"/>
              <a:gd name="connsiteY63" fmla="*/ 1747319 h 2100404"/>
              <a:gd name="connsiteX64" fmla="*/ 2544023 w 5857592"/>
              <a:gd name="connsiteY64" fmla="*/ 1702052 h 2100404"/>
              <a:gd name="connsiteX65" fmla="*/ 2534970 w 5857592"/>
              <a:gd name="connsiteY65" fmla="*/ 1665838 h 2100404"/>
              <a:gd name="connsiteX66" fmla="*/ 2525916 w 5857592"/>
              <a:gd name="connsiteY66" fmla="*/ 1104523 h 2100404"/>
              <a:gd name="connsiteX67" fmla="*/ 2580237 w 5857592"/>
              <a:gd name="connsiteY67" fmla="*/ 941561 h 2100404"/>
              <a:gd name="connsiteX68" fmla="*/ 2607398 w 5857592"/>
              <a:gd name="connsiteY68" fmla="*/ 923454 h 2100404"/>
              <a:gd name="connsiteX69" fmla="*/ 2743200 w 5857592"/>
              <a:gd name="connsiteY69" fmla="*/ 923454 h 2100404"/>
              <a:gd name="connsiteX70" fmla="*/ 2869948 w 5857592"/>
              <a:gd name="connsiteY70" fmla="*/ 932507 h 2100404"/>
              <a:gd name="connsiteX71" fmla="*/ 2888055 w 5857592"/>
              <a:gd name="connsiteY71" fmla="*/ 869133 h 2100404"/>
              <a:gd name="connsiteX72" fmla="*/ 2924269 w 5857592"/>
              <a:gd name="connsiteY72" fmla="*/ 715224 h 2100404"/>
              <a:gd name="connsiteX73" fmla="*/ 3005750 w 5857592"/>
              <a:gd name="connsiteY73" fmla="*/ 724277 h 2100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5857592" h="2100404">
                <a:moveTo>
                  <a:pt x="0" y="0"/>
                </a:moveTo>
                <a:lnTo>
                  <a:pt x="316871" y="9054"/>
                </a:lnTo>
                <a:cubicBezTo>
                  <a:pt x="403137" y="12805"/>
                  <a:pt x="393720" y="12422"/>
                  <a:pt x="452673" y="27161"/>
                </a:cubicBezTo>
                <a:cubicBezTo>
                  <a:pt x="534893" y="81972"/>
                  <a:pt x="414359" y="-2733"/>
                  <a:pt x="506994" y="81481"/>
                </a:cubicBezTo>
                <a:cubicBezTo>
                  <a:pt x="580904" y="148672"/>
                  <a:pt x="556594" y="120172"/>
                  <a:pt x="615635" y="153909"/>
                </a:cubicBezTo>
                <a:cubicBezTo>
                  <a:pt x="664775" y="181989"/>
                  <a:pt x="620161" y="164471"/>
                  <a:pt x="669956" y="181069"/>
                </a:cubicBezTo>
                <a:cubicBezTo>
                  <a:pt x="679009" y="187105"/>
                  <a:pt x="687384" y="194310"/>
                  <a:pt x="697116" y="199176"/>
                </a:cubicBezTo>
                <a:cubicBezTo>
                  <a:pt x="705652" y="203444"/>
                  <a:pt x="715991" y="203495"/>
                  <a:pt x="724277" y="208230"/>
                </a:cubicBezTo>
                <a:cubicBezTo>
                  <a:pt x="763338" y="230551"/>
                  <a:pt x="785297" y="268753"/>
                  <a:pt x="832918" y="280658"/>
                </a:cubicBezTo>
                <a:cubicBezTo>
                  <a:pt x="844989" y="283676"/>
                  <a:pt x="857168" y="286293"/>
                  <a:pt x="869132" y="289711"/>
                </a:cubicBezTo>
                <a:cubicBezTo>
                  <a:pt x="902778" y="299324"/>
                  <a:pt x="941840" y="317058"/>
                  <a:pt x="968720" y="334978"/>
                </a:cubicBezTo>
                <a:cubicBezTo>
                  <a:pt x="977774" y="341014"/>
                  <a:pt x="987522" y="346119"/>
                  <a:pt x="995881" y="353085"/>
                </a:cubicBezTo>
                <a:cubicBezTo>
                  <a:pt x="1018914" y="372279"/>
                  <a:pt x="1022434" y="386453"/>
                  <a:pt x="1050201" y="398353"/>
                </a:cubicBezTo>
                <a:cubicBezTo>
                  <a:pt x="1061638" y="403254"/>
                  <a:pt x="1074344" y="404388"/>
                  <a:pt x="1086415" y="407406"/>
                </a:cubicBezTo>
                <a:cubicBezTo>
                  <a:pt x="1098486" y="413442"/>
                  <a:pt x="1109200" y="424170"/>
                  <a:pt x="1122629" y="425513"/>
                </a:cubicBezTo>
                <a:cubicBezTo>
                  <a:pt x="1147353" y="427986"/>
                  <a:pt x="1196484" y="408278"/>
                  <a:pt x="1222217" y="407406"/>
                </a:cubicBezTo>
                <a:cubicBezTo>
                  <a:pt x="1385114" y="401884"/>
                  <a:pt x="1548142" y="401371"/>
                  <a:pt x="1711104" y="398353"/>
                </a:cubicBezTo>
                <a:cubicBezTo>
                  <a:pt x="1822934" y="375986"/>
                  <a:pt x="1683263" y="403415"/>
                  <a:pt x="1810693" y="380246"/>
                </a:cubicBezTo>
                <a:cubicBezTo>
                  <a:pt x="1825833" y="377493"/>
                  <a:pt x="1840782" y="373722"/>
                  <a:pt x="1855960" y="371192"/>
                </a:cubicBezTo>
                <a:cubicBezTo>
                  <a:pt x="1895113" y="364666"/>
                  <a:pt x="1934423" y="359121"/>
                  <a:pt x="1973655" y="353085"/>
                </a:cubicBezTo>
                <a:cubicBezTo>
                  <a:pt x="1976673" y="271604"/>
                  <a:pt x="1902149" y="121229"/>
                  <a:pt x="1982708" y="108642"/>
                </a:cubicBezTo>
                <a:cubicBezTo>
                  <a:pt x="2456827" y="34561"/>
                  <a:pt x="3422209" y="126749"/>
                  <a:pt x="3422209" y="126749"/>
                </a:cubicBezTo>
                <a:cubicBezTo>
                  <a:pt x="3431263" y="129767"/>
                  <a:pt x="3440834" y="131534"/>
                  <a:pt x="3449370" y="135802"/>
                </a:cubicBezTo>
                <a:cubicBezTo>
                  <a:pt x="3473583" y="147908"/>
                  <a:pt x="3501822" y="176805"/>
                  <a:pt x="3521798" y="190123"/>
                </a:cubicBezTo>
                <a:cubicBezTo>
                  <a:pt x="3533027" y="197609"/>
                  <a:pt x="3546293" y="201534"/>
                  <a:pt x="3558011" y="208230"/>
                </a:cubicBezTo>
                <a:cubicBezTo>
                  <a:pt x="3567458" y="213629"/>
                  <a:pt x="3575842" y="220739"/>
                  <a:pt x="3585172" y="226337"/>
                </a:cubicBezTo>
                <a:cubicBezTo>
                  <a:pt x="3610667" y="241634"/>
                  <a:pt x="3668179" y="278695"/>
                  <a:pt x="3702867" y="280658"/>
                </a:cubicBezTo>
                <a:cubicBezTo>
                  <a:pt x="3844510" y="288675"/>
                  <a:pt x="3986542" y="286693"/>
                  <a:pt x="4128380" y="289711"/>
                </a:cubicBezTo>
                <a:cubicBezTo>
                  <a:pt x="4200808" y="286693"/>
                  <a:pt x="4274159" y="292575"/>
                  <a:pt x="4345663" y="280658"/>
                </a:cubicBezTo>
                <a:cubicBezTo>
                  <a:pt x="4367129" y="277080"/>
                  <a:pt x="4381877" y="256515"/>
                  <a:pt x="4399984" y="244444"/>
                </a:cubicBezTo>
                <a:cubicBezTo>
                  <a:pt x="4409037" y="238408"/>
                  <a:pt x="4416308" y="227322"/>
                  <a:pt x="4427144" y="226337"/>
                </a:cubicBezTo>
                <a:lnTo>
                  <a:pt x="4526732" y="217283"/>
                </a:lnTo>
                <a:cubicBezTo>
                  <a:pt x="4541821" y="214265"/>
                  <a:pt x="4556612" y="208230"/>
                  <a:pt x="4572000" y="208230"/>
                </a:cubicBezTo>
                <a:cubicBezTo>
                  <a:pt x="4628190" y="208230"/>
                  <a:pt x="4707269" y="221677"/>
                  <a:pt x="4762122" y="235390"/>
                </a:cubicBezTo>
                <a:lnTo>
                  <a:pt x="4834550" y="253497"/>
                </a:lnTo>
                <a:lnTo>
                  <a:pt x="4870764" y="262551"/>
                </a:lnTo>
                <a:cubicBezTo>
                  <a:pt x="4879817" y="268587"/>
                  <a:pt x="4889792" y="273429"/>
                  <a:pt x="4897924" y="280658"/>
                </a:cubicBezTo>
                <a:cubicBezTo>
                  <a:pt x="4917063" y="297670"/>
                  <a:pt x="4927952" y="326880"/>
                  <a:pt x="4952245" y="334978"/>
                </a:cubicBezTo>
                <a:cubicBezTo>
                  <a:pt x="5000050" y="350914"/>
                  <a:pt x="4971464" y="338738"/>
                  <a:pt x="5033726" y="380246"/>
                </a:cubicBezTo>
                <a:cubicBezTo>
                  <a:pt x="5042780" y="386282"/>
                  <a:pt x="5050564" y="394912"/>
                  <a:pt x="5060887" y="398353"/>
                </a:cubicBezTo>
                <a:cubicBezTo>
                  <a:pt x="5069940" y="401371"/>
                  <a:pt x="5078871" y="404784"/>
                  <a:pt x="5088047" y="407406"/>
                </a:cubicBezTo>
                <a:cubicBezTo>
                  <a:pt x="5117890" y="415933"/>
                  <a:pt x="5138400" y="419288"/>
                  <a:pt x="5169528" y="425513"/>
                </a:cubicBezTo>
                <a:cubicBezTo>
                  <a:pt x="5364850" y="419410"/>
                  <a:pt x="5563518" y="404645"/>
                  <a:pt x="5758003" y="434566"/>
                </a:cubicBezTo>
                <a:cubicBezTo>
                  <a:pt x="5773212" y="436906"/>
                  <a:pt x="5788182" y="440602"/>
                  <a:pt x="5803271" y="443620"/>
                </a:cubicBezTo>
                <a:cubicBezTo>
                  <a:pt x="5806289" y="470780"/>
                  <a:pt x="5809463" y="497924"/>
                  <a:pt x="5812324" y="525101"/>
                </a:cubicBezTo>
                <a:cubicBezTo>
                  <a:pt x="5823096" y="627438"/>
                  <a:pt x="5811546" y="586138"/>
                  <a:pt x="5830431" y="642796"/>
                </a:cubicBezTo>
                <a:cubicBezTo>
                  <a:pt x="5849488" y="833361"/>
                  <a:pt x="5829356" y="766321"/>
                  <a:pt x="5857592" y="851026"/>
                </a:cubicBezTo>
                <a:cubicBezTo>
                  <a:pt x="5854574" y="953632"/>
                  <a:pt x="5853421" y="1056310"/>
                  <a:pt x="5848538" y="1158844"/>
                </a:cubicBezTo>
                <a:cubicBezTo>
                  <a:pt x="5847381" y="1183147"/>
                  <a:pt x="5840269" y="1206953"/>
                  <a:pt x="5839485" y="1231271"/>
                </a:cubicBezTo>
                <a:cubicBezTo>
                  <a:pt x="5827390" y="1606220"/>
                  <a:pt x="5837460" y="1650001"/>
                  <a:pt x="5821378" y="1955549"/>
                </a:cubicBezTo>
                <a:cubicBezTo>
                  <a:pt x="5819468" y="1991838"/>
                  <a:pt x="5815342" y="2027976"/>
                  <a:pt x="5812324" y="2064190"/>
                </a:cubicBezTo>
                <a:cubicBezTo>
                  <a:pt x="5620513" y="2036790"/>
                  <a:pt x="5731880" y="2049177"/>
                  <a:pt x="5341544" y="2064190"/>
                </a:cubicBezTo>
                <a:cubicBezTo>
                  <a:pt x="5320221" y="2065010"/>
                  <a:pt x="5299363" y="2070751"/>
                  <a:pt x="5278170" y="2073244"/>
                </a:cubicBezTo>
                <a:cubicBezTo>
                  <a:pt x="5248049" y="2076788"/>
                  <a:pt x="5217756" y="2078753"/>
                  <a:pt x="5187635" y="2082297"/>
                </a:cubicBezTo>
                <a:cubicBezTo>
                  <a:pt x="5133102" y="2088713"/>
                  <a:pt x="5127826" y="2090638"/>
                  <a:pt x="5078994" y="2100404"/>
                </a:cubicBezTo>
                <a:lnTo>
                  <a:pt x="4852657" y="2091351"/>
                </a:lnTo>
                <a:cubicBezTo>
                  <a:pt x="4575023" y="2075020"/>
                  <a:pt x="5012635" y="2091119"/>
                  <a:pt x="4662534" y="2064190"/>
                </a:cubicBezTo>
                <a:cubicBezTo>
                  <a:pt x="4457528" y="2048421"/>
                  <a:pt x="4584163" y="2056493"/>
                  <a:pt x="4282289" y="2046083"/>
                </a:cubicBezTo>
                <a:cubicBezTo>
                  <a:pt x="3314260" y="2068085"/>
                  <a:pt x="4521323" y="2046083"/>
                  <a:pt x="3385996" y="2046083"/>
                </a:cubicBezTo>
                <a:cubicBezTo>
                  <a:pt x="3189814" y="2046083"/>
                  <a:pt x="2993679" y="2052119"/>
                  <a:pt x="2797520" y="2055137"/>
                </a:cubicBezTo>
                <a:cubicBezTo>
                  <a:pt x="2724475" y="2067311"/>
                  <a:pt x="2626934" y="2087539"/>
                  <a:pt x="2562130" y="2055137"/>
                </a:cubicBezTo>
                <a:cubicBezTo>
                  <a:pt x="2539872" y="2044008"/>
                  <a:pt x="2580237" y="1982709"/>
                  <a:pt x="2580237" y="1982709"/>
                </a:cubicBezTo>
                <a:cubicBezTo>
                  <a:pt x="2577219" y="1925370"/>
                  <a:pt x="2576158" y="1867895"/>
                  <a:pt x="2571184" y="1810693"/>
                </a:cubicBezTo>
                <a:cubicBezTo>
                  <a:pt x="2568927" y="1784734"/>
                  <a:pt x="2559077" y="1771318"/>
                  <a:pt x="2553077" y="1747319"/>
                </a:cubicBezTo>
                <a:cubicBezTo>
                  <a:pt x="2549345" y="1732391"/>
                  <a:pt x="2547361" y="1717073"/>
                  <a:pt x="2544023" y="1702052"/>
                </a:cubicBezTo>
                <a:cubicBezTo>
                  <a:pt x="2541324" y="1689905"/>
                  <a:pt x="2537988" y="1677909"/>
                  <a:pt x="2534970" y="1665838"/>
                </a:cubicBezTo>
                <a:cubicBezTo>
                  <a:pt x="2531952" y="1478733"/>
                  <a:pt x="2521180" y="1291592"/>
                  <a:pt x="2525916" y="1104523"/>
                </a:cubicBezTo>
                <a:cubicBezTo>
                  <a:pt x="2529840" y="949514"/>
                  <a:pt x="2508215" y="965568"/>
                  <a:pt x="2580237" y="941561"/>
                </a:cubicBezTo>
                <a:cubicBezTo>
                  <a:pt x="2589291" y="935525"/>
                  <a:pt x="2597210" y="927275"/>
                  <a:pt x="2607398" y="923454"/>
                </a:cubicBezTo>
                <a:cubicBezTo>
                  <a:pt x="2655721" y="905333"/>
                  <a:pt x="2689947" y="919016"/>
                  <a:pt x="2743200" y="923454"/>
                </a:cubicBezTo>
                <a:cubicBezTo>
                  <a:pt x="2785411" y="926972"/>
                  <a:pt x="2827699" y="929489"/>
                  <a:pt x="2869948" y="932507"/>
                </a:cubicBezTo>
                <a:cubicBezTo>
                  <a:pt x="2875984" y="911382"/>
                  <a:pt x="2885213" y="890918"/>
                  <a:pt x="2888055" y="869133"/>
                </a:cubicBezTo>
                <a:cubicBezTo>
                  <a:pt x="2908668" y="711098"/>
                  <a:pt x="2849048" y="740296"/>
                  <a:pt x="2924269" y="715224"/>
                </a:cubicBezTo>
                <a:cubicBezTo>
                  <a:pt x="3017806" y="724577"/>
                  <a:pt x="3045132" y="724277"/>
                  <a:pt x="3005750" y="724277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86" name="任意多边形: 形状 2"/>
          <p:cNvSpPr/>
          <p:nvPr/>
        </p:nvSpPr>
        <p:spPr>
          <a:xfrm>
            <a:off x="7577750" y="3449370"/>
            <a:ext cx="3087232" cy="1122630"/>
          </a:xfrm>
          <a:custGeom>
            <a:avLst/>
            <a:gdLst>
              <a:gd name="connsiteX0" fmla="*/ 0 w 3087232"/>
              <a:gd name="connsiteY0" fmla="*/ 0 h 1122630"/>
              <a:gd name="connsiteX1" fmla="*/ 81482 w 3087232"/>
              <a:gd name="connsiteY1" fmla="*/ 72428 h 1122630"/>
              <a:gd name="connsiteX2" fmla="*/ 99589 w 3087232"/>
              <a:gd name="connsiteY2" fmla="*/ 99588 h 1122630"/>
              <a:gd name="connsiteX3" fmla="*/ 108642 w 3087232"/>
              <a:gd name="connsiteY3" fmla="*/ 181070 h 1122630"/>
              <a:gd name="connsiteX4" fmla="*/ 199177 w 3087232"/>
              <a:gd name="connsiteY4" fmla="*/ 208230 h 1122630"/>
              <a:gd name="connsiteX5" fmla="*/ 208230 w 3087232"/>
              <a:gd name="connsiteY5" fmla="*/ 896293 h 1122630"/>
              <a:gd name="connsiteX6" fmla="*/ 199177 w 3087232"/>
              <a:gd name="connsiteY6" fmla="*/ 1023042 h 1122630"/>
              <a:gd name="connsiteX7" fmla="*/ 208230 w 3087232"/>
              <a:gd name="connsiteY7" fmla="*/ 1059256 h 1122630"/>
              <a:gd name="connsiteX8" fmla="*/ 262551 w 3087232"/>
              <a:gd name="connsiteY8" fmla="*/ 1086416 h 1122630"/>
              <a:gd name="connsiteX9" fmla="*/ 289711 w 3087232"/>
              <a:gd name="connsiteY9" fmla="*/ 1104523 h 1122630"/>
              <a:gd name="connsiteX10" fmla="*/ 995882 w 3087232"/>
              <a:gd name="connsiteY10" fmla="*/ 1113577 h 1122630"/>
              <a:gd name="connsiteX11" fmla="*/ 1339913 w 3087232"/>
              <a:gd name="connsiteY11" fmla="*/ 1122630 h 1122630"/>
              <a:gd name="connsiteX12" fmla="*/ 1502876 w 3087232"/>
              <a:gd name="connsiteY12" fmla="*/ 977775 h 1122630"/>
              <a:gd name="connsiteX13" fmla="*/ 1511929 w 3087232"/>
              <a:gd name="connsiteY13" fmla="*/ 950614 h 1122630"/>
              <a:gd name="connsiteX14" fmla="*/ 1520983 w 3087232"/>
              <a:gd name="connsiteY14" fmla="*/ 751438 h 1122630"/>
              <a:gd name="connsiteX15" fmla="*/ 1883121 w 3087232"/>
              <a:gd name="connsiteY15" fmla="*/ 715224 h 1122630"/>
              <a:gd name="connsiteX16" fmla="*/ 1937442 w 3087232"/>
              <a:gd name="connsiteY16" fmla="*/ 525101 h 1122630"/>
              <a:gd name="connsiteX17" fmla="*/ 2209046 w 3087232"/>
              <a:gd name="connsiteY17" fmla="*/ 516048 h 1122630"/>
              <a:gd name="connsiteX18" fmla="*/ 2299581 w 3087232"/>
              <a:gd name="connsiteY18" fmla="*/ 497941 h 1122630"/>
              <a:gd name="connsiteX19" fmla="*/ 2326741 w 3087232"/>
              <a:gd name="connsiteY19" fmla="*/ 488887 h 1122630"/>
              <a:gd name="connsiteX20" fmla="*/ 2372008 w 3087232"/>
              <a:gd name="connsiteY20" fmla="*/ 479834 h 1122630"/>
              <a:gd name="connsiteX21" fmla="*/ 2426329 w 3087232"/>
              <a:gd name="connsiteY21" fmla="*/ 443620 h 1122630"/>
              <a:gd name="connsiteX22" fmla="*/ 2453490 w 3087232"/>
              <a:gd name="connsiteY22" fmla="*/ 416460 h 1122630"/>
              <a:gd name="connsiteX23" fmla="*/ 2553078 w 3087232"/>
              <a:gd name="connsiteY23" fmla="*/ 389299 h 1122630"/>
              <a:gd name="connsiteX24" fmla="*/ 2634559 w 3087232"/>
              <a:gd name="connsiteY24" fmla="*/ 344032 h 1122630"/>
              <a:gd name="connsiteX25" fmla="*/ 2688880 w 3087232"/>
              <a:gd name="connsiteY25" fmla="*/ 289711 h 1122630"/>
              <a:gd name="connsiteX26" fmla="*/ 2779414 w 3087232"/>
              <a:gd name="connsiteY26" fmla="*/ 217283 h 1122630"/>
              <a:gd name="connsiteX27" fmla="*/ 2888056 w 3087232"/>
              <a:gd name="connsiteY27" fmla="*/ 153909 h 1122630"/>
              <a:gd name="connsiteX28" fmla="*/ 3014804 w 3087232"/>
              <a:gd name="connsiteY28" fmla="*/ 126749 h 1122630"/>
              <a:gd name="connsiteX29" fmla="*/ 3078179 w 3087232"/>
              <a:gd name="connsiteY29" fmla="*/ 90535 h 1122630"/>
              <a:gd name="connsiteX30" fmla="*/ 3087232 w 3087232"/>
              <a:gd name="connsiteY30" fmla="*/ 63375 h 112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87232" h="1122630">
                <a:moveTo>
                  <a:pt x="0" y="0"/>
                </a:moveTo>
                <a:cubicBezTo>
                  <a:pt x="32937" y="26349"/>
                  <a:pt x="54275" y="40686"/>
                  <a:pt x="81482" y="72428"/>
                </a:cubicBezTo>
                <a:cubicBezTo>
                  <a:pt x="88563" y="80689"/>
                  <a:pt x="93553" y="90535"/>
                  <a:pt x="99589" y="99588"/>
                </a:cubicBezTo>
                <a:cubicBezTo>
                  <a:pt x="102607" y="126749"/>
                  <a:pt x="93971" y="158015"/>
                  <a:pt x="108642" y="181070"/>
                </a:cubicBezTo>
                <a:cubicBezTo>
                  <a:pt x="112813" y="187624"/>
                  <a:pt x="184836" y="204645"/>
                  <a:pt x="199177" y="208230"/>
                </a:cubicBezTo>
                <a:cubicBezTo>
                  <a:pt x="202195" y="437584"/>
                  <a:pt x="208230" y="666919"/>
                  <a:pt x="208230" y="896293"/>
                </a:cubicBezTo>
                <a:cubicBezTo>
                  <a:pt x="208230" y="938650"/>
                  <a:pt x="199177" y="980685"/>
                  <a:pt x="199177" y="1023042"/>
                </a:cubicBezTo>
                <a:cubicBezTo>
                  <a:pt x="199177" y="1035485"/>
                  <a:pt x="201328" y="1048903"/>
                  <a:pt x="208230" y="1059256"/>
                </a:cubicBezTo>
                <a:cubicBezTo>
                  <a:pt x="218259" y="1074299"/>
                  <a:pt x="247057" y="1081252"/>
                  <a:pt x="262551" y="1086416"/>
                </a:cubicBezTo>
                <a:cubicBezTo>
                  <a:pt x="271604" y="1092452"/>
                  <a:pt x="278838" y="1104120"/>
                  <a:pt x="289711" y="1104523"/>
                </a:cubicBezTo>
                <a:cubicBezTo>
                  <a:pt x="524959" y="1113236"/>
                  <a:pt x="760507" y="1109519"/>
                  <a:pt x="995882" y="1113577"/>
                </a:cubicBezTo>
                <a:lnTo>
                  <a:pt x="1339913" y="1122630"/>
                </a:lnTo>
                <a:cubicBezTo>
                  <a:pt x="1548591" y="1110355"/>
                  <a:pt x="1482035" y="1165347"/>
                  <a:pt x="1502876" y="977775"/>
                </a:cubicBezTo>
                <a:cubicBezTo>
                  <a:pt x="1503930" y="968290"/>
                  <a:pt x="1508911" y="959668"/>
                  <a:pt x="1511929" y="950614"/>
                </a:cubicBezTo>
                <a:cubicBezTo>
                  <a:pt x="1514947" y="884222"/>
                  <a:pt x="1462379" y="782784"/>
                  <a:pt x="1520983" y="751438"/>
                </a:cubicBezTo>
                <a:cubicBezTo>
                  <a:pt x="1813872" y="594776"/>
                  <a:pt x="1979987" y="860520"/>
                  <a:pt x="1883121" y="715224"/>
                </a:cubicBezTo>
                <a:cubicBezTo>
                  <a:pt x="1893554" y="610897"/>
                  <a:pt x="1844210" y="530585"/>
                  <a:pt x="1937442" y="525101"/>
                </a:cubicBezTo>
                <a:cubicBezTo>
                  <a:pt x="2027871" y="519782"/>
                  <a:pt x="2118511" y="519066"/>
                  <a:pt x="2209046" y="516048"/>
                </a:cubicBezTo>
                <a:cubicBezTo>
                  <a:pt x="2270407" y="495593"/>
                  <a:pt x="2195550" y="518747"/>
                  <a:pt x="2299581" y="497941"/>
                </a:cubicBezTo>
                <a:cubicBezTo>
                  <a:pt x="2308939" y="496069"/>
                  <a:pt x="2317483" y="491202"/>
                  <a:pt x="2326741" y="488887"/>
                </a:cubicBezTo>
                <a:cubicBezTo>
                  <a:pt x="2341669" y="485155"/>
                  <a:pt x="2356919" y="482852"/>
                  <a:pt x="2372008" y="479834"/>
                </a:cubicBezTo>
                <a:cubicBezTo>
                  <a:pt x="2458655" y="393190"/>
                  <a:pt x="2347715" y="496030"/>
                  <a:pt x="2426329" y="443620"/>
                </a:cubicBezTo>
                <a:cubicBezTo>
                  <a:pt x="2436982" y="436518"/>
                  <a:pt x="2442633" y="423246"/>
                  <a:pt x="2453490" y="416460"/>
                </a:cubicBezTo>
                <a:cubicBezTo>
                  <a:pt x="2485212" y="396634"/>
                  <a:pt x="2517278" y="395266"/>
                  <a:pt x="2553078" y="389299"/>
                </a:cubicBezTo>
                <a:cubicBezTo>
                  <a:pt x="2615339" y="347791"/>
                  <a:pt x="2586754" y="359966"/>
                  <a:pt x="2634559" y="344032"/>
                </a:cubicBezTo>
                <a:cubicBezTo>
                  <a:pt x="2693281" y="265735"/>
                  <a:pt x="2631112" y="340257"/>
                  <a:pt x="2688880" y="289711"/>
                </a:cubicBezTo>
                <a:cubicBezTo>
                  <a:pt x="2788561" y="202491"/>
                  <a:pt x="2681238" y="279758"/>
                  <a:pt x="2779414" y="217283"/>
                </a:cubicBezTo>
                <a:cubicBezTo>
                  <a:pt x="2817716" y="192909"/>
                  <a:pt x="2844842" y="169343"/>
                  <a:pt x="2888056" y="153909"/>
                </a:cubicBezTo>
                <a:cubicBezTo>
                  <a:pt x="2927535" y="139809"/>
                  <a:pt x="2973377" y="133653"/>
                  <a:pt x="3014804" y="126749"/>
                </a:cubicBezTo>
                <a:cubicBezTo>
                  <a:pt x="3023714" y="122294"/>
                  <a:pt x="3069648" y="101198"/>
                  <a:pt x="3078179" y="90535"/>
                </a:cubicBezTo>
                <a:cubicBezTo>
                  <a:pt x="3084141" y="83083"/>
                  <a:pt x="3087232" y="63375"/>
                  <a:pt x="3087232" y="63375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文本框 3"/>
          <p:cNvSpPr txBox="1"/>
          <p:nvPr/>
        </p:nvSpPr>
        <p:spPr>
          <a:xfrm>
            <a:off x="769544" y="534155"/>
            <a:ext cx="1681871" cy="40011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000" lang="en-US"/>
              <a:t>Homework 3</a:t>
            </a:r>
            <a:endParaRPr altLang="en-US" b="1" dirty="0" sz="2000" lang="zh-CN"/>
          </a:p>
        </p:txBody>
      </p:sp>
      <p:sp>
        <p:nvSpPr>
          <p:cNvPr id="1048688" name="文本框 1"/>
          <p:cNvSpPr txBox="1"/>
          <p:nvPr/>
        </p:nvSpPr>
        <p:spPr>
          <a:xfrm>
            <a:off x="794630" y="1149790"/>
            <a:ext cx="4483956" cy="1938992"/>
          </a:xfrm>
          <a:prstGeom prst="rect"/>
          <a:noFill/>
        </p:spPr>
        <p:txBody>
          <a:bodyPr rtlCol="0" wrap="square">
            <a:spAutoFit/>
          </a:bodyPr>
          <a:p>
            <a:pPr>
              <a:spcAft>
                <a:spcPts val="1200"/>
              </a:spcAft>
            </a:pPr>
            <a:r>
              <a:rPr altLang="en-US" b="1" dirty="0" lang="zh-CN">
                <a:solidFill>
                  <a:srgbClr val="111111"/>
                </a:solidFill>
                <a:latin typeface="Helvetica Neue"/>
              </a:rPr>
              <a:t>多周期</a:t>
            </a:r>
            <a:endParaRPr altLang="zh-CN" b="1" dirty="0" lang="en-US">
              <a:solidFill>
                <a:srgbClr val="111111"/>
              </a:solidFill>
              <a:latin typeface="Helvetica Neue"/>
            </a:endParaRPr>
          </a:p>
          <a:p>
            <a:pPr indent="-285750" marL="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altLang="en-US" dirty="0" i="0" lang="zh-CN">
                <a:solidFill>
                  <a:srgbClr val="000000"/>
                </a:solidFill>
                <a:effectLst/>
                <a:latin typeface="Helvetica Neue"/>
              </a:rPr>
              <a:t>分别分析 </a:t>
            </a:r>
            <a:r>
              <a:rPr altLang="zh-CN" dirty="0" i="0" lang="en-US">
                <a:solidFill>
                  <a:srgbClr val="000000"/>
                </a:solidFill>
                <a:effectLst/>
                <a:latin typeface="Helvetica Neue"/>
              </a:rPr>
              <a:t>R/I/S/B-Type </a:t>
            </a:r>
            <a:r>
              <a:rPr altLang="en-US" dirty="0" i="0" lang="zh-CN">
                <a:solidFill>
                  <a:srgbClr val="000000"/>
                </a:solidFill>
                <a:effectLst/>
                <a:latin typeface="Helvetica Neue"/>
              </a:rPr>
              <a:t>指令的多周期设计方案中每个周期所用到的功能部件</a:t>
            </a:r>
          </a:p>
          <a:p>
            <a:pPr>
              <a:spcAft>
                <a:spcPts val="1200"/>
              </a:spcAft>
            </a:pPr>
            <a:endParaRPr altLang="en-US" dirty="0" i="0" lang="zh-CN">
              <a:solidFill>
                <a:srgbClr val="000000"/>
              </a:solidFill>
              <a:effectLst/>
              <a:latin typeface="Helvetica Neue"/>
            </a:endParaRPr>
          </a:p>
          <a:p>
            <a:pPr indent="-285750" marL="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altLang="en-US" b="1" dirty="0" lang="zh-CN"/>
          </a:p>
        </p:txBody>
      </p:sp>
      <p:pic>
        <p:nvPicPr>
          <p:cNvPr id="2097184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278586" y="1358528"/>
            <a:ext cx="6913414" cy="3881060"/>
          </a:xfrm>
          <a:prstGeom prst="rect"/>
        </p:spPr>
      </p:pic>
      <p:sp>
        <p:nvSpPr>
          <p:cNvPr id="1048689" name="文本框 7"/>
          <p:cNvSpPr txBox="1"/>
          <p:nvPr/>
        </p:nvSpPr>
        <p:spPr>
          <a:xfrm>
            <a:off x="1610479" y="3114392"/>
            <a:ext cx="184731" cy="369332"/>
          </a:xfrm>
          <a:prstGeom prst="rect"/>
          <a:noFill/>
        </p:spPr>
        <p:txBody>
          <a:bodyPr rtlCol="0" wrap="none">
            <a:spAutoFit/>
          </a:bodyPr>
          <a:p>
            <a:endParaRPr altLang="en-US" dirty="0" lang="zh-CN"/>
          </a:p>
        </p:txBody>
      </p:sp>
      <p:sp>
        <p:nvSpPr>
          <p:cNvPr id="1048690" name="文本框 8"/>
          <p:cNvSpPr txBox="1"/>
          <p:nvPr/>
        </p:nvSpPr>
        <p:spPr>
          <a:xfrm>
            <a:off x="649775" y="2437646"/>
            <a:ext cx="4628811" cy="1785104"/>
          </a:xfrm>
          <a:prstGeom prst="rect"/>
          <a:noFill/>
        </p:spPr>
        <p:txBody>
          <a:bodyPr rtlCol="0" wrap="square">
            <a:spAutoFit/>
          </a:bodyPr>
          <a:p>
            <a:pPr>
              <a:spcAft>
                <a:spcPts val="1200"/>
              </a:spcAft>
            </a:pPr>
            <a:r>
              <a:rPr altLang="en-US" dirty="0" lang="zh-CN"/>
              <a:t>主要就是清楚不同类型指令的数据路径。</a:t>
            </a:r>
          </a:p>
          <a:p>
            <a:pPr>
              <a:spcAft>
                <a:spcPts val="1200"/>
              </a:spcAft>
            </a:pPr>
            <a:r>
              <a:rPr altLang="en-US" dirty="0" lang="zh-CN"/>
              <a:t>共同：</a:t>
            </a:r>
            <a:r>
              <a:rPr altLang="zh-CN" dirty="0" lang="en-US"/>
              <a:t>PC</a:t>
            </a:r>
            <a:r>
              <a:rPr altLang="en-US" dirty="0" lang="zh-CN"/>
              <a:t>、</a:t>
            </a:r>
            <a:r>
              <a:rPr altLang="zh-CN" dirty="0" lang="en-US"/>
              <a:t>Mem</a:t>
            </a:r>
            <a:r>
              <a:rPr altLang="en-US" dirty="0" lang="zh-CN"/>
              <a:t>、</a:t>
            </a:r>
            <a:r>
              <a:rPr altLang="zh-CN" dirty="0" lang="en-US"/>
              <a:t>Instruction Register</a:t>
            </a:r>
            <a:r>
              <a:rPr altLang="en-US" dirty="0" lang="zh-CN"/>
              <a:t>、</a:t>
            </a:r>
            <a:r>
              <a:rPr altLang="zh-CN" dirty="0" lang="en-US"/>
              <a:t>ALU (PC + 4)</a:t>
            </a:r>
            <a:r>
              <a:rPr altLang="en-US" dirty="0" lang="zh-CN"/>
              <a:t>、</a:t>
            </a:r>
            <a:r>
              <a:rPr altLang="zh-CN" dirty="0" lang="en-US"/>
              <a:t>ALU Control</a:t>
            </a:r>
            <a:r>
              <a:rPr altLang="en-US" dirty="0" lang="zh-CN"/>
              <a:t>、</a:t>
            </a:r>
            <a:r>
              <a:rPr altLang="zh-CN" dirty="0" lang="en-US"/>
              <a:t>Control</a:t>
            </a:r>
          </a:p>
          <a:p>
            <a:pPr>
              <a:spcAft>
                <a:spcPts val="1200"/>
              </a:spcAft>
            </a:pPr>
            <a:r>
              <a:rPr altLang="zh-CN" dirty="0" lang="en-US"/>
              <a:t>Load</a:t>
            </a:r>
            <a:r>
              <a:rPr altLang="en-US" dirty="0" lang="zh-CN"/>
              <a:t>：</a:t>
            </a:r>
            <a:r>
              <a:rPr altLang="zh-CN" dirty="0" lang="en-US"/>
              <a:t>Registers</a:t>
            </a:r>
            <a:r>
              <a:rPr altLang="en-US" dirty="0" lang="zh-CN"/>
              <a:t>、</a:t>
            </a:r>
            <a:r>
              <a:rPr altLang="zh-CN" dirty="0" lang="en-US"/>
              <a:t>A</a:t>
            </a:r>
            <a:r>
              <a:rPr altLang="en-US" dirty="0" lang="zh-CN"/>
              <a:t>、</a:t>
            </a:r>
            <a:r>
              <a:rPr altLang="zh-CN" dirty="0" lang="en-US"/>
              <a:t>Sign Extend</a:t>
            </a:r>
            <a:r>
              <a:rPr altLang="en-US" dirty="0" lang="zh-CN"/>
              <a:t>、</a:t>
            </a:r>
            <a:r>
              <a:rPr altLang="zh-CN" dirty="0" lang="en-US" err="1"/>
              <a:t>ALUOut</a:t>
            </a:r>
            <a:r>
              <a:rPr altLang="en-US" dirty="0" lang="zh-CN"/>
              <a:t>、</a:t>
            </a:r>
            <a:r>
              <a:rPr altLang="zh-CN" dirty="0" lang="en-US"/>
              <a:t>Memory data Register</a:t>
            </a:r>
          </a:p>
        </p:txBody>
      </p:sp>
      <p:sp>
        <p:nvSpPr>
          <p:cNvPr id="1048691" name="任意多边形: 形状 2"/>
          <p:cNvSpPr/>
          <p:nvPr/>
        </p:nvSpPr>
        <p:spPr>
          <a:xfrm>
            <a:off x="7577750" y="3449370"/>
            <a:ext cx="3087232" cy="1122630"/>
          </a:xfrm>
          <a:custGeom>
            <a:avLst/>
            <a:gdLst>
              <a:gd name="connsiteX0" fmla="*/ 0 w 3087232"/>
              <a:gd name="connsiteY0" fmla="*/ 0 h 1122630"/>
              <a:gd name="connsiteX1" fmla="*/ 81482 w 3087232"/>
              <a:gd name="connsiteY1" fmla="*/ 72428 h 1122630"/>
              <a:gd name="connsiteX2" fmla="*/ 99589 w 3087232"/>
              <a:gd name="connsiteY2" fmla="*/ 99588 h 1122630"/>
              <a:gd name="connsiteX3" fmla="*/ 108642 w 3087232"/>
              <a:gd name="connsiteY3" fmla="*/ 181070 h 1122630"/>
              <a:gd name="connsiteX4" fmla="*/ 199177 w 3087232"/>
              <a:gd name="connsiteY4" fmla="*/ 208230 h 1122630"/>
              <a:gd name="connsiteX5" fmla="*/ 208230 w 3087232"/>
              <a:gd name="connsiteY5" fmla="*/ 896293 h 1122630"/>
              <a:gd name="connsiteX6" fmla="*/ 199177 w 3087232"/>
              <a:gd name="connsiteY6" fmla="*/ 1023042 h 1122630"/>
              <a:gd name="connsiteX7" fmla="*/ 208230 w 3087232"/>
              <a:gd name="connsiteY7" fmla="*/ 1059256 h 1122630"/>
              <a:gd name="connsiteX8" fmla="*/ 262551 w 3087232"/>
              <a:gd name="connsiteY8" fmla="*/ 1086416 h 1122630"/>
              <a:gd name="connsiteX9" fmla="*/ 289711 w 3087232"/>
              <a:gd name="connsiteY9" fmla="*/ 1104523 h 1122630"/>
              <a:gd name="connsiteX10" fmla="*/ 995882 w 3087232"/>
              <a:gd name="connsiteY10" fmla="*/ 1113577 h 1122630"/>
              <a:gd name="connsiteX11" fmla="*/ 1339913 w 3087232"/>
              <a:gd name="connsiteY11" fmla="*/ 1122630 h 1122630"/>
              <a:gd name="connsiteX12" fmla="*/ 1502876 w 3087232"/>
              <a:gd name="connsiteY12" fmla="*/ 977775 h 1122630"/>
              <a:gd name="connsiteX13" fmla="*/ 1511929 w 3087232"/>
              <a:gd name="connsiteY13" fmla="*/ 950614 h 1122630"/>
              <a:gd name="connsiteX14" fmla="*/ 1520983 w 3087232"/>
              <a:gd name="connsiteY14" fmla="*/ 751438 h 1122630"/>
              <a:gd name="connsiteX15" fmla="*/ 1883121 w 3087232"/>
              <a:gd name="connsiteY15" fmla="*/ 715224 h 1122630"/>
              <a:gd name="connsiteX16" fmla="*/ 1937442 w 3087232"/>
              <a:gd name="connsiteY16" fmla="*/ 525101 h 1122630"/>
              <a:gd name="connsiteX17" fmla="*/ 2209046 w 3087232"/>
              <a:gd name="connsiteY17" fmla="*/ 516048 h 1122630"/>
              <a:gd name="connsiteX18" fmla="*/ 2299581 w 3087232"/>
              <a:gd name="connsiteY18" fmla="*/ 497941 h 1122630"/>
              <a:gd name="connsiteX19" fmla="*/ 2326741 w 3087232"/>
              <a:gd name="connsiteY19" fmla="*/ 488887 h 1122630"/>
              <a:gd name="connsiteX20" fmla="*/ 2372008 w 3087232"/>
              <a:gd name="connsiteY20" fmla="*/ 479834 h 1122630"/>
              <a:gd name="connsiteX21" fmla="*/ 2426329 w 3087232"/>
              <a:gd name="connsiteY21" fmla="*/ 443620 h 1122630"/>
              <a:gd name="connsiteX22" fmla="*/ 2453490 w 3087232"/>
              <a:gd name="connsiteY22" fmla="*/ 416460 h 1122630"/>
              <a:gd name="connsiteX23" fmla="*/ 2553078 w 3087232"/>
              <a:gd name="connsiteY23" fmla="*/ 389299 h 1122630"/>
              <a:gd name="connsiteX24" fmla="*/ 2634559 w 3087232"/>
              <a:gd name="connsiteY24" fmla="*/ 344032 h 1122630"/>
              <a:gd name="connsiteX25" fmla="*/ 2688880 w 3087232"/>
              <a:gd name="connsiteY25" fmla="*/ 289711 h 1122630"/>
              <a:gd name="connsiteX26" fmla="*/ 2779414 w 3087232"/>
              <a:gd name="connsiteY26" fmla="*/ 217283 h 1122630"/>
              <a:gd name="connsiteX27" fmla="*/ 2888056 w 3087232"/>
              <a:gd name="connsiteY27" fmla="*/ 153909 h 1122630"/>
              <a:gd name="connsiteX28" fmla="*/ 3014804 w 3087232"/>
              <a:gd name="connsiteY28" fmla="*/ 126749 h 1122630"/>
              <a:gd name="connsiteX29" fmla="*/ 3078179 w 3087232"/>
              <a:gd name="connsiteY29" fmla="*/ 90535 h 1122630"/>
              <a:gd name="connsiteX30" fmla="*/ 3087232 w 3087232"/>
              <a:gd name="connsiteY30" fmla="*/ 63375 h 112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087232" h="1122630">
                <a:moveTo>
                  <a:pt x="0" y="0"/>
                </a:moveTo>
                <a:cubicBezTo>
                  <a:pt x="32937" y="26349"/>
                  <a:pt x="54275" y="40686"/>
                  <a:pt x="81482" y="72428"/>
                </a:cubicBezTo>
                <a:cubicBezTo>
                  <a:pt x="88563" y="80689"/>
                  <a:pt x="93553" y="90535"/>
                  <a:pt x="99589" y="99588"/>
                </a:cubicBezTo>
                <a:cubicBezTo>
                  <a:pt x="102607" y="126749"/>
                  <a:pt x="93971" y="158015"/>
                  <a:pt x="108642" y="181070"/>
                </a:cubicBezTo>
                <a:cubicBezTo>
                  <a:pt x="112813" y="187624"/>
                  <a:pt x="184836" y="204645"/>
                  <a:pt x="199177" y="208230"/>
                </a:cubicBezTo>
                <a:cubicBezTo>
                  <a:pt x="202195" y="437584"/>
                  <a:pt x="208230" y="666919"/>
                  <a:pt x="208230" y="896293"/>
                </a:cubicBezTo>
                <a:cubicBezTo>
                  <a:pt x="208230" y="938650"/>
                  <a:pt x="199177" y="980685"/>
                  <a:pt x="199177" y="1023042"/>
                </a:cubicBezTo>
                <a:cubicBezTo>
                  <a:pt x="199177" y="1035485"/>
                  <a:pt x="201328" y="1048903"/>
                  <a:pt x="208230" y="1059256"/>
                </a:cubicBezTo>
                <a:cubicBezTo>
                  <a:pt x="218259" y="1074299"/>
                  <a:pt x="247057" y="1081252"/>
                  <a:pt x="262551" y="1086416"/>
                </a:cubicBezTo>
                <a:cubicBezTo>
                  <a:pt x="271604" y="1092452"/>
                  <a:pt x="278838" y="1104120"/>
                  <a:pt x="289711" y="1104523"/>
                </a:cubicBezTo>
                <a:cubicBezTo>
                  <a:pt x="524959" y="1113236"/>
                  <a:pt x="760507" y="1109519"/>
                  <a:pt x="995882" y="1113577"/>
                </a:cubicBezTo>
                <a:lnTo>
                  <a:pt x="1339913" y="1122630"/>
                </a:lnTo>
                <a:cubicBezTo>
                  <a:pt x="1548591" y="1110355"/>
                  <a:pt x="1482035" y="1165347"/>
                  <a:pt x="1502876" y="977775"/>
                </a:cubicBezTo>
                <a:cubicBezTo>
                  <a:pt x="1503930" y="968290"/>
                  <a:pt x="1508911" y="959668"/>
                  <a:pt x="1511929" y="950614"/>
                </a:cubicBezTo>
                <a:cubicBezTo>
                  <a:pt x="1514947" y="884222"/>
                  <a:pt x="1462379" y="782784"/>
                  <a:pt x="1520983" y="751438"/>
                </a:cubicBezTo>
                <a:cubicBezTo>
                  <a:pt x="1813872" y="594776"/>
                  <a:pt x="1979987" y="860520"/>
                  <a:pt x="1883121" y="715224"/>
                </a:cubicBezTo>
                <a:cubicBezTo>
                  <a:pt x="1893554" y="610897"/>
                  <a:pt x="1844210" y="530585"/>
                  <a:pt x="1937442" y="525101"/>
                </a:cubicBezTo>
                <a:cubicBezTo>
                  <a:pt x="2027871" y="519782"/>
                  <a:pt x="2118511" y="519066"/>
                  <a:pt x="2209046" y="516048"/>
                </a:cubicBezTo>
                <a:cubicBezTo>
                  <a:pt x="2270407" y="495593"/>
                  <a:pt x="2195550" y="518747"/>
                  <a:pt x="2299581" y="497941"/>
                </a:cubicBezTo>
                <a:cubicBezTo>
                  <a:pt x="2308939" y="496069"/>
                  <a:pt x="2317483" y="491202"/>
                  <a:pt x="2326741" y="488887"/>
                </a:cubicBezTo>
                <a:cubicBezTo>
                  <a:pt x="2341669" y="485155"/>
                  <a:pt x="2356919" y="482852"/>
                  <a:pt x="2372008" y="479834"/>
                </a:cubicBezTo>
                <a:cubicBezTo>
                  <a:pt x="2458655" y="393190"/>
                  <a:pt x="2347715" y="496030"/>
                  <a:pt x="2426329" y="443620"/>
                </a:cubicBezTo>
                <a:cubicBezTo>
                  <a:pt x="2436982" y="436518"/>
                  <a:pt x="2442633" y="423246"/>
                  <a:pt x="2453490" y="416460"/>
                </a:cubicBezTo>
                <a:cubicBezTo>
                  <a:pt x="2485212" y="396634"/>
                  <a:pt x="2517278" y="395266"/>
                  <a:pt x="2553078" y="389299"/>
                </a:cubicBezTo>
                <a:cubicBezTo>
                  <a:pt x="2615339" y="347791"/>
                  <a:pt x="2586754" y="359966"/>
                  <a:pt x="2634559" y="344032"/>
                </a:cubicBezTo>
                <a:cubicBezTo>
                  <a:pt x="2693281" y="265735"/>
                  <a:pt x="2631112" y="340257"/>
                  <a:pt x="2688880" y="289711"/>
                </a:cubicBezTo>
                <a:cubicBezTo>
                  <a:pt x="2788561" y="202491"/>
                  <a:pt x="2681238" y="279758"/>
                  <a:pt x="2779414" y="217283"/>
                </a:cubicBezTo>
                <a:cubicBezTo>
                  <a:pt x="2817716" y="192909"/>
                  <a:pt x="2844842" y="169343"/>
                  <a:pt x="2888056" y="153909"/>
                </a:cubicBezTo>
                <a:cubicBezTo>
                  <a:pt x="2927535" y="139809"/>
                  <a:pt x="2973377" y="133653"/>
                  <a:pt x="3014804" y="126749"/>
                </a:cubicBezTo>
                <a:cubicBezTo>
                  <a:pt x="3023714" y="122294"/>
                  <a:pt x="3069648" y="101198"/>
                  <a:pt x="3078179" y="90535"/>
                </a:cubicBezTo>
                <a:cubicBezTo>
                  <a:pt x="3084141" y="83083"/>
                  <a:pt x="3087232" y="63375"/>
                  <a:pt x="3087232" y="63375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92" name="任意多边形: 形状 4"/>
          <p:cNvSpPr/>
          <p:nvPr/>
        </p:nvSpPr>
        <p:spPr>
          <a:xfrm>
            <a:off x="5622202" y="3096285"/>
            <a:ext cx="5846445" cy="2100404"/>
          </a:xfrm>
          <a:custGeom>
            <a:avLst/>
            <a:gdLst>
              <a:gd name="connsiteX0" fmla="*/ 0 w 5846445"/>
              <a:gd name="connsiteY0" fmla="*/ 0 h 2100404"/>
              <a:gd name="connsiteX1" fmla="*/ 108642 w 5846445"/>
              <a:gd name="connsiteY1" fmla="*/ 9054 h 2100404"/>
              <a:gd name="connsiteX2" fmla="*/ 190123 w 5846445"/>
              <a:gd name="connsiteY2" fmla="*/ 27161 h 2100404"/>
              <a:gd name="connsiteX3" fmla="*/ 353085 w 5846445"/>
              <a:gd name="connsiteY3" fmla="*/ 36214 h 2100404"/>
              <a:gd name="connsiteX4" fmla="*/ 380246 w 5846445"/>
              <a:gd name="connsiteY4" fmla="*/ 54321 h 2100404"/>
              <a:gd name="connsiteX5" fmla="*/ 398352 w 5846445"/>
              <a:gd name="connsiteY5" fmla="*/ 90535 h 2100404"/>
              <a:gd name="connsiteX6" fmla="*/ 416459 w 5846445"/>
              <a:gd name="connsiteY6" fmla="*/ 117695 h 2100404"/>
              <a:gd name="connsiteX7" fmla="*/ 443620 w 5846445"/>
              <a:gd name="connsiteY7" fmla="*/ 144856 h 2100404"/>
              <a:gd name="connsiteX8" fmla="*/ 461727 w 5846445"/>
              <a:gd name="connsiteY8" fmla="*/ 172016 h 2100404"/>
              <a:gd name="connsiteX9" fmla="*/ 497941 w 5846445"/>
              <a:gd name="connsiteY9" fmla="*/ 181069 h 2100404"/>
              <a:gd name="connsiteX10" fmla="*/ 615636 w 5846445"/>
              <a:gd name="connsiteY10" fmla="*/ 190123 h 2100404"/>
              <a:gd name="connsiteX11" fmla="*/ 669956 w 5846445"/>
              <a:gd name="connsiteY11" fmla="*/ 199176 h 2100404"/>
              <a:gd name="connsiteX12" fmla="*/ 715224 w 5846445"/>
              <a:gd name="connsiteY12" fmla="*/ 208230 h 2100404"/>
              <a:gd name="connsiteX13" fmla="*/ 805758 w 5846445"/>
              <a:gd name="connsiteY13" fmla="*/ 217283 h 2100404"/>
              <a:gd name="connsiteX14" fmla="*/ 941560 w 5846445"/>
              <a:gd name="connsiteY14" fmla="*/ 235390 h 2100404"/>
              <a:gd name="connsiteX15" fmla="*/ 995881 w 5846445"/>
              <a:gd name="connsiteY15" fmla="*/ 244444 h 2100404"/>
              <a:gd name="connsiteX16" fmla="*/ 1095469 w 5846445"/>
              <a:gd name="connsiteY16" fmla="*/ 262551 h 2100404"/>
              <a:gd name="connsiteX17" fmla="*/ 1186004 w 5846445"/>
              <a:gd name="connsiteY17" fmla="*/ 325925 h 2100404"/>
              <a:gd name="connsiteX18" fmla="*/ 1231271 w 5846445"/>
              <a:gd name="connsiteY18" fmla="*/ 425513 h 2100404"/>
              <a:gd name="connsiteX19" fmla="*/ 1267485 w 5846445"/>
              <a:gd name="connsiteY19" fmla="*/ 443620 h 2100404"/>
              <a:gd name="connsiteX20" fmla="*/ 1557196 w 5846445"/>
              <a:gd name="connsiteY20" fmla="*/ 443620 h 2100404"/>
              <a:gd name="connsiteX21" fmla="*/ 1756372 w 5846445"/>
              <a:gd name="connsiteY21" fmla="*/ 434566 h 2100404"/>
              <a:gd name="connsiteX22" fmla="*/ 1783533 w 5846445"/>
              <a:gd name="connsiteY22" fmla="*/ 425513 h 2100404"/>
              <a:gd name="connsiteX23" fmla="*/ 1828800 w 5846445"/>
              <a:gd name="connsiteY23" fmla="*/ 416460 h 2100404"/>
              <a:gd name="connsiteX24" fmla="*/ 1855960 w 5846445"/>
              <a:gd name="connsiteY24" fmla="*/ 398353 h 2100404"/>
              <a:gd name="connsiteX25" fmla="*/ 1901228 w 5846445"/>
              <a:gd name="connsiteY25" fmla="*/ 389299 h 2100404"/>
              <a:gd name="connsiteX26" fmla="*/ 1982709 w 5846445"/>
              <a:gd name="connsiteY26" fmla="*/ 316871 h 2100404"/>
              <a:gd name="connsiteX27" fmla="*/ 2000816 w 5846445"/>
              <a:gd name="connsiteY27" fmla="*/ 280658 h 2100404"/>
              <a:gd name="connsiteX28" fmla="*/ 2018923 w 5846445"/>
              <a:gd name="connsiteY28" fmla="*/ 208230 h 2100404"/>
              <a:gd name="connsiteX29" fmla="*/ 2027976 w 5846445"/>
              <a:gd name="connsiteY29" fmla="*/ 172016 h 2100404"/>
              <a:gd name="connsiteX30" fmla="*/ 2046083 w 5846445"/>
              <a:gd name="connsiteY30" fmla="*/ 144856 h 2100404"/>
              <a:gd name="connsiteX31" fmla="*/ 2055137 w 5846445"/>
              <a:gd name="connsiteY31" fmla="*/ 117695 h 2100404"/>
              <a:gd name="connsiteX32" fmla="*/ 2082297 w 5846445"/>
              <a:gd name="connsiteY32" fmla="*/ 108642 h 2100404"/>
              <a:gd name="connsiteX33" fmla="*/ 2706986 w 5846445"/>
              <a:gd name="connsiteY33" fmla="*/ 117695 h 2100404"/>
              <a:gd name="connsiteX34" fmla="*/ 2860895 w 5846445"/>
              <a:gd name="connsiteY34" fmla="*/ 126749 h 2100404"/>
              <a:gd name="connsiteX35" fmla="*/ 3223034 w 5846445"/>
              <a:gd name="connsiteY35" fmla="*/ 135802 h 2100404"/>
              <a:gd name="connsiteX36" fmla="*/ 3259248 w 5846445"/>
              <a:gd name="connsiteY36" fmla="*/ 144856 h 2100404"/>
              <a:gd name="connsiteX37" fmla="*/ 3367889 w 5846445"/>
              <a:gd name="connsiteY37" fmla="*/ 199176 h 2100404"/>
              <a:gd name="connsiteX38" fmla="*/ 3431263 w 5846445"/>
              <a:gd name="connsiteY38" fmla="*/ 235390 h 2100404"/>
              <a:gd name="connsiteX39" fmla="*/ 3503691 w 5846445"/>
              <a:gd name="connsiteY39" fmla="*/ 262551 h 2100404"/>
              <a:gd name="connsiteX40" fmla="*/ 3684760 w 5846445"/>
              <a:gd name="connsiteY40" fmla="*/ 280658 h 2100404"/>
              <a:gd name="connsiteX41" fmla="*/ 3711921 w 5846445"/>
              <a:gd name="connsiteY41" fmla="*/ 289711 h 2100404"/>
              <a:gd name="connsiteX42" fmla="*/ 4101220 w 5846445"/>
              <a:gd name="connsiteY42" fmla="*/ 307818 h 2100404"/>
              <a:gd name="connsiteX43" fmla="*/ 4318503 w 5846445"/>
              <a:gd name="connsiteY43" fmla="*/ 289711 h 2100404"/>
              <a:gd name="connsiteX44" fmla="*/ 4390931 w 5846445"/>
              <a:gd name="connsiteY44" fmla="*/ 253497 h 2100404"/>
              <a:gd name="connsiteX45" fmla="*/ 4454305 w 5846445"/>
              <a:gd name="connsiteY45" fmla="*/ 226337 h 2100404"/>
              <a:gd name="connsiteX46" fmla="*/ 4744016 w 5846445"/>
              <a:gd name="connsiteY46" fmla="*/ 235390 h 2100404"/>
              <a:gd name="connsiteX47" fmla="*/ 4861711 w 5846445"/>
              <a:gd name="connsiteY47" fmla="*/ 307818 h 2100404"/>
              <a:gd name="connsiteX48" fmla="*/ 4934139 w 5846445"/>
              <a:gd name="connsiteY48" fmla="*/ 344032 h 2100404"/>
              <a:gd name="connsiteX49" fmla="*/ 5033727 w 5846445"/>
              <a:gd name="connsiteY49" fmla="*/ 389299 h 2100404"/>
              <a:gd name="connsiteX50" fmla="*/ 5060887 w 5846445"/>
              <a:gd name="connsiteY50" fmla="*/ 407406 h 2100404"/>
              <a:gd name="connsiteX51" fmla="*/ 5106154 w 5846445"/>
              <a:gd name="connsiteY51" fmla="*/ 425513 h 2100404"/>
              <a:gd name="connsiteX52" fmla="*/ 5260063 w 5846445"/>
              <a:gd name="connsiteY52" fmla="*/ 452673 h 2100404"/>
              <a:gd name="connsiteX53" fmla="*/ 5549774 w 5846445"/>
              <a:gd name="connsiteY53" fmla="*/ 461727 h 2100404"/>
              <a:gd name="connsiteX54" fmla="*/ 5676523 w 5846445"/>
              <a:gd name="connsiteY54" fmla="*/ 470780 h 2100404"/>
              <a:gd name="connsiteX55" fmla="*/ 5821378 w 5846445"/>
              <a:gd name="connsiteY55" fmla="*/ 479834 h 2100404"/>
              <a:gd name="connsiteX56" fmla="*/ 5803271 w 5846445"/>
              <a:gd name="connsiteY56" fmla="*/ 525101 h 2100404"/>
              <a:gd name="connsiteX57" fmla="*/ 5821378 w 5846445"/>
              <a:gd name="connsiteY57" fmla="*/ 1231271 h 2100404"/>
              <a:gd name="connsiteX58" fmla="*/ 5839485 w 5846445"/>
              <a:gd name="connsiteY58" fmla="*/ 1629624 h 2100404"/>
              <a:gd name="connsiteX59" fmla="*/ 5830432 w 5846445"/>
              <a:gd name="connsiteY59" fmla="*/ 2055137 h 2100404"/>
              <a:gd name="connsiteX60" fmla="*/ 5739897 w 5846445"/>
              <a:gd name="connsiteY60" fmla="*/ 2064190 h 2100404"/>
              <a:gd name="connsiteX61" fmla="*/ 5658416 w 5846445"/>
              <a:gd name="connsiteY61" fmla="*/ 2073244 h 2100404"/>
              <a:gd name="connsiteX62" fmla="*/ 5423026 w 5846445"/>
              <a:gd name="connsiteY62" fmla="*/ 2082297 h 2100404"/>
              <a:gd name="connsiteX63" fmla="*/ 5223849 w 5846445"/>
              <a:gd name="connsiteY63" fmla="*/ 2091351 h 2100404"/>
              <a:gd name="connsiteX64" fmla="*/ 4780230 w 5846445"/>
              <a:gd name="connsiteY64" fmla="*/ 2082297 h 2100404"/>
              <a:gd name="connsiteX65" fmla="*/ 4689695 w 5846445"/>
              <a:gd name="connsiteY65" fmla="*/ 2073244 h 2100404"/>
              <a:gd name="connsiteX66" fmla="*/ 4363770 w 5846445"/>
              <a:gd name="connsiteY66" fmla="*/ 2064190 h 2100404"/>
              <a:gd name="connsiteX67" fmla="*/ 3621386 w 5846445"/>
              <a:gd name="connsiteY67" fmla="*/ 2073244 h 2100404"/>
              <a:gd name="connsiteX68" fmla="*/ 3304515 w 5846445"/>
              <a:gd name="connsiteY68" fmla="*/ 2091351 h 2100404"/>
              <a:gd name="connsiteX69" fmla="*/ 3241141 w 5846445"/>
              <a:gd name="connsiteY69" fmla="*/ 2100404 h 2100404"/>
              <a:gd name="connsiteX70" fmla="*/ 2688879 w 5846445"/>
              <a:gd name="connsiteY70" fmla="*/ 2091351 h 2100404"/>
              <a:gd name="connsiteX71" fmla="*/ 2625505 w 5846445"/>
              <a:gd name="connsiteY71" fmla="*/ 2073244 h 2100404"/>
              <a:gd name="connsiteX72" fmla="*/ 2471596 w 5846445"/>
              <a:gd name="connsiteY72" fmla="*/ 2055137 h 2100404"/>
              <a:gd name="connsiteX73" fmla="*/ 2209046 w 5846445"/>
              <a:gd name="connsiteY73" fmla="*/ 2064190 h 2100404"/>
              <a:gd name="connsiteX74" fmla="*/ 2073244 w 5846445"/>
              <a:gd name="connsiteY74" fmla="*/ 2073244 h 2100404"/>
              <a:gd name="connsiteX75" fmla="*/ 1231271 w 5846445"/>
              <a:gd name="connsiteY75" fmla="*/ 2082297 h 2100404"/>
              <a:gd name="connsiteX76" fmla="*/ 651849 w 5846445"/>
              <a:gd name="connsiteY76" fmla="*/ 2073244 h 2100404"/>
              <a:gd name="connsiteX77" fmla="*/ 461727 w 5846445"/>
              <a:gd name="connsiteY77" fmla="*/ 2064190 h 2100404"/>
              <a:gd name="connsiteX78" fmla="*/ 425513 w 5846445"/>
              <a:gd name="connsiteY78" fmla="*/ 2055137 h 2100404"/>
              <a:gd name="connsiteX79" fmla="*/ 153909 w 5846445"/>
              <a:gd name="connsiteY79" fmla="*/ 2046083 h 2100404"/>
              <a:gd name="connsiteX80" fmla="*/ 172016 w 5846445"/>
              <a:gd name="connsiteY80" fmla="*/ 2009869 h 2100404"/>
              <a:gd name="connsiteX81" fmla="*/ 199176 w 5846445"/>
              <a:gd name="connsiteY81" fmla="*/ 1901228 h 2100404"/>
              <a:gd name="connsiteX82" fmla="*/ 181069 w 5846445"/>
              <a:gd name="connsiteY82" fmla="*/ 1828800 h 2100404"/>
              <a:gd name="connsiteX83" fmla="*/ 162962 w 5846445"/>
              <a:gd name="connsiteY83" fmla="*/ 1783533 h 2100404"/>
              <a:gd name="connsiteX84" fmla="*/ 153909 w 5846445"/>
              <a:gd name="connsiteY84" fmla="*/ 1720159 h 2100404"/>
              <a:gd name="connsiteX85" fmla="*/ 135802 w 5846445"/>
              <a:gd name="connsiteY85" fmla="*/ 1674891 h 2100404"/>
              <a:gd name="connsiteX86" fmla="*/ 126748 w 5846445"/>
              <a:gd name="connsiteY86" fmla="*/ 1638677 h 2100404"/>
              <a:gd name="connsiteX87" fmla="*/ 117695 w 5846445"/>
              <a:gd name="connsiteY87" fmla="*/ 1566250 h 2100404"/>
              <a:gd name="connsiteX88" fmla="*/ 108642 w 5846445"/>
              <a:gd name="connsiteY88" fmla="*/ 1520982 h 2100404"/>
              <a:gd name="connsiteX89" fmla="*/ 126748 w 5846445"/>
              <a:gd name="connsiteY89" fmla="*/ 1104523 h 2100404"/>
              <a:gd name="connsiteX90" fmla="*/ 135802 w 5846445"/>
              <a:gd name="connsiteY90" fmla="*/ 1077363 h 2100404"/>
              <a:gd name="connsiteX91" fmla="*/ 153909 w 5846445"/>
              <a:gd name="connsiteY91" fmla="*/ 1041149 h 2100404"/>
              <a:gd name="connsiteX92" fmla="*/ 181069 w 5846445"/>
              <a:gd name="connsiteY92" fmla="*/ 923454 h 2100404"/>
              <a:gd name="connsiteX93" fmla="*/ 199176 w 5846445"/>
              <a:gd name="connsiteY93" fmla="*/ 805759 h 2100404"/>
              <a:gd name="connsiteX94" fmla="*/ 208230 w 5846445"/>
              <a:gd name="connsiteY94" fmla="*/ 760491 h 2100404"/>
              <a:gd name="connsiteX95" fmla="*/ 217283 w 5846445"/>
              <a:gd name="connsiteY95" fmla="*/ 344032 h 2100404"/>
              <a:gd name="connsiteX96" fmla="*/ 289711 w 5846445"/>
              <a:gd name="connsiteY96" fmla="*/ 334978 h 2100404"/>
              <a:gd name="connsiteX97" fmla="*/ 443620 w 5846445"/>
              <a:gd name="connsiteY97" fmla="*/ 353085 h 2100404"/>
              <a:gd name="connsiteX98" fmla="*/ 506994 w 5846445"/>
              <a:gd name="connsiteY98" fmla="*/ 344032 h 2100404"/>
              <a:gd name="connsiteX99" fmla="*/ 543208 w 5846445"/>
              <a:gd name="connsiteY99" fmla="*/ 325925 h 2100404"/>
              <a:gd name="connsiteX100" fmla="*/ 606582 w 5846445"/>
              <a:gd name="connsiteY100" fmla="*/ 334978 h 2100404"/>
              <a:gd name="connsiteX101" fmla="*/ 633743 w 5846445"/>
              <a:gd name="connsiteY101" fmla="*/ 344032 h 2100404"/>
              <a:gd name="connsiteX102" fmla="*/ 796705 w 5846445"/>
              <a:gd name="connsiteY102" fmla="*/ 362139 h 2100404"/>
              <a:gd name="connsiteX103" fmla="*/ 832919 w 5846445"/>
              <a:gd name="connsiteY103" fmla="*/ 371192 h 2100404"/>
              <a:gd name="connsiteX104" fmla="*/ 887240 w 5846445"/>
              <a:gd name="connsiteY104" fmla="*/ 380246 h 2100404"/>
              <a:gd name="connsiteX105" fmla="*/ 941560 w 5846445"/>
              <a:gd name="connsiteY105" fmla="*/ 398353 h 2100404"/>
              <a:gd name="connsiteX106" fmla="*/ 968721 w 5846445"/>
              <a:gd name="connsiteY106" fmla="*/ 407406 h 2100404"/>
              <a:gd name="connsiteX107" fmla="*/ 1023042 w 5846445"/>
              <a:gd name="connsiteY107" fmla="*/ 425513 h 2100404"/>
              <a:gd name="connsiteX108" fmla="*/ 1050202 w 5846445"/>
              <a:gd name="connsiteY108" fmla="*/ 434566 h 2100404"/>
              <a:gd name="connsiteX109" fmla="*/ 1122630 w 5846445"/>
              <a:gd name="connsiteY109" fmla="*/ 470780 h 2100404"/>
              <a:gd name="connsiteX110" fmla="*/ 1186004 w 5846445"/>
              <a:gd name="connsiteY110" fmla="*/ 479834 h 2100404"/>
              <a:gd name="connsiteX111" fmla="*/ 1249378 w 5846445"/>
              <a:gd name="connsiteY111" fmla="*/ 516048 h 2100404"/>
              <a:gd name="connsiteX112" fmla="*/ 1276539 w 5846445"/>
              <a:gd name="connsiteY112" fmla="*/ 534155 h 2100404"/>
              <a:gd name="connsiteX113" fmla="*/ 1312752 w 5846445"/>
              <a:gd name="connsiteY113" fmla="*/ 543208 h 2100404"/>
              <a:gd name="connsiteX114" fmla="*/ 1339913 w 5846445"/>
              <a:gd name="connsiteY114" fmla="*/ 552262 h 2100404"/>
              <a:gd name="connsiteX115" fmla="*/ 1348966 w 5846445"/>
              <a:gd name="connsiteY115" fmla="*/ 769545 h 2100404"/>
              <a:gd name="connsiteX116" fmla="*/ 1358020 w 5846445"/>
              <a:gd name="connsiteY116" fmla="*/ 851026 h 2100404"/>
              <a:gd name="connsiteX117" fmla="*/ 1367073 w 5846445"/>
              <a:gd name="connsiteY117" fmla="*/ 995881 h 2100404"/>
              <a:gd name="connsiteX118" fmla="*/ 1376127 w 5846445"/>
              <a:gd name="connsiteY118" fmla="*/ 1059256 h 2100404"/>
              <a:gd name="connsiteX119" fmla="*/ 1394234 w 5846445"/>
              <a:gd name="connsiteY119" fmla="*/ 1249378 h 2100404"/>
              <a:gd name="connsiteX120" fmla="*/ 1403287 w 5846445"/>
              <a:gd name="connsiteY120" fmla="*/ 1330860 h 2100404"/>
              <a:gd name="connsiteX121" fmla="*/ 1593410 w 5846445"/>
              <a:gd name="connsiteY121" fmla="*/ 1312753 h 2100404"/>
              <a:gd name="connsiteX122" fmla="*/ 1801640 w 5846445"/>
              <a:gd name="connsiteY122" fmla="*/ 1303699 h 2100404"/>
              <a:gd name="connsiteX123" fmla="*/ 1892174 w 5846445"/>
              <a:gd name="connsiteY123" fmla="*/ 1294646 h 2100404"/>
              <a:gd name="connsiteX124" fmla="*/ 1937442 w 5846445"/>
              <a:gd name="connsiteY124" fmla="*/ 1285592 h 2100404"/>
              <a:gd name="connsiteX125" fmla="*/ 2145671 w 5846445"/>
              <a:gd name="connsiteY125" fmla="*/ 1276539 h 2100404"/>
              <a:gd name="connsiteX126" fmla="*/ 2172832 w 5846445"/>
              <a:gd name="connsiteY126" fmla="*/ 1267485 h 2100404"/>
              <a:gd name="connsiteX127" fmla="*/ 2227152 w 5846445"/>
              <a:gd name="connsiteY127" fmla="*/ 1285592 h 2100404"/>
              <a:gd name="connsiteX128" fmla="*/ 2372008 w 5846445"/>
              <a:gd name="connsiteY128" fmla="*/ 1294646 h 2100404"/>
              <a:gd name="connsiteX129" fmla="*/ 2589291 w 5846445"/>
              <a:gd name="connsiteY129" fmla="*/ 1285592 h 2100404"/>
              <a:gd name="connsiteX130" fmla="*/ 2661719 w 5846445"/>
              <a:gd name="connsiteY130" fmla="*/ 1267485 h 2100404"/>
              <a:gd name="connsiteX131" fmla="*/ 2734147 w 5846445"/>
              <a:gd name="connsiteY131" fmla="*/ 1258432 h 2100404"/>
              <a:gd name="connsiteX132" fmla="*/ 2752253 w 5846445"/>
              <a:gd name="connsiteY132" fmla="*/ 1140737 h 2100404"/>
              <a:gd name="connsiteX133" fmla="*/ 2761307 w 5846445"/>
              <a:gd name="connsiteY133" fmla="*/ 1104523 h 2100404"/>
              <a:gd name="connsiteX134" fmla="*/ 2770360 w 5846445"/>
              <a:gd name="connsiteY134" fmla="*/ 986828 h 2100404"/>
              <a:gd name="connsiteX135" fmla="*/ 2779414 w 5846445"/>
              <a:gd name="connsiteY135" fmla="*/ 950614 h 2100404"/>
              <a:gd name="connsiteX136" fmla="*/ 2842788 w 5846445"/>
              <a:gd name="connsiteY136" fmla="*/ 905347 h 2100404"/>
              <a:gd name="connsiteX137" fmla="*/ 2888055 w 5846445"/>
              <a:gd name="connsiteY137" fmla="*/ 860079 h 2100404"/>
              <a:gd name="connsiteX138" fmla="*/ 2906162 w 5846445"/>
              <a:gd name="connsiteY138" fmla="*/ 832919 h 2100404"/>
              <a:gd name="connsiteX139" fmla="*/ 2960483 w 5846445"/>
              <a:gd name="connsiteY139" fmla="*/ 796705 h 2100404"/>
              <a:gd name="connsiteX140" fmla="*/ 3014804 w 5846445"/>
              <a:gd name="connsiteY140" fmla="*/ 751438 h 2100404"/>
              <a:gd name="connsiteX141" fmla="*/ 3014804 w 5846445"/>
              <a:gd name="connsiteY141" fmla="*/ 742384 h 2100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5846445" h="2100404">
                <a:moveTo>
                  <a:pt x="0" y="0"/>
                </a:moveTo>
                <a:cubicBezTo>
                  <a:pt x="36214" y="3018"/>
                  <a:pt x="72583" y="4547"/>
                  <a:pt x="108642" y="9054"/>
                </a:cubicBezTo>
                <a:cubicBezTo>
                  <a:pt x="189724" y="19189"/>
                  <a:pt x="95626" y="18944"/>
                  <a:pt x="190123" y="27161"/>
                </a:cubicBezTo>
                <a:cubicBezTo>
                  <a:pt x="244323" y="31874"/>
                  <a:pt x="298764" y="33196"/>
                  <a:pt x="353085" y="36214"/>
                </a:cubicBezTo>
                <a:cubicBezTo>
                  <a:pt x="362139" y="42250"/>
                  <a:pt x="373280" y="45962"/>
                  <a:pt x="380246" y="54321"/>
                </a:cubicBezTo>
                <a:cubicBezTo>
                  <a:pt x="388886" y="64689"/>
                  <a:pt x="391656" y="78817"/>
                  <a:pt x="398352" y="90535"/>
                </a:cubicBezTo>
                <a:cubicBezTo>
                  <a:pt x="403750" y="99982"/>
                  <a:pt x="409493" y="109336"/>
                  <a:pt x="416459" y="117695"/>
                </a:cubicBezTo>
                <a:cubicBezTo>
                  <a:pt x="424656" y="127531"/>
                  <a:pt x="435423" y="135020"/>
                  <a:pt x="443620" y="144856"/>
                </a:cubicBezTo>
                <a:cubicBezTo>
                  <a:pt x="450586" y="153215"/>
                  <a:pt x="452674" y="165981"/>
                  <a:pt x="461727" y="172016"/>
                </a:cubicBezTo>
                <a:cubicBezTo>
                  <a:pt x="472080" y="178918"/>
                  <a:pt x="485583" y="179615"/>
                  <a:pt x="497941" y="181069"/>
                </a:cubicBezTo>
                <a:cubicBezTo>
                  <a:pt x="537019" y="185666"/>
                  <a:pt x="576404" y="187105"/>
                  <a:pt x="615636" y="190123"/>
                </a:cubicBezTo>
                <a:lnTo>
                  <a:pt x="669956" y="199176"/>
                </a:lnTo>
                <a:cubicBezTo>
                  <a:pt x="685096" y="201929"/>
                  <a:pt x="699971" y="206196"/>
                  <a:pt x="715224" y="208230"/>
                </a:cubicBezTo>
                <a:cubicBezTo>
                  <a:pt x="745286" y="212238"/>
                  <a:pt x="775615" y="213934"/>
                  <a:pt x="805758" y="217283"/>
                </a:cubicBezTo>
                <a:cubicBezTo>
                  <a:pt x="843266" y="221451"/>
                  <a:pt x="903297" y="229503"/>
                  <a:pt x="941560" y="235390"/>
                </a:cubicBezTo>
                <a:cubicBezTo>
                  <a:pt x="959703" y="238181"/>
                  <a:pt x="977738" y="241653"/>
                  <a:pt x="995881" y="244444"/>
                </a:cubicBezTo>
                <a:cubicBezTo>
                  <a:pt x="1080228" y="257421"/>
                  <a:pt x="1033506" y="247059"/>
                  <a:pt x="1095469" y="262551"/>
                </a:cubicBezTo>
                <a:cubicBezTo>
                  <a:pt x="1125647" y="283676"/>
                  <a:pt x="1174355" y="290978"/>
                  <a:pt x="1186004" y="325925"/>
                </a:cubicBezTo>
                <a:cubicBezTo>
                  <a:pt x="1196305" y="356828"/>
                  <a:pt x="1206618" y="400860"/>
                  <a:pt x="1231271" y="425513"/>
                </a:cubicBezTo>
                <a:cubicBezTo>
                  <a:pt x="1240814" y="435056"/>
                  <a:pt x="1255414" y="437584"/>
                  <a:pt x="1267485" y="443620"/>
                </a:cubicBezTo>
                <a:cubicBezTo>
                  <a:pt x="1401786" y="416758"/>
                  <a:pt x="1249260" y="443620"/>
                  <a:pt x="1557196" y="443620"/>
                </a:cubicBezTo>
                <a:cubicBezTo>
                  <a:pt x="1623657" y="443620"/>
                  <a:pt x="1689980" y="437584"/>
                  <a:pt x="1756372" y="434566"/>
                </a:cubicBezTo>
                <a:cubicBezTo>
                  <a:pt x="1765426" y="431548"/>
                  <a:pt x="1774275" y="427827"/>
                  <a:pt x="1783533" y="425513"/>
                </a:cubicBezTo>
                <a:cubicBezTo>
                  <a:pt x="1798461" y="421781"/>
                  <a:pt x="1814392" y="421863"/>
                  <a:pt x="1828800" y="416460"/>
                </a:cubicBezTo>
                <a:cubicBezTo>
                  <a:pt x="1838988" y="412640"/>
                  <a:pt x="1845772" y="402174"/>
                  <a:pt x="1855960" y="398353"/>
                </a:cubicBezTo>
                <a:cubicBezTo>
                  <a:pt x="1870368" y="392950"/>
                  <a:pt x="1886139" y="392317"/>
                  <a:pt x="1901228" y="389299"/>
                </a:cubicBezTo>
                <a:cubicBezTo>
                  <a:pt x="1951531" y="355763"/>
                  <a:pt x="1953982" y="362833"/>
                  <a:pt x="1982709" y="316871"/>
                </a:cubicBezTo>
                <a:cubicBezTo>
                  <a:pt x="1989862" y="305427"/>
                  <a:pt x="1994780" y="292729"/>
                  <a:pt x="2000816" y="280658"/>
                </a:cubicBezTo>
                <a:lnTo>
                  <a:pt x="2018923" y="208230"/>
                </a:lnTo>
                <a:cubicBezTo>
                  <a:pt x="2021941" y="196159"/>
                  <a:pt x="2021074" y="182369"/>
                  <a:pt x="2027976" y="172016"/>
                </a:cubicBezTo>
                <a:cubicBezTo>
                  <a:pt x="2034012" y="162963"/>
                  <a:pt x="2041217" y="154588"/>
                  <a:pt x="2046083" y="144856"/>
                </a:cubicBezTo>
                <a:cubicBezTo>
                  <a:pt x="2050351" y="136320"/>
                  <a:pt x="2048389" y="124443"/>
                  <a:pt x="2055137" y="117695"/>
                </a:cubicBezTo>
                <a:cubicBezTo>
                  <a:pt x="2061885" y="110947"/>
                  <a:pt x="2073244" y="111660"/>
                  <a:pt x="2082297" y="108642"/>
                </a:cubicBezTo>
                <a:lnTo>
                  <a:pt x="2706986" y="117695"/>
                </a:lnTo>
                <a:cubicBezTo>
                  <a:pt x="2758364" y="118890"/>
                  <a:pt x="2809535" y="124947"/>
                  <a:pt x="2860895" y="126749"/>
                </a:cubicBezTo>
                <a:cubicBezTo>
                  <a:pt x="2981571" y="130983"/>
                  <a:pt x="3102321" y="132784"/>
                  <a:pt x="3223034" y="135802"/>
                </a:cubicBezTo>
                <a:cubicBezTo>
                  <a:pt x="3235105" y="138820"/>
                  <a:pt x="3247848" y="139869"/>
                  <a:pt x="3259248" y="144856"/>
                </a:cubicBezTo>
                <a:cubicBezTo>
                  <a:pt x="3296341" y="161084"/>
                  <a:pt x="3367889" y="199176"/>
                  <a:pt x="3367889" y="199176"/>
                </a:cubicBezTo>
                <a:cubicBezTo>
                  <a:pt x="3413856" y="245145"/>
                  <a:pt x="3372901" y="213505"/>
                  <a:pt x="3431263" y="235390"/>
                </a:cubicBezTo>
                <a:cubicBezTo>
                  <a:pt x="3475536" y="251992"/>
                  <a:pt x="3457214" y="256741"/>
                  <a:pt x="3503691" y="262551"/>
                </a:cubicBezTo>
                <a:cubicBezTo>
                  <a:pt x="3563880" y="270075"/>
                  <a:pt x="3684760" y="280658"/>
                  <a:pt x="3684760" y="280658"/>
                </a:cubicBezTo>
                <a:cubicBezTo>
                  <a:pt x="3693814" y="283676"/>
                  <a:pt x="3702563" y="287839"/>
                  <a:pt x="3711921" y="289711"/>
                </a:cubicBezTo>
                <a:cubicBezTo>
                  <a:pt x="3826170" y="312561"/>
                  <a:pt x="4042829" y="306196"/>
                  <a:pt x="4101220" y="307818"/>
                </a:cubicBezTo>
                <a:cubicBezTo>
                  <a:pt x="4173648" y="301782"/>
                  <a:pt x="4246506" y="299642"/>
                  <a:pt x="4318503" y="289711"/>
                </a:cubicBezTo>
                <a:cubicBezTo>
                  <a:pt x="4353747" y="284850"/>
                  <a:pt x="4363723" y="269044"/>
                  <a:pt x="4390931" y="253497"/>
                </a:cubicBezTo>
                <a:cubicBezTo>
                  <a:pt x="4422257" y="235597"/>
                  <a:pt x="4423833" y="236494"/>
                  <a:pt x="4454305" y="226337"/>
                </a:cubicBezTo>
                <a:cubicBezTo>
                  <a:pt x="4550875" y="229355"/>
                  <a:pt x="4648183" y="223104"/>
                  <a:pt x="4744016" y="235390"/>
                </a:cubicBezTo>
                <a:cubicBezTo>
                  <a:pt x="4758566" y="237255"/>
                  <a:pt x="4847716" y="298488"/>
                  <a:pt x="4861711" y="307818"/>
                </a:cubicBezTo>
                <a:cubicBezTo>
                  <a:pt x="4924637" y="349769"/>
                  <a:pt x="4845545" y="299736"/>
                  <a:pt x="4934139" y="344032"/>
                </a:cubicBezTo>
                <a:cubicBezTo>
                  <a:pt x="5032754" y="393339"/>
                  <a:pt x="4922600" y="352257"/>
                  <a:pt x="5033727" y="389299"/>
                </a:cubicBezTo>
                <a:cubicBezTo>
                  <a:pt x="5042780" y="395335"/>
                  <a:pt x="5051155" y="402540"/>
                  <a:pt x="5060887" y="407406"/>
                </a:cubicBezTo>
                <a:cubicBezTo>
                  <a:pt x="5075423" y="414674"/>
                  <a:pt x="5090937" y="419807"/>
                  <a:pt x="5106154" y="425513"/>
                </a:cubicBezTo>
                <a:cubicBezTo>
                  <a:pt x="5157067" y="444605"/>
                  <a:pt x="5198712" y="448672"/>
                  <a:pt x="5260063" y="452673"/>
                </a:cubicBezTo>
                <a:cubicBezTo>
                  <a:pt x="5356476" y="458961"/>
                  <a:pt x="5453204" y="458709"/>
                  <a:pt x="5549774" y="461727"/>
                </a:cubicBezTo>
                <a:lnTo>
                  <a:pt x="5676523" y="470780"/>
                </a:lnTo>
                <a:cubicBezTo>
                  <a:pt x="5724795" y="473998"/>
                  <a:pt x="5776911" y="460776"/>
                  <a:pt x="5821378" y="479834"/>
                </a:cubicBezTo>
                <a:cubicBezTo>
                  <a:pt x="5836315" y="486236"/>
                  <a:pt x="5809307" y="510012"/>
                  <a:pt x="5803271" y="525101"/>
                </a:cubicBezTo>
                <a:cubicBezTo>
                  <a:pt x="5820522" y="1008090"/>
                  <a:pt x="5805619" y="553647"/>
                  <a:pt x="5821378" y="1231271"/>
                </a:cubicBezTo>
                <a:cubicBezTo>
                  <a:pt x="5829161" y="1565944"/>
                  <a:pt x="5817388" y="1452838"/>
                  <a:pt x="5839485" y="1629624"/>
                </a:cubicBezTo>
                <a:cubicBezTo>
                  <a:pt x="5836467" y="1771462"/>
                  <a:pt x="5862122" y="1916852"/>
                  <a:pt x="5830432" y="2055137"/>
                </a:cubicBezTo>
                <a:cubicBezTo>
                  <a:pt x="5823657" y="2084699"/>
                  <a:pt x="5770059" y="2061015"/>
                  <a:pt x="5739897" y="2064190"/>
                </a:cubicBezTo>
                <a:cubicBezTo>
                  <a:pt x="5712720" y="2067051"/>
                  <a:pt x="5685699" y="2071685"/>
                  <a:pt x="5658416" y="2073244"/>
                </a:cubicBezTo>
                <a:cubicBezTo>
                  <a:pt x="5580023" y="2077724"/>
                  <a:pt x="5501479" y="2079028"/>
                  <a:pt x="5423026" y="2082297"/>
                </a:cubicBezTo>
                <a:lnTo>
                  <a:pt x="5223849" y="2091351"/>
                </a:lnTo>
                <a:lnTo>
                  <a:pt x="4780230" y="2082297"/>
                </a:lnTo>
                <a:cubicBezTo>
                  <a:pt x="4749919" y="2081269"/>
                  <a:pt x="4719995" y="2074561"/>
                  <a:pt x="4689695" y="2073244"/>
                </a:cubicBezTo>
                <a:cubicBezTo>
                  <a:pt x="4581114" y="2068523"/>
                  <a:pt x="4472412" y="2067208"/>
                  <a:pt x="4363770" y="2064190"/>
                </a:cubicBezTo>
                <a:lnTo>
                  <a:pt x="3621386" y="2073244"/>
                </a:lnTo>
                <a:cubicBezTo>
                  <a:pt x="3549086" y="2074634"/>
                  <a:pt x="3390087" y="2082794"/>
                  <a:pt x="3304515" y="2091351"/>
                </a:cubicBezTo>
                <a:cubicBezTo>
                  <a:pt x="3283282" y="2093474"/>
                  <a:pt x="3262266" y="2097386"/>
                  <a:pt x="3241141" y="2100404"/>
                </a:cubicBezTo>
                <a:cubicBezTo>
                  <a:pt x="3057054" y="2097386"/>
                  <a:pt x="2872812" y="2099466"/>
                  <a:pt x="2688879" y="2091351"/>
                </a:cubicBezTo>
                <a:cubicBezTo>
                  <a:pt x="2666930" y="2090383"/>
                  <a:pt x="2646987" y="2077847"/>
                  <a:pt x="2625505" y="2073244"/>
                </a:cubicBezTo>
                <a:cubicBezTo>
                  <a:pt x="2590472" y="2065737"/>
                  <a:pt x="2500411" y="2058018"/>
                  <a:pt x="2471596" y="2055137"/>
                </a:cubicBezTo>
                <a:lnTo>
                  <a:pt x="2209046" y="2064190"/>
                </a:lnTo>
                <a:cubicBezTo>
                  <a:pt x="2163725" y="2066250"/>
                  <a:pt x="2118604" y="2072404"/>
                  <a:pt x="2073244" y="2073244"/>
                </a:cubicBezTo>
                <a:lnTo>
                  <a:pt x="1231271" y="2082297"/>
                </a:lnTo>
                <a:lnTo>
                  <a:pt x="651849" y="2073244"/>
                </a:lnTo>
                <a:cubicBezTo>
                  <a:pt x="588421" y="2071752"/>
                  <a:pt x="524971" y="2069250"/>
                  <a:pt x="461727" y="2064190"/>
                </a:cubicBezTo>
                <a:cubicBezTo>
                  <a:pt x="449324" y="2063198"/>
                  <a:pt x="437934" y="2055868"/>
                  <a:pt x="425513" y="2055137"/>
                </a:cubicBezTo>
                <a:cubicBezTo>
                  <a:pt x="335084" y="2049818"/>
                  <a:pt x="244444" y="2049101"/>
                  <a:pt x="153909" y="2046083"/>
                </a:cubicBezTo>
                <a:cubicBezTo>
                  <a:pt x="159945" y="2034012"/>
                  <a:pt x="167404" y="2022553"/>
                  <a:pt x="172016" y="2009869"/>
                </a:cubicBezTo>
                <a:cubicBezTo>
                  <a:pt x="186907" y="1968920"/>
                  <a:pt x="191028" y="1941969"/>
                  <a:pt x="199176" y="1901228"/>
                </a:cubicBezTo>
                <a:cubicBezTo>
                  <a:pt x="193140" y="1877085"/>
                  <a:pt x="188388" y="1852585"/>
                  <a:pt x="181069" y="1828800"/>
                </a:cubicBezTo>
                <a:cubicBezTo>
                  <a:pt x="176290" y="1813267"/>
                  <a:pt x="166904" y="1799299"/>
                  <a:pt x="162962" y="1783533"/>
                </a:cubicBezTo>
                <a:cubicBezTo>
                  <a:pt x="157787" y="1762831"/>
                  <a:pt x="159084" y="1740861"/>
                  <a:pt x="153909" y="1720159"/>
                </a:cubicBezTo>
                <a:cubicBezTo>
                  <a:pt x="149967" y="1704393"/>
                  <a:pt x="140941" y="1690309"/>
                  <a:pt x="135802" y="1674891"/>
                </a:cubicBezTo>
                <a:cubicBezTo>
                  <a:pt x="131867" y="1663087"/>
                  <a:pt x="129766" y="1650748"/>
                  <a:pt x="126748" y="1638677"/>
                </a:cubicBezTo>
                <a:cubicBezTo>
                  <a:pt x="123730" y="1614535"/>
                  <a:pt x="121394" y="1590297"/>
                  <a:pt x="117695" y="1566250"/>
                </a:cubicBezTo>
                <a:cubicBezTo>
                  <a:pt x="115355" y="1551041"/>
                  <a:pt x="108642" y="1536370"/>
                  <a:pt x="108642" y="1520982"/>
                </a:cubicBezTo>
                <a:cubicBezTo>
                  <a:pt x="108642" y="1440232"/>
                  <a:pt x="94595" y="1233132"/>
                  <a:pt x="126748" y="1104523"/>
                </a:cubicBezTo>
                <a:cubicBezTo>
                  <a:pt x="129063" y="1095265"/>
                  <a:pt x="132043" y="1086134"/>
                  <a:pt x="135802" y="1077363"/>
                </a:cubicBezTo>
                <a:cubicBezTo>
                  <a:pt x="141119" y="1064958"/>
                  <a:pt x="147873" y="1053220"/>
                  <a:pt x="153909" y="1041149"/>
                </a:cubicBezTo>
                <a:cubicBezTo>
                  <a:pt x="165056" y="996557"/>
                  <a:pt x="170668" y="975460"/>
                  <a:pt x="181069" y="923454"/>
                </a:cubicBezTo>
                <a:cubicBezTo>
                  <a:pt x="191096" y="873319"/>
                  <a:pt x="190474" y="857971"/>
                  <a:pt x="199176" y="805759"/>
                </a:cubicBezTo>
                <a:cubicBezTo>
                  <a:pt x="201706" y="790580"/>
                  <a:pt x="205212" y="775580"/>
                  <a:pt x="208230" y="760491"/>
                </a:cubicBezTo>
                <a:cubicBezTo>
                  <a:pt x="211248" y="621671"/>
                  <a:pt x="202897" y="482137"/>
                  <a:pt x="217283" y="344032"/>
                </a:cubicBezTo>
                <a:cubicBezTo>
                  <a:pt x="220915" y="309162"/>
                  <a:pt x="280703" y="332976"/>
                  <a:pt x="289711" y="334978"/>
                </a:cubicBezTo>
                <a:cubicBezTo>
                  <a:pt x="357675" y="350081"/>
                  <a:pt x="350194" y="345300"/>
                  <a:pt x="443620" y="353085"/>
                </a:cubicBezTo>
                <a:cubicBezTo>
                  <a:pt x="464745" y="350067"/>
                  <a:pt x="486407" y="349647"/>
                  <a:pt x="506994" y="344032"/>
                </a:cubicBezTo>
                <a:cubicBezTo>
                  <a:pt x="520015" y="340481"/>
                  <a:pt x="529767" y="327147"/>
                  <a:pt x="543208" y="325925"/>
                </a:cubicBezTo>
                <a:cubicBezTo>
                  <a:pt x="564459" y="323993"/>
                  <a:pt x="585457" y="331960"/>
                  <a:pt x="606582" y="334978"/>
                </a:cubicBezTo>
                <a:cubicBezTo>
                  <a:pt x="615636" y="337996"/>
                  <a:pt x="624354" y="342325"/>
                  <a:pt x="633743" y="344032"/>
                </a:cubicBezTo>
                <a:cubicBezTo>
                  <a:pt x="665057" y="349726"/>
                  <a:pt x="770724" y="359541"/>
                  <a:pt x="796705" y="362139"/>
                </a:cubicBezTo>
                <a:cubicBezTo>
                  <a:pt x="808776" y="365157"/>
                  <a:pt x="820718" y="368752"/>
                  <a:pt x="832919" y="371192"/>
                </a:cubicBezTo>
                <a:cubicBezTo>
                  <a:pt x="850919" y="374792"/>
                  <a:pt x="869431" y="375794"/>
                  <a:pt x="887240" y="380246"/>
                </a:cubicBezTo>
                <a:cubicBezTo>
                  <a:pt x="905756" y="384875"/>
                  <a:pt x="923453" y="392317"/>
                  <a:pt x="941560" y="398353"/>
                </a:cubicBezTo>
                <a:lnTo>
                  <a:pt x="968721" y="407406"/>
                </a:lnTo>
                <a:lnTo>
                  <a:pt x="1023042" y="425513"/>
                </a:lnTo>
                <a:lnTo>
                  <a:pt x="1050202" y="434566"/>
                </a:lnTo>
                <a:cubicBezTo>
                  <a:pt x="1077539" y="452791"/>
                  <a:pt x="1087191" y="461920"/>
                  <a:pt x="1122630" y="470780"/>
                </a:cubicBezTo>
                <a:cubicBezTo>
                  <a:pt x="1143332" y="475956"/>
                  <a:pt x="1164879" y="476816"/>
                  <a:pt x="1186004" y="479834"/>
                </a:cubicBezTo>
                <a:cubicBezTo>
                  <a:pt x="1273571" y="545508"/>
                  <a:pt x="1180254" y="481485"/>
                  <a:pt x="1249378" y="516048"/>
                </a:cubicBezTo>
                <a:cubicBezTo>
                  <a:pt x="1259110" y="520914"/>
                  <a:pt x="1266538" y="529869"/>
                  <a:pt x="1276539" y="534155"/>
                </a:cubicBezTo>
                <a:cubicBezTo>
                  <a:pt x="1287975" y="539056"/>
                  <a:pt x="1300788" y="539790"/>
                  <a:pt x="1312752" y="543208"/>
                </a:cubicBezTo>
                <a:cubicBezTo>
                  <a:pt x="1321928" y="545830"/>
                  <a:pt x="1330859" y="549244"/>
                  <a:pt x="1339913" y="552262"/>
                </a:cubicBezTo>
                <a:cubicBezTo>
                  <a:pt x="1342931" y="624690"/>
                  <a:pt x="1344581" y="697187"/>
                  <a:pt x="1348966" y="769545"/>
                </a:cubicBezTo>
                <a:cubicBezTo>
                  <a:pt x="1350619" y="796822"/>
                  <a:pt x="1355841" y="823786"/>
                  <a:pt x="1358020" y="851026"/>
                </a:cubicBezTo>
                <a:cubicBezTo>
                  <a:pt x="1361878" y="899251"/>
                  <a:pt x="1362882" y="947684"/>
                  <a:pt x="1367073" y="995881"/>
                </a:cubicBezTo>
                <a:cubicBezTo>
                  <a:pt x="1368922" y="1017140"/>
                  <a:pt x="1373854" y="1038038"/>
                  <a:pt x="1376127" y="1059256"/>
                </a:cubicBezTo>
                <a:cubicBezTo>
                  <a:pt x="1382909" y="1122554"/>
                  <a:pt x="1387900" y="1186033"/>
                  <a:pt x="1394234" y="1249378"/>
                </a:cubicBezTo>
                <a:cubicBezTo>
                  <a:pt x="1396953" y="1276570"/>
                  <a:pt x="1403287" y="1330860"/>
                  <a:pt x="1403287" y="1330860"/>
                </a:cubicBezTo>
                <a:cubicBezTo>
                  <a:pt x="1487582" y="1309785"/>
                  <a:pt x="1434415" y="1320703"/>
                  <a:pt x="1593410" y="1312753"/>
                </a:cubicBezTo>
                <a:lnTo>
                  <a:pt x="1801640" y="1303699"/>
                </a:lnTo>
                <a:cubicBezTo>
                  <a:pt x="1831818" y="1300681"/>
                  <a:pt x="1862112" y="1298654"/>
                  <a:pt x="1892174" y="1294646"/>
                </a:cubicBezTo>
                <a:cubicBezTo>
                  <a:pt x="1907427" y="1292612"/>
                  <a:pt x="1922093" y="1286688"/>
                  <a:pt x="1937442" y="1285592"/>
                </a:cubicBezTo>
                <a:cubicBezTo>
                  <a:pt x="2006741" y="1280642"/>
                  <a:pt x="2076261" y="1279557"/>
                  <a:pt x="2145671" y="1276539"/>
                </a:cubicBezTo>
                <a:cubicBezTo>
                  <a:pt x="2154725" y="1273521"/>
                  <a:pt x="2163347" y="1266431"/>
                  <a:pt x="2172832" y="1267485"/>
                </a:cubicBezTo>
                <a:cubicBezTo>
                  <a:pt x="2191801" y="1269593"/>
                  <a:pt x="2208103" y="1284401"/>
                  <a:pt x="2227152" y="1285592"/>
                </a:cubicBezTo>
                <a:lnTo>
                  <a:pt x="2372008" y="1294646"/>
                </a:lnTo>
                <a:cubicBezTo>
                  <a:pt x="2444436" y="1291628"/>
                  <a:pt x="2517117" y="1292358"/>
                  <a:pt x="2589291" y="1285592"/>
                </a:cubicBezTo>
                <a:cubicBezTo>
                  <a:pt x="2614068" y="1283269"/>
                  <a:pt x="2637025" y="1270572"/>
                  <a:pt x="2661719" y="1267485"/>
                </a:cubicBezTo>
                <a:lnTo>
                  <a:pt x="2734147" y="1258432"/>
                </a:lnTo>
                <a:cubicBezTo>
                  <a:pt x="2755151" y="1195415"/>
                  <a:pt x="2734747" y="1263280"/>
                  <a:pt x="2752253" y="1140737"/>
                </a:cubicBezTo>
                <a:cubicBezTo>
                  <a:pt x="2754013" y="1128419"/>
                  <a:pt x="2758289" y="1116594"/>
                  <a:pt x="2761307" y="1104523"/>
                </a:cubicBezTo>
                <a:cubicBezTo>
                  <a:pt x="2764325" y="1065291"/>
                  <a:pt x="2765763" y="1025906"/>
                  <a:pt x="2770360" y="986828"/>
                </a:cubicBezTo>
                <a:cubicBezTo>
                  <a:pt x="2771814" y="974470"/>
                  <a:pt x="2772182" y="960739"/>
                  <a:pt x="2779414" y="950614"/>
                </a:cubicBezTo>
                <a:cubicBezTo>
                  <a:pt x="2790573" y="934992"/>
                  <a:pt x="2827418" y="918796"/>
                  <a:pt x="2842788" y="905347"/>
                </a:cubicBezTo>
                <a:cubicBezTo>
                  <a:pt x="2858847" y="891295"/>
                  <a:pt x="2874003" y="876139"/>
                  <a:pt x="2888055" y="860079"/>
                </a:cubicBezTo>
                <a:cubicBezTo>
                  <a:pt x="2895220" y="851890"/>
                  <a:pt x="2897973" y="840084"/>
                  <a:pt x="2906162" y="832919"/>
                </a:cubicBezTo>
                <a:cubicBezTo>
                  <a:pt x="2922540" y="818589"/>
                  <a:pt x="2942376" y="808776"/>
                  <a:pt x="2960483" y="796705"/>
                </a:cubicBezTo>
                <a:cubicBezTo>
                  <a:pt x="2983486" y="781369"/>
                  <a:pt x="2997377" y="774675"/>
                  <a:pt x="3014804" y="751438"/>
                </a:cubicBezTo>
                <a:cubicBezTo>
                  <a:pt x="3016615" y="749024"/>
                  <a:pt x="3014804" y="745402"/>
                  <a:pt x="3014804" y="742384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文本框 3"/>
          <p:cNvSpPr txBox="1"/>
          <p:nvPr/>
        </p:nvSpPr>
        <p:spPr>
          <a:xfrm>
            <a:off x="769544" y="534155"/>
            <a:ext cx="1681871" cy="40011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000" lang="en-US"/>
              <a:t>Homework 3</a:t>
            </a:r>
            <a:endParaRPr altLang="en-US" b="1" dirty="0" sz="2000" lang="zh-CN"/>
          </a:p>
        </p:txBody>
      </p:sp>
      <p:sp>
        <p:nvSpPr>
          <p:cNvPr id="1048694" name="文本框 1"/>
          <p:cNvSpPr txBox="1"/>
          <p:nvPr/>
        </p:nvSpPr>
        <p:spPr>
          <a:xfrm>
            <a:off x="794630" y="1149790"/>
            <a:ext cx="4483956" cy="1938992"/>
          </a:xfrm>
          <a:prstGeom prst="rect"/>
          <a:noFill/>
        </p:spPr>
        <p:txBody>
          <a:bodyPr rtlCol="0" wrap="square">
            <a:spAutoFit/>
          </a:bodyPr>
          <a:p>
            <a:pPr>
              <a:spcAft>
                <a:spcPts val="1200"/>
              </a:spcAft>
            </a:pPr>
            <a:r>
              <a:rPr altLang="en-US" b="1" dirty="0" lang="zh-CN">
                <a:solidFill>
                  <a:srgbClr val="111111"/>
                </a:solidFill>
                <a:latin typeface="Helvetica Neue"/>
              </a:rPr>
              <a:t>多周期</a:t>
            </a:r>
            <a:endParaRPr altLang="zh-CN" b="1" dirty="0" lang="en-US">
              <a:solidFill>
                <a:srgbClr val="111111"/>
              </a:solidFill>
              <a:latin typeface="Helvetica Neue"/>
            </a:endParaRPr>
          </a:p>
          <a:p>
            <a:pPr indent="-285750" marL="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altLang="en-US" dirty="0" i="0" lang="zh-CN">
                <a:solidFill>
                  <a:srgbClr val="000000"/>
                </a:solidFill>
                <a:effectLst/>
                <a:latin typeface="Helvetica Neue"/>
              </a:rPr>
              <a:t>分别分析 </a:t>
            </a:r>
            <a:r>
              <a:rPr altLang="zh-CN" dirty="0" i="0" lang="en-US">
                <a:solidFill>
                  <a:srgbClr val="000000"/>
                </a:solidFill>
                <a:effectLst/>
                <a:latin typeface="Helvetica Neue"/>
              </a:rPr>
              <a:t>R/I/S/B-Type </a:t>
            </a:r>
            <a:r>
              <a:rPr altLang="en-US" dirty="0" i="0" lang="zh-CN">
                <a:solidFill>
                  <a:srgbClr val="000000"/>
                </a:solidFill>
                <a:effectLst/>
                <a:latin typeface="Helvetica Neue"/>
              </a:rPr>
              <a:t>指令的多周期设计方案中每个周期所用到的功能部件</a:t>
            </a:r>
          </a:p>
          <a:p>
            <a:pPr>
              <a:spcAft>
                <a:spcPts val="1200"/>
              </a:spcAft>
            </a:pPr>
            <a:endParaRPr altLang="en-US" dirty="0" i="0" lang="zh-CN">
              <a:solidFill>
                <a:srgbClr val="000000"/>
              </a:solidFill>
              <a:effectLst/>
              <a:latin typeface="Helvetica Neue"/>
            </a:endParaRPr>
          </a:p>
          <a:p>
            <a:pPr indent="-285750" marL="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altLang="en-US" b="1" dirty="0" lang="zh-CN"/>
          </a:p>
        </p:txBody>
      </p:sp>
      <p:pic>
        <p:nvPicPr>
          <p:cNvPr id="2097185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278586" y="1358528"/>
            <a:ext cx="6913414" cy="3881060"/>
          </a:xfrm>
          <a:prstGeom prst="rect"/>
        </p:spPr>
      </p:pic>
      <p:sp>
        <p:nvSpPr>
          <p:cNvPr id="1048695" name="文本框 7"/>
          <p:cNvSpPr txBox="1"/>
          <p:nvPr/>
        </p:nvSpPr>
        <p:spPr>
          <a:xfrm>
            <a:off x="1610479" y="3114392"/>
            <a:ext cx="184731" cy="369332"/>
          </a:xfrm>
          <a:prstGeom prst="rect"/>
          <a:noFill/>
        </p:spPr>
        <p:txBody>
          <a:bodyPr rtlCol="0" wrap="none">
            <a:spAutoFit/>
          </a:bodyPr>
          <a:p>
            <a:endParaRPr altLang="en-US" dirty="0" lang="zh-CN"/>
          </a:p>
        </p:txBody>
      </p:sp>
      <p:sp>
        <p:nvSpPr>
          <p:cNvPr id="1048696" name="文本框 8"/>
          <p:cNvSpPr txBox="1"/>
          <p:nvPr/>
        </p:nvSpPr>
        <p:spPr>
          <a:xfrm>
            <a:off x="649775" y="2437646"/>
            <a:ext cx="4628811" cy="1785104"/>
          </a:xfrm>
          <a:prstGeom prst="rect"/>
          <a:noFill/>
        </p:spPr>
        <p:txBody>
          <a:bodyPr rtlCol="0" wrap="square">
            <a:spAutoFit/>
          </a:bodyPr>
          <a:p>
            <a:pPr>
              <a:spcAft>
                <a:spcPts val="1200"/>
              </a:spcAft>
            </a:pPr>
            <a:r>
              <a:rPr altLang="en-US" dirty="0" lang="zh-CN"/>
              <a:t>主要就是清楚不同类型指令的数据路径。</a:t>
            </a:r>
          </a:p>
          <a:p>
            <a:pPr>
              <a:spcAft>
                <a:spcPts val="1200"/>
              </a:spcAft>
            </a:pPr>
            <a:r>
              <a:rPr altLang="en-US" dirty="0" lang="zh-CN"/>
              <a:t>共同：</a:t>
            </a:r>
            <a:r>
              <a:rPr altLang="zh-CN" dirty="0" lang="en-US"/>
              <a:t>PC</a:t>
            </a:r>
            <a:r>
              <a:rPr altLang="en-US" dirty="0" lang="zh-CN"/>
              <a:t>、</a:t>
            </a:r>
            <a:r>
              <a:rPr altLang="zh-CN" dirty="0" lang="en-US"/>
              <a:t>Mem</a:t>
            </a:r>
            <a:r>
              <a:rPr altLang="en-US" dirty="0" lang="zh-CN"/>
              <a:t>、</a:t>
            </a:r>
            <a:r>
              <a:rPr altLang="zh-CN" dirty="0" lang="en-US"/>
              <a:t>Instruction Register</a:t>
            </a:r>
            <a:r>
              <a:rPr altLang="en-US" dirty="0" lang="zh-CN"/>
              <a:t>、</a:t>
            </a:r>
            <a:r>
              <a:rPr altLang="zh-CN" dirty="0" lang="en-US"/>
              <a:t>ALU (PC + 4)</a:t>
            </a:r>
            <a:r>
              <a:rPr altLang="en-US" dirty="0" lang="zh-CN"/>
              <a:t>、</a:t>
            </a:r>
            <a:r>
              <a:rPr altLang="zh-CN" dirty="0" lang="en-US"/>
              <a:t>ALU Control</a:t>
            </a:r>
            <a:r>
              <a:rPr altLang="en-US" dirty="0" lang="zh-CN"/>
              <a:t>、</a:t>
            </a:r>
            <a:r>
              <a:rPr altLang="zh-CN" dirty="0" lang="en-US"/>
              <a:t>Control</a:t>
            </a:r>
          </a:p>
          <a:p>
            <a:pPr>
              <a:spcAft>
                <a:spcPts val="1200"/>
              </a:spcAft>
            </a:pPr>
            <a:r>
              <a:rPr altLang="zh-CN" dirty="0" lang="en-US"/>
              <a:t>S-Type</a:t>
            </a:r>
            <a:r>
              <a:rPr altLang="en-US" dirty="0" lang="zh-CN"/>
              <a:t>：</a:t>
            </a:r>
            <a:r>
              <a:rPr altLang="zh-CN" dirty="0" lang="en-US"/>
              <a:t>Registers</a:t>
            </a:r>
            <a:r>
              <a:rPr altLang="en-US" dirty="0" lang="zh-CN"/>
              <a:t>、</a:t>
            </a:r>
            <a:r>
              <a:rPr altLang="zh-CN" dirty="0" lang="en-US"/>
              <a:t>A</a:t>
            </a:r>
            <a:r>
              <a:rPr altLang="en-US" dirty="0" lang="zh-CN"/>
              <a:t>、</a:t>
            </a:r>
            <a:r>
              <a:rPr altLang="zh-CN" dirty="0" lang="en-US"/>
              <a:t>B</a:t>
            </a:r>
            <a:r>
              <a:rPr altLang="en-US" dirty="0" lang="zh-CN"/>
              <a:t>、</a:t>
            </a:r>
            <a:r>
              <a:rPr altLang="zh-CN" dirty="0" lang="en-US"/>
              <a:t>Sign Extend</a:t>
            </a:r>
            <a:r>
              <a:rPr altLang="en-US" dirty="0" lang="zh-CN"/>
              <a:t>、</a:t>
            </a:r>
            <a:r>
              <a:rPr altLang="zh-CN" dirty="0" lang="en-US" err="1"/>
              <a:t>ALUOut</a:t>
            </a:r>
            <a:endParaRPr altLang="en-US" dirty="0" lang="zh-CN"/>
          </a:p>
        </p:txBody>
      </p:sp>
      <p:sp>
        <p:nvSpPr>
          <p:cNvPr id="1048697" name="任意多边形: 形状 9"/>
          <p:cNvSpPr/>
          <p:nvPr/>
        </p:nvSpPr>
        <p:spPr>
          <a:xfrm>
            <a:off x="5649362" y="3051018"/>
            <a:ext cx="5877852" cy="2118511"/>
          </a:xfrm>
          <a:custGeom>
            <a:avLst/>
            <a:gdLst>
              <a:gd name="connsiteX0" fmla="*/ 0 w 5877852"/>
              <a:gd name="connsiteY0" fmla="*/ 36214 h 2118511"/>
              <a:gd name="connsiteX1" fmla="*/ 54321 w 5877852"/>
              <a:gd name="connsiteY1" fmla="*/ 18107 h 2118511"/>
              <a:gd name="connsiteX2" fmla="*/ 208230 w 5877852"/>
              <a:gd name="connsiteY2" fmla="*/ 9053 h 2118511"/>
              <a:gd name="connsiteX3" fmla="*/ 280658 w 5877852"/>
              <a:gd name="connsiteY3" fmla="*/ 0 h 2118511"/>
              <a:gd name="connsiteX4" fmla="*/ 344032 w 5877852"/>
              <a:gd name="connsiteY4" fmla="*/ 18107 h 2118511"/>
              <a:gd name="connsiteX5" fmla="*/ 389299 w 5877852"/>
              <a:gd name="connsiteY5" fmla="*/ 45267 h 2118511"/>
              <a:gd name="connsiteX6" fmla="*/ 416460 w 5877852"/>
              <a:gd name="connsiteY6" fmla="*/ 81481 h 2118511"/>
              <a:gd name="connsiteX7" fmla="*/ 479834 w 5877852"/>
              <a:gd name="connsiteY7" fmla="*/ 144855 h 2118511"/>
              <a:gd name="connsiteX8" fmla="*/ 497941 w 5877852"/>
              <a:gd name="connsiteY8" fmla="*/ 172016 h 2118511"/>
              <a:gd name="connsiteX9" fmla="*/ 525101 w 5877852"/>
              <a:gd name="connsiteY9" fmla="*/ 181069 h 2118511"/>
              <a:gd name="connsiteX10" fmla="*/ 669957 w 5877852"/>
              <a:gd name="connsiteY10" fmla="*/ 208230 h 2118511"/>
              <a:gd name="connsiteX11" fmla="*/ 742385 w 5877852"/>
              <a:gd name="connsiteY11" fmla="*/ 226336 h 2118511"/>
              <a:gd name="connsiteX12" fmla="*/ 887240 w 5877852"/>
              <a:gd name="connsiteY12" fmla="*/ 244443 h 2118511"/>
              <a:gd name="connsiteX13" fmla="*/ 950614 w 5877852"/>
              <a:gd name="connsiteY13" fmla="*/ 289711 h 2118511"/>
              <a:gd name="connsiteX14" fmla="*/ 1077363 w 5877852"/>
              <a:gd name="connsiteY14" fmla="*/ 380245 h 2118511"/>
              <a:gd name="connsiteX15" fmla="*/ 1122630 w 5877852"/>
              <a:gd name="connsiteY15" fmla="*/ 407406 h 2118511"/>
              <a:gd name="connsiteX16" fmla="*/ 1149790 w 5877852"/>
              <a:gd name="connsiteY16" fmla="*/ 425513 h 2118511"/>
              <a:gd name="connsiteX17" fmla="*/ 1258432 w 5877852"/>
              <a:gd name="connsiteY17" fmla="*/ 434566 h 2118511"/>
              <a:gd name="connsiteX18" fmla="*/ 1457608 w 5877852"/>
              <a:gd name="connsiteY18" fmla="*/ 452673 h 2118511"/>
              <a:gd name="connsiteX19" fmla="*/ 1530036 w 5877852"/>
              <a:gd name="connsiteY19" fmla="*/ 452673 h 2118511"/>
              <a:gd name="connsiteX20" fmla="*/ 1729212 w 5877852"/>
              <a:gd name="connsiteY20" fmla="*/ 434566 h 2118511"/>
              <a:gd name="connsiteX21" fmla="*/ 1783533 w 5877852"/>
              <a:gd name="connsiteY21" fmla="*/ 416459 h 2118511"/>
              <a:gd name="connsiteX22" fmla="*/ 1810693 w 5877852"/>
              <a:gd name="connsiteY22" fmla="*/ 407406 h 2118511"/>
              <a:gd name="connsiteX23" fmla="*/ 1874068 w 5877852"/>
              <a:gd name="connsiteY23" fmla="*/ 389299 h 2118511"/>
              <a:gd name="connsiteX24" fmla="*/ 1901228 w 5877852"/>
              <a:gd name="connsiteY24" fmla="*/ 371192 h 2118511"/>
              <a:gd name="connsiteX25" fmla="*/ 1883121 w 5877852"/>
              <a:gd name="connsiteY25" fmla="*/ 208230 h 2118511"/>
              <a:gd name="connsiteX26" fmla="*/ 3422210 w 5877852"/>
              <a:gd name="connsiteY26" fmla="*/ 190123 h 2118511"/>
              <a:gd name="connsiteX27" fmla="*/ 3476531 w 5877852"/>
              <a:gd name="connsiteY27" fmla="*/ 208230 h 2118511"/>
              <a:gd name="connsiteX28" fmla="*/ 3512745 w 5877852"/>
              <a:gd name="connsiteY28" fmla="*/ 217283 h 2118511"/>
              <a:gd name="connsiteX29" fmla="*/ 3594226 w 5877852"/>
              <a:gd name="connsiteY29" fmla="*/ 253497 h 2118511"/>
              <a:gd name="connsiteX30" fmla="*/ 3630440 w 5877852"/>
              <a:gd name="connsiteY30" fmla="*/ 271604 h 2118511"/>
              <a:gd name="connsiteX31" fmla="*/ 3711921 w 5877852"/>
              <a:gd name="connsiteY31" fmla="*/ 289711 h 2118511"/>
              <a:gd name="connsiteX32" fmla="*/ 3739082 w 5877852"/>
              <a:gd name="connsiteY32" fmla="*/ 298764 h 2118511"/>
              <a:gd name="connsiteX33" fmla="*/ 4028792 w 5877852"/>
              <a:gd name="connsiteY33" fmla="*/ 316871 h 2118511"/>
              <a:gd name="connsiteX34" fmla="*/ 4092167 w 5877852"/>
              <a:gd name="connsiteY34" fmla="*/ 334978 h 2118511"/>
              <a:gd name="connsiteX35" fmla="*/ 4128381 w 5877852"/>
              <a:gd name="connsiteY35" fmla="*/ 353085 h 2118511"/>
              <a:gd name="connsiteX36" fmla="*/ 4191755 w 5877852"/>
              <a:gd name="connsiteY36" fmla="*/ 371192 h 2118511"/>
              <a:gd name="connsiteX37" fmla="*/ 4218915 w 5877852"/>
              <a:gd name="connsiteY37" fmla="*/ 380245 h 2118511"/>
              <a:gd name="connsiteX38" fmla="*/ 4273236 w 5877852"/>
              <a:gd name="connsiteY38" fmla="*/ 362138 h 2118511"/>
              <a:gd name="connsiteX39" fmla="*/ 4336610 w 5877852"/>
              <a:gd name="connsiteY39" fmla="*/ 316871 h 2118511"/>
              <a:gd name="connsiteX40" fmla="*/ 4363771 w 5877852"/>
              <a:gd name="connsiteY40" fmla="*/ 298764 h 2118511"/>
              <a:gd name="connsiteX41" fmla="*/ 4427145 w 5877852"/>
              <a:gd name="connsiteY41" fmla="*/ 244443 h 2118511"/>
              <a:gd name="connsiteX42" fmla="*/ 4508626 w 5877852"/>
              <a:gd name="connsiteY42" fmla="*/ 262550 h 2118511"/>
              <a:gd name="connsiteX43" fmla="*/ 4553893 w 5877852"/>
              <a:gd name="connsiteY43" fmla="*/ 271604 h 2118511"/>
              <a:gd name="connsiteX44" fmla="*/ 4581054 w 5877852"/>
              <a:gd name="connsiteY44" fmla="*/ 280657 h 2118511"/>
              <a:gd name="connsiteX45" fmla="*/ 4825497 w 5877852"/>
              <a:gd name="connsiteY45" fmla="*/ 307818 h 2118511"/>
              <a:gd name="connsiteX46" fmla="*/ 4861711 w 5877852"/>
              <a:gd name="connsiteY46" fmla="*/ 316871 h 2118511"/>
              <a:gd name="connsiteX47" fmla="*/ 4925086 w 5877852"/>
              <a:gd name="connsiteY47" fmla="*/ 362138 h 2118511"/>
              <a:gd name="connsiteX48" fmla="*/ 4952246 w 5877852"/>
              <a:gd name="connsiteY48" fmla="*/ 371192 h 2118511"/>
              <a:gd name="connsiteX49" fmla="*/ 5006567 w 5877852"/>
              <a:gd name="connsiteY49" fmla="*/ 407406 h 2118511"/>
              <a:gd name="connsiteX50" fmla="*/ 5088048 w 5877852"/>
              <a:gd name="connsiteY50" fmla="*/ 443620 h 2118511"/>
              <a:gd name="connsiteX51" fmla="*/ 5522614 w 5877852"/>
              <a:gd name="connsiteY51" fmla="*/ 452673 h 2118511"/>
              <a:gd name="connsiteX52" fmla="*/ 5739897 w 5877852"/>
              <a:gd name="connsiteY52" fmla="*/ 506994 h 2118511"/>
              <a:gd name="connsiteX53" fmla="*/ 5758004 w 5877852"/>
              <a:gd name="connsiteY53" fmla="*/ 624689 h 2118511"/>
              <a:gd name="connsiteX54" fmla="*/ 5767058 w 5877852"/>
              <a:gd name="connsiteY54" fmla="*/ 660903 h 2118511"/>
              <a:gd name="connsiteX55" fmla="*/ 5748951 w 5877852"/>
              <a:gd name="connsiteY55" fmla="*/ 697117 h 2118511"/>
              <a:gd name="connsiteX56" fmla="*/ 5767058 w 5877852"/>
              <a:gd name="connsiteY56" fmla="*/ 896293 h 2118511"/>
              <a:gd name="connsiteX57" fmla="*/ 5776111 w 5877852"/>
              <a:gd name="connsiteY57" fmla="*/ 995881 h 2118511"/>
              <a:gd name="connsiteX58" fmla="*/ 5794218 w 5877852"/>
              <a:gd name="connsiteY58" fmla="*/ 1068309 h 2118511"/>
              <a:gd name="connsiteX59" fmla="*/ 5803272 w 5877852"/>
              <a:gd name="connsiteY59" fmla="*/ 1258432 h 2118511"/>
              <a:gd name="connsiteX60" fmla="*/ 5821379 w 5877852"/>
              <a:gd name="connsiteY60" fmla="*/ 1466661 h 2118511"/>
              <a:gd name="connsiteX61" fmla="*/ 5767058 w 5877852"/>
              <a:gd name="connsiteY61" fmla="*/ 2091350 h 2118511"/>
              <a:gd name="connsiteX62" fmla="*/ 5730844 w 5877852"/>
              <a:gd name="connsiteY62" fmla="*/ 2100404 h 2118511"/>
              <a:gd name="connsiteX63" fmla="*/ 5649363 w 5877852"/>
              <a:gd name="connsiteY63" fmla="*/ 2109457 h 2118511"/>
              <a:gd name="connsiteX64" fmla="*/ 4626321 w 5877852"/>
              <a:gd name="connsiteY64" fmla="*/ 2118511 h 2118511"/>
              <a:gd name="connsiteX65" fmla="*/ 3693814 w 5877852"/>
              <a:gd name="connsiteY65" fmla="*/ 2109457 h 2118511"/>
              <a:gd name="connsiteX66" fmla="*/ 3567066 w 5877852"/>
              <a:gd name="connsiteY66" fmla="*/ 2100404 h 2118511"/>
              <a:gd name="connsiteX67" fmla="*/ 2842788 w 5877852"/>
              <a:gd name="connsiteY67" fmla="*/ 2109457 h 2118511"/>
              <a:gd name="connsiteX68" fmla="*/ 1367074 w 5877852"/>
              <a:gd name="connsiteY68" fmla="*/ 2091350 h 2118511"/>
              <a:gd name="connsiteX69" fmla="*/ 1240325 w 5877852"/>
              <a:gd name="connsiteY69" fmla="*/ 2082297 h 2118511"/>
              <a:gd name="connsiteX70" fmla="*/ 660903 w 5877852"/>
              <a:gd name="connsiteY70" fmla="*/ 2091350 h 2118511"/>
              <a:gd name="connsiteX71" fmla="*/ 597529 w 5877852"/>
              <a:gd name="connsiteY71" fmla="*/ 2100404 h 2118511"/>
              <a:gd name="connsiteX72" fmla="*/ 443620 w 5877852"/>
              <a:gd name="connsiteY72" fmla="*/ 2118511 h 2118511"/>
              <a:gd name="connsiteX73" fmla="*/ 235390 w 5877852"/>
              <a:gd name="connsiteY73" fmla="*/ 2100404 h 2118511"/>
              <a:gd name="connsiteX74" fmla="*/ 162963 w 5877852"/>
              <a:gd name="connsiteY74" fmla="*/ 2073243 h 2118511"/>
              <a:gd name="connsiteX75" fmla="*/ 135802 w 5877852"/>
              <a:gd name="connsiteY75" fmla="*/ 2064190 h 2118511"/>
              <a:gd name="connsiteX76" fmla="*/ 108642 w 5877852"/>
              <a:gd name="connsiteY76" fmla="*/ 2037030 h 2118511"/>
              <a:gd name="connsiteX77" fmla="*/ 99588 w 5877852"/>
              <a:gd name="connsiteY77" fmla="*/ 1973655 h 2118511"/>
              <a:gd name="connsiteX78" fmla="*/ 117695 w 5877852"/>
              <a:gd name="connsiteY78" fmla="*/ 1765426 h 2118511"/>
              <a:gd name="connsiteX79" fmla="*/ 99588 w 5877852"/>
              <a:gd name="connsiteY79" fmla="*/ 1122630 h 2118511"/>
              <a:gd name="connsiteX80" fmla="*/ 90535 w 5877852"/>
              <a:gd name="connsiteY80" fmla="*/ 1059255 h 2118511"/>
              <a:gd name="connsiteX81" fmla="*/ 81482 w 5877852"/>
              <a:gd name="connsiteY81" fmla="*/ 968721 h 2118511"/>
              <a:gd name="connsiteX82" fmla="*/ 90535 w 5877852"/>
              <a:gd name="connsiteY82" fmla="*/ 642796 h 2118511"/>
              <a:gd name="connsiteX83" fmla="*/ 108642 w 5877852"/>
              <a:gd name="connsiteY83" fmla="*/ 588475 h 2118511"/>
              <a:gd name="connsiteX84" fmla="*/ 117695 w 5877852"/>
              <a:gd name="connsiteY84" fmla="*/ 552261 h 2118511"/>
              <a:gd name="connsiteX85" fmla="*/ 135802 w 5877852"/>
              <a:gd name="connsiteY85" fmla="*/ 425513 h 2118511"/>
              <a:gd name="connsiteX86" fmla="*/ 144856 w 5877852"/>
              <a:gd name="connsiteY86" fmla="*/ 380245 h 2118511"/>
              <a:gd name="connsiteX87" fmla="*/ 153909 w 5877852"/>
              <a:gd name="connsiteY87" fmla="*/ 344032 h 2118511"/>
              <a:gd name="connsiteX88" fmla="*/ 190123 w 5877852"/>
              <a:gd name="connsiteY88" fmla="*/ 334978 h 2118511"/>
              <a:gd name="connsiteX89" fmla="*/ 470781 w 5877852"/>
              <a:gd name="connsiteY89" fmla="*/ 334978 h 2118511"/>
              <a:gd name="connsiteX90" fmla="*/ 506994 w 5877852"/>
              <a:gd name="connsiteY90" fmla="*/ 307818 h 2118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877852" h="2118511">
                <a:moveTo>
                  <a:pt x="0" y="36214"/>
                </a:moveTo>
                <a:cubicBezTo>
                  <a:pt x="18107" y="30178"/>
                  <a:pt x="35395" y="20576"/>
                  <a:pt x="54321" y="18107"/>
                </a:cubicBezTo>
                <a:cubicBezTo>
                  <a:pt x="105281" y="11460"/>
                  <a:pt x="157002" y="13151"/>
                  <a:pt x="208230" y="9053"/>
                </a:cubicBezTo>
                <a:cubicBezTo>
                  <a:pt x="232483" y="7113"/>
                  <a:pt x="256515" y="3018"/>
                  <a:pt x="280658" y="0"/>
                </a:cubicBezTo>
                <a:cubicBezTo>
                  <a:pt x="292268" y="2902"/>
                  <a:pt x="331039" y="11610"/>
                  <a:pt x="344032" y="18107"/>
                </a:cubicBezTo>
                <a:cubicBezTo>
                  <a:pt x="359771" y="25977"/>
                  <a:pt x="374210" y="36214"/>
                  <a:pt x="389299" y="45267"/>
                </a:cubicBezTo>
                <a:cubicBezTo>
                  <a:pt x="398353" y="57338"/>
                  <a:pt x="406310" y="70316"/>
                  <a:pt x="416460" y="81481"/>
                </a:cubicBezTo>
                <a:cubicBezTo>
                  <a:pt x="436556" y="103587"/>
                  <a:pt x="463263" y="119998"/>
                  <a:pt x="479834" y="144855"/>
                </a:cubicBezTo>
                <a:cubicBezTo>
                  <a:pt x="485870" y="153909"/>
                  <a:pt x="489444" y="165219"/>
                  <a:pt x="497941" y="172016"/>
                </a:cubicBezTo>
                <a:cubicBezTo>
                  <a:pt x="505393" y="177978"/>
                  <a:pt x="515763" y="179103"/>
                  <a:pt x="525101" y="181069"/>
                </a:cubicBezTo>
                <a:cubicBezTo>
                  <a:pt x="573174" y="191190"/>
                  <a:pt x="622297" y="196316"/>
                  <a:pt x="669957" y="208230"/>
                </a:cubicBezTo>
                <a:cubicBezTo>
                  <a:pt x="694100" y="214265"/>
                  <a:pt x="717692" y="223249"/>
                  <a:pt x="742385" y="226336"/>
                </a:cubicBezTo>
                <a:lnTo>
                  <a:pt x="887240" y="244443"/>
                </a:lnTo>
                <a:cubicBezTo>
                  <a:pt x="1005538" y="333168"/>
                  <a:pt x="857986" y="223548"/>
                  <a:pt x="950614" y="289711"/>
                </a:cubicBezTo>
                <a:cubicBezTo>
                  <a:pt x="966865" y="301319"/>
                  <a:pt x="1040474" y="357189"/>
                  <a:pt x="1077363" y="380245"/>
                </a:cubicBezTo>
                <a:cubicBezTo>
                  <a:pt x="1092285" y="389571"/>
                  <a:pt x="1107989" y="397645"/>
                  <a:pt x="1122630" y="407406"/>
                </a:cubicBezTo>
                <a:cubicBezTo>
                  <a:pt x="1131683" y="413442"/>
                  <a:pt x="1139120" y="423379"/>
                  <a:pt x="1149790" y="425513"/>
                </a:cubicBezTo>
                <a:cubicBezTo>
                  <a:pt x="1185424" y="432640"/>
                  <a:pt x="1222200" y="431779"/>
                  <a:pt x="1258432" y="434566"/>
                </a:cubicBezTo>
                <a:cubicBezTo>
                  <a:pt x="1426698" y="447510"/>
                  <a:pt x="1333243" y="437128"/>
                  <a:pt x="1457608" y="452673"/>
                </a:cubicBezTo>
                <a:cubicBezTo>
                  <a:pt x="1519063" y="468038"/>
                  <a:pt x="1468581" y="461452"/>
                  <a:pt x="1530036" y="452673"/>
                </a:cubicBezTo>
                <a:cubicBezTo>
                  <a:pt x="1565490" y="447608"/>
                  <a:pt x="1699668" y="437028"/>
                  <a:pt x="1729212" y="434566"/>
                </a:cubicBezTo>
                <a:lnTo>
                  <a:pt x="1783533" y="416459"/>
                </a:lnTo>
                <a:cubicBezTo>
                  <a:pt x="1792586" y="413441"/>
                  <a:pt x="1801435" y="409721"/>
                  <a:pt x="1810693" y="407406"/>
                </a:cubicBezTo>
                <a:cubicBezTo>
                  <a:pt x="1856165" y="396037"/>
                  <a:pt x="1835103" y="402287"/>
                  <a:pt x="1874068" y="389299"/>
                </a:cubicBezTo>
                <a:cubicBezTo>
                  <a:pt x="1883121" y="383263"/>
                  <a:pt x="1899878" y="381989"/>
                  <a:pt x="1901228" y="371192"/>
                </a:cubicBezTo>
                <a:cubicBezTo>
                  <a:pt x="1909512" y="304920"/>
                  <a:pt x="1897096" y="264124"/>
                  <a:pt x="1883121" y="208230"/>
                </a:cubicBezTo>
                <a:cubicBezTo>
                  <a:pt x="2266221" y="-174870"/>
                  <a:pt x="1914494" y="163977"/>
                  <a:pt x="3422210" y="190123"/>
                </a:cubicBezTo>
                <a:cubicBezTo>
                  <a:pt x="3441294" y="190454"/>
                  <a:pt x="3458014" y="203601"/>
                  <a:pt x="3476531" y="208230"/>
                </a:cubicBezTo>
                <a:lnTo>
                  <a:pt x="3512745" y="217283"/>
                </a:lnTo>
                <a:cubicBezTo>
                  <a:pt x="3580117" y="267811"/>
                  <a:pt x="3514943" y="227069"/>
                  <a:pt x="3594226" y="253497"/>
                </a:cubicBezTo>
                <a:cubicBezTo>
                  <a:pt x="3607030" y="257765"/>
                  <a:pt x="3617803" y="266865"/>
                  <a:pt x="3630440" y="271604"/>
                </a:cubicBezTo>
                <a:cubicBezTo>
                  <a:pt x="3649018" y="278571"/>
                  <a:pt x="3694725" y="285412"/>
                  <a:pt x="3711921" y="289711"/>
                </a:cubicBezTo>
                <a:cubicBezTo>
                  <a:pt x="3721179" y="292026"/>
                  <a:pt x="3729574" y="297949"/>
                  <a:pt x="3739082" y="298764"/>
                </a:cubicBezTo>
                <a:cubicBezTo>
                  <a:pt x="3835487" y="307027"/>
                  <a:pt x="3932222" y="310835"/>
                  <a:pt x="4028792" y="316871"/>
                </a:cubicBezTo>
                <a:cubicBezTo>
                  <a:pt x="4047161" y="321464"/>
                  <a:pt x="4073989" y="327188"/>
                  <a:pt x="4092167" y="334978"/>
                </a:cubicBezTo>
                <a:cubicBezTo>
                  <a:pt x="4104572" y="340294"/>
                  <a:pt x="4115976" y="347769"/>
                  <a:pt x="4128381" y="353085"/>
                </a:cubicBezTo>
                <a:cubicBezTo>
                  <a:pt x="4150082" y="362385"/>
                  <a:pt x="4168792" y="364631"/>
                  <a:pt x="4191755" y="371192"/>
                </a:cubicBezTo>
                <a:cubicBezTo>
                  <a:pt x="4200931" y="373814"/>
                  <a:pt x="4209862" y="377227"/>
                  <a:pt x="4218915" y="380245"/>
                </a:cubicBezTo>
                <a:cubicBezTo>
                  <a:pt x="4237022" y="374209"/>
                  <a:pt x="4257355" y="372725"/>
                  <a:pt x="4273236" y="362138"/>
                </a:cubicBezTo>
                <a:cubicBezTo>
                  <a:pt x="4337238" y="319472"/>
                  <a:pt x="4258011" y="373013"/>
                  <a:pt x="4336610" y="316871"/>
                </a:cubicBezTo>
                <a:cubicBezTo>
                  <a:pt x="4345464" y="310546"/>
                  <a:pt x="4355509" y="305845"/>
                  <a:pt x="4363771" y="298764"/>
                </a:cubicBezTo>
                <a:cubicBezTo>
                  <a:pt x="4440615" y="232899"/>
                  <a:pt x="4364789" y="286015"/>
                  <a:pt x="4427145" y="244443"/>
                </a:cubicBezTo>
                <a:cubicBezTo>
                  <a:pt x="4563671" y="271750"/>
                  <a:pt x="4393556" y="236979"/>
                  <a:pt x="4508626" y="262550"/>
                </a:cubicBezTo>
                <a:cubicBezTo>
                  <a:pt x="4523647" y="265888"/>
                  <a:pt x="4538965" y="267872"/>
                  <a:pt x="4553893" y="271604"/>
                </a:cubicBezTo>
                <a:cubicBezTo>
                  <a:pt x="4563151" y="273919"/>
                  <a:pt x="4571627" y="279169"/>
                  <a:pt x="4581054" y="280657"/>
                </a:cubicBezTo>
                <a:cubicBezTo>
                  <a:pt x="4671606" y="294955"/>
                  <a:pt x="4737303" y="299800"/>
                  <a:pt x="4825497" y="307818"/>
                </a:cubicBezTo>
                <a:cubicBezTo>
                  <a:pt x="4837568" y="310836"/>
                  <a:pt x="4850274" y="311970"/>
                  <a:pt x="4861711" y="316871"/>
                </a:cubicBezTo>
                <a:cubicBezTo>
                  <a:pt x="4875723" y="322876"/>
                  <a:pt x="4915812" y="356838"/>
                  <a:pt x="4925086" y="362138"/>
                </a:cubicBezTo>
                <a:cubicBezTo>
                  <a:pt x="4933372" y="366873"/>
                  <a:pt x="4943904" y="366557"/>
                  <a:pt x="4952246" y="371192"/>
                </a:cubicBezTo>
                <a:cubicBezTo>
                  <a:pt x="4971269" y="381761"/>
                  <a:pt x="4988207" y="395723"/>
                  <a:pt x="5006567" y="407406"/>
                </a:cubicBezTo>
                <a:cubicBezTo>
                  <a:pt x="5032439" y="423870"/>
                  <a:pt x="5056022" y="442388"/>
                  <a:pt x="5088048" y="443620"/>
                </a:cubicBezTo>
                <a:cubicBezTo>
                  <a:pt x="5232828" y="449188"/>
                  <a:pt x="5377759" y="449655"/>
                  <a:pt x="5522614" y="452673"/>
                </a:cubicBezTo>
                <a:cubicBezTo>
                  <a:pt x="5699842" y="468084"/>
                  <a:pt x="5721698" y="403862"/>
                  <a:pt x="5739897" y="506994"/>
                </a:cubicBezTo>
                <a:cubicBezTo>
                  <a:pt x="5746795" y="546083"/>
                  <a:pt x="5751106" y="585600"/>
                  <a:pt x="5758004" y="624689"/>
                </a:cubicBezTo>
                <a:cubicBezTo>
                  <a:pt x="5760166" y="636943"/>
                  <a:pt x="5764040" y="648832"/>
                  <a:pt x="5767058" y="660903"/>
                </a:cubicBezTo>
                <a:cubicBezTo>
                  <a:pt x="5761022" y="672974"/>
                  <a:pt x="5749593" y="683636"/>
                  <a:pt x="5748951" y="697117"/>
                </a:cubicBezTo>
                <a:cubicBezTo>
                  <a:pt x="5744355" y="793629"/>
                  <a:pt x="5752282" y="822418"/>
                  <a:pt x="5767058" y="896293"/>
                </a:cubicBezTo>
                <a:cubicBezTo>
                  <a:pt x="5770076" y="929489"/>
                  <a:pt x="5770912" y="962956"/>
                  <a:pt x="5776111" y="995881"/>
                </a:cubicBezTo>
                <a:cubicBezTo>
                  <a:pt x="5779992" y="1020462"/>
                  <a:pt x="5794218" y="1068309"/>
                  <a:pt x="5794218" y="1068309"/>
                </a:cubicBezTo>
                <a:cubicBezTo>
                  <a:pt x="5797236" y="1131683"/>
                  <a:pt x="5799546" y="1195095"/>
                  <a:pt x="5803272" y="1258432"/>
                </a:cubicBezTo>
                <a:cubicBezTo>
                  <a:pt x="5808150" y="1341365"/>
                  <a:pt x="5813420" y="1387077"/>
                  <a:pt x="5821379" y="1466661"/>
                </a:cubicBezTo>
                <a:cubicBezTo>
                  <a:pt x="5815150" y="1675327"/>
                  <a:pt x="5983381" y="2010227"/>
                  <a:pt x="5767058" y="2091350"/>
                </a:cubicBezTo>
                <a:cubicBezTo>
                  <a:pt x="5755407" y="2095719"/>
                  <a:pt x="5743142" y="2098512"/>
                  <a:pt x="5730844" y="2100404"/>
                </a:cubicBezTo>
                <a:cubicBezTo>
                  <a:pt x="5703834" y="2104559"/>
                  <a:pt x="5676687" y="2109009"/>
                  <a:pt x="5649363" y="2109457"/>
                </a:cubicBezTo>
                <a:lnTo>
                  <a:pt x="4626321" y="2118511"/>
                </a:lnTo>
                <a:lnTo>
                  <a:pt x="3693814" y="2109457"/>
                </a:lnTo>
                <a:cubicBezTo>
                  <a:pt x="3651463" y="2108733"/>
                  <a:pt x="3609423" y="2100404"/>
                  <a:pt x="3567066" y="2100404"/>
                </a:cubicBezTo>
                <a:cubicBezTo>
                  <a:pt x="3325621" y="2100404"/>
                  <a:pt x="3084214" y="2106439"/>
                  <a:pt x="2842788" y="2109457"/>
                </a:cubicBezTo>
                <a:lnTo>
                  <a:pt x="1367074" y="2091350"/>
                </a:lnTo>
                <a:cubicBezTo>
                  <a:pt x="1324767" y="2089286"/>
                  <a:pt x="1282575" y="2085315"/>
                  <a:pt x="1240325" y="2082297"/>
                </a:cubicBezTo>
                <a:lnTo>
                  <a:pt x="660903" y="2091350"/>
                </a:lnTo>
                <a:cubicBezTo>
                  <a:pt x="639572" y="2091951"/>
                  <a:pt x="618681" y="2097584"/>
                  <a:pt x="597529" y="2100404"/>
                </a:cubicBezTo>
                <a:cubicBezTo>
                  <a:pt x="535357" y="2108694"/>
                  <a:pt x="507306" y="2111434"/>
                  <a:pt x="443620" y="2118511"/>
                </a:cubicBezTo>
                <a:cubicBezTo>
                  <a:pt x="374210" y="2112475"/>
                  <a:pt x="304173" y="2111498"/>
                  <a:pt x="235390" y="2100404"/>
                </a:cubicBezTo>
                <a:cubicBezTo>
                  <a:pt x="209935" y="2096298"/>
                  <a:pt x="187195" y="2082055"/>
                  <a:pt x="162963" y="2073243"/>
                </a:cubicBezTo>
                <a:cubicBezTo>
                  <a:pt x="153994" y="2069982"/>
                  <a:pt x="144856" y="2067208"/>
                  <a:pt x="135802" y="2064190"/>
                </a:cubicBezTo>
                <a:cubicBezTo>
                  <a:pt x="126749" y="2055137"/>
                  <a:pt x="113397" y="2048918"/>
                  <a:pt x="108642" y="2037030"/>
                </a:cubicBezTo>
                <a:cubicBezTo>
                  <a:pt x="100717" y="2017217"/>
                  <a:pt x="99588" y="1994994"/>
                  <a:pt x="99588" y="1973655"/>
                </a:cubicBezTo>
                <a:cubicBezTo>
                  <a:pt x="99588" y="1828047"/>
                  <a:pt x="96820" y="1848928"/>
                  <a:pt x="117695" y="1765426"/>
                </a:cubicBezTo>
                <a:cubicBezTo>
                  <a:pt x="115633" y="1680899"/>
                  <a:pt x="106032" y="1241845"/>
                  <a:pt x="99588" y="1122630"/>
                </a:cubicBezTo>
                <a:cubicBezTo>
                  <a:pt x="98436" y="1101322"/>
                  <a:pt x="93028" y="1080448"/>
                  <a:pt x="90535" y="1059255"/>
                </a:cubicBezTo>
                <a:cubicBezTo>
                  <a:pt x="86992" y="1029134"/>
                  <a:pt x="84500" y="998899"/>
                  <a:pt x="81482" y="968721"/>
                </a:cubicBezTo>
                <a:cubicBezTo>
                  <a:pt x="84500" y="860079"/>
                  <a:pt x="82792" y="751203"/>
                  <a:pt x="90535" y="642796"/>
                </a:cubicBezTo>
                <a:cubicBezTo>
                  <a:pt x="91895" y="623758"/>
                  <a:pt x="103158" y="606757"/>
                  <a:pt x="108642" y="588475"/>
                </a:cubicBezTo>
                <a:cubicBezTo>
                  <a:pt x="112217" y="576557"/>
                  <a:pt x="115649" y="564535"/>
                  <a:pt x="117695" y="552261"/>
                </a:cubicBezTo>
                <a:cubicBezTo>
                  <a:pt x="124711" y="510163"/>
                  <a:pt x="127432" y="467362"/>
                  <a:pt x="135802" y="425513"/>
                </a:cubicBezTo>
                <a:cubicBezTo>
                  <a:pt x="138820" y="410424"/>
                  <a:pt x="141518" y="395267"/>
                  <a:pt x="144856" y="380245"/>
                </a:cubicBezTo>
                <a:cubicBezTo>
                  <a:pt x="147555" y="368099"/>
                  <a:pt x="145111" y="352830"/>
                  <a:pt x="153909" y="344032"/>
                </a:cubicBezTo>
                <a:cubicBezTo>
                  <a:pt x="162707" y="335234"/>
                  <a:pt x="178052" y="337996"/>
                  <a:pt x="190123" y="334978"/>
                </a:cubicBezTo>
                <a:cubicBezTo>
                  <a:pt x="404765" y="356442"/>
                  <a:pt x="311513" y="363936"/>
                  <a:pt x="470781" y="334978"/>
                </a:cubicBezTo>
                <a:cubicBezTo>
                  <a:pt x="501492" y="314504"/>
                  <a:pt x="490247" y="324565"/>
                  <a:pt x="506994" y="30781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98" name="任意多边形: 形状 10"/>
          <p:cNvSpPr/>
          <p:nvPr/>
        </p:nvSpPr>
        <p:spPr>
          <a:xfrm>
            <a:off x="7559643" y="3440317"/>
            <a:ext cx="3114392" cy="1169564"/>
          </a:xfrm>
          <a:custGeom>
            <a:avLst/>
            <a:gdLst>
              <a:gd name="connsiteX0" fmla="*/ 0 w 3114392"/>
              <a:gd name="connsiteY0" fmla="*/ 0 h 1169564"/>
              <a:gd name="connsiteX1" fmla="*/ 108642 w 3114392"/>
              <a:gd name="connsiteY1" fmla="*/ 108642 h 1169564"/>
              <a:gd name="connsiteX2" fmla="*/ 153909 w 3114392"/>
              <a:gd name="connsiteY2" fmla="*/ 153909 h 1169564"/>
              <a:gd name="connsiteX3" fmla="*/ 208230 w 3114392"/>
              <a:gd name="connsiteY3" fmla="*/ 199177 h 1169564"/>
              <a:gd name="connsiteX4" fmla="*/ 199176 w 3114392"/>
              <a:gd name="connsiteY4" fmla="*/ 280658 h 1169564"/>
              <a:gd name="connsiteX5" fmla="*/ 217283 w 3114392"/>
              <a:gd name="connsiteY5" fmla="*/ 461727 h 1169564"/>
              <a:gd name="connsiteX6" fmla="*/ 226337 w 3114392"/>
              <a:gd name="connsiteY6" fmla="*/ 506994 h 1169564"/>
              <a:gd name="connsiteX7" fmla="*/ 235390 w 3114392"/>
              <a:gd name="connsiteY7" fmla="*/ 588476 h 1169564"/>
              <a:gd name="connsiteX8" fmla="*/ 253497 w 3114392"/>
              <a:gd name="connsiteY8" fmla="*/ 769545 h 1169564"/>
              <a:gd name="connsiteX9" fmla="*/ 244444 w 3114392"/>
              <a:gd name="connsiteY9" fmla="*/ 977775 h 1169564"/>
              <a:gd name="connsiteX10" fmla="*/ 823865 w 3114392"/>
              <a:gd name="connsiteY10" fmla="*/ 1122630 h 1169564"/>
              <a:gd name="connsiteX11" fmla="*/ 1466661 w 3114392"/>
              <a:gd name="connsiteY11" fmla="*/ 1122630 h 1169564"/>
              <a:gd name="connsiteX12" fmla="*/ 1502875 w 3114392"/>
              <a:gd name="connsiteY12" fmla="*/ 1113577 h 1169564"/>
              <a:gd name="connsiteX13" fmla="*/ 1520982 w 3114392"/>
              <a:gd name="connsiteY13" fmla="*/ 1086416 h 1169564"/>
              <a:gd name="connsiteX14" fmla="*/ 1539089 w 3114392"/>
              <a:gd name="connsiteY14" fmla="*/ 986828 h 1169564"/>
              <a:gd name="connsiteX15" fmla="*/ 1548143 w 3114392"/>
              <a:gd name="connsiteY15" fmla="*/ 769545 h 1169564"/>
              <a:gd name="connsiteX16" fmla="*/ 1656784 w 3114392"/>
              <a:gd name="connsiteY16" fmla="*/ 760491 h 1169564"/>
              <a:gd name="connsiteX17" fmla="*/ 1910281 w 3114392"/>
              <a:gd name="connsiteY17" fmla="*/ 742384 h 1169564"/>
              <a:gd name="connsiteX18" fmla="*/ 1919335 w 3114392"/>
              <a:gd name="connsiteY18" fmla="*/ 588476 h 1169564"/>
              <a:gd name="connsiteX19" fmla="*/ 1955549 w 3114392"/>
              <a:gd name="connsiteY19" fmla="*/ 506994 h 1169564"/>
              <a:gd name="connsiteX20" fmla="*/ 2372008 w 3114392"/>
              <a:gd name="connsiteY20" fmla="*/ 497941 h 1169564"/>
              <a:gd name="connsiteX21" fmla="*/ 2408222 w 3114392"/>
              <a:gd name="connsiteY21" fmla="*/ 488887 h 1169564"/>
              <a:gd name="connsiteX22" fmla="*/ 2462543 w 3114392"/>
              <a:gd name="connsiteY22" fmla="*/ 479834 h 1169564"/>
              <a:gd name="connsiteX23" fmla="*/ 2507810 w 3114392"/>
              <a:gd name="connsiteY23" fmla="*/ 461727 h 1169564"/>
              <a:gd name="connsiteX24" fmla="*/ 2544024 w 3114392"/>
              <a:gd name="connsiteY24" fmla="*/ 452674 h 1169564"/>
              <a:gd name="connsiteX25" fmla="*/ 2616452 w 3114392"/>
              <a:gd name="connsiteY25" fmla="*/ 389299 h 1169564"/>
              <a:gd name="connsiteX26" fmla="*/ 2643612 w 3114392"/>
              <a:gd name="connsiteY26" fmla="*/ 362139 h 1169564"/>
              <a:gd name="connsiteX27" fmla="*/ 2670772 w 3114392"/>
              <a:gd name="connsiteY27" fmla="*/ 344032 h 1169564"/>
              <a:gd name="connsiteX28" fmla="*/ 2697933 w 3114392"/>
              <a:gd name="connsiteY28" fmla="*/ 316872 h 1169564"/>
              <a:gd name="connsiteX29" fmla="*/ 2734147 w 3114392"/>
              <a:gd name="connsiteY29" fmla="*/ 289711 h 1169564"/>
              <a:gd name="connsiteX30" fmla="*/ 2797521 w 3114392"/>
              <a:gd name="connsiteY30" fmla="*/ 226337 h 1169564"/>
              <a:gd name="connsiteX31" fmla="*/ 2824681 w 3114392"/>
              <a:gd name="connsiteY31" fmla="*/ 199177 h 1169564"/>
              <a:gd name="connsiteX32" fmla="*/ 2869949 w 3114392"/>
              <a:gd name="connsiteY32" fmla="*/ 181070 h 1169564"/>
              <a:gd name="connsiteX33" fmla="*/ 2996697 w 3114392"/>
              <a:gd name="connsiteY33" fmla="*/ 126749 h 1169564"/>
              <a:gd name="connsiteX34" fmla="*/ 3087232 w 3114392"/>
              <a:gd name="connsiteY34" fmla="*/ 81481 h 1169564"/>
              <a:gd name="connsiteX35" fmla="*/ 3114392 w 3114392"/>
              <a:gd name="connsiteY35" fmla="*/ 63375 h 116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14392" h="1169564">
                <a:moveTo>
                  <a:pt x="0" y="0"/>
                </a:moveTo>
                <a:lnTo>
                  <a:pt x="108642" y="108642"/>
                </a:lnTo>
                <a:cubicBezTo>
                  <a:pt x="123731" y="123731"/>
                  <a:pt x="136154" y="142072"/>
                  <a:pt x="153909" y="153909"/>
                </a:cubicBezTo>
                <a:cubicBezTo>
                  <a:pt x="191722" y="179118"/>
                  <a:pt x="173375" y="164322"/>
                  <a:pt x="208230" y="199177"/>
                </a:cubicBezTo>
                <a:cubicBezTo>
                  <a:pt x="205212" y="226337"/>
                  <a:pt x="199176" y="253331"/>
                  <a:pt x="199176" y="280658"/>
                </a:cubicBezTo>
                <a:cubicBezTo>
                  <a:pt x="199176" y="328522"/>
                  <a:pt x="208464" y="408811"/>
                  <a:pt x="217283" y="461727"/>
                </a:cubicBezTo>
                <a:cubicBezTo>
                  <a:pt x="219813" y="476905"/>
                  <a:pt x="224161" y="491761"/>
                  <a:pt x="226337" y="506994"/>
                </a:cubicBezTo>
                <a:cubicBezTo>
                  <a:pt x="230202" y="534047"/>
                  <a:pt x="232000" y="561359"/>
                  <a:pt x="235390" y="588476"/>
                </a:cubicBezTo>
                <a:cubicBezTo>
                  <a:pt x="252934" y="728825"/>
                  <a:pt x="237415" y="560463"/>
                  <a:pt x="253497" y="769545"/>
                </a:cubicBezTo>
                <a:cubicBezTo>
                  <a:pt x="250479" y="838955"/>
                  <a:pt x="244444" y="908299"/>
                  <a:pt x="244444" y="977775"/>
                </a:cubicBezTo>
                <a:cubicBezTo>
                  <a:pt x="244444" y="1302958"/>
                  <a:pt x="299087" y="1114301"/>
                  <a:pt x="823865" y="1122630"/>
                </a:cubicBezTo>
                <a:cubicBezTo>
                  <a:pt x="1087048" y="1148947"/>
                  <a:pt x="948121" y="1138584"/>
                  <a:pt x="1466661" y="1122630"/>
                </a:cubicBezTo>
                <a:cubicBezTo>
                  <a:pt x="1479098" y="1122247"/>
                  <a:pt x="1490804" y="1116595"/>
                  <a:pt x="1502875" y="1113577"/>
                </a:cubicBezTo>
                <a:cubicBezTo>
                  <a:pt x="1508911" y="1104523"/>
                  <a:pt x="1516116" y="1096148"/>
                  <a:pt x="1520982" y="1086416"/>
                </a:cubicBezTo>
                <a:cubicBezTo>
                  <a:pt x="1534940" y="1058501"/>
                  <a:pt x="1535967" y="1011803"/>
                  <a:pt x="1539089" y="986828"/>
                </a:cubicBezTo>
                <a:cubicBezTo>
                  <a:pt x="1542107" y="914400"/>
                  <a:pt x="1514699" y="833860"/>
                  <a:pt x="1548143" y="769545"/>
                </a:cubicBezTo>
                <a:cubicBezTo>
                  <a:pt x="1564908" y="737304"/>
                  <a:pt x="1620644" y="764295"/>
                  <a:pt x="1656784" y="760491"/>
                </a:cubicBezTo>
                <a:cubicBezTo>
                  <a:pt x="1865244" y="738548"/>
                  <a:pt x="1454221" y="764103"/>
                  <a:pt x="1910281" y="742384"/>
                </a:cubicBezTo>
                <a:cubicBezTo>
                  <a:pt x="1913299" y="691081"/>
                  <a:pt x="1914463" y="639636"/>
                  <a:pt x="1919335" y="588476"/>
                </a:cubicBezTo>
                <a:cubicBezTo>
                  <a:pt x="1920781" y="573292"/>
                  <a:pt x="1938780" y="509047"/>
                  <a:pt x="1955549" y="506994"/>
                </a:cubicBezTo>
                <a:cubicBezTo>
                  <a:pt x="2093372" y="490118"/>
                  <a:pt x="2233188" y="500959"/>
                  <a:pt x="2372008" y="497941"/>
                </a:cubicBezTo>
                <a:cubicBezTo>
                  <a:pt x="2384079" y="494923"/>
                  <a:pt x="2396021" y="491327"/>
                  <a:pt x="2408222" y="488887"/>
                </a:cubicBezTo>
                <a:cubicBezTo>
                  <a:pt x="2426222" y="485287"/>
                  <a:pt x="2444833" y="484664"/>
                  <a:pt x="2462543" y="479834"/>
                </a:cubicBezTo>
                <a:cubicBezTo>
                  <a:pt x="2478222" y="475558"/>
                  <a:pt x="2492393" y="466866"/>
                  <a:pt x="2507810" y="461727"/>
                </a:cubicBezTo>
                <a:cubicBezTo>
                  <a:pt x="2519614" y="457792"/>
                  <a:pt x="2531953" y="455692"/>
                  <a:pt x="2544024" y="452674"/>
                </a:cubicBezTo>
                <a:cubicBezTo>
                  <a:pt x="2594575" y="385271"/>
                  <a:pt x="2543279" y="444179"/>
                  <a:pt x="2616452" y="389299"/>
                </a:cubicBezTo>
                <a:cubicBezTo>
                  <a:pt x="2626695" y="381617"/>
                  <a:pt x="2633776" y="370336"/>
                  <a:pt x="2643612" y="362139"/>
                </a:cubicBezTo>
                <a:cubicBezTo>
                  <a:pt x="2651971" y="355173"/>
                  <a:pt x="2662413" y="350998"/>
                  <a:pt x="2670772" y="344032"/>
                </a:cubicBezTo>
                <a:cubicBezTo>
                  <a:pt x="2680608" y="335835"/>
                  <a:pt x="2688212" y="325204"/>
                  <a:pt x="2697933" y="316872"/>
                </a:cubicBezTo>
                <a:cubicBezTo>
                  <a:pt x="2709390" y="307052"/>
                  <a:pt x="2722982" y="299861"/>
                  <a:pt x="2734147" y="289711"/>
                </a:cubicBezTo>
                <a:cubicBezTo>
                  <a:pt x="2756253" y="269615"/>
                  <a:pt x="2776396" y="247462"/>
                  <a:pt x="2797521" y="226337"/>
                </a:cubicBezTo>
                <a:cubicBezTo>
                  <a:pt x="2806574" y="217284"/>
                  <a:pt x="2812793" y="203932"/>
                  <a:pt x="2824681" y="199177"/>
                </a:cubicBezTo>
                <a:cubicBezTo>
                  <a:pt x="2839770" y="193141"/>
                  <a:pt x="2854971" y="187377"/>
                  <a:pt x="2869949" y="181070"/>
                </a:cubicBezTo>
                <a:cubicBezTo>
                  <a:pt x="2912313" y="163233"/>
                  <a:pt x="2955584" y="147306"/>
                  <a:pt x="2996697" y="126749"/>
                </a:cubicBezTo>
                <a:cubicBezTo>
                  <a:pt x="3026875" y="111660"/>
                  <a:pt x="3059158" y="100196"/>
                  <a:pt x="3087232" y="81481"/>
                </a:cubicBezTo>
                <a:lnTo>
                  <a:pt x="3114392" y="63375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99" name="任意多边形: 形状 11"/>
          <p:cNvSpPr/>
          <p:nvPr/>
        </p:nvSpPr>
        <p:spPr>
          <a:xfrm>
            <a:off x="6102036" y="3648547"/>
            <a:ext cx="3584627" cy="1385180"/>
          </a:xfrm>
          <a:custGeom>
            <a:avLst/>
            <a:gdLst>
              <a:gd name="connsiteX0" fmla="*/ 3132499 w 3584627"/>
              <a:gd name="connsiteY0" fmla="*/ 0 h 1385180"/>
              <a:gd name="connsiteX1" fmla="*/ 3177766 w 3584627"/>
              <a:gd name="connsiteY1" fmla="*/ 9053 h 1385180"/>
              <a:gd name="connsiteX2" fmla="*/ 3503691 w 3584627"/>
              <a:gd name="connsiteY2" fmla="*/ 27160 h 1385180"/>
              <a:gd name="connsiteX3" fmla="*/ 3539905 w 3584627"/>
              <a:gd name="connsiteY3" fmla="*/ 36213 h 1385180"/>
              <a:gd name="connsiteX4" fmla="*/ 3521798 w 3584627"/>
              <a:gd name="connsiteY4" fmla="*/ 1385180 h 1385180"/>
              <a:gd name="connsiteX5" fmla="*/ 3322621 w 3584627"/>
              <a:gd name="connsiteY5" fmla="*/ 1376126 h 1385180"/>
              <a:gd name="connsiteX6" fmla="*/ 3259247 w 3584627"/>
              <a:gd name="connsiteY6" fmla="*/ 1367073 h 1385180"/>
              <a:gd name="connsiteX7" fmla="*/ 3232087 w 3584627"/>
              <a:gd name="connsiteY7" fmla="*/ 1358019 h 1385180"/>
              <a:gd name="connsiteX8" fmla="*/ 3051017 w 3584627"/>
              <a:gd name="connsiteY8" fmla="*/ 1348966 h 1385180"/>
              <a:gd name="connsiteX9" fmla="*/ 2634558 w 3584627"/>
              <a:gd name="connsiteY9" fmla="*/ 1367073 h 1385180"/>
              <a:gd name="connsiteX10" fmla="*/ 2589291 w 3584627"/>
              <a:gd name="connsiteY10" fmla="*/ 1376126 h 1385180"/>
              <a:gd name="connsiteX11" fmla="*/ 1520982 w 3584627"/>
              <a:gd name="connsiteY11" fmla="*/ 1358019 h 1385180"/>
              <a:gd name="connsiteX12" fmla="*/ 1276538 w 3584627"/>
              <a:gd name="connsiteY12" fmla="*/ 1348966 h 1385180"/>
              <a:gd name="connsiteX13" fmla="*/ 968720 w 3584627"/>
              <a:gd name="connsiteY13" fmla="*/ 1339912 h 1385180"/>
              <a:gd name="connsiteX14" fmla="*/ 796705 w 3584627"/>
              <a:gd name="connsiteY14" fmla="*/ 1321805 h 1385180"/>
              <a:gd name="connsiteX15" fmla="*/ 742384 w 3584627"/>
              <a:gd name="connsiteY15" fmla="*/ 1312752 h 1385180"/>
              <a:gd name="connsiteX16" fmla="*/ 579421 w 3584627"/>
              <a:gd name="connsiteY16" fmla="*/ 1303699 h 1385180"/>
              <a:gd name="connsiteX17" fmla="*/ 380245 w 3584627"/>
              <a:gd name="connsiteY17" fmla="*/ 1312752 h 1385180"/>
              <a:gd name="connsiteX18" fmla="*/ 316871 w 3584627"/>
              <a:gd name="connsiteY18" fmla="*/ 1330859 h 1385180"/>
              <a:gd name="connsiteX19" fmla="*/ 235390 w 3584627"/>
              <a:gd name="connsiteY19" fmla="*/ 1339912 h 1385180"/>
              <a:gd name="connsiteX20" fmla="*/ 144855 w 3584627"/>
              <a:gd name="connsiteY20" fmla="*/ 1358019 h 1385180"/>
              <a:gd name="connsiteX21" fmla="*/ 18107 w 3584627"/>
              <a:gd name="connsiteY21" fmla="*/ 1312752 h 1385180"/>
              <a:gd name="connsiteX22" fmla="*/ 9053 w 3584627"/>
              <a:gd name="connsiteY22" fmla="*/ 1240324 h 1385180"/>
              <a:gd name="connsiteX23" fmla="*/ 0 w 3584627"/>
              <a:gd name="connsiteY23" fmla="*/ 1176950 h 1385180"/>
              <a:gd name="connsiteX24" fmla="*/ 9053 w 3584627"/>
              <a:gd name="connsiteY24" fmla="*/ 914400 h 1385180"/>
              <a:gd name="connsiteX25" fmla="*/ 18107 w 3584627"/>
              <a:gd name="connsiteY25" fmla="*/ 851025 h 1385180"/>
              <a:gd name="connsiteX26" fmla="*/ 36214 w 3584627"/>
              <a:gd name="connsiteY26" fmla="*/ 642796 h 1385180"/>
              <a:gd name="connsiteX27" fmla="*/ 27160 w 3584627"/>
              <a:gd name="connsiteY27" fmla="*/ 543207 h 1385180"/>
              <a:gd name="connsiteX28" fmla="*/ 18107 w 3584627"/>
              <a:gd name="connsiteY28" fmla="*/ 407405 h 1385180"/>
              <a:gd name="connsiteX29" fmla="*/ 9053 w 3584627"/>
              <a:gd name="connsiteY29" fmla="*/ 325924 h 1385180"/>
              <a:gd name="connsiteX30" fmla="*/ 90534 w 3584627"/>
              <a:gd name="connsiteY30" fmla="*/ 199176 h 138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84627" h="1385180">
                <a:moveTo>
                  <a:pt x="3132499" y="0"/>
                </a:moveTo>
                <a:cubicBezTo>
                  <a:pt x="3147588" y="3018"/>
                  <a:pt x="3162533" y="6877"/>
                  <a:pt x="3177766" y="9053"/>
                </a:cubicBezTo>
                <a:cubicBezTo>
                  <a:pt x="3291528" y="25304"/>
                  <a:pt x="3377418" y="22483"/>
                  <a:pt x="3503691" y="27160"/>
                </a:cubicBezTo>
                <a:cubicBezTo>
                  <a:pt x="3515762" y="30178"/>
                  <a:pt x="3539649" y="23773"/>
                  <a:pt x="3539905" y="36213"/>
                </a:cubicBezTo>
                <a:cubicBezTo>
                  <a:pt x="3564372" y="1226973"/>
                  <a:pt x="3636022" y="928258"/>
                  <a:pt x="3521798" y="1385180"/>
                </a:cubicBezTo>
                <a:cubicBezTo>
                  <a:pt x="3455406" y="1382162"/>
                  <a:pt x="3388924" y="1380699"/>
                  <a:pt x="3322621" y="1376126"/>
                </a:cubicBezTo>
                <a:cubicBezTo>
                  <a:pt x="3301332" y="1374658"/>
                  <a:pt x="3280172" y="1371258"/>
                  <a:pt x="3259247" y="1367073"/>
                </a:cubicBezTo>
                <a:cubicBezTo>
                  <a:pt x="3249889" y="1365201"/>
                  <a:pt x="3241594" y="1358846"/>
                  <a:pt x="3232087" y="1358019"/>
                </a:cubicBezTo>
                <a:cubicBezTo>
                  <a:pt x="3171882" y="1352784"/>
                  <a:pt x="3111374" y="1351984"/>
                  <a:pt x="3051017" y="1348966"/>
                </a:cubicBezTo>
                <a:cubicBezTo>
                  <a:pt x="2881257" y="1353433"/>
                  <a:pt x="2778697" y="1344898"/>
                  <a:pt x="2634558" y="1367073"/>
                </a:cubicBezTo>
                <a:cubicBezTo>
                  <a:pt x="2619349" y="1369413"/>
                  <a:pt x="2604380" y="1373108"/>
                  <a:pt x="2589291" y="1376126"/>
                </a:cubicBezTo>
                <a:lnTo>
                  <a:pt x="1520982" y="1358019"/>
                </a:lnTo>
                <a:cubicBezTo>
                  <a:pt x="1439469" y="1356031"/>
                  <a:pt x="1358031" y="1351638"/>
                  <a:pt x="1276538" y="1348966"/>
                </a:cubicBezTo>
                <a:lnTo>
                  <a:pt x="968720" y="1339912"/>
                </a:lnTo>
                <a:cubicBezTo>
                  <a:pt x="894561" y="1333171"/>
                  <a:pt x="865960" y="1331699"/>
                  <a:pt x="796705" y="1321805"/>
                </a:cubicBezTo>
                <a:cubicBezTo>
                  <a:pt x="778533" y="1319209"/>
                  <a:pt x="760677" y="1314276"/>
                  <a:pt x="742384" y="1312752"/>
                </a:cubicBezTo>
                <a:cubicBezTo>
                  <a:pt x="688167" y="1308234"/>
                  <a:pt x="633742" y="1306717"/>
                  <a:pt x="579421" y="1303699"/>
                </a:cubicBezTo>
                <a:cubicBezTo>
                  <a:pt x="513029" y="1306717"/>
                  <a:pt x="446510" y="1307655"/>
                  <a:pt x="380245" y="1312752"/>
                </a:cubicBezTo>
                <a:cubicBezTo>
                  <a:pt x="328102" y="1316763"/>
                  <a:pt x="360951" y="1323512"/>
                  <a:pt x="316871" y="1330859"/>
                </a:cubicBezTo>
                <a:cubicBezTo>
                  <a:pt x="289915" y="1335352"/>
                  <a:pt x="262478" y="1336300"/>
                  <a:pt x="235390" y="1339912"/>
                </a:cubicBezTo>
                <a:cubicBezTo>
                  <a:pt x="187830" y="1346253"/>
                  <a:pt x="185976" y="1347739"/>
                  <a:pt x="144855" y="1358019"/>
                </a:cubicBezTo>
                <a:cubicBezTo>
                  <a:pt x="102606" y="1342930"/>
                  <a:pt x="52009" y="1342134"/>
                  <a:pt x="18107" y="1312752"/>
                </a:cubicBezTo>
                <a:cubicBezTo>
                  <a:pt x="-279" y="1296817"/>
                  <a:pt x="12269" y="1264441"/>
                  <a:pt x="9053" y="1240324"/>
                </a:cubicBezTo>
                <a:cubicBezTo>
                  <a:pt x="6233" y="1219172"/>
                  <a:pt x="3018" y="1198075"/>
                  <a:pt x="0" y="1176950"/>
                </a:cubicBezTo>
                <a:cubicBezTo>
                  <a:pt x="3018" y="1089433"/>
                  <a:pt x="4196" y="1001834"/>
                  <a:pt x="9053" y="914400"/>
                </a:cubicBezTo>
                <a:cubicBezTo>
                  <a:pt x="10237" y="893093"/>
                  <a:pt x="16470" y="872302"/>
                  <a:pt x="18107" y="851025"/>
                </a:cubicBezTo>
                <a:cubicBezTo>
                  <a:pt x="34286" y="640697"/>
                  <a:pt x="11830" y="740322"/>
                  <a:pt x="36214" y="642796"/>
                </a:cubicBezTo>
                <a:cubicBezTo>
                  <a:pt x="33196" y="609600"/>
                  <a:pt x="29717" y="576442"/>
                  <a:pt x="27160" y="543207"/>
                </a:cubicBezTo>
                <a:cubicBezTo>
                  <a:pt x="23680" y="497973"/>
                  <a:pt x="21875" y="452616"/>
                  <a:pt x="18107" y="407405"/>
                </a:cubicBezTo>
                <a:cubicBezTo>
                  <a:pt x="15838" y="380172"/>
                  <a:pt x="12071" y="353084"/>
                  <a:pt x="9053" y="325924"/>
                </a:cubicBezTo>
                <a:cubicBezTo>
                  <a:pt x="40008" y="181471"/>
                  <a:pt x="-6995" y="199176"/>
                  <a:pt x="90534" y="199176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文本框 3"/>
          <p:cNvSpPr txBox="1"/>
          <p:nvPr/>
        </p:nvSpPr>
        <p:spPr>
          <a:xfrm>
            <a:off x="769544" y="534155"/>
            <a:ext cx="1639312" cy="4343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000" lang="en-US"/>
              <a:t>Homework 1</a:t>
            </a:r>
            <a:endParaRPr altLang="en-US" b="1" dirty="0" sz="2000" lang="zh-CN"/>
          </a:p>
        </p:txBody>
      </p:sp>
      <p:pic>
        <p:nvPicPr>
          <p:cNvPr id="2097154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9544" y="983022"/>
            <a:ext cx="9017252" cy="1073649"/>
          </a:xfrm>
          <a:prstGeom prst="rect"/>
        </p:spPr>
      </p:pic>
      <p:sp>
        <p:nvSpPr>
          <p:cNvPr id="1048593" name="文本框 8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466661" y="2958407"/>
            <a:ext cx="6791924" cy="527388"/>
          </a:xfrm>
          <a:prstGeom prst="rect"/>
          <a:blipFill>
            <a:blip xmlns:r="http://schemas.openxmlformats.org/officeDocument/2006/relationships" r:embed="rId2"/>
            <a:stretch>
              <a:fillRect l="-2154" b="-4598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594" name="文本框 9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466661" y="3725500"/>
            <a:ext cx="3424655" cy="555793"/>
          </a:xfrm>
          <a:prstGeom prst="rect"/>
          <a:blipFill>
            <a:blip xmlns:r="http://schemas.openxmlformats.org/officeDocument/2006/relationships" r:embed="rId3"/>
            <a:stretch>
              <a:fillRect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595" name="文本框 10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484890" y="3725499"/>
            <a:ext cx="3391057" cy="525978"/>
          </a:xfrm>
          <a:prstGeom prst="rect"/>
          <a:blipFill>
            <a:blip xmlns:r="http://schemas.openxmlformats.org/officeDocument/2006/relationships" r:embed="rId4"/>
            <a:stretch>
              <a:fillRect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pic>
        <p:nvPicPr>
          <p:cNvPr id="2097155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739488" y="2019254"/>
            <a:ext cx="8830025" cy="909077"/>
          </a:xfrm>
          <a:prstGeom prst="rect"/>
        </p:spPr>
      </p:pic>
      <p:sp>
        <p:nvSpPr>
          <p:cNvPr id="1048596" name="文本框 4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484890" y="4576527"/>
            <a:ext cx="1816972" cy="276999"/>
          </a:xfrm>
          <a:prstGeom prst="rect"/>
          <a:blipFill>
            <a:blip xmlns:r="http://schemas.openxmlformats.org/officeDocument/2006/relationships" r:embed="rId6"/>
            <a:stretch>
              <a:fillRect l="-1678" t="-4444" r="-336" b="-6667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文本框 3"/>
          <p:cNvSpPr txBox="1"/>
          <p:nvPr/>
        </p:nvSpPr>
        <p:spPr>
          <a:xfrm>
            <a:off x="769544" y="534155"/>
            <a:ext cx="1681871" cy="40011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000" lang="en-US"/>
              <a:t>Homework 3</a:t>
            </a:r>
            <a:endParaRPr altLang="en-US" b="1" dirty="0" sz="2000" lang="zh-CN"/>
          </a:p>
        </p:txBody>
      </p:sp>
      <p:sp>
        <p:nvSpPr>
          <p:cNvPr id="1048701" name="文本框 1"/>
          <p:cNvSpPr txBox="1"/>
          <p:nvPr/>
        </p:nvSpPr>
        <p:spPr>
          <a:xfrm>
            <a:off x="794630" y="1149790"/>
            <a:ext cx="4483956" cy="1938992"/>
          </a:xfrm>
          <a:prstGeom prst="rect"/>
          <a:noFill/>
        </p:spPr>
        <p:txBody>
          <a:bodyPr rtlCol="0" wrap="square">
            <a:spAutoFit/>
          </a:bodyPr>
          <a:p>
            <a:pPr>
              <a:spcAft>
                <a:spcPts val="1200"/>
              </a:spcAft>
            </a:pPr>
            <a:r>
              <a:rPr altLang="en-US" b="1" dirty="0" lang="zh-CN">
                <a:solidFill>
                  <a:srgbClr val="111111"/>
                </a:solidFill>
                <a:latin typeface="Helvetica Neue"/>
              </a:rPr>
              <a:t>多周期</a:t>
            </a:r>
            <a:endParaRPr altLang="zh-CN" b="1" dirty="0" lang="en-US">
              <a:solidFill>
                <a:srgbClr val="111111"/>
              </a:solidFill>
              <a:latin typeface="Helvetica Neue"/>
            </a:endParaRPr>
          </a:p>
          <a:p>
            <a:pPr indent="-285750" marL="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altLang="en-US" dirty="0" i="0" lang="zh-CN">
                <a:solidFill>
                  <a:srgbClr val="000000"/>
                </a:solidFill>
                <a:effectLst/>
                <a:latin typeface="Helvetica Neue"/>
              </a:rPr>
              <a:t>分别分析 </a:t>
            </a:r>
            <a:r>
              <a:rPr altLang="zh-CN" dirty="0" i="0" lang="en-US">
                <a:solidFill>
                  <a:srgbClr val="000000"/>
                </a:solidFill>
                <a:effectLst/>
                <a:latin typeface="Helvetica Neue"/>
              </a:rPr>
              <a:t>R/I/S/B-Type </a:t>
            </a:r>
            <a:r>
              <a:rPr altLang="en-US" dirty="0" i="0" lang="zh-CN">
                <a:solidFill>
                  <a:srgbClr val="000000"/>
                </a:solidFill>
                <a:effectLst/>
                <a:latin typeface="Helvetica Neue"/>
              </a:rPr>
              <a:t>指令的多周期设计方案中每个周期所用到的功能部件</a:t>
            </a:r>
          </a:p>
          <a:p>
            <a:pPr>
              <a:spcAft>
                <a:spcPts val="1200"/>
              </a:spcAft>
            </a:pPr>
            <a:endParaRPr altLang="en-US" dirty="0" i="0" lang="zh-CN">
              <a:solidFill>
                <a:srgbClr val="000000"/>
              </a:solidFill>
              <a:effectLst/>
              <a:latin typeface="Helvetica Neue"/>
            </a:endParaRPr>
          </a:p>
          <a:p>
            <a:pPr indent="-285750" marL="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altLang="en-US" b="1" dirty="0" lang="zh-CN"/>
          </a:p>
        </p:txBody>
      </p:sp>
      <p:pic>
        <p:nvPicPr>
          <p:cNvPr id="2097186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278586" y="1358528"/>
            <a:ext cx="6913414" cy="3881060"/>
          </a:xfrm>
          <a:prstGeom prst="rect"/>
        </p:spPr>
      </p:pic>
      <p:sp>
        <p:nvSpPr>
          <p:cNvPr id="1048702" name="文本框 7"/>
          <p:cNvSpPr txBox="1"/>
          <p:nvPr/>
        </p:nvSpPr>
        <p:spPr>
          <a:xfrm>
            <a:off x="1610479" y="3114392"/>
            <a:ext cx="184731" cy="369332"/>
          </a:xfrm>
          <a:prstGeom prst="rect"/>
          <a:noFill/>
        </p:spPr>
        <p:txBody>
          <a:bodyPr rtlCol="0" wrap="none">
            <a:spAutoFit/>
          </a:bodyPr>
          <a:p>
            <a:endParaRPr altLang="en-US" dirty="0" lang="zh-CN"/>
          </a:p>
        </p:txBody>
      </p:sp>
      <p:sp>
        <p:nvSpPr>
          <p:cNvPr id="1048703" name="文本框 8"/>
          <p:cNvSpPr txBox="1"/>
          <p:nvPr/>
        </p:nvSpPr>
        <p:spPr>
          <a:xfrm>
            <a:off x="649775" y="2437646"/>
            <a:ext cx="4628811" cy="1785104"/>
          </a:xfrm>
          <a:prstGeom prst="rect"/>
          <a:noFill/>
        </p:spPr>
        <p:txBody>
          <a:bodyPr rtlCol="0" wrap="square">
            <a:spAutoFit/>
          </a:bodyPr>
          <a:p>
            <a:pPr>
              <a:spcAft>
                <a:spcPts val="1200"/>
              </a:spcAft>
            </a:pPr>
            <a:r>
              <a:rPr altLang="en-US" dirty="0" lang="zh-CN"/>
              <a:t>主要就是清楚不同类型指令的数据路径。</a:t>
            </a:r>
          </a:p>
          <a:p>
            <a:pPr>
              <a:spcAft>
                <a:spcPts val="1200"/>
              </a:spcAft>
            </a:pPr>
            <a:r>
              <a:rPr altLang="en-US" dirty="0" lang="zh-CN"/>
              <a:t>共同：</a:t>
            </a:r>
            <a:r>
              <a:rPr altLang="zh-CN" dirty="0" lang="en-US"/>
              <a:t>PC</a:t>
            </a:r>
            <a:r>
              <a:rPr altLang="en-US" dirty="0" lang="zh-CN"/>
              <a:t>、</a:t>
            </a:r>
            <a:r>
              <a:rPr altLang="zh-CN" dirty="0" lang="en-US"/>
              <a:t>Mem</a:t>
            </a:r>
            <a:r>
              <a:rPr altLang="en-US" dirty="0" lang="zh-CN"/>
              <a:t>、</a:t>
            </a:r>
            <a:r>
              <a:rPr altLang="zh-CN" dirty="0" lang="en-US"/>
              <a:t>Instruction Register</a:t>
            </a:r>
            <a:r>
              <a:rPr altLang="en-US" dirty="0" lang="zh-CN"/>
              <a:t>、</a:t>
            </a:r>
            <a:r>
              <a:rPr altLang="zh-CN" dirty="0" lang="en-US"/>
              <a:t>ALU (PC + 4)</a:t>
            </a:r>
            <a:r>
              <a:rPr altLang="en-US" dirty="0" lang="zh-CN"/>
              <a:t>、</a:t>
            </a:r>
            <a:r>
              <a:rPr altLang="zh-CN" dirty="0" lang="en-US"/>
              <a:t>ALU Control</a:t>
            </a:r>
            <a:r>
              <a:rPr altLang="en-US" dirty="0" lang="zh-CN"/>
              <a:t>、</a:t>
            </a:r>
            <a:r>
              <a:rPr altLang="zh-CN" dirty="0" lang="en-US"/>
              <a:t>Control</a:t>
            </a:r>
          </a:p>
          <a:p>
            <a:pPr>
              <a:spcAft>
                <a:spcPts val="1200"/>
              </a:spcAft>
            </a:pPr>
            <a:r>
              <a:rPr altLang="zh-CN" dirty="0" lang="en-US"/>
              <a:t>B-Type</a:t>
            </a:r>
            <a:r>
              <a:rPr altLang="en-US" dirty="0" lang="zh-CN"/>
              <a:t>：</a:t>
            </a:r>
            <a:r>
              <a:rPr altLang="zh-CN" dirty="0" lang="en-US"/>
              <a:t>Registers</a:t>
            </a:r>
            <a:r>
              <a:rPr altLang="en-US" dirty="0" lang="zh-CN"/>
              <a:t>、</a:t>
            </a:r>
            <a:r>
              <a:rPr altLang="zh-CN" dirty="0" lang="en-US"/>
              <a:t>A</a:t>
            </a:r>
            <a:r>
              <a:rPr altLang="en-US" dirty="0" lang="zh-CN"/>
              <a:t>、</a:t>
            </a:r>
            <a:r>
              <a:rPr altLang="zh-CN" dirty="0" lang="en-US"/>
              <a:t>B</a:t>
            </a:r>
            <a:r>
              <a:rPr altLang="en-US" dirty="0" lang="zh-CN"/>
              <a:t>、</a:t>
            </a:r>
            <a:r>
              <a:rPr altLang="zh-CN" dirty="0" lang="en-US"/>
              <a:t>Sign Extend + Shift left</a:t>
            </a:r>
            <a:r>
              <a:rPr altLang="en-US" dirty="0" lang="zh-CN"/>
              <a:t>、</a:t>
            </a:r>
            <a:r>
              <a:rPr altLang="zh-CN" dirty="0" lang="en-US" err="1"/>
              <a:t>ALUOut</a:t>
            </a:r>
            <a:endParaRPr altLang="zh-CN" dirty="0" lang="en-US"/>
          </a:p>
        </p:txBody>
      </p:sp>
      <p:sp>
        <p:nvSpPr>
          <p:cNvPr id="1048704" name="任意多边形: 形状 2"/>
          <p:cNvSpPr/>
          <p:nvPr/>
        </p:nvSpPr>
        <p:spPr>
          <a:xfrm>
            <a:off x="5604095" y="1602463"/>
            <a:ext cx="5323438" cy="1901264"/>
          </a:xfrm>
          <a:custGeom>
            <a:avLst/>
            <a:gdLst>
              <a:gd name="connsiteX0" fmla="*/ 0 w 5323438"/>
              <a:gd name="connsiteY0" fmla="*/ 1466662 h 1901264"/>
              <a:gd name="connsiteX1" fmla="*/ 443620 w 5323438"/>
              <a:gd name="connsiteY1" fmla="*/ 1475715 h 1901264"/>
              <a:gd name="connsiteX2" fmla="*/ 479834 w 5323438"/>
              <a:gd name="connsiteY2" fmla="*/ 1511929 h 1901264"/>
              <a:gd name="connsiteX3" fmla="*/ 543208 w 5323438"/>
              <a:gd name="connsiteY3" fmla="*/ 1602464 h 1901264"/>
              <a:gd name="connsiteX4" fmla="*/ 570368 w 5323438"/>
              <a:gd name="connsiteY4" fmla="*/ 1638678 h 1901264"/>
              <a:gd name="connsiteX5" fmla="*/ 660903 w 5323438"/>
              <a:gd name="connsiteY5" fmla="*/ 1665838 h 1901264"/>
              <a:gd name="connsiteX6" fmla="*/ 724277 w 5323438"/>
              <a:gd name="connsiteY6" fmla="*/ 1674891 h 1901264"/>
              <a:gd name="connsiteX7" fmla="*/ 760491 w 5323438"/>
              <a:gd name="connsiteY7" fmla="*/ 1683945 h 1901264"/>
              <a:gd name="connsiteX8" fmla="*/ 887240 w 5323438"/>
              <a:gd name="connsiteY8" fmla="*/ 1692998 h 1901264"/>
              <a:gd name="connsiteX9" fmla="*/ 986828 w 5323438"/>
              <a:gd name="connsiteY9" fmla="*/ 1711105 h 1901264"/>
              <a:gd name="connsiteX10" fmla="*/ 1077362 w 5323438"/>
              <a:gd name="connsiteY10" fmla="*/ 1729212 h 1901264"/>
              <a:gd name="connsiteX11" fmla="*/ 1186004 w 5323438"/>
              <a:gd name="connsiteY11" fmla="*/ 1846907 h 1901264"/>
              <a:gd name="connsiteX12" fmla="*/ 1213164 w 5323438"/>
              <a:gd name="connsiteY12" fmla="*/ 1865014 h 1901264"/>
              <a:gd name="connsiteX13" fmla="*/ 1231271 w 5323438"/>
              <a:gd name="connsiteY13" fmla="*/ 1892175 h 1901264"/>
              <a:gd name="connsiteX14" fmla="*/ 1303699 w 5323438"/>
              <a:gd name="connsiteY14" fmla="*/ 1892175 h 1901264"/>
              <a:gd name="connsiteX15" fmla="*/ 1439501 w 5323438"/>
              <a:gd name="connsiteY15" fmla="*/ 1883121 h 1901264"/>
              <a:gd name="connsiteX16" fmla="*/ 1720158 w 5323438"/>
              <a:gd name="connsiteY16" fmla="*/ 1883121 h 1901264"/>
              <a:gd name="connsiteX17" fmla="*/ 1937442 w 5323438"/>
              <a:gd name="connsiteY17" fmla="*/ 1874068 h 1901264"/>
              <a:gd name="connsiteX18" fmla="*/ 1982709 w 5323438"/>
              <a:gd name="connsiteY18" fmla="*/ 1855961 h 1901264"/>
              <a:gd name="connsiteX19" fmla="*/ 2018923 w 5323438"/>
              <a:gd name="connsiteY19" fmla="*/ 1729212 h 1901264"/>
              <a:gd name="connsiteX20" fmla="*/ 2046083 w 5323438"/>
              <a:gd name="connsiteY20" fmla="*/ 1692998 h 1901264"/>
              <a:gd name="connsiteX21" fmla="*/ 2272420 w 5323438"/>
              <a:gd name="connsiteY21" fmla="*/ 1593410 h 1901264"/>
              <a:gd name="connsiteX22" fmla="*/ 2797521 w 5323438"/>
              <a:gd name="connsiteY22" fmla="*/ 1602464 h 1901264"/>
              <a:gd name="connsiteX23" fmla="*/ 3449370 w 5323438"/>
              <a:gd name="connsiteY23" fmla="*/ 1620571 h 1901264"/>
              <a:gd name="connsiteX24" fmla="*/ 3476531 w 5323438"/>
              <a:gd name="connsiteY24" fmla="*/ 1638678 h 1901264"/>
              <a:gd name="connsiteX25" fmla="*/ 3548958 w 5323438"/>
              <a:gd name="connsiteY25" fmla="*/ 1665838 h 1901264"/>
              <a:gd name="connsiteX26" fmla="*/ 3576119 w 5323438"/>
              <a:gd name="connsiteY26" fmla="*/ 1692998 h 1901264"/>
              <a:gd name="connsiteX27" fmla="*/ 3621386 w 5323438"/>
              <a:gd name="connsiteY27" fmla="*/ 1711105 h 1901264"/>
              <a:gd name="connsiteX28" fmla="*/ 3693814 w 5323438"/>
              <a:gd name="connsiteY28" fmla="*/ 1738266 h 1901264"/>
              <a:gd name="connsiteX29" fmla="*/ 4092166 w 5323438"/>
              <a:gd name="connsiteY29" fmla="*/ 1747319 h 1901264"/>
              <a:gd name="connsiteX30" fmla="*/ 4146487 w 5323438"/>
              <a:gd name="connsiteY30" fmla="*/ 1756373 h 1901264"/>
              <a:gd name="connsiteX31" fmla="*/ 4318503 w 5323438"/>
              <a:gd name="connsiteY31" fmla="*/ 1819747 h 1901264"/>
              <a:gd name="connsiteX32" fmla="*/ 4345663 w 5323438"/>
              <a:gd name="connsiteY32" fmla="*/ 1828800 h 1901264"/>
              <a:gd name="connsiteX33" fmla="*/ 4390931 w 5323438"/>
              <a:gd name="connsiteY33" fmla="*/ 1792587 h 1901264"/>
              <a:gd name="connsiteX34" fmla="*/ 4409038 w 5323438"/>
              <a:gd name="connsiteY34" fmla="*/ 1765426 h 1901264"/>
              <a:gd name="connsiteX35" fmla="*/ 4436198 w 5323438"/>
              <a:gd name="connsiteY35" fmla="*/ 1747319 h 1901264"/>
              <a:gd name="connsiteX36" fmla="*/ 4472412 w 5323438"/>
              <a:gd name="connsiteY36" fmla="*/ 1720159 h 1901264"/>
              <a:gd name="connsiteX37" fmla="*/ 4553893 w 5323438"/>
              <a:gd name="connsiteY37" fmla="*/ 1729212 h 1901264"/>
              <a:gd name="connsiteX38" fmla="*/ 4590107 w 5323438"/>
              <a:gd name="connsiteY38" fmla="*/ 1738266 h 1901264"/>
              <a:gd name="connsiteX39" fmla="*/ 4680642 w 5323438"/>
              <a:gd name="connsiteY39" fmla="*/ 1747319 h 1901264"/>
              <a:gd name="connsiteX40" fmla="*/ 4734962 w 5323438"/>
              <a:gd name="connsiteY40" fmla="*/ 1756373 h 1901264"/>
              <a:gd name="connsiteX41" fmla="*/ 4762123 w 5323438"/>
              <a:gd name="connsiteY41" fmla="*/ 1774480 h 1901264"/>
              <a:gd name="connsiteX42" fmla="*/ 4906978 w 5323438"/>
              <a:gd name="connsiteY42" fmla="*/ 1792587 h 1901264"/>
              <a:gd name="connsiteX43" fmla="*/ 4997513 w 5323438"/>
              <a:gd name="connsiteY43" fmla="*/ 1801640 h 1901264"/>
              <a:gd name="connsiteX44" fmla="*/ 5169529 w 5323438"/>
              <a:gd name="connsiteY44" fmla="*/ 1819747 h 1901264"/>
              <a:gd name="connsiteX45" fmla="*/ 5241956 w 5323438"/>
              <a:gd name="connsiteY45" fmla="*/ 1810693 h 1901264"/>
              <a:gd name="connsiteX46" fmla="*/ 5232903 w 5323438"/>
              <a:gd name="connsiteY46" fmla="*/ 1774480 h 1901264"/>
              <a:gd name="connsiteX47" fmla="*/ 5223850 w 5323438"/>
              <a:gd name="connsiteY47" fmla="*/ 1729212 h 1901264"/>
              <a:gd name="connsiteX48" fmla="*/ 5214796 w 5323438"/>
              <a:gd name="connsiteY48" fmla="*/ 1702052 h 1901264"/>
              <a:gd name="connsiteX49" fmla="*/ 5205743 w 5323438"/>
              <a:gd name="connsiteY49" fmla="*/ 1656785 h 1901264"/>
              <a:gd name="connsiteX50" fmla="*/ 5214796 w 5323438"/>
              <a:gd name="connsiteY50" fmla="*/ 1557196 h 1901264"/>
              <a:gd name="connsiteX51" fmla="*/ 5251010 w 5323438"/>
              <a:gd name="connsiteY51" fmla="*/ 1493822 h 1901264"/>
              <a:gd name="connsiteX52" fmla="*/ 5260063 w 5323438"/>
              <a:gd name="connsiteY52" fmla="*/ 1303699 h 1901264"/>
              <a:gd name="connsiteX53" fmla="*/ 5269117 w 5323438"/>
              <a:gd name="connsiteY53" fmla="*/ 1222218 h 1901264"/>
              <a:gd name="connsiteX54" fmla="*/ 5296277 w 5323438"/>
              <a:gd name="connsiteY54" fmla="*/ 1013988 h 1901264"/>
              <a:gd name="connsiteX55" fmla="*/ 5305331 w 5323438"/>
              <a:gd name="connsiteY55" fmla="*/ 887240 h 1901264"/>
              <a:gd name="connsiteX56" fmla="*/ 5314384 w 5323438"/>
              <a:gd name="connsiteY56" fmla="*/ 724278 h 1901264"/>
              <a:gd name="connsiteX57" fmla="*/ 5323438 w 5323438"/>
              <a:gd name="connsiteY57" fmla="*/ 624689 h 1901264"/>
              <a:gd name="connsiteX58" fmla="*/ 5314384 w 5323438"/>
              <a:gd name="connsiteY58" fmla="*/ 353086 h 1901264"/>
              <a:gd name="connsiteX59" fmla="*/ 5296277 w 5323438"/>
              <a:gd name="connsiteY59" fmla="*/ 244444 h 1901264"/>
              <a:gd name="connsiteX60" fmla="*/ 5278170 w 5323438"/>
              <a:gd name="connsiteY60" fmla="*/ 144856 h 1901264"/>
              <a:gd name="connsiteX61" fmla="*/ 5260063 w 5323438"/>
              <a:gd name="connsiteY61" fmla="*/ 90535 h 1901264"/>
              <a:gd name="connsiteX62" fmla="*/ 5178582 w 5323438"/>
              <a:gd name="connsiteY62" fmla="*/ 54321 h 1901264"/>
              <a:gd name="connsiteX63" fmla="*/ 5151422 w 5323438"/>
              <a:gd name="connsiteY63" fmla="*/ 45268 h 1901264"/>
              <a:gd name="connsiteX64" fmla="*/ 4427145 w 5323438"/>
              <a:gd name="connsiteY64" fmla="*/ 27161 h 1901264"/>
              <a:gd name="connsiteX65" fmla="*/ 4336610 w 5323438"/>
              <a:gd name="connsiteY65" fmla="*/ 18107 h 1901264"/>
              <a:gd name="connsiteX66" fmla="*/ 3720974 w 5323438"/>
              <a:gd name="connsiteY66" fmla="*/ 0 h 1901264"/>
              <a:gd name="connsiteX67" fmla="*/ 3458424 w 5323438"/>
              <a:gd name="connsiteY67" fmla="*/ 18107 h 1901264"/>
              <a:gd name="connsiteX68" fmla="*/ 1738265 w 5323438"/>
              <a:gd name="connsiteY68" fmla="*/ 45268 h 1901264"/>
              <a:gd name="connsiteX69" fmla="*/ 1665838 w 5323438"/>
              <a:gd name="connsiteY69" fmla="*/ 108642 h 1901264"/>
              <a:gd name="connsiteX70" fmla="*/ 1584356 w 5323438"/>
              <a:gd name="connsiteY70" fmla="*/ 153909 h 1901264"/>
              <a:gd name="connsiteX71" fmla="*/ 1421394 w 5323438"/>
              <a:gd name="connsiteY71" fmla="*/ 172016 h 1901264"/>
              <a:gd name="connsiteX72" fmla="*/ 1376127 w 5323438"/>
              <a:gd name="connsiteY72" fmla="*/ 181070 h 1901264"/>
              <a:gd name="connsiteX73" fmla="*/ 1267485 w 5323438"/>
              <a:gd name="connsiteY73" fmla="*/ 235390 h 1901264"/>
              <a:gd name="connsiteX74" fmla="*/ 1158844 w 5323438"/>
              <a:gd name="connsiteY74" fmla="*/ 253497 h 1901264"/>
              <a:gd name="connsiteX75" fmla="*/ 1095469 w 5323438"/>
              <a:gd name="connsiteY75" fmla="*/ 271604 h 1901264"/>
              <a:gd name="connsiteX76" fmla="*/ 959667 w 5323438"/>
              <a:gd name="connsiteY76" fmla="*/ 280658 h 1901264"/>
              <a:gd name="connsiteX77" fmla="*/ 172016 w 5323438"/>
              <a:gd name="connsiteY77" fmla="*/ 289711 h 1901264"/>
              <a:gd name="connsiteX78" fmla="*/ 144855 w 5323438"/>
              <a:gd name="connsiteY78" fmla="*/ 325925 h 1901264"/>
              <a:gd name="connsiteX79" fmla="*/ 135802 w 5323438"/>
              <a:gd name="connsiteY79" fmla="*/ 371192 h 1901264"/>
              <a:gd name="connsiteX80" fmla="*/ 126749 w 5323438"/>
              <a:gd name="connsiteY80" fmla="*/ 398353 h 1901264"/>
              <a:gd name="connsiteX81" fmla="*/ 117695 w 5323438"/>
              <a:gd name="connsiteY81" fmla="*/ 479834 h 1901264"/>
              <a:gd name="connsiteX82" fmla="*/ 108642 w 5323438"/>
              <a:gd name="connsiteY82" fmla="*/ 506994 h 1901264"/>
              <a:gd name="connsiteX83" fmla="*/ 99588 w 5323438"/>
              <a:gd name="connsiteY83" fmla="*/ 561315 h 1901264"/>
              <a:gd name="connsiteX84" fmla="*/ 90535 w 5323438"/>
              <a:gd name="connsiteY84" fmla="*/ 597529 h 1901264"/>
              <a:gd name="connsiteX85" fmla="*/ 72428 w 5323438"/>
              <a:gd name="connsiteY85" fmla="*/ 1267486 h 190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323438" h="1901264">
                <a:moveTo>
                  <a:pt x="0" y="1466662"/>
                </a:moveTo>
                <a:cubicBezTo>
                  <a:pt x="131976" y="1461774"/>
                  <a:pt x="309666" y="1444802"/>
                  <a:pt x="443620" y="1475715"/>
                </a:cubicBezTo>
                <a:cubicBezTo>
                  <a:pt x="460254" y="1479554"/>
                  <a:pt x="468592" y="1499081"/>
                  <a:pt x="479834" y="1511929"/>
                </a:cubicBezTo>
                <a:cubicBezTo>
                  <a:pt x="506877" y="1542835"/>
                  <a:pt x="517624" y="1568352"/>
                  <a:pt x="543208" y="1602464"/>
                </a:cubicBezTo>
                <a:cubicBezTo>
                  <a:pt x="552261" y="1614535"/>
                  <a:pt x="558297" y="1629625"/>
                  <a:pt x="570368" y="1638678"/>
                </a:cubicBezTo>
                <a:cubicBezTo>
                  <a:pt x="590497" y="1653774"/>
                  <a:pt x="637031" y="1661859"/>
                  <a:pt x="660903" y="1665838"/>
                </a:cubicBezTo>
                <a:cubicBezTo>
                  <a:pt x="681952" y="1669346"/>
                  <a:pt x="703282" y="1671074"/>
                  <a:pt x="724277" y="1674891"/>
                </a:cubicBezTo>
                <a:cubicBezTo>
                  <a:pt x="736519" y="1677117"/>
                  <a:pt x="748124" y="1682571"/>
                  <a:pt x="760491" y="1683945"/>
                </a:cubicBezTo>
                <a:cubicBezTo>
                  <a:pt x="802589" y="1688623"/>
                  <a:pt x="844990" y="1689980"/>
                  <a:pt x="887240" y="1692998"/>
                </a:cubicBezTo>
                <a:lnTo>
                  <a:pt x="986828" y="1711105"/>
                </a:lnTo>
                <a:cubicBezTo>
                  <a:pt x="1070051" y="1724976"/>
                  <a:pt x="1025306" y="1711861"/>
                  <a:pt x="1077362" y="1729212"/>
                </a:cubicBezTo>
                <a:cubicBezTo>
                  <a:pt x="1109469" y="1772020"/>
                  <a:pt x="1139929" y="1816190"/>
                  <a:pt x="1186004" y="1846907"/>
                </a:cubicBezTo>
                <a:lnTo>
                  <a:pt x="1213164" y="1865014"/>
                </a:lnTo>
                <a:cubicBezTo>
                  <a:pt x="1219200" y="1874068"/>
                  <a:pt x="1222774" y="1885378"/>
                  <a:pt x="1231271" y="1892175"/>
                </a:cubicBezTo>
                <a:cubicBezTo>
                  <a:pt x="1255140" y="1911270"/>
                  <a:pt x="1277920" y="1894753"/>
                  <a:pt x="1303699" y="1892175"/>
                </a:cubicBezTo>
                <a:cubicBezTo>
                  <a:pt x="1348842" y="1887661"/>
                  <a:pt x="1394234" y="1886139"/>
                  <a:pt x="1439501" y="1883121"/>
                </a:cubicBezTo>
                <a:cubicBezTo>
                  <a:pt x="1582577" y="1859276"/>
                  <a:pt x="1416757" y="1883121"/>
                  <a:pt x="1720158" y="1883121"/>
                </a:cubicBezTo>
                <a:cubicBezTo>
                  <a:pt x="1792649" y="1883121"/>
                  <a:pt x="1865014" y="1877086"/>
                  <a:pt x="1937442" y="1874068"/>
                </a:cubicBezTo>
                <a:cubicBezTo>
                  <a:pt x="1952531" y="1868032"/>
                  <a:pt x="1973150" y="1869104"/>
                  <a:pt x="1982709" y="1855961"/>
                </a:cubicBezTo>
                <a:cubicBezTo>
                  <a:pt x="2041022" y="1775779"/>
                  <a:pt x="1990125" y="1794008"/>
                  <a:pt x="2018923" y="1729212"/>
                </a:cubicBezTo>
                <a:cubicBezTo>
                  <a:pt x="2025051" y="1715423"/>
                  <a:pt x="2037030" y="1705069"/>
                  <a:pt x="2046083" y="1692998"/>
                </a:cubicBezTo>
                <a:cubicBezTo>
                  <a:pt x="2077815" y="1534338"/>
                  <a:pt x="2033443" y="1603801"/>
                  <a:pt x="2272420" y="1593410"/>
                </a:cubicBezTo>
                <a:lnTo>
                  <a:pt x="2797521" y="1602464"/>
                </a:lnTo>
                <a:lnTo>
                  <a:pt x="3449370" y="1620571"/>
                </a:lnTo>
                <a:cubicBezTo>
                  <a:pt x="3458424" y="1626607"/>
                  <a:pt x="3466530" y="1634392"/>
                  <a:pt x="3476531" y="1638678"/>
                </a:cubicBezTo>
                <a:cubicBezTo>
                  <a:pt x="3523922" y="1658988"/>
                  <a:pt x="3503694" y="1633507"/>
                  <a:pt x="3548958" y="1665838"/>
                </a:cubicBezTo>
                <a:cubicBezTo>
                  <a:pt x="3559377" y="1673280"/>
                  <a:pt x="3565262" y="1686212"/>
                  <a:pt x="3576119" y="1692998"/>
                </a:cubicBezTo>
                <a:cubicBezTo>
                  <a:pt x="3589900" y="1701611"/>
                  <a:pt x="3606535" y="1704505"/>
                  <a:pt x="3621386" y="1711105"/>
                </a:cubicBezTo>
                <a:cubicBezTo>
                  <a:pt x="3647595" y="1722753"/>
                  <a:pt x="3663992" y="1737023"/>
                  <a:pt x="3693814" y="1738266"/>
                </a:cubicBezTo>
                <a:cubicBezTo>
                  <a:pt x="3826517" y="1743795"/>
                  <a:pt x="3959382" y="1744301"/>
                  <a:pt x="4092166" y="1747319"/>
                </a:cubicBezTo>
                <a:cubicBezTo>
                  <a:pt x="4110273" y="1750337"/>
                  <a:pt x="4129004" y="1750778"/>
                  <a:pt x="4146487" y="1756373"/>
                </a:cubicBezTo>
                <a:cubicBezTo>
                  <a:pt x="4204686" y="1774997"/>
                  <a:pt x="4260532" y="1800424"/>
                  <a:pt x="4318503" y="1819747"/>
                </a:cubicBezTo>
                <a:lnTo>
                  <a:pt x="4345663" y="1828800"/>
                </a:lnTo>
                <a:cubicBezTo>
                  <a:pt x="4360752" y="1816729"/>
                  <a:pt x="4377267" y="1806251"/>
                  <a:pt x="4390931" y="1792587"/>
                </a:cubicBezTo>
                <a:cubicBezTo>
                  <a:pt x="4398625" y="1784893"/>
                  <a:pt x="4401344" y="1773120"/>
                  <a:pt x="4409038" y="1765426"/>
                </a:cubicBezTo>
                <a:cubicBezTo>
                  <a:pt x="4416732" y="1757732"/>
                  <a:pt x="4427344" y="1753643"/>
                  <a:pt x="4436198" y="1747319"/>
                </a:cubicBezTo>
                <a:cubicBezTo>
                  <a:pt x="4448476" y="1738549"/>
                  <a:pt x="4460341" y="1729212"/>
                  <a:pt x="4472412" y="1720159"/>
                </a:cubicBezTo>
                <a:cubicBezTo>
                  <a:pt x="4499572" y="1723177"/>
                  <a:pt x="4526883" y="1725057"/>
                  <a:pt x="4553893" y="1729212"/>
                </a:cubicBezTo>
                <a:cubicBezTo>
                  <a:pt x="4566191" y="1731104"/>
                  <a:pt x="4577789" y="1736506"/>
                  <a:pt x="4590107" y="1738266"/>
                </a:cubicBezTo>
                <a:cubicBezTo>
                  <a:pt x="4620131" y="1742555"/>
                  <a:pt x="4650547" y="1743557"/>
                  <a:pt x="4680642" y="1747319"/>
                </a:cubicBezTo>
                <a:cubicBezTo>
                  <a:pt x="4698857" y="1749596"/>
                  <a:pt x="4716855" y="1753355"/>
                  <a:pt x="4734962" y="1756373"/>
                </a:cubicBezTo>
                <a:cubicBezTo>
                  <a:pt x="4744016" y="1762409"/>
                  <a:pt x="4752122" y="1770194"/>
                  <a:pt x="4762123" y="1774480"/>
                </a:cubicBezTo>
                <a:cubicBezTo>
                  <a:pt x="4796723" y="1789308"/>
                  <a:pt x="4893611" y="1791372"/>
                  <a:pt x="4906978" y="1792587"/>
                </a:cubicBezTo>
                <a:lnTo>
                  <a:pt x="4997513" y="1801640"/>
                </a:lnTo>
                <a:cubicBezTo>
                  <a:pt x="5065877" y="1815312"/>
                  <a:pt x="5078186" y="1819747"/>
                  <a:pt x="5169529" y="1819747"/>
                </a:cubicBezTo>
                <a:cubicBezTo>
                  <a:pt x="5193859" y="1819747"/>
                  <a:pt x="5217814" y="1813711"/>
                  <a:pt x="5241956" y="1810693"/>
                </a:cubicBezTo>
                <a:cubicBezTo>
                  <a:pt x="5238938" y="1798622"/>
                  <a:pt x="5235602" y="1786626"/>
                  <a:pt x="5232903" y="1774480"/>
                </a:cubicBezTo>
                <a:cubicBezTo>
                  <a:pt x="5229565" y="1759458"/>
                  <a:pt x="5227582" y="1744141"/>
                  <a:pt x="5223850" y="1729212"/>
                </a:cubicBezTo>
                <a:cubicBezTo>
                  <a:pt x="5221535" y="1719954"/>
                  <a:pt x="5217111" y="1711310"/>
                  <a:pt x="5214796" y="1702052"/>
                </a:cubicBezTo>
                <a:cubicBezTo>
                  <a:pt x="5211064" y="1687124"/>
                  <a:pt x="5208761" y="1671874"/>
                  <a:pt x="5205743" y="1656785"/>
                </a:cubicBezTo>
                <a:cubicBezTo>
                  <a:pt x="5208761" y="1623589"/>
                  <a:pt x="5208259" y="1589882"/>
                  <a:pt x="5214796" y="1557196"/>
                </a:cubicBezTo>
                <a:cubicBezTo>
                  <a:pt x="5218077" y="1540789"/>
                  <a:pt x="5241294" y="1508397"/>
                  <a:pt x="5251010" y="1493822"/>
                </a:cubicBezTo>
                <a:cubicBezTo>
                  <a:pt x="5254028" y="1430448"/>
                  <a:pt x="5255843" y="1367005"/>
                  <a:pt x="5260063" y="1303699"/>
                </a:cubicBezTo>
                <a:cubicBezTo>
                  <a:pt x="5261881" y="1276432"/>
                  <a:pt x="5265727" y="1249334"/>
                  <a:pt x="5269117" y="1222218"/>
                </a:cubicBezTo>
                <a:cubicBezTo>
                  <a:pt x="5278605" y="1146311"/>
                  <a:pt x="5290222" y="1098749"/>
                  <a:pt x="5296277" y="1013988"/>
                </a:cubicBezTo>
                <a:cubicBezTo>
                  <a:pt x="5299295" y="971739"/>
                  <a:pt x="5302689" y="929515"/>
                  <a:pt x="5305331" y="887240"/>
                </a:cubicBezTo>
                <a:cubicBezTo>
                  <a:pt x="5308725" y="832942"/>
                  <a:pt x="5310641" y="778554"/>
                  <a:pt x="5314384" y="724278"/>
                </a:cubicBezTo>
                <a:cubicBezTo>
                  <a:pt x="5316677" y="691024"/>
                  <a:pt x="5320420" y="657885"/>
                  <a:pt x="5323438" y="624689"/>
                </a:cubicBezTo>
                <a:cubicBezTo>
                  <a:pt x="5320420" y="534155"/>
                  <a:pt x="5319023" y="443552"/>
                  <a:pt x="5314384" y="353086"/>
                </a:cubicBezTo>
                <a:cubicBezTo>
                  <a:pt x="5310708" y="281411"/>
                  <a:pt x="5311728" y="290792"/>
                  <a:pt x="5296277" y="244444"/>
                </a:cubicBezTo>
                <a:cubicBezTo>
                  <a:pt x="5293317" y="226685"/>
                  <a:pt x="5283596" y="164750"/>
                  <a:pt x="5278170" y="144856"/>
                </a:cubicBezTo>
                <a:cubicBezTo>
                  <a:pt x="5273148" y="126442"/>
                  <a:pt x="5270179" y="106720"/>
                  <a:pt x="5260063" y="90535"/>
                </a:cubicBezTo>
                <a:cubicBezTo>
                  <a:pt x="5248736" y="72412"/>
                  <a:pt x="5187595" y="57325"/>
                  <a:pt x="5178582" y="54321"/>
                </a:cubicBezTo>
                <a:cubicBezTo>
                  <a:pt x="5169529" y="51303"/>
                  <a:pt x="5160962" y="45507"/>
                  <a:pt x="5151422" y="45268"/>
                </a:cubicBezTo>
                <a:lnTo>
                  <a:pt x="4427145" y="27161"/>
                </a:lnTo>
                <a:cubicBezTo>
                  <a:pt x="4396967" y="24143"/>
                  <a:pt x="4366916" y="19273"/>
                  <a:pt x="4336610" y="18107"/>
                </a:cubicBezTo>
                <a:lnTo>
                  <a:pt x="3720974" y="0"/>
                </a:lnTo>
                <a:cubicBezTo>
                  <a:pt x="3633457" y="6036"/>
                  <a:pt x="3546133" y="16436"/>
                  <a:pt x="3458424" y="18107"/>
                </a:cubicBezTo>
                <a:cubicBezTo>
                  <a:pt x="1647697" y="52597"/>
                  <a:pt x="2369905" y="-24918"/>
                  <a:pt x="1738265" y="45268"/>
                </a:cubicBezTo>
                <a:cubicBezTo>
                  <a:pt x="1695557" y="102214"/>
                  <a:pt x="1729864" y="65959"/>
                  <a:pt x="1665838" y="108642"/>
                </a:cubicBezTo>
                <a:cubicBezTo>
                  <a:pt x="1628581" y="133480"/>
                  <a:pt x="1630754" y="143201"/>
                  <a:pt x="1584356" y="153909"/>
                </a:cubicBezTo>
                <a:cubicBezTo>
                  <a:pt x="1564747" y="158434"/>
                  <a:pt x="1432784" y="170877"/>
                  <a:pt x="1421394" y="172016"/>
                </a:cubicBezTo>
                <a:cubicBezTo>
                  <a:pt x="1406305" y="175034"/>
                  <a:pt x="1390356" y="175211"/>
                  <a:pt x="1376127" y="181070"/>
                </a:cubicBezTo>
                <a:cubicBezTo>
                  <a:pt x="1338688" y="196486"/>
                  <a:pt x="1307422" y="228734"/>
                  <a:pt x="1267485" y="235390"/>
                </a:cubicBezTo>
                <a:cubicBezTo>
                  <a:pt x="1231271" y="241426"/>
                  <a:pt x="1194145" y="243411"/>
                  <a:pt x="1158844" y="253497"/>
                </a:cubicBezTo>
                <a:cubicBezTo>
                  <a:pt x="1137719" y="259533"/>
                  <a:pt x="1117238" y="268635"/>
                  <a:pt x="1095469" y="271604"/>
                </a:cubicBezTo>
                <a:cubicBezTo>
                  <a:pt x="1050517" y="277734"/>
                  <a:pt x="1005026" y="279769"/>
                  <a:pt x="959667" y="280658"/>
                </a:cubicBezTo>
                <a:lnTo>
                  <a:pt x="172016" y="289711"/>
                </a:lnTo>
                <a:cubicBezTo>
                  <a:pt x="162962" y="301782"/>
                  <a:pt x="150983" y="312136"/>
                  <a:pt x="144855" y="325925"/>
                </a:cubicBezTo>
                <a:cubicBezTo>
                  <a:pt x="138605" y="339987"/>
                  <a:pt x="139534" y="356264"/>
                  <a:pt x="135802" y="371192"/>
                </a:cubicBezTo>
                <a:cubicBezTo>
                  <a:pt x="133488" y="380450"/>
                  <a:pt x="129767" y="389299"/>
                  <a:pt x="126749" y="398353"/>
                </a:cubicBezTo>
                <a:cubicBezTo>
                  <a:pt x="123731" y="425513"/>
                  <a:pt x="122188" y="452878"/>
                  <a:pt x="117695" y="479834"/>
                </a:cubicBezTo>
                <a:cubicBezTo>
                  <a:pt x="116126" y="489247"/>
                  <a:pt x="110712" y="497678"/>
                  <a:pt x="108642" y="506994"/>
                </a:cubicBezTo>
                <a:cubicBezTo>
                  <a:pt x="104660" y="524914"/>
                  <a:pt x="103188" y="543315"/>
                  <a:pt x="99588" y="561315"/>
                </a:cubicBezTo>
                <a:cubicBezTo>
                  <a:pt x="97148" y="573516"/>
                  <a:pt x="93553" y="585458"/>
                  <a:pt x="90535" y="597529"/>
                </a:cubicBezTo>
                <a:cubicBezTo>
                  <a:pt x="66718" y="1050053"/>
                  <a:pt x="72428" y="826725"/>
                  <a:pt x="72428" y="1267486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05" name="任意多边形: 形状 4"/>
          <p:cNvSpPr/>
          <p:nvPr/>
        </p:nvSpPr>
        <p:spPr>
          <a:xfrm>
            <a:off x="7604911" y="3422210"/>
            <a:ext cx="3014804" cy="298764"/>
          </a:xfrm>
          <a:custGeom>
            <a:avLst/>
            <a:gdLst>
              <a:gd name="connsiteX0" fmla="*/ 0 w 3014804"/>
              <a:gd name="connsiteY0" fmla="*/ 9053 h 298764"/>
              <a:gd name="connsiteX1" fmla="*/ 1077362 w 3014804"/>
              <a:gd name="connsiteY1" fmla="*/ 18107 h 298764"/>
              <a:gd name="connsiteX2" fmla="*/ 1122630 w 3014804"/>
              <a:gd name="connsiteY2" fmla="*/ 27160 h 298764"/>
              <a:gd name="connsiteX3" fmla="*/ 1222218 w 3014804"/>
              <a:gd name="connsiteY3" fmla="*/ 72428 h 298764"/>
              <a:gd name="connsiteX4" fmla="*/ 1285592 w 3014804"/>
              <a:gd name="connsiteY4" fmla="*/ 108641 h 298764"/>
              <a:gd name="connsiteX5" fmla="*/ 1312752 w 3014804"/>
              <a:gd name="connsiteY5" fmla="*/ 126748 h 298764"/>
              <a:gd name="connsiteX6" fmla="*/ 1358020 w 3014804"/>
              <a:gd name="connsiteY6" fmla="*/ 144855 h 298764"/>
              <a:gd name="connsiteX7" fmla="*/ 1385180 w 3014804"/>
              <a:gd name="connsiteY7" fmla="*/ 153909 h 298764"/>
              <a:gd name="connsiteX8" fmla="*/ 1412340 w 3014804"/>
              <a:gd name="connsiteY8" fmla="*/ 172016 h 298764"/>
              <a:gd name="connsiteX9" fmla="*/ 1466661 w 3014804"/>
              <a:gd name="connsiteY9" fmla="*/ 181069 h 298764"/>
              <a:gd name="connsiteX10" fmla="*/ 1493822 w 3014804"/>
              <a:gd name="connsiteY10" fmla="*/ 190123 h 298764"/>
              <a:gd name="connsiteX11" fmla="*/ 1692998 w 3014804"/>
              <a:gd name="connsiteY11" fmla="*/ 208230 h 298764"/>
              <a:gd name="connsiteX12" fmla="*/ 1756372 w 3014804"/>
              <a:gd name="connsiteY12" fmla="*/ 217283 h 298764"/>
              <a:gd name="connsiteX13" fmla="*/ 1801639 w 3014804"/>
              <a:gd name="connsiteY13" fmla="*/ 226337 h 298764"/>
              <a:gd name="connsiteX14" fmla="*/ 2037030 w 3014804"/>
              <a:gd name="connsiteY14" fmla="*/ 244443 h 298764"/>
              <a:gd name="connsiteX15" fmla="*/ 2218099 w 3014804"/>
              <a:gd name="connsiteY15" fmla="*/ 262550 h 298764"/>
              <a:gd name="connsiteX16" fmla="*/ 2281473 w 3014804"/>
              <a:gd name="connsiteY16" fmla="*/ 271604 h 298764"/>
              <a:gd name="connsiteX17" fmla="*/ 2399168 w 3014804"/>
              <a:gd name="connsiteY17" fmla="*/ 280657 h 298764"/>
              <a:gd name="connsiteX18" fmla="*/ 2598344 w 3014804"/>
              <a:gd name="connsiteY18" fmla="*/ 298764 h 298764"/>
              <a:gd name="connsiteX19" fmla="*/ 2679826 w 3014804"/>
              <a:gd name="connsiteY19" fmla="*/ 289711 h 298764"/>
              <a:gd name="connsiteX20" fmla="*/ 2770360 w 3014804"/>
              <a:gd name="connsiteY20" fmla="*/ 244443 h 298764"/>
              <a:gd name="connsiteX21" fmla="*/ 2788467 w 3014804"/>
              <a:gd name="connsiteY21" fmla="*/ 217283 h 298764"/>
              <a:gd name="connsiteX22" fmla="*/ 2851841 w 3014804"/>
              <a:gd name="connsiteY22" fmla="*/ 172016 h 298764"/>
              <a:gd name="connsiteX23" fmla="*/ 2879002 w 3014804"/>
              <a:gd name="connsiteY23" fmla="*/ 144855 h 298764"/>
              <a:gd name="connsiteX24" fmla="*/ 2915216 w 3014804"/>
              <a:gd name="connsiteY24" fmla="*/ 117695 h 298764"/>
              <a:gd name="connsiteX25" fmla="*/ 2969537 w 3014804"/>
              <a:gd name="connsiteY25" fmla="*/ 54321 h 298764"/>
              <a:gd name="connsiteX26" fmla="*/ 2996697 w 3014804"/>
              <a:gd name="connsiteY26" fmla="*/ 27160 h 298764"/>
              <a:gd name="connsiteX27" fmla="*/ 3014804 w 3014804"/>
              <a:gd name="connsiteY27" fmla="*/ 0 h 2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014804" h="298764">
                <a:moveTo>
                  <a:pt x="0" y="9053"/>
                </a:moveTo>
                <a:lnTo>
                  <a:pt x="1077362" y="18107"/>
                </a:lnTo>
                <a:cubicBezTo>
                  <a:pt x="1092748" y="18355"/>
                  <a:pt x="1107891" y="22738"/>
                  <a:pt x="1122630" y="27160"/>
                </a:cubicBezTo>
                <a:cubicBezTo>
                  <a:pt x="1150913" y="35645"/>
                  <a:pt x="1197933" y="59351"/>
                  <a:pt x="1222218" y="72428"/>
                </a:cubicBezTo>
                <a:cubicBezTo>
                  <a:pt x="1243640" y="83963"/>
                  <a:pt x="1264729" y="96123"/>
                  <a:pt x="1285592" y="108641"/>
                </a:cubicBezTo>
                <a:cubicBezTo>
                  <a:pt x="1294922" y="114239"/>
                  <a:pt x="1303020" y="121882"/>
                  <a:pt x="1312752" y="126748"/>
                </a:cubicBezTo>
                <a:cubicBezTo>
                  <a:pt x="1327288" y="134016"/>
                  <a:pt x="1342803" y="139149"/>
                  <a:pt x="1358020" y="144855"/>
                </a:cubicBezTo>
                <a:cubicBezTo>
                  <a:pt x="1366955" y="148206"/>
                  <a:pt x="1376644" y="149641"/>
                  <a:pt x="1385180" y="153909"/>
                </a:cubicBezTo>
                <a:cubicBezTo>
                  <a:pt x="1394912" y="158775"/>
                  <a:pt x="1402018" y="168575"/>
                  <a:pt x="1412340" y="172016"/>
                </a:cubicBezTo>
                <a:cubicBezTo>
                  <a:pt x="1429755" y="177821"/>
                  <a:pt x="1448554" y="178051"/>
                  <a:pt x="1466661" y="181069"/>
                </a:cubicBezTo>
                <a:cubicBezTo>
                  <a:pt x="1475715" y="184087"/>
                  <a:pt x="1484433" y="188416"/>
                  <a:pt x="1493822" y="190123"/>
                </a:cubicBezTo>
                <a:cubicBezTo>
                  <a:pt x="1557010" y="201612"/>
                  <a:pt x="1631237" y="202348"/>
                  <a:pt x="1692998" y="208230"/>
                </a:cubicBezTo>
                <a:cubicBezTo>
                  <a:pt x="1714241" y="210253"/>
                  <a:pt x="1735323" y="213775"/>
                  <a:pt x="1756372" y="217283"/>
                </a:cubicBezTo>
                <a:cubicBezTo>
                  <a:pt x="1771550" y="219813"/>
                  <a:pt x="1786323" y="224855"/>
                  <a:pt x="1801639" y="226337"/>
                </a:cubicBezTo>
                <a:cubicBezTo>
                  <a:pt x="1879969" y="233917"/>
                  <a:pt x="2037030" y="244443"/>
                  <a:pt x="2037030" y="244443"/>
                </a:cubicBezTo>
                <a:cubicBezTo>
                  <a:pt x="2154086" y="263954"/>
                  <a:pt x="2024687" y="244130"/>
                  <a:pt x="2218099" y="262550"/>
                </a:cubicBezTo>
                <a:cubicBezTo>
                  <a:pt x="2239342" y="264573"/>
                  <a:pt x="2260240" y="269481"/>
                  <a:pt x="2281473" y="271604"/>
                </a:cubicBezTo>
                <a:cubicBezTo>
                  <a:pt x="2320625" y="275519"/>
                  <a:pt x="2359964" y="277297"/>
                  <a:pt x="2399168" y="280657"/>
                </a:cubicBezTo>
                <a:lnTo>
                  <a:pt x="2598344" y="298764"/>
                </a:lnTo>
                <a:cubicBezTo>
                  <a:pt x="2625505" y="295746"/>
                  <a:pt x="2653767" y="297940"/>
                  <a:pt x="2679826" y="289711"/>
                </a:cubicBezTo>
                <a:cubicBezTo>
                  <a:pt x="2712000" y="279551"/>
                  <a:pt x="2770360" y="244443"/>
                  <a:pt x="2770360" y="244443"/>
                </a:cubicBezTo>
                <a:cubicBezTo>
                  <a:pt x="2776396" y="235390"/>
                  <a:pt x="2780773" y="224977"/>
                  <a:pt x="2788467" y="217283"/>
                </a:cubicBezTo>
                <a:cubicBezTo>
                  <a:pt x="2821081" y="184670"/>
                  <a:pt x="2820999" y="197718"/>
                  <a:pt x="2851841" y="172016"/>
                </a:cubicBezTo>
                <a:cubicBezTo>
                  <a:pt x="2861677" y="163819"/>
                  <a:pt x="2869281" y="153188"/>
                  <a:pt x="2879002" y="144855"/>
                </a:cubicBezTo>
                <a:cubicBezTo>
                  <a:pt x="2890459" y="135035"/>
                  <a:pt x="2903145" y="126748"/>
                  <a:pt x="2915216" y="117695"/>
                </a:cubicBezTo>
                <a:cubicBezTo>
                  <a:pt x="2961496" y="40561"/>
                  <a:pt x="2919373" y="96125"/>
                  <a:pt x="2969537" y="54321"/>
                </a:cubicBezTo>
                <a:cubicBezTo>
                  <a:pt x="2979373" y="46124"/>
                  <a:pt x="2988500" y="36996"/>
                  <a:pt x="2996697" y="27160"/>
                </a:cubicBezTo>
                <a:cubicBezTo>
                  <a:pt x="3003663" y="18801"/>
                  <a:pt x="3014804" y="0"/>
                  <a:pt x="3014804" y="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06" name="任意多边形: 形状 12"/>
          <p:cNvSpPr/>
          <p:nvPr/>
        </p:nvSpPr>
        <p:spPr>
          <a:xfrm>
            <a:off x="5266990" y="1403287"/>
            <a:ext cx="6864654" cy="2179421"/>
          </a:xfrm>
          <a:custGeom>
            <a:avLst/>
            <a:gdLst>
              <a:gd name="connsiteX0" fmla="*/ 572495 w 6864654"/>
              <a:gd name="connsiteY0" fmla="*/ 1647731 h 2179421"/>
              <a:gd name="connsiteX1" fmla="*/ 563442 w 6864654"/>
              <a:gd name="connsiteY1" fmla="*/ 1539089 h 2179421"/>
              <a:gd name="connsiteX2" fmla="*/ 554388 w 6864654"/>
              <a:gd name="connsiteY2" fmla="*/ 1448555 h 2179421"/>
              <a:gd name="connsiteX3" fmla="*/ 563442 w 6864654"/>
              <a:gd name="connsiteY3" fmla="*/ 1339913 h 2179421"/>
              <a:gd name="connsiteX4" fmla="*/ 617762 w 6864654"/>
              <a:gd name="connsiteY4" fmla="*/ 1312753 h 2179421"/>
              <a:gd name="connsiteX5" fmla="*/ 717351 w 6864654"/>
              <a:gd name="connsiteY5" fmla="*/ 1294646 h 2179421"/>
              <a:gd name="connsiteX6" fmla="*/ 1106650 w 6864654"/>
              <a:gd name="connsiteY6" fmla="*/ 1276539 h 2179421"/>
              <a:gd name="connsiteX7" fmla="*/ 2156852 w 6864654"/>
              <a:gd name="connsiteY7" fmla="*/ 1276539 h 2179421"/>
              <a:gd name="connsiteX8" fmla="*/ 2754380 w 6864654"/>
              <a:gd name="connsiteY8" fmla="*/ 1285592 h 2179421"/>
              <a:gd name="connsiteX9" fmla="*/ 3650673 w 6864654"/>
              <a:gd name="connsiteY9" fmla="*/ 1294646 h 2179421"/>
              <a:gd name="connsiteX10" fmla="*/ 4384004 w 6864654"/>
              <a:gd name="connsiteY10" fmla="*/ 1303699 h 2179421"/>
              <a:gd name="connsiteX11" fmla="*/ 4474539 w 6864654"/>
              <a:gd name="connsiteY11" fmla="*/ 1466662 h 2179421"/>
              <a:gd name="connsiteX12" fmla="*/ 4492646 w 6864654"/>
              <a:gd name="connsiteY12" fmla="*/ 1539089 h 2179421"/>
              <a:gd name="connsiteX13" fmla="*/ 4501699 w 6864654"/>
              <a:gd name="connsiteY13" fmla="*/ 1602463 h 2179421"/>
              <a:gd name="connsiteX14" fmla="*/ 4528860 w 6864654"/>
              <a:gd name="connsiteY14" fmla="*/ 1674891 h 2179421"/>
              <a:gd name="connsiteX15" fmla="*/ 4583180 w 6864654"/>
              <a:gd name="connsiteY15" fmla="*/ 1729212 h 2179421"/>
              <a:gd name="connsiteX16" fmla="*/ 4646555 w 6864654"/>
              <a:gd name="connsiteY16" fmla="*/ 1756372 h 2179421"/>
              <a:gd name="connsiteX17" fmla="*/ 4782357 w 6864654"/>
              <a:gd name="connsiteY17" fmla="*/ 1774479 h 2179421"/>
              <a:gd name="connsiteX18" fmla="*/ 4900052 w 6864654"/>
              <a:gd name="connsiteY18" fmla="*/ 1783533 h 2179421"/>
              <a:gd name="connsiteX19" fmla="*/ 5072067 w 6864654"/>
              <a:gd name="connsiteY19" fmla="*/ 1810693 h 2179421"/>
              <a:gd name="connsiteX20" fmla="*/ 5108281 w 6864654"/>
              <a:gd name="connsiteY20" fmla="*/ 1855961 h 2179421"/>
              <a:gd name="connsiteX21" fmla="*/ 5135442 w 6864654"/>
              <a:gd name="connsiteY21" fmla="*/ 1883121 h 2179421"/>
              <a:gd name="connsiteX22" fmla="*/ 5198816 w 6864654"/>
              <a:gd name="connsiteY22" fmla="*/ 1964602 h 2179421"/>
              <a:gd name="connsiteX23" fmla="*/ 5235030 w 6864654"/>
              <a:gd name="connsiteY23" fmla="*/ 2000816 h 2179421"/>
              <a:gd name="connsiteX24" fmla="*/ 5280297 w 6864654"/>
              <a:gd name="connsiteY24" fmla="*/ 2064190 h 2179421"/>
              <a:gd name="connsiteX25" fmla="*/ 5316511 w 6864654"/>
              <a:gd name="connsiteY25" fmla="*/ 2082297 h 2179421"/>
              <a:gd name="connsiteX26" fmla="*/ 5407046 w 6864654"/>
              <a:gd name="connsiteY26" fmla="*/ 2109458 h 2179421"/>
              <a:gd name="connsiteX27" fmla="*/ 5479473 w 6864654"/>
              <a:gd name="connsiteY27" fmla="*/ 2118511 h 2179421"/>
              <a:gd name="connsiteX28" fmla="*/ 5542848 w 6864654"/>
              <a:gd name="connsiteY28" fmla="*/ 2127564 h 2179421"/>
              <a:gd name="connsiteX29" fmla="*/ 5660543 w 6864654"/>
              <a:gd name="connsiteY29" fmla="*/ 2136618 h 2179421"/>
              <a:gd name="connsiteX30" fmla="*/ 5723917 w 6864654"/>
              <a:gd name="connsiteY30" fmla="*/ 2145671 h 2179421"/>
              <a:gd name="connsiteX31" fmla="*/ 6031735 w 6864654"/>
              <a:gd name="connsiteY31" fmla="*/ 2163778 h 2179421"/>
              <a:gd name="connsiteX32" fmla="*/ 6167537 w 6864654"/>
              <a:gd name="connsiteY32" fmla="*/ 2172832 h 2179421"/>
              <a:gd name="connsiteX33" fmla="*/ 6366713 w 6864654"/>
              <a:gd name="connsiteY33" fmla="*/ 2163778 h 2179421"/>
              <a:gd name="connsiteX34" fmla="*/ 6357660 w 6864654"/>
              <a:gd name="connsiteY34" fmla="*/ 2073244 h 2179421"/>
              <a:gd name="connsiteX35" fmla="*/ 6366713 w 6864654"/>
              <a:gd name="connsiteY35" fmla="*/ 1484768 h 2179421"/>
              <a:gd name="connsiteX36" fmla="*/ 6375766 w 6864654"/>
              <a:gd name="connsiteY36" fmla="*/ 1312753 h 2179421"/>
              <a:gd name="connsiteX37" fmla="*/ 6466301 w 6864654"/>
              <a:gd name="connsiteY37" fmla="*/ 1276539 h 2179421"/>
              <a:gd name="connsiteX38" fmla="*/ 6801279 w 6864654"/>
              <a:gd name="connsiteY38" fmla="*/ 1267485 h 2179421"/>
              <a:gd name="connsiteX39" fmla="*/ 6828440 w 6864654"/>
              <a:gd name="connsiteY39" fmla="*/ 841972 h 2179421"/>
              <a:gd name="connsiteX40" fmla="*/ 6837493 w 6864654"/>
              <a:gd name="connsiteY40" fmla="*/ 796705 h 2179421"/>
              <a:gd name="connsiteX41" fmla="*/ 6855600 w 6864654"/>
              <a:gd name="connsiteY41" fmla="*/ 316871 h 2179421"/>
              <a:gd name="connsiteX42" fmla="*/ 6864654 w 6864654"/>
              <a:gd name="connsiteY42" fmla="*/ 262551 h 2179421"/>
              <a:gd name="connsiteX43" fmla="*/ 6855600 w 6864654"/>
              <a:gd name="connsiteY43" fmla="*/ 153909 h 2179421"/>
              <a:gd name="connsiteX44" fmla="*/ 6837493 w 6864654"/>
              <a:gd name="connsiteY44" fmla="*/ 99588 h 2179421"/>
              <a:gd name="connsiteX45" fmla="*/ 6629263 w 6864654"/>
              <a:gd name="connsiteY45" fmla="*/ 63374 h 2179421"/>
              <a:gd name="connsiteX46" fmla="*/ 6574943 w 6864654"/>
              <a:gd name="connsiteY46" fmla="*/ 54321 h 2179421"/>
              <a:gd name="connsiteX47" fmla="*/ 5778238 w 6864654"/>
              <a:gd name="connsiteY47" fmla="*/ 36214 h 2179421"/>
              <a:gd name="connsiteX48" fmla="*/ 5669596 w 6864654"/>
              <a:gd name="connsiteY48" fmla="*/ 27161 h 2179421"/>
              <a:gd name="connsiteX49" fmla="*/ 5542848 w 6864654"/>
              <a:gd name="connsiteY49" fmla="*/ 9054 h 2179421"/>
              <a:gd name="connsiteX50" fmla="*/ 5452313 w 6864654"/>
              <a:gd name="connsiteY50" fmla="*/ 0 h 2179421"/>
              <a:gd name="connsiteX51" fmla="*/ 5207869 w 6864654"/>
              <a:gd name="connsiteY51" fmla="*/ 18107 h 2179421"/>
              <a:gd name="connsiteX52" fmla="*/ 5162602 w 6864654"/>
              <a:gd name="connsiteY52" fmla="*/ 36214 h 2179421"/>
              <a:gd name="connsiteX53" fmla="*/ 5081121 w 6864654"/>
              <a:gd name="connsiteY53" fmla="*/ 54321 h 2179421"/>
              <a:gd name="connsiteX54" fmla="*/ 5044907 w 6864654"/>
              <a:gd name="connsiteY54" fmla="*/ 63374 h 2179421"/>
              <a:gd name="connsiteX55" fmla="*/ 4918159 w 6864654"/>
              <a:gd name="connsiteY55" fmla="*/ 72428 h 2179421"/>
              <a:gd name="connsiteX56" fmla="*/ 3460551 w 6864654"/>
              <a:gd name="connsiteY56" fmla="*/ 63374 h 2179421"/>
              <a:gd name="connsiteX57" fmla="*/ 3225160 w 6864654"/>
              <a:gd name="connsiteY57" fmla="*/ 54321 h 2179421"/>
              <a:gd name="connsiteX58" fmla="*/ 1070436 w 6864654"/>
              <a:gd name="connsiteY58" fmla="*/ 45267 h 2179421"/>
              <a:gd name="connsiteX59" fmla="*/ 663030 w 6864654"/>
              <a:gd name="connsiteY59" fmla="*/ 54321 h 2179421"/>
              <a:gd name="connsiteX60" fmla="*/ 119822 w 6864654"/>
              <a:gd name="connsiteY60" fmla="*/ 81481 h 2179421"/>
              <a:gd name="connsiteX61" fmla="*/ 83608 w 6864654"/>
              <a:gd name="connsiteY61" fmla="*/ 117695 h 2179421"/>
              <a:gd name="connsiteX62" fmla="*/ 56448 w 6864654"/>
              <a:gd name="connsiteY62" fmla="*/ 226337 h 2179421"/>
              <a:gd name="connsiteX63" fmla="*/ 47394 w 6864654"/>
              <a:gd name="connsiteY63" fmla="*/ 760491 h 2179421"/>
              <a:gd name="connsiteX64" fmla="*/ 38341 w 6864654"/>
              <a:gd name="connsiteY64" fmla="*/ 832919 h 2179421"/>
              <a:gd name="connsiteX65" fmla="*/ 20234 w 6864654"/>
              <a:gd name="connsiteY65" fmla="*/ 1059256 h 2179421"/>
              <a:gd name="connsiteX66" fmla="*/ 11180 w 6864654"/>
              <a:gd name="connsiteY66" fmla="*/ 1195058 h 2179421"/>
              <a:gd name="connsiteX67" fmla="*/ 20234 w 6864654"/>
              <a:gd name="connsiteY67" fmla="*/ 1520982 h 2179421"/>
              <a:gd name="connsiteX68" fmla="*/ 38341 w 6864654"/>
              <a:gd name="connsiteY68" fmla="*/ 1548143 h 2179421"/>
              <a:gd name="connsiteX69" fmla="*/ 65501 w 6864654"/>
              <a:gd name="connsiteY69" fmla="*/ 1593410 h 2179421"/>
              <a:gd name="connsiteX70" fmla="*/ 83608 w 6864654"/>
              <a:gd name="connsiteY70" fmla="*/ 1629624 h 2179421"/>
              <a:gd name="connsiteX71" fmla="*/ 146982 w 6864654"/>
              <a:gd name="connsiteY71" fmla="*/ 1683945 h 2179421"/>
              <a:gd name="connsiteX72" fmla="*/ 228463 w 6864654"/>
              <a:gd name="connsiteY72" fmla="*/ 1711105 h 2179421"/>
              <a:gd name="connsiteX73" fmla="*/ 264677 w 6864654"/>
              <a:gd name="connsiteY73" fmla="*/ 1720159 h 2179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6864654" h="2179421">
                <a:moveTo>
                  <a:pt x="572495" y="1647731"/>
                </a:moveTo>
                <a:cubicBezTo>
                  <a:pt x="569477" y="1611517"/>
                  <a:pt x="566732" y="1575279"/>
                  <a:pt x="563442" y="1539089"/>
                </a:cubicBezTo>
                <a:cubicBezTo>
                  <a:pt x="560696" y="1508885"/>
                  <a:pt x="554388" y="1478884"/>
                  <a:pt x="554388" y="1448555"/>
                </a:cubicBezTo>
                <a:cubicBezTo>
                  <a:pt x="554388" y="1412215"/>
                  <a:pt x="548075" y="1372843"/>
                  <a:pt x="563442" y="1339913"/>
                </a:cubicBezTo>
                <a:cubicBezTo>
                  <a:pt x="572003" y="1321568"/>
                  <a:pt x="598966" y="1320271"/>
                  <a:pt x="617762" y="1312753"/>
                </a:cubicBezTo>
                <a:cubicBezTo>
                  <a:pt x="640279" y="1303746"/>
                  <a:pt x="700652" y="1296501"/>
                  <a:pt x="717351" y="1294646"/>
                </a:cubicBezTo>
                <a:cubicBezTo>
                  <a:pt x="863641" y="1278392"/>
                  <a:pt x="927154" y="1282148"/>
                  <a:pt x="1106650" y="1276539"/>
                </a:cubicBezTo>
                <a:cubicBezTo>
                  <a:pt x="2015331" y="1297190"/>
                  <a:pt x="892686" y="1276539"/>
                  <a:pt x="2156852" y="1276539"/>
                </a:cubicBezTo>
                <a:cubicBezTo>
                  <a:pt x="2356051" y="1276539"/>
                  <a:pt x="2555196" y="1283178"/>
                  <a:pt x="2754380" y="1285592"/>
                </a:cubicBezTo>
                <a:lnTo>
                  <a:pt x="3650673" y="1294646"/>
                </a:lnTo>
                <a:lnTo>
                  <a:pt x="4384004" y="1303699"/>
                </a:lnTo>
                <a:cubicBezTo>
                  <a:pt x="4472876" y="1325918"/>
                  <a:pt x="4416611" y="1301153"/>
                  <a:pt x="4474539" y="1466662"/>
                </a:cubicBezTo>
                <a:cubicBezTo>
                  <a:pt x="4485668" y="1498460"/>
                  <a:pt x="4486219" y="1500525"/>
                  <a:pt x="4492646" y="1539089"/>
                </a:cubicBezTo>
                <a:cubicBezTo>
                  <a:pt x="4496154" y="1560138"/>
                  <a:pt x="4497882" y="1581468"/>
                  <a:pt x="4501699" y="1602463"/>
                </a:cubicBezTo>
                <a:cubicBezTo>
                  <a:pt x="4505824" y="1625149"/>
                  <a:pt x="4514085" y="1656423"/>
                  <a:pt x="4528860" y="1674891"/>
                </a:cubicBezTo>
                <a:cubicBezTo>
                  <a:pt x="4544856" y="1694887"/>
                  <a:pt x="4560276" y="1717760"/>
                  <a:pt x="4583180" y="1729212"/>
                </a:cubicBezTo>
                <a:cubicBezTo>
                  <a:pt x="4602815" y="1739030"/>
                  <a:pt x="4624349" y="1751931"/>
                  <a:pt x="4646555" y="1756372"/>
                </a:cubicBezTo>
                <a:cubicBezTo>
                  <a:pt x="4663000" y="1759661"/>
                  <a:pt x="4769724" y="1773276"/>
                  <a:pt x="4782357" y="1774479"/>
                </a:cubicBezTo>
                <a:cubicBezTo>
                  <a:pt x="4821527" y="1778210"/>
                  <a:pt x="4860945" y="1779188"/>
                  <a:pt x="4900052" y="1783533"/>
                </a:cubicBezTo>
                <a:cubicBezTo>
                  <a:pt x="4991322" y="1793674"/>
                  <a:pt x="5003235" y="1796927"/>
                  <a:pt x="5072067" y="1810693"/>
                </a:cubicBezTo>
                <a:cubicBezTo>
                  <a:pt x="5084138" y="1825782"/>
                  <a:pt x="5095556" y="1841418"/>
                  <a:pt x="5108281" y="1855961"/>
                </a:cubicBezTo>
                <a:cubicBezTo>
                  <a:pt x="5116712" y="1865597"/>
                  <a:pt x="5127245" y="1873285"/>
                  <a:pt x="5135442" y="1883121"/>
                </a:cubicBezTo>
                <a:cubicBezTo>
                  <a:pt x="5157470" y="1909554"/>
                  <a:pt x="5174486" y="1940272"/>
                  <a:pt x="5198816" y="1964602"/>
                </a:cubicBezTo>
                <a:cubicBezTo>
                  <a:pt x="5210887" y="1976673"/>
                  <a:pt x="5223920" y="1987854"/>
                  <a:pt x="5235030" y="2000816"/>
                </a:cubicBezTo>
                <a:cubicBezTo>
                  <a:pt x="5252644" y="2021365"/>
                  <a:pt x="5258900" y="2045850"/>
                  <a:pt x="5280297" y="2064190"/>
                </a:cubicBezTo>
                <a:cubicBezTo>
                  <a:pt x="5290544" y="2072973"/>
                  <a:pt x="5303980" y="2077285"/>
                  <a:pt x="5316511" y="2082297"/>
                </a:cubicBezTo>
                <a:cubicBezTo>
                  <a:pt x="5333756" y="2089195"/>
                  <a:pt x="5384182" y="2105647"/>
                  <a:pt x="5407046" y="2109458"/>
                </a:cubicBezTo>
                <a:cubicBezTo>
                  <a:pt x="5431045" y="2113458"/>
                  <a:pt x="5455356" y="2115296"/>
                  <a:pt x="5479473" y="2118511"/>
                </a:cubicBezTo>
                <a:cubicBezTo>
                  <a:pt x="5500625" y="2121331"/>
                  <a:pt x="5521614" y="2125441"/>
                  <a:pt x="5542848" y="2127564"/>
                </a:cubicBezTo>
                <a:cubicBezTo>
                  <a:pt x="5582000" y="2131479"/>
                  <a:pt x="5621391" y="2132703"/>
                  <a:pt x="5660543" y="2136618"/>
                </a:cubicBezTo>
                <a:cubicBezTo>
                  <a:pt x="5681776" y="2138741"/>
                  <a:pt x="5702635" y="2144114"/>
                  <a:pt x="5723917" y="2145671"/>
                </a:cubicBezTo>
                <a:cubicBezTo>
                  <a:pt x="5826426" y="2153172"/>
                  <a:pt x="5929179" y="2156941"/>
                  <a:pt x="6031735" y="2163778"/>
                </a:cubicBezTo>
                <a:lnTo>
                  <a:pt x="6167537" y="2172832"/>
                </a:lnTo>
                <a:cubicBezTo>
                  <a:pt x="6233929" y="2169814"/>
                  <a:pt x="6307840" y="2194616"/>
                  <a:pt x="6366713" y="2163778"/>
                </a:cubicBezTo>
                <a:cubicBezTo>
                  <a:pt x="6393579" y="2149705"/>
                  <a:pt x="6357660" y="2103573"/>
                  <a:pt x="6357660" y="2073244"/>
                </a:cubicBezTo>
                <a:cubicBezTo>
                  <a:pt x="6357660" y="1877062"/>
                  <a:pt x="6362044" y="1680894"/>
                  <a:pt x="6366713" y="1484768"/>
                </a:cubicBezTo>
                <a:cubicBezTo>
                  <a:pt x="6368080" y="1427367"/>
                  <a:pt x="6350993" y="1364551"/>
                  <a:pt x="6375766" y="1312753"/>
                </a:cubicBezTo>
                <a:cubicBezTo>
                  <a:pt x="6389790" y="1283431"/>
                  <a:pt x="6433810" y="1277417"/>
                  <a:pt x="6466301" y="1276539"/>
                </a:cubicBezTo>
                <a:lnTo>
                  <a:pt x="6801279" y="1267485"/>
                </a:lnTo>
                <a:cubicBezTo>
                  <a:pt x="6893707" y="1128845"/>
                  <a:pt x="6811254" y="1263030"/>
                  <a:pt x="6828440" y="841972"/>
                </a:cubicBezTo>
                <a:cubicBezTo>
                  <a:pt x="6829068" y="826597"/>
                  <a:pt x="6834475" y="811794"/>
                  <a:pt x="6837493" y="796705"/>
                </a:cubicBezTo>
                <a:cubicBezTo>
                  <a:pt x="6840944" y="662109"/>
                  <a:pt x="6840566" y="467214"/>
                  <a:pt x="6855600" y="316871"/>
                </a:cubicBezTo>
                <a:cubicBezTo>
                  <a:pt x="6857427" y="298606"/>
                  <a:pt x="6861636" y="280658"/>
                  <a:pt x="6864654" y="262551"/>
                </a:cubicBezTo>
                <a:cubicBezTo>
                  <a:pt x="6861636" y="226337"/>
                  <a:pt x="6861574" y="189754"/>
                  <a:pt x="6855600" y="153909"/>
                </a:cubicBezTo>
                <a:cubicBezTo>
                  <a:pt x="6852462" y="135082"/>
                  <a:pt x="6854361" y="108518"/>
                  <a:pt x="6837493" y="99588"/>
                </a:cubicBezTo>
                <a:cubicBezTo>
                  <a:pt x="6803533" y="81609"/>
                  <a:pt x="6681248" y="70801"/>
                  <a:pt x="6629263" y="63374"/>
                </a:cubicBezTo>
                <a:cubicBezTo>
                  <a:pt x="6611091" y="60778"/>
                  <a:pt x="6593290" y="54907"/>
                  <a:pt x="6574943" y="54321"/>
                </a:cubicBezTo>
                <a:lnTo>
                  <a:pt x="5778238" y="36214"/>
                </a:lnTo>
                <a:cubicBezTo>
                  <a:pt x="5742024" y="33196"/>
                  <a:pt x="5705696" y="31326"/>
                  <a:pt x="5669596" y="27161"/>
                </a:cubicBezTo>
                <a:cubicBezTo>
                  <a:pt x="5627199" y="22269"/>
                  <a:pt x="5585197" y="14348"/>
                  <a:pt x="5542848" y="9054"/>
                </a:cubicBezTo>
                <a:cubicBezTo>
                  <a:pt x="5512753" y="5292"/>
                  <a:pt x="5482491" y="3018"/>
                  <a:pt x="5452313" y="0"/>
                </a:cubicBezTo>
                <a:cubicBezTo>
                  <a:pt x="5437488" y="824"/>
                  <a:pt x="5255306" y="7942"/>
                  <a:pt x="5207869" y="18107"/>
                </a:cubicBezTo>
                <a:cubicBezTo>
                  <a:pt x="5191978" y="21512"/>
                  <a:pt x="5178019" y="31075"/>
                  <a:pt x="5162602" y="36214"/>
                </a:cubicBezTo>
                <a:cubicBezTo>
                  <a:pt x="5140533" y="43570"/>
                  <a:pt x="5102634" y="49540"/>
                  <a:pt x="5081121" y="54321"/>
                </a:cubicBezTo>
                <a:cubicBezTo>
                  <a:pt x="5068974" y="57020"/>
                  <a:pt x="5057274" y="62000"/>
                  <a:pt x="5044907" y="63374"/>
                </a:cubicBezTo>
                <a:cubicBezTo>
                  <a:pt x="5002809" y="68052"/>
                  <a:pt x="4960408" y="69410"/>
                  <a:pt x="4918159" y="72428"/>
                </a:cubicBezTo>
                <a:lnTo>
                  <a:pt x="3460551" y="63374"/>
                </a:lnTo>
                <a:cubicBezTo>
                  <a:pt x="3382034" y="62534"/>
                  <a:pt x="3303679" y="54916"/>
                  <a:pt x="3225160" y="54321"/>
                </a:cubicBezTo>
                <a:lnTo>
                  <a:pt x="1070436" y="45267"/>
                </a:lnTo>
                <a:lnTo>
                  <a:pt x="663030" y="54321"/>
                </a:lnTo>
                <a:cubicBezTo>
                  <a:pt x="164368" y="64603"/>
                  <a:pt x="344995" y="25188"/>
                  <a:pt x="119822" y="81481"/>
                </a:cubicBezTo>
                <a:cubicBezTo>
                  <a:pt x="107751" y="93552"/>
                  <a:pt x="92391" y="103056"/>
                  <a:pt x="83608" y="117695"/>
                </a:cubicBezTo>
                <a:cubicBezTo>
                  <a:pt x="67053" y="145287"/>
                  <a:pt x="61563" y="195646"/>
                  <a:pt x="56448" y="226337"/>
                </a:cubicBezTo>
                <a:cubicBezTo>
                  <a:pt x="53430" y="404388"/>
                  <a:pt x="52707" y="582493"/>
                  <a:pt x="47394" y="760491"/>
                </a:cubicBezTo>
                <a:cubicBezTo>
                  <a:pt x="46668" y="784811"/>
                  <a:pt x="40015" y="808646"/>
                  <a:pt x="38341" y="832919"/>
                </a:cubicBezTo>
                <a:cubicBezTo>
                  <a:pt x="22725" y="1059353"/>
                  <a:pt x="45845" y="956806"/>
                  <a:pt x="20234" y="1059256"/>
                </a:cubicBezTo>
                <a:cubicBezTo>
                  <a:pt x="17216" y="1104523"/>
                  <a:pt x="14660" y="1149824"/>
                  <a:pt x="11180" y="1195058"/>
                </a:cubicBezTo>
                <a:cubicBezTo>
                  <a:pt x="-620" y="1348458"/>
                  <a:pt x="-9852" y="1310382"/>
                  <a:pt x="20234" y="1520982"/>
                </a:cubicBezTo>
                <a:cubicBezTo>
                  <a:pt x="21773" y="1531754"/>
                  <a:pt x="32574" y="1538916"/>
                  <a:pt x="38341" y="1548143"/>
                </a:cubicBezTo>
                <a:cubicBezTo>
                  <a:pt x="47667" y="1563065"/>
                  <a:pt x="56955" y="1578028"/>
                  <a:pt x="65501" y="1593410"/>
                </a:cubicBezTo>
                <a:cubicBezTo>
                  <a:pt x="72055" y="1605208"/>
                  <a:pt x="75764" y="1618642"/>
                  <a:pt x="83608" y="1629624"/>
                </a:cubicBezTo>
                <a:cubicBezTo>
                  <a:pt x="93197" y="1643048"/>
                  <a:pt x="133809" y="1677865"/>
                  <a:pt x="146982" y="1683945"/>
                </a:cubicBezTo>
                <a:cubicBezTo>
                  <a:pt x="172976" y="1695942"/>
                  <a:pt x="201303" y="1702052"/>
                  <a:pt x="228463" y="1711105"/>
                </a:cubicBezTo>
                <a:cubicBezTo>
                  <a:pt x="258488" y="1721113"/>
                  <a:pt x="246080" y="1720159"/>
                  <a:pt x="264677" y="1720159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07" name="任意多边形: 形状 13"/>
          <p:cNvSpPr/>
          <p:nvPr/>
        </p:nvSpPr>
        <p:spPr>
          <a:xfrm>
            <a:off x="7586804" y="3449370"/>
            <a:ext cx="3023927" cy="1149790"/>
          </a:xfrm>
          <a:custGeom>
            <a:avLst/>
            <a:gdLst>
              <a:gd name="connsiteX0" fmla="*/ 0 w 3023927"/>
              <a:gd name="connsiteY0" fmla="*/ 0 h 1149790"/>
              <a:gd name="connsiteX1" fmla="*/ 27160 w 3023927"/>
              <a:gd name="connsiteY1" fmla="*/ 45268 h 1149790"/>
              <a:gd name="connsiteX2" fmla="*/ 45267 w 3023927"/>
              <a:gd name="connsiteY2" fmla="*/ 90535 h 1149790"/>
              <a:gd name="connsiteX3" fmla="*/ 54321 w 3023927"/>
              <a:gd name="connsiteY3" fmla="*/ 117695 h 1149790"/>
              <a:gd name="connsiteX4" fmla="*/ 108642 w 3023927"/>
              <a:gd name="connsiteY4" fmla="*/ 181070 h 1149790"/>
              <a:gd name="connsiteX5" fmla="*/ 181069 w 3023927"/>
              <a:gd name="connsiteY5" fmla="*/ 199177 h 1149790"/>
              <a:gd name="connsiteX6" fmla="*/ 217283 w 3023927"/>
              <a:gd name="connsiteY6" fmla="*/ 706171 h 1149790"/>
              <a:gd name="connsiteX7" fmla="*/ 226337 w 3023927"/>
              <a:gd name="connsiteY7" fmla="*/ 995881 h 1149790"/>
              <a:gd name="connsiteX8" fmla="*/ 235390 w 3023927"/>
              <a:gd name="connsiteY8" fmla="*/ 1095470 h 1149790"/>
              <a:gd name="connsiteX9" fmla="*/ 814812 w 3023927"/>
              <a:gd name="connsiteY9" fmla="*/ 1104523 h 1149790"/>
              <a:gd name="connsiteX10" fmla="*/ 905346 w 3023927"/>
              <a:gd name="connsiteY10" fmla="*/ 1113577 h 1149790"/>
              <a:gd name="connsiteX11" fmla="*/ 995881 w 3023927"/>
              <a:gd name="connsiteY11" fmla="*/ 1131683 h 1149790"/>
              <a:gd name="connsiteX12" fmla="*/ 1140737 w 3023927"/>
              <a:gd name="connsiteY12" fmla="*/ 1140737 h 1149790"/>
              <a:gd name="connsiteX13" fmla="*/ 1222218 w 3023927"/>
              <a:gd name="connsiteY13" fmla="*/ 1149790 h 1149790"/>
              <a:gd name="connsiteX14" fmla="*/ 1339913 w 3023927"/>
              <a:gd name="connsiteY14" fmla="*/ 1122630 h 1149790"/>
              <a:gd name="connsiteX15" fmla="*/ 1448554 w 3023927"/>
              <a:gd name="connsiteY15" fmla="*/ 1113577 h 1149790"/>
              <a:gd name="connsiteX16" fmla="*/ 1593410 w 3023927"/>
              <a:gd name="connsiteY16" fmla="*/ 1086416 h 1149790"/>
              <a:gd name="connsiteX17" fmla="*/ 1674891 w 3023927"/>
              <a:gd name="connsiteY17" fmla="*/ 1068309 h 1149790"/>
              <a:gd name="connsiteX18" fmla="*/ 2172832 w 3023927"/>
              <a:gd name="connsiteY18" fmla="*/ 1059256 h 1149790"/>
              <a:gd name="connsiteX19" fmla="*/ 2163778 w 3023927"/>
              <a:gd name="connsiteY19" fmla="*/ 1032095 h 1149790"/>
              <a:gd name="connsiteX20" fmla="*/ 2181885 w 3023927"/>
              <a:gd name="connsiteY20" fmla="*/ 860080 h 1149790"/>
              <a:gd name="connsiteX21" fmla="*/ 2190939 w 3023927"/>
              <a:gd name="connsiteY21" fmla="*/ 760491 h 1149790"/>
              <a:gd name="connsiteX22" fmla="*/ 2218099 w 3023927"/>
              <a:gd name="connsiteY22" fmla="*/ 660903 h 1149790"/>
              <a:gd name="connsiteX23" fmla="*/ 2227152 w 3023927"/>
              <a:gd name="connsiteY23" fmla="*/ 624689 h 1149790"/>
              <a:gd name="connsiteX24" fmla="*/ 2236206 w 3023927"/>
              <a:gd name="connsiteY24" fmla="*/ 597529 h 1149790"/>
              <a:gd name="connsiteX25" fmla="*/ 2299580 w 3023927"/>
              <a:gd name="connsiteY25" fmla="*/ 588476 h 1149790"/>
              <a:gd name="connsiteX26" fmla="*/ 2335794 w 3023927"/>
              <a:gd name="connsiteY26" fmla="*/ 579422 h 1149790"/>
              <a:gd name="connsiteX27" fmla="*/ 2381061 w 3023927"/>
              <a:gd name="connsiteY27" fmla="*/ 570369 h 1149790"/>
              <a:gd name="connsiteX28" fmla="*/ 2489703 w 3023927"/>
              <a:gd name="connsiteY28" fmla="*/ 479834 h 1149790"/>
              <a:gd name="connsiteX29" fmla="*/ 2562131 w 3023927"/>
              <a:gd name="connsiteY29" fmla="*/ 416460 h 1149790"/>
              <a:gd name="connsiteX30" fmla="*/ 2589291 w 3023927"/>
              <a:gd name="connsiteY30" fmla="*/ 398353 h 1149790"/>
              <a:gd name="connsiteX31" fmla="*/ 2652665 w 3023927"/>
              <a:gd name="connsiteY31" fmla="*/ 380246 h 1149790"/>
              <a:gd name="connsiteX32" fmla="*/ 2679826 w 3023927"/>
              <a:gd name="connsiteY32" fmla="*/ 362139 h 1149790"/>
              <a:gd name="connsiteX33" fmla="*/ 2752253 w 3023927"/>
              <a:gd name="connsiteY33" fmla="*/ 325925 h 1149790"/>
              <a:gd name="connsiteX34" fmla="*/ 2860895 w 3023927"/>
              <a:gd name="connsiteY34" fmla="*/ 253497 h 1149790"/>
              <a:gd name="connsiteX35" fmla="*/ 2906162 w 3023927"/>
              <a:gd name="connsiteY35" fmla="*/ 208230 h 1149790"/>
              <a:gd name="connsiteX36" fmla="*/ 2933323 w 3023927"/>
              <a:gd name="connsiteY36" fmla="*/ 181070 h 1149790"/>
              <a:gd name="connsiteX37" fmla="*/ 2960483 w 3023927"/>
              <a:gd name="connsiteY37" fmla="*/ 162963 h 1149790"/>
              <a:gd name="connsiteX38" fmla="*/ 2987644 w 3023927"/>
              <a:gd name="connsiteY38" fmla="*/ 126749 h 1149790"/>
              <a:gd name="connsiteX39" fmla="*/ 3023857 w 3023927"/>
              <a:gd name="connsiteY39" fmla="*/ 54321 h 114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023927" h="1149790">
                <a:moveTo>
                  <a:pt x="0" y="0"/>
                </a:moveTo>
                <a:cubicBezTo>
                  <a:pt x="9053" y="15089"/>
                  <a:pt x="19290" y="29529"/>
                  <a:pt x="27160" y="45268"/>
                </a:cubicBezTo>
                <a:cubicBezTo>
                  <a:pt x="34428" y="59804"/>
                  <a:pt x="39561" y="75318"/>
                  <a:pt x="45267" y="90535"/>
                </a:cubicBezTo>
                <a:cubicBezTo>
                  <a:pt x="48618" y="99470"/>
                  <a:pt x="49586" y="109409"/>
                  <a:pt x="54321" y="117695"/>
                </a:cubicBezTo>
                <a:cubicBezTo>
                  <a:pt x="62046" y="131213"/>
                  <a:pt x="93822" y="171190"/>
                  <a:pt x="108642" y="181070"/>
                </a:cubicBezTo>
                <a:cubicBezTo>
                  <a:pt x="120571" y="189023"/>
                  <a:pt x="174543" y="197872"/>
                  <a:pt x="181069" y="199177"/>
                </a:cubicBezTo>
                <a:cubicBezTo>
                  <a:pt x="344010" y="307796"/>
                  <a:pt x="205623" y="204800"/>
                  <a:pt x="217283" y="706171"/>
                </a:cubicBezTo>
                <a:cubicBezTo>
                  <a:pt x="219529" y="802762"/>
                  <a:pt x="221848" y="899368"/>
                  <a:pt x="226337" y="995881"/>
                </a:cubicBezTo>
                <a:cubicBezTo>
                  <a:pt x="227886" y="1029178"/>
                  <a:pt x="202611" y="1089418"/>
                  <a:pt x="235390" y="1095470"/>
                </a:cubicBezTo>
                <a:cubicBezTo>
                  <a:pt x="425344" y="1130539"/>
                  <a:pt x="621671" y="1101505"/>
                  <a:pt x="814812" y="1104523"/>
                </a:cubicBezTo>
                <a:cubicBezTo>
                  <a:pt x="844990" y="1107541"/>
                  <a:pt x="875353" y="1109078"/>
                  <a:pt x="905346" y="1113577"/>
                </a:cubicBezTo>
                <a:cubicBezTo>
                  <a:pt x="935781" y="1118142"/>
                  <a:pt x="965308" y="1128155"/>
                  <a:pt x="995881" y="1131683"/>
                </a:cubicBezTo>
                <a:cubicBezTo>
                  <a:pt x="1043942" y="1137228"/>
                  <a:pt x="1092512" y="1136879"/>
                  <a:pt x="1140737" y="1140737"/>
                </a:cubicBezTo>
                <a:cubicBezTo>
                  <a:pt x="1167977" y="1142916"/>
                  <a:pt x="1195058" y="1146772"/>
                  <a:pt x="1222218" y="1149790"/>
                </a:cubicBezTo>
                <a:cubicBezTo>
                  <a:pt x="1239473" y="1145476"/>
                  <a:pt x="1313590" y="1125727"/>
                  <a:pt x="1339913" y="1122630"/>
                </a:cubicBezTo>
                <a:cubicBezTo>
                  <a:pt x="1376003" y="1118384"/>
                  <a:pt x="1412340" y="1116595"/>
                  <a:pt x="1448554" y="1113577"/>
                </a:cubicBezTo>
                <a:cubicBezTo>
                  <a:pt x="1494390" y="1105937"/>
                  <a:pt x="1549996" y="1097269"/>
                  <a:pt x="1593410" y="1086416"/>
                </a:cubicBezTo>
                <a:cubicBezTo>
                  <a:pt x="1608802" y="1082568"/>
                  <a:pt x="1661635" y="1068751"/>
                  <a:pt x="1674891" y="1068309"/>
                </a:cubicBezTo>
                <a:cubicBezTo>
                  <a:pt x="1840807" y="1062778"/>
                  <a:pt x="2006852" y="1062274"/>
                  <a:pt x="2172832" y="1059256"/>
                </a:cubicBezTo>
                <a:cubicBezTo>
                  <a:pt x="2169814" y="1050202"/>
                  <a:pt x="2163778" y="1041638"/>
                  <a:pt x="2163778" y="1032095"/>
                </a:cubicBezTo>
                <a:cubicBezTo>
                  <a:pt x="2163778" y="940753"/>
                  <a:pt x="2168213" y="928443"/>
                  <a:pt x="2181885" y="860080"/>
                </a:cubicBezTo>
                <a:cubicBezTo>
                  <a:pt x="2184903" y="826884"/>
                  <a:pt x="2185740" y="793416"/>
                  <a:pt x="2190939" y="760491"/>
                </a:cubicBezTo>
                <a:cubicBezTo>
                  <a:pt x="2202329" y="688355"/>
                  <a:pt x="2204641" y="708011"/>
                  <a:pt x="2218099" y="660903"/>
                </a:cubicBezTo>
                <a:cubicBezTo>
                  <a:pt x="2221517" y="648939"/>
                  <a:pt x="2223734" y="636653"/>
                  <a:pt x="2227152" y="624689"/>
                </a:cubicBezTo>
                <a:cubicBezTo>
                  <a:pt x="2229774" y="615513"/>
                  <a:pt x="2227670" y="601797"/>
                  <a:pt x="2236206" y="597529"/>
                </a:cubicBezTo>
                <a:cubicBezTo>
                  <a:pt x="2255292" y="587986"/>
                  <a:pt x="2278585" y="592293"/>
                  <a:pt x="2299580" y="588476"/>
                </a:cubicBezTo>
                <a:cubicBezTo>
                  <a:pt x="2311822" y="586250"/>
                  <a:pt x="2323647" y="582121"/>
                  <a:pt x="2335794" y="579422"/>
                </a:cubicBezTo>
                <a:cubicBezTo>
                  <a:pt x="2350815" y="576084"/>
                  <a:pt x="2365972" y="573387"/>
                  <a:pt x="2381061" y="570369"/>
                </a:cubicBezTo>
                <a:cubicBezTo>
                  <a:pt x="2417275" y="540191"/>
                  <a:pt x="2456370" y="513167"/>
                  <a:pt x="2489703" y="479834"/>
                </a:cubicBezTo>
                <a:cubicBezTo>
                  <a:pt x="2529536" y="440001"/>
                  <a:pt x="2518492" y="447631"/>
                  <a:pt x="2562131" y="416460"/>
                </a:cubicBezTo>
                <a:cubicBezTo>
                  <a:pt x="2570985" y="410136"/>
                  <a:pt x="2579559" y="403219"/>
                  <a:pt x="2589291" y="398353"/>
                </a:cubicBezTo>
                <a:cubicBezTo>
                  <a:pt x="2602283" y="391857"/>
                  <a:pt x="2641056" y="383148"/>
                  <a:pt x="2652665" y="380246"/>
                </a:cubicBezTo>
                <a:cubicBezTo>
                  <a:pt x="2661719" y="374210"/>
                  <a:pt x="2670094" y="367005"/>
                  <a:pt x="2679826" y="362139"/>
                </a:cubicBezTo>
                <a:cubicBezTo>
                  <a:pt x="2747769" y="328167"/>
                  <a:pt x="2654384" y="393681"/>
                  <a:pt x="2752253" y="325925"/>
                </a:cubicBezTo>
                <a:cubicBezTo>
                  <a:pt x="2860446" y="251022"/>
                  <a:pt x="2786523" y="290683"/>
                  <a:pt x="2860895" y="253497"/>
                </a:cubicBezTo>
                <a:cubicBezTo>
                  <a:pt x="2894090" y="203705"/>
                  <a:pt x="2860896" y="245951"/>
                  <a:pt x="2906162" y="208230"/>
                </a:cubicBezTo>
                <a:cubicBezTo>
                  <a:pt x="2915998" y="200033"/>
                  <a:pt x="2923487" y="189267"/>
                  <a:pt x="2933323" y="181070"/>
                </a:cubicBezTo>
                <a:cubicBezTo>
                  <a:pt x="2941682" y="174104"/>
                  <a:pt x="2952789" y="170657"/>
                  <a:pt x="2960483" y="162963"/>
                </a:cubicBezTo>
                <a:cubicBezTo>
                  <a:pt x="2971153" y="152293"/>
                  <a:pt x="2978991" y="139111"/>
                  <a:pt x="2987644" y="126749"/>
                </a:cubicBezTo>
                <a:cubicBezTo>
                  <a:pt x="3027205" y="70233"/>
                  <a:pt x="3023857" y="93406"/>
                  <a:pt x="3023857" y="54321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文本框 3"/>
          <p:cNvSpPr txBox="1"/>
          <p:nvPr/>
        </p:nvSpPr>
        <p:spPr>
          <a:xfrm>
            <a:off x="769544" y="534155"/>
            <a:ext cx="1639312" cy="4343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000" lang="en-US"/>
              <a:t>Homework 1</a:t>
            </a:r>
            <a:endParaRPr altLang="en-US" b="1" dirty="0" sz="2000" lang="zh-CN"/>
          </a:p>
        </p:txBody>
      </p:sp>
      <p:pic>
        <p:nvPicPr>
          <p:cNvPr id="2097156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9544" y="983022"/>
            <a:ext cx="9017252" cy="1073649"/>
          </a:xfrm>
          <a:prstGeom prst="rect"/>
        </p:spPr>
      </p:pic>
      <p:sp>
        <p:nvSpPr>
          <p:cNvPr id="1048598" name="文本框 8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466661" y="2994619"/>
            <a:ext cx="3582969" cy="526554"/>
          </a:xfrm>
          <a:prstGeom prst="rect"/>
          <a:blipFill>
            <a:blip xmlns:r="http://schemas.openxmlformats.org/officeDocument/2006/relationships" r:embed="rId2"/>
            <a:stretch>
              <a:fillRect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599" name="文本框 9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426859" y="3725499"/>
            <a:ext cx="3016210" cy="555793"/>
          </a:xfrm>
          <a:prstGeom prst="rect"/>
          <a:blipFill>
            <a:blip xmlns:r="http://schemas.openxmlformats.org/officeDocument/2006/relationships" r:embed="rId3"/>
            <a:stretch>
              <a:fillRect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600" name="文本框 10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403411" y="3725499"/>
            <a:ext cx="3046668" cy="555858"/>
          </a:xfrm>
          <a:prstGeom prst="rect"/>
          <a:blipFill>
            <a:blip xmlns:r="http://schemas.openxmlformats.org/officeDocument/2006/relationships" r:embed="rId4"/>
            <a:stretch>
              <a:fillRect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pic>
        <p:nvPicPr>
          <p:cNvPr id="2097157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787650" y="2031168"/>
            <a:ext cx="8745649" cy="967842"/>
          </a:xfrm>
          <a:prstGeom prst="rect"/>
        </p:spPr>
      </p:pic>
      <p:sp>
        <p:nvSpPr>
          <p:cNvPr id="1048601" name="文本框 11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335324" y="4617033"/>
            <a:ext cx="4902514" cy="390748"/>
          </a:xfrm>
          <a:prstGeom prst="rect"/>
          <a:blipFill>
            <a:blip xmlns:r="http://schemas.openxmlformats.org/officeDocument/2006/relationships" r:embed="rId6"/>
            <a:stretch>
              <a:fillRect t="-6250" b="-20313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文本框 3"/>
          <p:cNvSpPr txBox="1"/>
          <p:nvPr/>
        </p:nvSpPr>
        <p:spPr>
          <a:xfrm>
            <a:off x="769544" y="534155"/>
            <a:ext cx="1639312" cy="4343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000" lang="en-US"/>
              <a:t>Homework 1</a:t>
            </a:r>
            <a:endParaRPr altLang="en-US" b="1" dirty="0" sz="2000" lang="zh-CN"/>
          </a:p>
        </p:txBody>
      </p:sp>
      <p:pic>
        <p:nvPicPr>
          <p:cNvPr id="2097158" name="图片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9544" y="983022"/>
            <a:ext cx="9017252" cy="1073649"/>
          </a:xfrm>
          <a:prstGeom prst="rect"/>
        </p:spPr>
      </p:pic>
      <p:sp>
        <p:nvSpPr>
          <p:cNvPr id="1048603" name="文本框 9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518944" y="4010789"/>
            <a:ext cx="3802772" cy="298415"/>
          </a:xfrm>
          <a:prstGeom prst="rect"/>
          <a:blipFill>
            <a:blip xmlns:r="http://schemas.openxmlformats.org/officeDocument/2006/relationships" r:embed="rId2"/>
            <a:stretch>
              <a:fillRect l="-801" r="-1122" b="-24490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pic>
        <p:nvPicPr>
          <p:cNvPr id="2097159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1453" y="2046001"/>
            <a:ext cx="8184851" cy="1522914"/>
          </a:xfrm>
          <a:prstGeom prst="rect"/>
        </p:spPr>
      </p:pic>
      <p:sp>
        <p:nvSpPr>
          <p:cNvPr id="1048604" name="文本框 12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518944" y="4631894"/>
            <a:ext cx="3626442" cy="298415"/>
          </a:xfrm>
          <a:prstGeom prst="rect"/>
          <a:blipFill>
            <a:blip xmlns:r="http://schemas.openxmlformats.org/officeDocument/2006/relationships" r:embed="rId4"/>
            <a:stretch>
              <a:fillRect l="-840" r="-1176" b="-24490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文本框 3"/>
          <p:cNvSpPr txBox="1"/>
          <p:nvPr/>
        </p:nvSpPr>
        <p:spPr>
          <a:xfrm>
            <a:off x="769544" y="534155"/>
            <a:ext cx="1681871" cy="40011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000" lang="en-US"/>
              <a:t>Homework 1</a:t>
            </a:r>
            <a:endParaRPr altLang="en-US" b="1" dirty="0" sz="2000" lang="zh-CN"/>
          </a:p>
        </p:txBody>
      </p:sp>
      <p:sp>
        <p:nvSpPr>
          <p:cNvPr id="1048606" name="文本框 1"/>
          <p:cNvSpPr txBox="1"/>
          <p:nvPr/>
        </p:nvSpPr>
        <p:spPr>
          <a:xfrm>
            <a:off x="995882" y="1222218"/>
            <a:ext cx="9967866" cy="5201424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altLang="en-US" dirty="0" lang="zh-CN"/>
              <a:t>冯</a:t>
            </a:r>
            <a:r>
              <a:rPr altLang="en-US" b="0" dirty="0" i="0" lang="zh-CN">
                <a:solidFill>
                  <a:srgbClr val="111111"/>
                </a:solidFill>
                <a:effectLst/>
                <a:latin typeface="Helvetica Neue"/>
              </a:rPr>
              <a:t>机架构中指令和数据都存储于存储器中，系统执行时如何区分？</a:t>
            </a:r>
            <a:endParaRPr altLang="zh-CN" b="0" dirty="0" i="0" lang="en-US">
              <a:solidFill>
                <a:srgbClr val="111111"/>
              </a:solidFill>
              <a:effectLst/>
              <a:latin typeface="Helvetica Neue"/>
            </a:endParaRPr>
          </a:p>
          <a:p>
            <a:pPr lvl="1">
              <a:spcAft>
                <a:spcPts val="1200"/>
              </a:spcAft>
            </a:pPr>
            <a:r>
              <a:rPr altLang="en-US" dirty="0" lang="zh-CN">
                <a:solidFill>
                  <a:srgbClr val="111111"/>
                </a:solidFill>
                <a:latin typeface="Helvetica Neue"/>
              </a:rPr>
              <a:t>（</a:t>
            </a:r>
            <a:r>
              <a:rPr altLang="zh-CN" dirty="0" lang="en-US">
                <a:solidFill>
                  <a:srgbClr val="111111"/>
                </a:solidFill>
                <a:latin typeface="Helvetica Neue"/>
              </a:rPr>
              <a:t>1</a:t>
            </a:r>
            <a:r>
              <a:rPr altLang="en-US" dirty="0" lang="zh-CN">
                <a:solidFill>
                  <a:srgbClr val="111111"/>
                </a:solidFill>
                <a:latin typeface="Helvetica Neue"/>
              </a:rPr>
              <a:t>）根据指令周期的不同阶段区分，取指阶段取出的是指令，访存阶段取出的是数据</a:t>
            </a:r>
            <a:endParaRPr altLang="zh-CN" dirty="0" lang="en-US">
              <a:solidFill>
                <a:srgbClr val="111111"/>
              </a:solidFill>
              <a:latin typeface="Helvetica Neue"/>
            </a:endParaRPr>
          </a:p>
          <a:p>
            <a:pPr lvl="1">
              <a:spcAft>
                <a:spcPts val="1200"/>
              </a:spcAft>
            </a:pPr>
            <a:r>
              <a:rPr altLang="en-US" dirty="0" lang="zh-CN">
                <a:solidFill>
                  <a:srgbClr val="111111"/>
                </a:solidFill>
                <a:latin typeface="Helvetica Neue"/>
              </a:rPr>
              <a:t>（</a:t>
            </a:r>
            <a:r>
              <a:rPr altLang="zh-CN" dirty="0" lang="en-US">
                <a:solidFill>
                  <a:srgbClr val="111111"/>
                </a:solidFill>
                <a:latin typeface="Helvetica Neue"/>
              </a:rPr>
              <a:t>2</a:t>
            </a:r>
            <a:r>
              <a:rPr altLang="en-US" dirty="0" lang="zh-CN">
                <a:solidFill>
                  <a:srgbClr val="111111"/>
                </a:solidFill>
                <a:latin typeface="Helvetica Neue"/>
              </a:rPr>
              <a:t>）根据地址来源区分，指令的地址来源为程序计数器，数据地址来源于计算部件</a:t>
            </a:r>
            <a:endParaRPr altLang="zh-CN" dirty="0" lang="en-US">
              <a:solidFill>
                <a:srgbClr val="111111"/>
              </a:solidFill>
              <a:latin typeface="Helvetica Neue"/>
            </a:endParaRPr>
          </a:p>
          <a:p>
            <a:pPr lvl="1">
              <a:spcAft>
                <a:spcPts val="1200"/>
              </a:spcAft>
            </a:pPr>
            <a:endParaRPr altLang="zh-CN" dirty="0" lang="en-US">
              <a:solidFill>
                <a:srgbClr val="111111"/>
              </a:solidFill>
              <a:latin typeface="Helvetica Neue"/>
            </a:endParaRPr>
          </a:p>
          <a:p>
            <a:pPr indent="-285750" lvl="1" marL="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altLang="en-US" b="0" dirty="0" i="0" lang="zh-CN">
                <a:solidFill>
                  <a:srgbClr val="111111"/>
                </a:solidFill>
                <a:effectLst/>
                <a:latin typeface="inherit"/>
              </a:rPr>
              <a:t>“计算机组成” 与 “计算机系统结构” 的关系？</a:t>
            </a:r>
          </a:p>
          <a:p>
            <a:pPr lvl="2" marL="457200">
              <a:spcAft>
                <a:spcPts val="1200"/>
              </a:spcAft>
            </a:pPr>
            <a:r>
              <a:rPr altLang="en-US" dirty="0" lang="zh-CN">
                <a:solidFill>
                  <a:srgbClr val="111111"/>
                </a:solidFill>
                <a:latin typeface="Helvetica Neue"/>
              </a:rPr>
              <a:t>计算机系统结构：程序员所看到的计算机的一些属性，概念性的结构和功能特征，是抽象层的设计，确定了计算机软硬件之间的接口。例如，指令集结构设计、是否设乘法指令、编址方式等。</a:t>
            </a:r>
            <a:endParaRPr altLang="zh-CN" dirty="0" lang="en-US">
              <a:solidFill>
                <a:srgbClr val="111111"/>
              </a:solidFill>
              <a:latin typeface="Helvetica Neue"/>
            </a:endParaRPr>
          </a:p>
          <a:p>
            <a:pPr lvl="2" marL="457200">
              <a:spcAft>
                <a:spcPts val="1200"/>
              </a:spcAft>
            </a:pPr>
            <a:r>
              <a:rPr altLang="en-US" dirty="0" lang="zh-CN">
                <a:solidFill>
                  <a:srgbClr val="111111"/>
                </a:solidFill>
                <a:latin typeface="Helvetica Neue"/>
              </a:rPr>
              <a:t>计算机组成：计算机系统结构的逻辑实现，包括物理机器中数据流和控制流的组成和逻辑设计等。例如，指令控制流数据流实现、乘法指令使用专用乘法器或加法器等。</a:t>
            </a:r>
            <a:endParaRPr altLang="zh-CN" dirty="0" lang="en-US">
              <a:solidFill>
                <a:srgbClr val="111111"/>
              </a:solidFill>
              <a:latin typeface="Helvetica Neue"/>
            </a:endParaRPr>
          </a:p>
          <a:p>
            <a:pPr algn="l"/>
            <a:br>
              <a:rPr altLang="en-US" dirty="0" lang="zh-CN"/>
            </a:br>
            <a:endParaRPr altLang="zh-CN" dirty="0" lang="en-US">
              <a:solidFill>
                <a:srgbClr val="111111"/>
              </a:solidFill>
              <a:latin typeface="Helvetica Neue"/>
            </a:endParaRPr>
          </a:p>
          <a:p>
            <a:pPr indent="-285750" lvl="1" marL="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altLang="zh-CN" dirty="0" lang="en-US">
              <a:solidFill>
                <a:srgbClr val="111111"/>
              </a:solidFill>
              <a:latin typeface="Helvetica Neue"/>
            </a:endParaRPr>
          </a:p>
          <a:p>
            <a:pPr indent="-285750" marL="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altLang="en-US" dirty="0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文本框 3"/>
          <p:cNvSpPr txBox="1"/>
          <p:nvPr/>
        </p:nvSpPr>
        <p:spPr>
          <a:xfrm>
            <a:off x="769544" y="534155"/>
            <a:ext cx="1681871" cy="40011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000" lang="en-US"/>
              <a:t>Homework 1</a:t>
            </a:r>
            <a:endParaRPr altLang="en-US" b="1" dirty="0" sz="2000" lang="zh-CN"/>
          </a:p>
        </p:txBody>
      </p:sp>
      <p:sp>
        <p:nvSpPr>
          <p:cNvPr id="1048608" name="文本框 1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95881" y="1222218"/>
            <a:ext cx="6082449" cy="2919838"/>
          </a:xfrm>
          <a:prstGeom prst="rect"/>
          <a:blipFill>
            <a:blip xmlns:r="http://schemas.openxmlformats.org/officeDocument/2006/relationships" r:embed="rId1"/>
            <a:stretch>
              <a:fillRect l="-601" t="-1044" r="-902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pic>
        <p:nvPicPr>
          <p:cNvPr id="2097160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078331" y="224702"/>
            <a:ext cx="4765205" cy="3053717"/>
          </a:xfrm>
          <a:prstGeom prst="rect"/>
        </p:spPr>
      </p:pic>
      <p:pic>
        <p:nvPicPr>
          <p:cNvPr id="2097161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66871" y="3579581"/>
            <a:ext cx="4176665" cy="3069878"/>
          </a:xfrm>
          <a:prstGeom prst="rect"/>
        </p:spPr>
      </p:pic>
      <p:sp>
        <p:nvSpPr>
          <p:cNvPr id="1048609" name="文本框 11"/>
          <p:cNvSpPr txBox="1"/>
          <p:nvPr/>
        </p:nvSpPr>
        <p:spPr>
          <a:xfrm>
            <a:off x="8763754" y="3776641"/>
            <a:ext cx="279244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lang="en-US">
                <a:solidFill>
                  <a:srgbClr val="FF0000"/>
                </a:solidFill>
              </a:rPr>
              <a:t>s</a:t>
            </a:r>
            <a:endParaRPr altLang="en-US" dirty="0" lang="zh-CN">
              <a:solidFill>
                <a:srgbClr val="FF0000"/>
              </a:solidFill>
            </a:endParaRPr>
          </a:p>
        </p:txBody>
      </p:sp>
      <p:sp>
        <p:nvSpPr>
          <p:cNvPr id="1048610" name="文本框 12"/>
          <p:cNvSpPr txBox="1"/>
          <p:nvPr/>
        </p:nvSpPr>
        <p:spPr>
          <a:xfrm>
            <a:off x="8744518" y="4843718"/>
            <a:ext cx="317716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lang="en-US">
                <a:solidFill>
                  <a:srgbClr val="FF0000"/>
                </a:solidFill>
              </a:rPr>
              <a:t>p</a:t>
            </a:r>
            <a:endParaRPr altLang="en-US" dirty="0" lang="zh-CN">
              <a:solidFill>
                <a:srgbClr val="FF0000"/>
              </a:solidFill>
            </a:endParaRPr>
          </a:p>
        </p:txBody>
      </p:sp>
      <p:sp>
        <p:nvSpPr>
          <p:cNvPr id="1048611" name="文本框 13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95879" y="4055462"/>
            <a:ext cx="6372511" cy="1631922"/>
          </a:xfrm>
          <a:prstGeom prst="rect"/>
          <a:blipFill>
            <a:blip xmlns:r="http://schemas.openxmlformats.org/officeDocument/2006/relationships" r:embed="rId4"/>
            <a:stretch>
              <a:fillRect l="-765" t="-1866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612" name="文本框 14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492784" y="3384771"/>
            <a:ext cx="6249275" cy="565219"/>
          </a:xfrm>
          <a:prstGeom prst="rect"/>
          <a:blipFill>
            <a:blip xmlns:r="http://schemas.openxmlformats.org/officeDocument/2006/relationships" r:embed="rId5"/>
            <a:stretch>
              <a:fillRect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 3"/>
          <p:cNvSpPr txBox="1"/>
          <p:nvPr/>
        </p:nvSpPr>
        <p:spPr>
          <a:xfrm>
            <a:off x="769544" y="534155"/>
            <a:ext cx="1681871" cy="40011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000" lang="en-US"/>
              <a:t>Homework 3</a:t>
            </a:r>
            <a:endParaRPr altLang="en-US" b="1" dirty="0" sz="2000" lang="zh-CN"/>
          </a:p>
        </p:txBody>
      </p:sp>
      <p:pic>
        <p:nvPicPr>
          <p:cNvPr id="2097162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9544" y="934265"/>
            <a:ext cx="5839486" cy="943942"/>
          </a:xfrm>
          <a:prstGeom prst="rect"/>
        </p:spPr>
      </p:pic>
      <p:pic>
        <p:nvPicPr>
          <p:cNvPr id="2097163" name="图片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69544" y="1884997"/>
            <a:ext cx="6124575" cy="304800"/>
          </a:xfrm>
          <a:prstGeom prst="rect"/>
        </p:spPr>
      </p:pic>
      <p:pic>
        <p:nvPicPr>
          <p:cNvPr id="2097164" name="图片 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699564" y="734210"/>
            <a:ext cx="5284206" cy="3286407"/>
          </a:xfrm>
          <a:prstGeom prst="rect"/>
        </p:spPr>
      </p:pic>
      <p:pic>
        <p:nvPicPr>
          <p:cNvPr id="2097165" name="图片 1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881675" y="2315562"/>
            <a:ext cx="4484430" cy="713432"/>
          </a:xfrm>
          <a:prstGeom prst="rect"/>
        </p:spPr>
      </p:pic>
      <p:pic>
        <p:nvPicPr>
          <p:cNvPr id="2097166" name="图片 12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769544" y="3154759"/>
            <a:ext cx="4606497" cy="350202"/>
          </a:xfrm>
          <a:prstGeom prst="rect"/>
        </p:spPr>
      </p:pic>
      <p:sp>
        <p:nvSpPr>
          <p:cNvPr id="1048614" name="文本框 13"/>
          <p:cNvSpPr txBox="1"/>
          <p:nvPr/>
        </p:nvSpPr>
        <p:spPr>
          <a:xfrm>
            <a:off x="932122" y="3651285"/>
            <a:ext cx="290015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lang="en-US"/>
              <a:t>Registers</a:t>
            </a:r>
            <a:r>
              <a:rPr altLang="en-US" dirty="0" lang="zh-CN"/>
              <a:t>、</a:t>
            </a:r>
            <a:r>
              <a:rPr altLang="zh-CN" dirty="0" lang="en-US"/>
              <a:t>ALU</a:t>
            </a:r>
            <a:r>
              <a:rPr altLang="en-US" dirty="0" lang="zh-CN"/>
              <a:t>、两个</a:t>
            </a:r>
            <a:r>
              <a:rPr altLang="zh-CN" dirty="0" lang="en-US"/>
              <a:t>MUX</a:t>
            </a:r>
            <a:endParaRPr altLang="en-US" dirty="0" lang="zh-CN"/>
          </a:p>
        </p:txBody>
      </p:sp>
      <p:pic>
        <p:nvPicPr>
          <p:cNvPr id="2097167" name="图片 15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769544" y="4327048"/>
            <a:ext cx="8191500" cy="285750"/>
          </a:xfrm>
          <a:prstGeom prst="rect"/>
        </p:spPr>
      </p:pic>
      <p:sp>
        <p:nvSpPr>
          <p:cNvPr id="1048615" name="文本框 16"/>
          <p:cNvSpPr txBox="1"/>
          <p:nvPr/>
        </p:nvSpPr>
        <p:spPr>
          <a:xfrm>
            <a:off x="886009" y="4814903"/>
            <a:ext cx="5808000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lang="zh-CN"/>
              <a:t>都产生输出；</a:t>
            </a:r>
            <a:r>
              <a:rPr altLang="zh-CN" dirty="0" lang="en-US"/>
              <a:t>ImmGen </a:t>
            </a:r>
            <a:r>
              <a:rPr altLang="en-US" dirty="0" lang="zh-CN"/>
              <a:t>和 </a:t>
            </a:r>
            <a:r>
              <a:rPr altLang="zh-CN" dirty="0" lang="en-US">
                <a:solidFill>
                  <a:srgbClr val="FF0000"/>
                </a:solidFill>
              </a:rPr>
              <a:t>Data Memory </a:t>
            </a:r>
            <a:r>
              <a:rPr altLang="en-US" dirty="0" lang="zh-CN"/>
              <a:t>的输出不被使用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图片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26273" y="1158579"/>
            <a:ext cx="7639050" cy="1028700"/>
          </a:xfrm>
          <a:prstGeom prst="rect"/>
        </p:spPr>
      </p:pic>
      <p:sp>
        <p:nvSpPr>
          <p:cNvPr id="1048616" name="文本框 3"/>
          <p:cNvSpPr txBox="1"/>
          <p:nvPr/>
        </p:nvSpPr>
        <p:spPr>
          <a:xfrm>
            <a:off x="769544" y="534155"/>
            <a:ext cx="1681871" cy="40011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000" lang="en-US"/>
              <a:t>Homework 3</a:t>
            </a:r>
            <a:endParaRPr altLang="en-US" b="1" dirty="0" sz="2000" lang="zh-CN"/>
          </a:p>
        </p:txBody>
      </p:sp>
      <p:sp>
        <p:nvSpPr>
          <p:cNvPr id="1048617" name="文本框 5"/>
          <p:cNvSpPr txBox="1"/>
          <p:nvPr/>
        </p:nvSpPr>
        <p:spPr>
          <a:xfrm>
            <a:off x="769544" y="934265"/>
            <a:ext cx="5748690" cy="338554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1600" lang="en-US"/>
              <a:t>4.7</a:t>
            </a:r>
            <a:r>
              <a:rPr altLang="zh-CN" dirty="0" sz="1600" lang="en-US"/>
              <a:t>   </a:t>
            </a:r>
            <a:r>
              <a:rPr altLang="en-US" dirty="0" sz="1600" lang="zh-CN"/>
              <a:t>假设用来实现处理器数据通路的各功能模块延迟如下所示</a:t>
            </a:r>
            <a:r>
              <a:rPr altLang="zh-CN" dirty="0" sz="1600" lang="en-US"/>
              <a:t>:</a:t>
            </a:r>
            <a:endParaRPr altLang="en-US" dirty="0" sz="1600" lang="zh-CN"/>
          </a:p>
        </p:txBody>
      </p:sp>
      <p:sp>
        <p:nvSpPr>
          <p:cNvPr id="1048618" name="文本框 17"/>
          <p:cNvSpPr txBox="1"/>
          <p:nvPr/>
        </p:nvSpPr>
        <p:spPr>
          <a:xfrm>
            <a:off x="1226273" y="2214438"/>
            <a:ext cx="10036238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1600" lang="zh-CN"/>
              <a:t>其中，寄存器读延迟指的是，时钟上升沿到寄存器输出端稳定输出新值所需的时间。该延迟仅针对</a:t>
            </a:r>
            <a:r>
              <a:rPr altLang="zh-CN" dirty="0" sz="1600" lang="en-US"/>
              <a:t>PC</a:t>
            </a:r>
            <a:r>
              <a:rPr altLang="en-US" dirty="0" sz="1600" lang="zh-CN"/>
              <a:t>寄存器。寄存器建立时间指的是，寄存器的输人数据稳定到时钟上升沿所需的时间。该数值针对</a:t>
            </a:r>
            <a:r>
              <a:rPr altLang="zh-CN" dirty="0" sz="1600" lang="en-US"/>
              <a:t>PC</a:t>
            </a:r>
            <a:r>
              <a:rPr altLang="en-US" dirty="0" sz="1600" lang="zh-CN"/>
              <a:t>寄存器和寄存器堆。</a:t>
            </a:r>
          </a:p>
        </p:txBody>
      </p:sp>
      <p:cxnSp>
        <p:nvCxnSpPr>
          <p:cNvPr id="3145728" name="直接箭头连接符 14"/>
          <p:cNvCxnSpPr>
            <a:cxnSpLocks/>
          </p:cNvCxnSpPr>
          <p:nvPr/>
        </p:nvCxnSpPr>
        <p:spPr>
          <a:xfrm flipV="1">
            <a:off x="6971168" y="1041149"/>
            <a:ext cx="90535" cy="316871"/>
          </a:xfrm>
          <a:prstGeom prst="straightConnector1"/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9" name="文本框 18"/>
          <p:cNvSpPr txBox="1"/>
          <p:nvPr/>
        </p:nvSpPr>
        <p:spPr>
          <a:xfrm>
            <a:off x="6521158" y="780376"/>
            <a:ext cx="3368230" cy="307777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1400" lang="en-US">
                <a:solidFill>
                  <a:srgbClr val="FF0000"/>
                </a:solidFill>
              </a:rPr>
              <a:t>PC</a:t>
            </a:r>
            <a:r>
              <a:rPr altLang="en-US" dirty="0" sz="1400" lang="zh-CN">
                <a:solidFill>
                  <a:srgbClr val="FF0000"/>
                </a:solidFill>
              </a:rPr>
              <a:t>、寄存器堆写入时信号需要保持稳定</a:t>
            </a:r>
          </a:p>
        </p:txBody>
      </p:sp>
      <p:sp>
        <p:nvSpPr>
          <p:cNvPr id="1048620" name="文本框 19"/>
          <p:cNvSpPr txBox="1"/>
          <p:nvPr/>
        </p:nvSpPr>
        <p:spPr>
          <a:xfrm>
            <a:off x="769545" y="2828108"/>
            <a:ext cx="5748690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1600" lang="en-US"/>
              <a:t>4.7.1</a:t>
            </a:r>
            <a:r>
              <a:rPr altLang="zh-CN" dirty="0" sz="1600" lang="en-US"/>
              <a:t>   R</a:t>
            </a:r>
            <a:r>
              <a:rPr altLang="en-US" dirty="0" sz="1600" lang="zh-CN"/>
              <a:t>型指令的延迟是多少</a:t>
            </a:r>
            <a:r>
              <a:rPr altLang="zh-CN" dirty="0" sz="1600" lang="en-US"/>
              <a:t>? </a:t>
            </a:r>
            <a:r>
              <a:rPr altLang="en-US" dirty="0" sz="1600" lang="zh-CN"/>
              <a:t>比如，如果想让这类指令工作正确，时钟周期最少为多少</a:t>
            </a:r>
            <a:r>
              <a:rPr altLang="zh-CN" dirty="0" sz="1600" lang="en-US"/>
              <a:t>?</a:t>
            </a:r>
            <a:endParaRPr altLang="en-US" dirty="0" sz="1600" lang="zh-CN"/>
          </a:p>
        </p:txBody>
      </p:sp>
      <p:pic>
        <p:nvPicPr>
          <p:cNvPr id="2097169" name="图片 2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657260" y="2704415"/>
            <a:ext cx="5139402" cy="4044359"/>
          </a:xfrm>
          <a:prstGeom prst="rect"/>
        </p:spPr>
      </p:pic>
      <p:sp>
        <p:nvSpPr>
          <p:cNvPr id="1048621" name="任意多边形: 形状 24"/>
          <p:cNvSpPr/>
          <p:nvPr/>
        </p:nvSpPr>
        <p:spPr>
          <a:xfrm>
            <a:off x="6817259" y="4744016"/>
            <a:ext cx="4626328" cy="1865014"/>
          </a:xfrm>
          <a:custGeom>
            <a:avLst/>
            <a:gdLst>
              <a:gd name="connsiteX0" fmla="*/ 0 w 4626328"/>
              <a:gd name="connsiteY0" fmla="*/ 63374 h 1865014"/>
              <a:gd name="connsiteX1" fmla="*/ 244444 w 4626328"/>
              <a:gd name="connsiteY1" fmla="*/ 54321 h 1865014"/>
              <a:gd name="connsiteX2" fmla="*/ 679010 w 4626328"/>
              <a:gd name="connsiteY2" fmla="*/ 72428 h 1865014"/>
              <a:gd name="connsiteX3" fmla="*/ 860080 w 4626328"/>
              <a:gd name="connsiteY3" fmla="*/ 54321 h 1865014"/>
              <a:gd name="connsiteX4" fmla="*/ 941561 w 4626328"/>
              <a:gd name="connsiteY4" fmla="*/ 18107 h 1865014"/>
              <a:gd name="connsiteX5" fmla="*/ 977775 w 4626328"/>
              <a:gd name="connsiteY5" fmla="*/ 9053 h 1865014"/>
              <a:gd name="connsiteX6" fmla="*/ 1004935 w 4626328"/>
              <a:gd name="connsiteY6" fmla="*/ 0 h 1865014"/>
              <a:gd name="connsiteX7" fmla="*/ 1068309 w 4626328"/>
              <a:gd name="connsiteY7" fmla="*/ 18107 h 1865014"/>
              <a:gd name="connsiteX8" fmla="*/ 1149791 w 4626328"/>
              <a:gd name="connsiteY8" fmla="*/ 36214 h 1865014"/>
              <a:gd name="connsiteX9" fmla="*/ 1466662 w 4626328"/>
              <a:gd name="connsiteY9" fmla="*/ 45267 h 1865014"/>
              <a:gd name="connsiteX10" fmla="*/ 1683945 w 4626328"/>
              <a:gd name="connsiteY10" fmla="*/ 54321 h 1865014"/>
              <a:gd name="connsiteX11" fmla="*/ 1973656 w 4626328"/>
              <a:gd name="connsiteY11" fmla="*/ 72428 h 1865014"/>
              <a:gd name="connsiteX12" fmla="*/ 2037030 w 4626328"/>
              <a:gd name="connsiteY12" fmla="*/ 90534 h 1865014"/>
              <a:gd name="connsiteX13" fmla="*/ 2091351 w 4626328"/>
              <a:gd name="connsiteY13" fmla="*/ 108641 h 1865014"/>
              <a:gd name="connsiteX14" fmla="*/ 2181886 w 4626328"/>
              <a:gd name="connsiteY14" fmla="*/ 126748 h 1865014"/>
              <a:gd name="connsiteX15" fmla="*/ 2263367 w 4626328"/>
              <a:gd name="connsiteY15" fmla="*/ 226336 h 1865014"/>
              <a:gd name="connsiteX16" fmla="*/ 2317688 w 4626328"/>
              <a:gd name="connsiteY16" fmla="*/ 298764 h 1865014"/>
              <a:gd name="connsiteX17" fmla="*/ 2335794 w 4626328"/>
              <a:gd name="connsiteY17" fmla="*/ 325925 h 1865014"/>
              <a:gd name="connsiteX18" fmla="*/ 2372008 w 4626328"/>
              <a:gd name="connsiteY18" fmla="*/ 353085 h 1865014"/>
              <a:gd name="connsiteX19" fmla="*/ 2417276 w 4626328"/>
              <a:gd name="connsiteY19" fmla="*/ 434566 h 1865014"/>
              <a:gd name="connsiteX20" fmla="*/ 2444436 w 4626328"/>
              <a:gd name="connsiteY20" fmla="*/ 470780 h 1865014"/>
              <a:gd name="connsiteX21" fmla="*/ 2489703 w 4626328"/>
              <a:gd name="connsiteY21" fmla="*/ 497940 h 1865014"/>
              <a:gd name="connsiteX22" fmla="*/ 2516864 w 4626328"/>
              <a:gd name="connsiteY22" fmla="*/ 516047 h 1865014"/>
              <a:gd name="connsiteX23" fmla="*/ 2879002 w 4626328"/>
              <a:gd name="connsiteY23" fmla="*/ 552261 h 1865014"/>
              <a:gd name="connsiteX24" fmla="*/ 2924270 w 4626328"/>
              <a:gd name="connsiteY24" fmla="*/ 597529 h 1865014"/>
              <a:gd name="connsiteX25" fmla="*/ 2987644 w 4626328"/>
              <a:gd name="connsiteY25" fmla="*/ 615635 h 1865014"/>
              <a:gd name="connsiteX26" fmla="*/ 3051018 w 4626328"/>
              <a:gd name="connsiteY26" fmla="*/ 597529 h 1865014"/>
              <a:gd name="connsiteX27" fmla="*/ 3123446 w 4626328"/>
              <a:gd name="connsiteY27" fmla="*/ 561315 h 1865014"/>
              <a:gd name="connsiteX28" fmla="*/ 3232088 w 4626328"/>
              <a:gd name="connsiteY28" fmla="*/ 543208 h 1865014"/>
              <a:gd name="connsiteX29" fmla="*/ 3268301 w 4626328"/>
              <a:gd name="connsiteY29" fmla="*/ 525101 h 1865014"/>
              <a:gd name="connsiteX30" fmla="*/ 3395050 w 4626328"/>
              <a:gd name="connsiteY30" fmla="*/ 506994 h 1865014"/>
              <a:gd name="connsiteX31" fmla="*/ 3503691 w 4626328"/>
              <a:gd name="connsiteY31" fmla="*/ 497940 h 1865014"/>
              <a:gd name="connsiteX32" fmla="*/ 3512745 w 4626328"/>
              <a:gd name="connsiteY32" fmla="*/ 597529 h 1865014"/>
              <a:gd name="connsiteX33" fmla="*/ 3503691 w 4626328"/>
              <a:gd name="connsiteY33" fmla="*/ 624689 h 1865014"/>
              <a:gd name="connsiteX34" fmla="*/ 3521798 w 4626328"/>
              <a:gd name="connsiteY34" fmla="*/ 1023041 h 1865014"/>
              <a:gd name="connsiteX35" fmla="*/ 3539905 w 4626328"/>
              <a:gd name="connsiteY35" fmla="*/ 1095469 h 1865014"/>
              <a:gd name="connsiteX36" fmla="*/ 3567066 w 4626328"/>
              <a:gd name="connsiteY36" fmla="*/ 1186004 h 1865014"/>
              <a:gd name="connsiteX37" fmla="*/ 3657600 w 4626328"/>
              <a:gd name="connsiteY37" fmla="*/ 1240325 h 1865014"/>
              <a:gd name="connsiteX38" fmla="*/ 3684761 w 4626328"/>
              <a:gd name="connsiteY38" fmla="*/ 1249378 h 1865014"/>
              <a:gd name="connsiteX39" fmla="*/ 3965418 w 4626328"/>
              <a:gd name="connsiteY39" fmla="*/ 1231271 h 1865014"/>
              <a:gd name="connsiteX40" fmla="*/ 4001632 w 4626328"/>
              <a:gd name="connsiteY40" fmla="*/ 1222218 h 1865014"/>
              <a:gd name="connsiteX41" fmla="*/ 4065006 w 4626328"/>
              <a:gd name="connsiteY41" fmla="*/ 1213164 h 1865014"/>
              <a:gd name="connsiteX42" fmla="*/ 4209862 w 4626328"/>
              <a:gd name="connsiteY42" fmla="*/ 1195057 h 1865014"/>
              <a:gd name="connsiteX43" fmla="*/ 4246076 w 4626328"/>
              <a:gd name="connsiteY43" fmla="*/ 1186004 h 1865014"/>
              <a:gd name="connsiteX44" fmla="*/ 4300396 w 4626328"/>
              <a:gd name="connsiteY44" fmla="*/ 1176950 h 1865014"/>
              <a:gd name="connsiteX45" fmla="*/ 4327557 w 4626328"/>
              <a:gd name="connsiteY45" fmla="*/ 1122630 h 1865014"/>
              <a:gd name="connsiteX46" fmla="*/ 4318503 w 4626328"/>
              <a:gd name="connsiteY46" fmla="*/ 995881 h 1865014"/>
              <a:gd name="connsiteX47" fmla="*/ 4318503 w 4626328"/>
              <a:gd name="connsiteY47" fmla="*/ 760491 h 1865014"/>
              <a:gd name="connsiteX48" fmla="*/ 4345664 w 4626328"/>
              <a:gd name="connsiteY48" fmla="*/ 733331 h 1865014"/>
              <a:gd name="connsiteX49" fmla="*/ 4399985 w 4626328"/>
              <a:gd name="connsiteY49" fmla="*/ 715224 h 1865014"/>
              <a:gd name="connsiteX50" fmla="*/ 4499573 w 4626328"/>
              <a:gd name="connsiteY50" fmla="*/ 688063 h 1865014"/>
              <a:gd name="connsiteX51" fmla="*/ 4508626 w 4626328"/>
              <a:gd name="connsiteY51" fmla="*/ 660903 h 1865014"/>
              <a:gd name="connsiteX52" fmla="*/ 4572000 w 4626328"/>
              <a:gd name="connsiteY52" fmla="*/ 606582 h 1865014"/>
              <a:gd name="connsiteX53" fmla="*/ 4590107 w 4626328"/>
              <a:gd name="connsiteY53" fmla="*/ 633742 h 1865014"/>
              <a:gd name="connsiteX54" fmla="*/ 4599161 w 4626328"/>
              <a:gd name="connsiteY54" fmla="*/ 706170 h 1865014"/>
              <a:gd name="connsiteX55" fmla="*/ 4608214 w 4626328"/>
              <a:gd name="connsiteY55" fmla="*/ 914400 h 1865014"/>
              <a:gd name="connsiteX56" fmla="*/ 4617268 w 4626328"/>
              <a:gd name="connsiteY56" fmla="*/ 1439501 h 1865014"/>
              <a:gd name="connsiteX57" fmla="*/ 4626321 w 4626328"/>
              <a:gd name="connsiteY57" fmla="*/ 1475715 h 1865014"/>
              <a:gd name="connsiteX58" fmla="*/ 4608214 w 4626328"/>
              <a:gd name="connsiteY58" fmla="*/ 1819746 h 1865014"/>
              <a:gd name="connsiteX59" fmla="*/ 3802456 w 4626328"/>
              <a:gd name="connsiteY59" fmla="*/ 1819746 h 1865014"/>
              <a:gd name="connsiteX60" fmla="*/ 3603280 w 4626328"/>
              <a:gd name="connsiteY60" fmla="*/ 1837853 h 1865014"/>
              <a:gd name="connsiteX61" fmla="*/ 3503691 w 4626328"/>
              <a:gd name="connsiteY61" fmla="*/ 1846907 h 1865014"/>
              <a:gd name="connsiteX62" fmla="*/ 3186820 w 4626328"/>
              <a:gd name="connsiteY62" fmla="*/ 1865014 h 1865014"/>
              <a:gd name="connsiteX63" fmla="*/ 1792587 w 4626328"/>
              <a:gd name="connsiteY63" fmla="*/ 1855960 h 1865014"/>
              <a:gd name="connsiteX64" fmla="*/ 1656785 w 4626328"/>
              <a:gd name="connsiteY64" fmla="*/ 1837853 h 1865014"/>
              <a:gd name="connsiteX65" fmla="*/ 1593410 w 4626328"/>
              <a:gd name="connsiteY65" fmla="*/ 1819746 h 1865014"/>
              <a:gd name="connsiteX66" fmla="*/ 1566250 w 4626328"/>
              <a:gd name="connsiteY66" fmla="*/ 1801639 h 1865014"/>
              <a:gd name="connsiteX67" fmla="*/ 1557196 w 4626328"/>
              <a:gd name="connsiteY67" fmla="*/ 1774479 h 1865014"/>
              <a:gd name="connsiteX68" fmla="*/ 1530036 w 4626328"/>
              <a:gd name="connsiteY68" fmla="*/ 1711105 h 1865014"/>
              <a:gd name="connsiteX69" fmla="*/ 1511929 w 4626328"/>
              <a:gd name="connsiteY69" fmla="*/ 1656784 h 1865014"/>
              <a:gd name="connsiteX70" fmla="*/ 1493822 w 4626328"/>
              <a:gd name="connsiteY70" fmla="*/ 1611517 h 1865014"/>
              <a:gd name="connsiteX71" fmla="*/ 1484769 w 4626328"/>
              <a:gd name="connsiteY71" fmla="*/ 1557196 h 1865014"/>
              <a:gd name="connsiteX72" fmla="*/ 1475715 w 4626328"/>
              <a:gd name="connsiteY72" fmla="*/ 1484768 h 1865014"/>
              <a:gd name="connsiteX73" fmla="*/ 1466662 w 4626328"/>
              <a:gd name="connsiteY73" fmla="*/ 1421394 h 1865014"/>
              <a:gd name="connsiteX74" fmla="*/ 1484769 w 4626328"/>
              <a:gd name="connsiteY74" fmla="*/ 1240325 h 1865014"/>
              <a:gd name="connsiteX75" fmla="*/ 1502876 w 4626328"/>
              <a:gd name="connsiteY75" fmla="*/ 1140736 h 1865014"/>
              <a:gd name="connsiteX76" fmla="*/ 1511929 w 4626328"/>
              <a:gd name="connsiteY76" fmla="*/ 1113576 h 1865014"/>
              <a:gd name="connsiteX77" fmla="*/ 1520983 w 4626328"/>
              <a:gd name="connsiteY77" fmla="*/ 1050202 h 1865014"/>
              <a:gd name="connsiteX78" fmla="*/ 1539090 w 4626328"/>
              <a:gd name="connsiteY78" fmla="*/ 959667 h 1865014"/>
              <a:gd name="connsiteX79" fmla="*/ 1557196 w 4626328"/>
              <a:gd name="connsiteY79" fmla="*/ 778598 h 1865014"/>
              <a:gd name="connsiteX80" fmla="*/ 1674891 w 4626328"/>
              <a:gd name="connsiteY80" fmla="*/ 787651 h 1865014"/>
              <a:gd name="connsiteX81" fmla="*/ 1747319 w 4626328"/>
              <a:gd name="connsiteY81" fmla="*/ 787651 h 186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4626328" h="1865014">
                <a:moveTo>
                  <a:pt x="0" y="63374"/>
                </a:moveTo>
                <a:cubicBezTo>
                  <a:pt x="81481" y="60356"/>
                  <a:pt x="162907" y="54321"/>
                  <a:pt x="244444" y="54321"/>
                </a:cubicBezTo>
                <a:cubicBezTo>
                  <a:pt x="485958" y="54321"/>
                  <a:pt x="502430" y="57712"/>
                  <a:pt x="679010" y="72428"/>
                </a:cubicBezTo>
                <a:cubicBezTo>
                  <a:pt x="716745" y="69912"/>
                  <a:pt x="808796" y="69706"/>
                  <a:pt x="860080" y="54321"/>
                </a:cubicBezTo>
                <a:cubicBezTo>
                  <a:pt x="942647" y="29551"/>
                  <a:pt x="870242" y="44852"/>
                  <a:pt x="941561" y="18107"/>
                </a:cubicBezTo>
                <a:cubicBezTo>
                  <a:pt x="953212" y="13738"/>
                  <a:pt x="965811" y="12471"/>
                  <a:pt x="977775" y="9053"/>
                </a:cubicBezTo>
                <a:cubicBezTo>
                  <a:pt x="986951" y="6431"/>
                  <a:pt x="995882" y="3018"/>
                  <a:pt x="1004935" y="0"/>
                </a:cubicBezTo>
                <a:lnTo>
                  <a:pt x="1068309" y="18107"/>
                </a:lnTo>
                <a:cubicBezTo>
                  <a:pt x="1103246" y="28588"/>
                  <a:pt x="1104597" y="34009"/>
                  <a:pt x="1149791" y="36214"/>
                </a:cubicBezTo>
                <a:cubicBezTo>
                  <a:pt x="1255332" y="41362"/>
                  <a:pt x="1361056" y="41687"/>
                  <a:pt x="1466662" y="45267"/>
                </a:cubicBezTo>
                <a:lnTo>
                  <a:pt x="1683945" y="54321"/>
                </a:lnTo>
                <a:lnTo>
                  <a:pt x="1973656" y="72428"/>
                </a:lnTo>
                <a:cubicBezTo>
                  <a:pt x="2064952" y="102859"/>
                  <a:pt x="1923325" y="56423"/>
                  <a:pt x="2037030" y="90534"/>
                </a:cubicBezTo>
                <a:cubicBezTo>
                  <a:pt x="2055312" y="96018"/>
                  <a:pt x="2072524" y="105503"/>
                  <a:pt x="2091351" y="108641"/>
                </a:cubicBezTo>
                <a:cubicBezTo>
                  <a:pt x="2157945" y="119741"/>
                  <a:pt x="2127863" y="113243"/>
                  <a:pt x="2181886" y="126748"/>
                </a:cubicBezTo>
                <a:cubicBezTo>
                  <a:pt x="2241236" y="166315"/>
                  <a:pt x="2187922" y="125742"/>
                  <a:pt x="2263367" y="226336"/>
                </a:cubicBezTo>
                <a:cubicBezTo>
                  <a:pt x="2281474" y="250479"/>
                  <a:pt x="2300949" y="273654"/>
                  <a:pt x="2317688" y="298764"/>
                </a:cubicBezTo>
                <a:cubicBezTo>
                  <a:pt x="2323723" y="307818"/>
                  <a:pt x="2328100" y="318231"/>
                  <a:pt x="2335794" y="325925"/>
                </a:cubicBezTo>
                <a:cubicBezTo>
                  <a:pt x="2346463" y="336595"/>
                  <a:pt x="2359937" y="344032"/>
                  <a:pt x="2372008" y="353085"/>
                </a:cubicBezTo>
                <a:cubicBezTo>
                  <a:pt x="2386124" y="395430"/>
                  <a:pt x="2379919" y="384756"/>
                  <a:pt x="2417276" y="434566"/>
                </a:cubicBezTo>
                <a:cubicBezTo>
                  <a:pt x="2426329" y="446637"/>
                  <a:pt x="2433080" y="460844"/>
                  <a:pt x="2444436" y="470780"/>
                </a:cubicBezTo>
                <a:cubicBezTo>
                  <a:pt x="2457679" y="482367"/>
                  <a:pt x="2474781" y="488614"/>
                  <a:pt x="2489703" y="497940"/>
                </a:cubicBezTo>
                <a:cubicBezTo>
                  <a:pt x="2498930" y="503707"/>
                  <a:pt x="2506638" y="512328"/>
                  <a:pt x="2516864" y="516047"/>
                </a:cubicBezTo>
                <a:cubicBezTo>
                  <a:pt x="2620408" y="553700"/>
                  <a:pt x="2808446" y="547851"/>
                  <a:pt x="2879002" y="552261"/>
                </a:cubicBezTo>
                <a:cubicBezTo>
                  <a:pt x="2894091" y="567350"/>
                  <a:pt x="2907198" y="584725"/>
                  <a:pt x="2924270" y="597529"/>
                </a:cubicBezTo>
                <a:cubicBezTo>
                  <a:pt x="2930764" y="602399"/>
                  <a:pt x="2984509" y="614851"/>
                  <a:pt x="2987644" y="615635"/>
                </a:cubicBezTo>
                <a:cubicBezTo>
                  <a:pt x="3003009" y="611794"/>
                  <a:pt x="3035144" y="604744"/>
                  <a:pt x="3051018" y="597529"/>
                </a:cubicBezTo>
                <a:cubicBezTo>
                  <a:pt x="3075591" y="586360"/>
                  <a:pt x="3096725" y="565133"/>
                  <a:pt x="3123446" y="561315"/>
                </a:cubicBezTo>
                <a:cubicBezTo>
                  <a:pt x="3202053" y="550085"/>
                  <a:pt x="3165895" y="556446"/>
                  <a:pt x="3232088" y="543208"/>
                </a:cubicBezTo>
                <a:cubicBezTo>
                  <a:pt x="3244159" y="537172"/>
                  <a:pt x="3255664" y="529840"/>
                  <a:pt x="3268301" y="525101"/>
                </a:cubicBezTo>
                <a:cubicBezTo>
                  <a:pt x="3303709" y="511822"/>
                  <a:pt x="3365815" y="509652"/>
                  <a:pt x="3395050" y="506994"/>
                </a:cubicBezTo>
                <a:lnTo>
                  <a:pt x="3503691" y="497940"/>
                </a:lnTo>
                <a:cubicBezTo>
                  <a:pt x="3506709" y="531136"/>
                  <a:pt x="3512745" y="564196"/>
                  <a:pt x="3512745" y="597529"/>
                </a:cubicBezTo>
                <a:cubicBezTo>
                  <a:pt x="3512745" y="607072"/>
                  <a:pt x="3503691" y="615146"/>
                  <a:pt x="3503691" y="624689"/>
                </a:cubicBezTo>
                <a:cubicBezTo>
                  <a:pt x="3503691" y="788228"/>
                  <a:pt x="3490891" y="889111"/>
                  <a:pt x="3521798" y="1023041"/>
                </a:cubicBezTo>
                <a:cubicBezTo>
                  <a:pt x="3527394" y="1047289"/>
                  <a:pt x="3533869" y="1071326"/>
                  <a:pt x="3539905" y="1095469"/>
                </a:cubicBezTo>
                <a:cubicBezTo>
                  <a:pt x="3543529" y="1109964"/>
                  <a:pt x="3560455" y="1181596"/>
                  <a:pt x="3567066" y="1186004"/>
                </a:cubicBezTo>
                <a:cubicBezTo>
                  <a:pt x="3605676" y="1211744"/>
                  <a:pt x="3618630" y="1223624"/>
                  <a:pt x="3657600" y="1240325"/>
                </a:cubicBezTo>
                <a:cubicBezTo>
                  <a:pt x="3666372" y="1244084"/>
                  <a:pt x="3675707" y="1246360"/>
                  <a:pt x="3684761" y="1249378"/>
                </a:cubicBezTo>
                <a:cubicBezTo>
                  <a:pt x="3769796" y="1245513"/>
                  <a:pt x="3876041" y="1245021"/>
                  <a:pt x="3965418" y="1231271"/>
                </a:cubicBezTo>
                <a:cubicBezTo>
                  <a:pt x="3977716" y="1229379"/>
                  <a:pt x="3989390" y="1224444"/>
                  <a:pt x="4001632" y="1222218"/>
                </a:cubicBezTo>
                <a:cubicBezTo>
                  <a:pt x="4022627" y="1218401"/>
                  <a:pt x="4043915" y="1216409"/>
                  <a:pt x="4065006" y="1213164"/>
                </a:cubicBezTo>
                <a:cubicBezTo>
                  <a:pt x="4169286" y="1197121"/>
                  <a:pt x="4067947" y="1209249"/>
                  <a:pt x="4209862" y="1195057"/>
                </a:cubicBezTo>
                <a:cubicBezTo>
                  <a:pt x="4221933" y="1192039"/>
                  <a:pt x="4233875" y="1188444"/>
                  <a:pt x="4246076" y="1186004"/>
                </a:cubicBezTo>
                <a:cubicBezTo>
                  <a:pt x="4264076" y="1182404"/>
                  <a:pt x="4285906" y="1188220"/>
                  <a:pt x="4300396" y="1176950"/>
                </a:cubicBezTo>
                <a:cubicBezTo>
                  <a:pt x="4316376" y="1164521"/>
                  <a:pt x="4318503" y="1140737"/>
                  <a:pt x="4327557" y="1122630"/>
                </a:cubicBezTo>
                <a:cubicBezTo>
                  <a:pt x="4324539" y="1080380"/>
                  <a:pt x="4322519" y="1038048"/>
                  <a:pt x="4318503" y="995881"/>
                </a:cubicBezTo>
                <a:cubicBezTo>
                  <a:pt x="4308277" y="888510"/>
                  <a:pt x="4289636" y="919258"/>
                  <a:pt x="4318503" y="760491"/>
                </a:cubicBezTo>
                <a:cubicBezTo>
                  <a:pt x="4320793" y="747894"/>
                  <a:pt x="4334472" y="739549"/>
                  <a:pt x="4345664" y="733331"/>
                </a:cubicBezTo>
                <a:cubicBezTo>
                  <a:pt x="4362349" y="724062"/>
                  <a:pt x="4381633" y="720467"/>
                  <a:pt x="4399985" y="715224"/>
                </a:cubicBezTo>
                <a:cubicBezTo>
                  <a:pt x="4542920" y="674385"/>
                  <a:pt x="4425315" y="712817"/>
                  <a:pt x="4499573" y="688063"/>
                </a:cubicBezTo>
                <a:cubicBezTo>
                  <a:pt x="4502591" y="679010"/>
                  <a:pt x="4503332" y="668843"/>
                  <a:pt x="4508626" y="660903"/>
                </a:cubicBezTo>
                <a:cubicBezTo>
                  <a:pt x="4521236" y="641988"/>
                  <a:pt x="4555265" y="619133"/>
                  <a:pt x="4572000" y="606582"/>
                </a:cubicBezTo>
                <a:cubicBezTo>
                  <a:pt x="4578036" y="615635"/>
                  <a:pt x="4587244" y="623245"/>
                  <a:pt x="4590107" y="633742"/>
                </a:cubicBezTo>
                <a:cubicBezTo>
                  <a:pt x="4596509" y="657215"/>
                  <a:pt x="4597595" y="681890"/>
                  <a:pt x="4599161" y="706170"/>
                </a:cubicBezTo>
                <a:cubicBezTo>
                  <a:pt x="4603634" y="775501"/>
                  <a:pt x="4605196" y="844990"/>
                  <a:pt x="4608214" y="914400"/>
                </a:cubicBezTo>
                <a:cubicBezTo>
                  <a:pt x="4611232" y="1089434"/>
                  <a:pt x="4611624" y="1264532"/>
                  <a:pt x="4617268" y="1439501"/>
                </a:cubicBezTo>
                <a:cubicBezTo>
                  <a:pt x="4617669" y="1451937"/>
                  <a:pt x="4626617" y="1463276"/>
                  <a:pt x="4626321" y="1475715"/>
                </a:cubicBezTo>
                <a:cubicBezTo>
                  <a:pt x="4623587" y="1590518"/>
                  <a:pt x="4614250" y="1705069"/>
                  <a:pt x="4608214" y="1819746"/>
                </a:cubicBezTo>
                <a:cubicBezTo>
                  <a:pt x="4247124" y="1809430"/>
                  <a:pt x="4213890" y="1803505"/>
                  <a:pt x="3802456" y="1819746"/>
                </a:cubicBezTo>
                <a:cubicBezTo>
                  <a:pt x="3735842" y="1822375"/>
                  <a:pt x="3669672" y="1831817"/>
                  <a:pt x="3603280" y="1837853"/>
                </a:cubicBezTo>
                <a:cubicBezTo>
                  <a:pt x="3570084" y="1840871"/>
                  <a:pt x="3536970" y="1845005"/>
                  <a:pt x="3503691" y="1846907"/>
                </a:cubicBezTo>
                <a:lnTo>
                  <a:pt x="3186820" y="1865014"/>
                </a:lnTo>
                <a:lnTo>
                  <a:pt x="1792587" y="1855960"/>
                </a:lnTo>
                <a:cubicBezTo>
                  <a:pt x="1773462" y="1855725"/>
                  <a:pt x="1683920" y="1844115"/>
                  <a:pt x="1656785" y="1837853"/>
                </a:cubicBezTo>
                <a:cubicBezTo>
                  <a:pt x="1635377" y="1832913"/>
                  <a:pt x="1614535" y="1825782"/>
                  <a:pt x="1593410" y="1819746"/>
                </a:cubicBezTo>
                <a:cubicBezTo>
                  <a:pt x="1584357" y="1813710"/>
                  <a:pt x="1573047" y="1810135"/>
                  <a:pt x="1566250" y="1801639"/>
                </a:cubicBezTo>
                <a:cubicBezTo>
                  <a:pt x="1560288" y="1794187"/>
                  <a:pt x="1560740" y="1783340"/>
                  <a:pt x="1557196" y="1774479"/>
                </a:cubicBezTo>
                <a:cubicBezTo>
                  <a:pt x="1548660" y="1753140"/>
                  <a:pt x="1538286" y="1732556"/>
                  <a:pt x="1530036" y="1711105"/>
                </a:cubicBezTo>
                <a:cubicBezTo>
                  <a:pt x="1523184" y="1693291"/>
                  <a:pt x="1518452" y="1674721"/>
                  <a:pt x="1511929" y="1656784"/>
                </a:cubicBezTo>
                <a:cubicBezTo>
                  <a:pt x="1506375" y="1641511"/>
                  <a:pt x="1499858" y="1626606"/>
                  <a:pt x="1493822" y="1611517"/>
                </a:cubicBezTo>
                <a:cubicBezTo>
                  <a:pt x="1490804" y="1593410"/>
                  <a:pt x="1487365" y="1575368"/>
                  <a:pt x="1484769" y="1557196"/>
                </a:cubicBezTo>
                <a:cubicBezTo>
                  <a:pt x="1481328" y="1533110"/>
                  <a:pt x="1478931" y="1508885"/>
                  <a:pt x="1475715" y="1484768"/>
                </a:cubicBezTo>
                <a:cubicBezTo>
                  <a:pt x="1472895" y="1463616"/>
                  <a:pt x="1469680" y="1442519"/>
                  <a:pt x="1466662" y="1421394"/>
                </a:cubicBezTo>
                <a:cubicBezTo>
                  <a:pt x="1473687" y="1337091"/>
                  <a:pt x="1473918" y="1316282"/>
                  <a:pt x="1484769" y="1240325"/>
                </a:cubicBezTo>
                <a:cubicBezTo>
                  <a:pt x="1487461" y="1221478"/>
                  <a:pt x="1497674" y="1161543"/>
                  <a:pt x="1502876" y="1140736"/>
                </a:cubicBezTo>
                <a:cubicBezTo>
                  <a:pt x="1505191" y="1131478"/>
                  <a:pt x="1508911" y="1122629"/>
                  <a:pt x="1511929" y="1113576"/>
                </a:cubicBezTo>
                <a:cubicBezTo>
                  <a:pt x="1514947" y="1092451"/>
                  <a:pt x="1517274" y="1071216"/>
                  <a:pt x="1520983" y="1050202"/>
                </a:cubicBezTo>
                <a:cubicBezTo>
                  <a:pt x="1526332" y="1019894"/>
                  <a:pt x="1539090" y="959667"/>
                  <a:pt x="1539090" y="959667"/>
                </a:cubicBezTo>
                <a:cubicBezTo>
                  <a:pt x="1545125" y="899311"/>
                  <a:pt x="1519610" y="826207"/>
                  <a:pt x="1557196" y="778598"/>
                </a:cubicBezTo>
                <a:cubicBezTo>
                  <a:pt x="1581577" y="747715"/>
                  <a:pt x="1635588" y="785780"/>
                  <a:pt x="1674891" y="787651"/>
                </a:cubicBezTo>
                <a:cubicBezTo>
                  <a:pt x="1699006" y="788799"/>
                  <a:pt x="1723176" y="787651"/>
                  <a:pt x="1747319" y="787651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22" name="文本框 25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45430" y="3641387"/>
            <a:ext cx="5428210" cy="824649"/>
          </a:xfrm>
          <a:prstGeom prst="rect"/>
          <a:blipFill>
            <a:blip xmlns:r="http://schemas.openxmlformats.org/officeDocument/2006/relationships" r:embed="rId3"/>
            <a:stretch>
              <a:fillRect l="-1459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623" name="文本框 26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45430" y="4449595"/>
            <a:ext cx="5337675" cy="547650"/>
          </a:xfrm>
          <a:prstGeom prst="rect"/>
          <a:blipFill>
            <a:blip xmlns:r="http://schemas.openxmlformats.org/officeDocument/2006/relationships" r:embed="rId4"/>
            <a:stretch>
              <a:fillRect l="-2055" b="-12222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图片 9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26273" y="1158579"/>
            <a:ext cx="7639050" cy="1028700"/>
          </a:xfrm>
          <a:prstGeom prst="rect"/>
        </p:spPr>
      </p:pic>
      <p:sp>
        <p:nvSpPr>
          <p:cNvPr id="1048624" name="文本框 3"/>
          <p:cNvSpPr txBox="1"/>
          <p:nvPr/>
        </p:nvSpPr>
        <p:spPr>
          <a:xfrm>
            <a:off x="769544" y="534155"/>
            <a:ext cx="1681871" cy="40011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000" lang="en-US"/>
              <a:t>Homework 3</a:t>
            </a:r>
            <a:endParaRPr altLang="en-US" b="1" dirty="0" sz="2000" lang="zh-CN"/>
          </a:p>
        </p:txBody>
      </p:sp>
      <p:sp>
        <p:nvSpPr>
          <p:cNvPr id="1048625" name="文本框 5"/>
          <p:cNvSpPr txBox="1"/>
          <p:nvPr/>
        </p:nvSpPr>
        <p:spPr>
          <a:xfrm>
            <a:off x="769544" y="934265"/>
            <a:ext cx="5748690" cy="338554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1600" lang="en-US"/>
              <a:t>4.7</a:t>
            </a:r>
            <a:r>
              <a:rPr altLang="zh-CN" dirty="0" sz="1600" lang="en-US"/>
              <a:t>   </a:t>
            </a:r>
            <a:r>
              <a:rPr altLang="en-US" dirty="0" sz="1600" lang="zh-CN"/>
              <a:t>假设用来实现处理器数据通路的各功能模块延迟如下所示</a:t>
            </a:r>
            <a:r>
              <a:rPr altLang="zh-CN" dirty="0" sz="1600" lang="en-US"/>
              <a:t>:</a:t>
            </a:r>
            <a:endParaRPr altLang="en-US" dirty="0" sz="1600" lang="zh-CN"/>
          </a:p>
        </p:txBody>
      </p:sp>
      <p:sp>
        <p:nvSpPr>
          <p:cNvPr id="1048626" name="文本框 17"/>
          <p:cNvSpPr txBox="1"/>
          <p:nvPr/>
        </p:nvSpPr>
        <p:spPr>
          <a:xfrm>
            <a:off x="1226273" y="2214438"/>
            <a:ext cx="10036238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1600" lang="zh-CN"/>
              <a:t>其中，寄存器读延迟指的是，时钟上升沿到寄存器输出端稳定输出新值所需的时间。该延迟仅针对</a:t>
            </a:r>
            <a:r>
              <a:rPr altLang="zh-CN" dirty="0" sz="1600" lang="en-US"/>
              <a:t>PC</a:t>
            </a:r>
            <a:r>
              <a:rPr altLang="en-US" dirty="0" sz="1600" lang="zh-CN"/>
              <a:t>寄存器。寄存器建立时间指的是，寄存器的输人数据稳定到时钟上升沿所需的时间。该数值针对</a:t>
            </a:r>
            <a:r>
              <a:rPr altLang="zh-CN" dirty="0" sz="1600" lang="en-US"/>
              <a:t>PC</a:t>
            </a:r>
            <a:r>
              <a:rPr altLang="en-US" dirty="0" sz="1600" lang="zh-CN"/>
              <a:t>寄存器和寄存器堆。</a:t>
            </a:r>
          </a:p>
        </p:txBody>
      </p:sp>
      <p:cxnSp>
        <p:nvCxnSpPr>
          <p:cNvPr id="3145729" name="直接箭头连接符 14"/>
          <p:cNvCxnSpPr>
            <a:cxnSpLocks/>
          </p:cNvCxnSpPr>
          <p:nvPr/>
        </p:nvCxnSpPr>
        <p:spPr>
          <a:xfrm flipV="1">
            <a:off x="6971168" y="1041149"/>
            <a:ext cx="90535" cy="316871"/>
          </a:xfrm>
          <a:prstGeom prst="straightConnector1"/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7" name="文本框 18"/>
          <p:cNvSpPr txBox="1"/>
          <p:nvPr/>
        </p:nvSpPr>
        <p:spPr>
          <a:xfrm>
            <a:off x="6521158" y="780376"/>
            <a:ext cx="3368230" cy="307777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1400" lang="en-US">
                <a:solidFill>
                  <a:srgbClr val="FF0000"/>
                </a:solidFill>
              </a:rPr>
              <a:t>PC</a:t>
            </a:r>
            <a:r>
              <a:rPr altLang="en-US" dirty="0" sz="1400" lang="zh-CN">
                <a:solidFill>
                  <a:srgbClr val="FF0000"/>
                </a:solidFill>
              </a:rPr>
              <a:t>、寄存器堆写入时信号需要保持稳定</a:t>
            </a:r>
          </a:p>
        </p:txBody>
      </p:sp>
      <p:sp>
        <p:nvSpPr>
          <p:cNvPr id="1048628" name="文本框 19"/>
          <p:cNvSpPr txBox="1"/>
          <p:nvPr/>
        </p:nvSpPr>
        <p:spPr>
          <a:xfrm>
            <a:off x="769545" y="2828108"/>
            <a:ext cx="5748690" cy="584775"/>
          </a:xfrm>
          <a:prstGeom prst="rect"/>
          <a:noFill/>
        </p:spPr>
        <p:txBody>
          <a:bodyPr rtlCol="0" wrap="square">
            <a:spAutoFit/>
          </a:bodyPr>
          <a:p>
            <a:r>
              <a:rPr altLang="zh-CN" b="1" dirty="0" sz="1600" lang="en-US"/>
              <a:t>4.7.2</a:t>
            </a:r>
            <a:r>
              <a:rPr altLang="zh-CN" dirty="0" sz="1600" lang="en-US"/>
              <a:t>   1d</a:t>
            </a:r>
            <a:r>
              <a:rPr altLang="en-US" dirty="0" sz="1600" lang="zh-CN"/>
              <a:t>指令的延迟是多少</a:t>
            </a:r>
            <a:r>
              <a:rPr altLang="zh-CN" dirty="0" sz="1600" lang="en-US"/>
              <a:t>? </a:t>
            </a:r>
            <a:r>
              <a:rPr altLang="en-US" dirty="0" sz="1600" lang="zh-CN"/>
              <a:t>仔细检查你的答案，许多学生会在关键路径上添加额外的寄存器。</a:t>
            </a:r>
          </a:p>
        </p:txBody>
      </p:sp>
      <p:pic>
        <p:nvPicPr>
          <p:cNvPr id="2097171" name="图片 2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657260" y="2704415"/>
            <a:ext cx="5139402" cy="4044359"/>
          </a:xfrm>
          <a:prstGeom prst="rect"/>
        </p:spPr>
      </p:pic>
      <p:sp>
        <p:nvSpPr>
          <p:cNvPr id="1048629" name="文本框 25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45430" y="3641387"/>
            <a:ext cx="5428210" cy="824649"/>
          </a:xfrm>
          <a:prstGeom prst="rect"/>
          <a:blipFill>
            <a:blip xmlns:r="http://schemas.openxmlformats.org/officeDocument/2006/relationships" r:embed="rId3"/>
            <a:stretch>
              <a:fillRect l="-1459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630" name="文本框 26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945431" y="4449595"/>
            <a:ext cx="4975536" cy="547650"/>
          </a:xfrm>
          <a:prstGeom prst="rect"/>
          <a:blipFill>
            <a:blip xmlns:r="http://schemas.openxmlformats.org/officeDocument/2006/relationships" r:embed="rId4"/>
            <a:stretch>
              <a:fillRect l="-2206" b="-12222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631" name="任意多边形: 形状 1"/>
          <p:cNvSpPr/>
          <p:nvPr/>
        </p:nvSpPr>
        <p:spPr>
          <a:xfrm>
            <a:off x="6844420" y="4843604"/>
            <a:ext cx="4753069" cy="1793762"/>
          </a:xfrm>
          <a:custGeom>
            <a:avLst/>
            <a:gdLst>
              <a:gd name="connsiteX0" fmla="*/ 0 w 4753069"/>
              <a:gd name="connsiteY0" fmla="*/ 9053 h 1793762"/>
              <a:gd name="connsiteX1" fmla="*/ 45267 w 4753069"/>
              <a:gd name="connsiteY1" fmla="*/ 27160 h 1793762"/>
              <a:gd name="connsiteX2" fmla="*/ 81481 w 4753069"/>
              <a:gd name="connsiteY2" fmla="*/ 45267 h 1793762"/>
              <a:gd name="connsiteX3" fmla="*/ 117695 w 4753069"/>
              <a:gd name="connsiteY3" fmla="*/ 54321 h 1793762"/>
              <a:gd name="connsiteX4" fmla="*/ 353085 w 4753069"/>
              <a:gd name="connsiteY4" fmla="*/ 72428 h 1793762"/>
              <a:gd name="connsiteX5" fmla="*/ 506994 w 4753069"/>
              <a:gd name="connsiteY5" fmla="*/ 63374 h 1793762"/>
              <a:gd name="connsiteX6" fmla="*/ 543208 w 4753069"/>
              <a:gd name="connsiteY6" fmla="*/ 54321 h 1793762"/>
              <a:gd name="connsiteX7" fmla="*/ 597529 w 4753069"/>
              <a:gd name="connsiteY7" fmla="*/ 45267 h 1793762"/>
              <a:gd name="connsiteX8" fmla="*/ 697117 w 4753069"/>
              <a:gd name="connsiteY8" fmla="*/ 27160 h 1793762"/>
              <a:gd name="connsiteX9" fmla="*/ 869132 w 4753069"/>
              <a:gd name="connsiteY9" fmla="*/ 18107 h 1793762"/>
              <a:gd name="connsiteX10" fmla="*/ 1095469 w 4753069"/>
              <a:gd name="connsiteY10" fmla="*/ 0 h 1793762"/>
              <a:gd name="connsiteX11" fmla="*/ 2091350 w 4753069"/>
              <a:gd name="connsiteY11" fmla="*/ 9053 h 1793762"/>
              <a:gd name="connsiteX12" fmla="*/ 2317687 w 4753069"/>
              <a:gd name="connsiteY12" fmla="*/ 18107 h 1793762"/>
              <a:gd name="connsiteX13" fmla="*/ 2390115 w 4753069"/>
              <a:gd name="connsiteY13" fmla="*/ 27160 h 1793762"/>
              <a:gd name="connsiteX14" fmla="*/ 2815628 w 4753069"/>
              <a:gd name="connsiteY14" fmla="*/ 36214 h 1793762"/>
              <a:gd name="connsiteX15" fmla="*/ 2924269 w 4753069"/>
              <a:gd name="connsiteY15" fmla="*/ 45267 h 1793762"/>
              <a:gd name="connsiteX16" fmla="*/ 3132499 w 4753069"/>
              <a:gd name="connsiteY16" fmla="*/ 72428 h 1793762"/>
              <a:gd name="connsiteX17" fmla="*/ 3186820 w 4753069"/>
              <a:gd name="connsiteY17" fmla="*/ 81481 h 1793762"/>
              <a:gd name="connsiteX18" fmla="*/ 3304515 w 4753069"/>
              <a:gd name="connsiteY18" fmla="*/ 108642 h 1793762"/>
              <a:gd name="connsiteX19" fmla="*/ 3404103 w 4753069"/>
              <a:gd name="connsiteY19" fmla="*/ 126748 h 1793762"/>
              <a:gd name="connsiteX20" fmla="*/ 3431263 w 4753069"/>
              <a:gd name="connsiteY20" fmla="*/ 135802 h 1793762"/>
              <a:gd name="connsiteX21" fmla="*/ 3449370 w 4753069"/>
              <a:gd name="connsiteY21" fmla="*/ 181069 h 1793762"/>
              <a:gd name="connsiteX22" fmla="*/ 3476530 w 4753069"/>
              <a:gd name="connsiteY22" fmla="*/ 244444 h 1793762"/>
              <a:gd name="connsiteX23" fmla="*/ 3521798 w 4753069"/>
              <a:gd name="connsiteY23" fmla="*/ 307818 h 1793762"/>
              <a:gd name="connsiteX24" fmla="*/ 3539905 w 4753069"/>
              <a:gd name="connsiteY24" fmla="*/ 334978 h 1793762"/>
              <a:gd name="connsiteX25" fmla="*/ 3567065 w 4753069"/>
              <a:gd name="connsiteY25" fmla="*/ 344032 h 1793762"/>
              <a:gd name="connsiteX26" fmla="*/ 3630439 w 4753069"/>
              <a:gd name="connsiteY26" fmla="*/ 371192 h 1793762"/>
              <a:gd name="connsiteX27" fmla="*/ 3657600 w 4753069"/>
              <a:gd name="connsiteY27" fmla="*/ 389299 h 1793762"/>
              <a:gd name="connsiteX28" fmla="*/ 3784348 w 4753069"/>
              <a:gd name="connsiteY28" fmla="*/ 416459 h 1793762"/>
              <a:gd name="connsiteX29" fmla="*/ 3920150 w 4753069"/>
              <a:gd name="connsiteY29" fmla="*/ 425513 h 1793762"/>
              <a:gd name="connsiteX30" fmla="*/ 4074059 w 4753069"/>
              <a:gd name="connsiteY30" fmla="*/ 443620 h 1793762"/>
              <a:gd name="connsiteX31" fmla="*/ 4237022 w 4753069"/>
              <a:gd name="connsiteY31" fmla="*/ 434566 h 1793762"/>
              <a:gd name="connsiteX32" fmla="*/ 4300396 w 4753069"/>
              <a:gd name="connsiteY32" fmla="*/ 425513 h 1793762"/>
              <a:gd name="connsiteX33" fmla="*/ 4372824 w 4753069"/>
              <a:gd name="connsiteY33" fmla="*/ 416459 h 1793762"/>
              <a:gd name="connsiteX34" fmla="*/ 4499572 w 4753069"/>
              <a:gd name="connsiteY34" fmla="*/ 425513 h 1793762"/>
              <a:gd name="connsiteX35" fmla="*/ 4599160 w 4753069"/>
              <a:gd name="connsiteY35" fmla="*/ 488887 h 1793762"/>
              <a:gd name="connsiteX36" fmla="*/ 4662534 w 4753069"/>
              <a:gd name="connsiteY36" fmla="*/ 516047 h 1793762"/>
              <a:gd name="connsiteX37" fmla="*/ 4698748 w 4753069"/>
              <a:gd name="connsiteY37" fmla="*/ 534154 h 1793762"/>
              <a:gd name="connsiteX38" fmla="*/ 4707802 w 4753069"/>
              <a:gd name="connsiteY38" fmla="*/ 669956 h 1793762"/>
              <a:gd name="connsiteX39" fmla="*/ 4716855 w 4753069"/>
              <a:gd name="connsiteY39" fmla="*/ 715224 h 1793762"/>
              <a:gd name="connsiteX40" fmla="*/ 4725909 w 4753069"/>
              <a:gd name="connsiteY40" fmla="*/ 751438 h 1793762"/>
              <a:gd name="connsiteX41" fmla="*/ 4734962 w 4753069"/>
              <a:gd name="connsiteY41" fmla="*/ 805758 h 1793762"/>
              <a:gd name="connsiteX42" fmla="*/ 4744016 w 4753069"/>
              <a:gd name="connsiteY42" fmla="*/ 851026 h 1793762"/>
              <a:gd name="connsiteX43" fmla="*/ 4753069 w 4753069"/>
              <a:gd name="connsiteY43" fmla="*/ 1004935 h 1793762"/>
              <a:gd name="connsiteX44" fmla="*/ 4744016 w 4753069"/>
              <a:gd name="connsiteY44" fmla="*/ 1059255 h 1793762"/>
              <a:gd name="connsiteX45" fmla="*/ 4734962 w 4753069"/>
              <a:gd name="connsiteY45" fmla="*/ 1167897 h 1793762"/>
              <a:gd name="connsiteX46" fmla="*/ 4725909 w 4753069"/>
              <a:gd name="connsiteY46" fmla="*/ 1566249 h 1793762"/>
              <a:gd name="connsiteX47" fmla="*/ 4716855 w 4753069"/>
              <a:gd name="connsiteY47" fmla="*/ 1629624 h 1793762"/>
              <a:gd name="connsiteX48" fmla="*/ 4689695 w 4753069"/>
              <a:gd name="connsiteY48" fmla="*/ 1692998 h 1793762"/>
              <a:gd name="connsiteX49" fmla="*/ 4653481 w 4753069"/>
              <a:gd name="connsiteY49" fmla="*/ 1711105 h 1793762"/>
              <a:gd name="connsiteX50" fmla="*/ 4327556 w 4753069"/>
              <a:gd name="connsiteY50" fmla="*/ 1729212 h 1793762"/>
              <a:gd name="connsiteX51" fmla="*/ 4119327 w 4753069"/>
              <a:gd name="connsiteY51" fmla="*/ 1738265 h 1793762"/>
              <a:gd name="connsiteX52" fmla="*/ 4001631 w 4753069"/>
              <a:gd name="connsiteY52" fmla="*/ 1747319 h 1793762"/>
              <a:gd name="connsiteX53" fmla="*/ 3920150 w 4753069"/>
              <a:gd name="connsiteY53" fmla="*/ 1756372 h 1793762"/>
              <a:gd name="connsiteX54" fmla="*/ 3657600 w 4753069"/>
              <a:gd name="connsiteY54" fmla="*/ 1765426 h 1793762"/>
              <a:gd name="connsiteX55" fmla="*/ 3494637 w 4753069"/>
              <a:gd name="connsiteY55" fmla="*/ 1774479 h 1793762"/>
              <a:gd name="connsiteX56" fmla="*/ 2987643 w 4753069"/>
              <a:gd name="connsiteY56" fmla="*/ 1783533 h 1793762"/>
              <a:gd name="connsiteX57" fmla="*/ 1702051 w 4753069"/>
              <a:gd name="connsiteY57" fmla="*/ 1756372 h 1793762"/>
              <a:gd name="connsiteX58" fmla="*/ 1638677 w 4753069"/>
              <a:gd name="connsiteY58" fmla="*/ 1683945 h 1793762"/>
              <a:gd name="connsiteX59" fmla="*/ 1611517 w 4753069"/>
              <a:gd name="connsiteY59" fmla="*/ 1665838 h 1793762"/>
              <a:gd name="connsiteX60" fmla="*/ 1584356 w 4753069"/>
              <a:gd name="connsiteY60" fmla="*/ 1620570 h 1793762"/>
              <a:gd name="connsiteX61" fmla="*/ 1511929 w 4753069"/>
              <a:gd name="connsiteY61" fmla="*/ 1502875 h 1793762"/>
              <a:gd name="connsiteX62" fmla="*/ 1475715 w 4753069"/>
              <a:gd name="connsiteY62" fmla="*/ 1303699 h 1793762"/>
              <a:gd name="connsiteX63" fmla="*/ 1484768 w 4753069"/>
              <a:gd name="connsiteY63" fmla="*/ 1013988 h 1793762"/>
              <a:gd name="connsiteX64" fmla="*/ 1520982 w 4753069"/>
              <a:gd name="connsiteY64" fmla="*/ 851026 h 1793762"/>
              <a:gd name="connsiteX65" fmla="*/ 1548142 w 4753069"/>
              <a:gd name="connsiteY65" fmla="*/ 751438 h 1793762"/>
              <a:gd name="connsiteX66" fmla="*/ 1584356 w 4753069"/>
              <a:gd name="connsiteY66" fmla="*/ 679010 h 1793762"/>
              <a:gd name="connsiteX67" fmla="*/ 1611517 w 4753069"/>
              <a:gd name="connsiteY67" fmla="*/ 669956 h 1793762"/>
              <a:gd name="connsiteX68" fmla="*/ 1819746 w 4753069"/>
              <a:gd name="connsiteY68" fmla="*/ 669956 h 179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753069" h="1793762">
                <a:moveTo>
                  <a:pt x="0" y="9053"/>
                </a:moveTo>
                <a:cubicBezTo>
                  <a:pt x="15089" y="15089"/>
                  <a:pt x="30416" y="20560"/>
                  <a:pt x="45267" y="27160"/>
                </a:cubicBezTo>
                <a:cubicBezTo>
                  <a:pt x="57600" y="32641"/>
                  <a:pt x="68844" y="40528"/>
                  <a:pt x="81481" y="45267"/>
                </a:cubicBezTo>
                <a:cubicBezTo>
                  <a:pt x="93132" y="49636"/>
                  <a:pt x="105453" y="52095"/>
                  <a:pt x="117695" y="54321"/>
                </a:cubicBezTo>
                <a:cubicBezTo>
                  <a:pt x="201647" y="69585"/>
                  <a:pt x="257334" y="67388"/>
                  <a:pt x="353085" y="72428"/>
                </a:cubicBezTo>
                <a:cubicBezTo>
                  <a:pt x="404388" y="69410"/>
                  <a:pt x="455834" y="68246"/>
                  <a:pt x="506994" y="63374"/>
                </a:cubicBezTo>
                <a:cubicBezTo>
                  <a:pt x="519381" y="62194"/>
                  <a:pt x="531007" y="56761"/>
                  <a:pt x="543208" y="54321"/>
                </a:cubicBezTo>
                <a:cubicBezTo>
                  <a:pt x="561208" y="50721"/>
                  <a:pt x="579609" y="49249"/>
                  <a:pt x="597529" y="45267"/>
                </a:cubicBezTo>
                <a:cubicBezTo>
                  <a:pt x="674405" y="28183"/>
                  <a:pt x="547316" y="38256"/>
                  <a:pt x="697117" y="27160"/>
                </a:cubicBezTo>
                <a:cubicBezTo>
                  <a:pt x="754378" y="22918"/>
                  <a:pt x="811819" y="21581"/>
                  <a:pt x="869132" y="18107"/>
                </a:cubicBezTo>
                <a:cubicBezTo>
                  <a:pt x="971959" y="11875"/>
                  <a:pt x="998687" y="8798"/>
                  <a:pt x="1095469" y="0"/>
                </a:cubicBezTo>
                <a:lnTo>
                  <a:pt x="2091350" y="9053"/>
                </a:lnTo>
                <a:cubicBezTo>
                  <a:pt x="2166848" y="10171"/>
                  <a:pt x="2242319" y="13539"/>
                  <a:pt x="2317687" y="18107"/>
                </a:cubicBezTo>
                <a:cubicBezTo>
                  <a:pt x="2341973" y="19579"/>
                  <a:pt x="2365801" y="26276"/>
                  <a:pt x="2390115" y="27160"/>
                </a:cubicBezTo>
                <a:cubicBezTo>
                  <a:pt x="2531891" y="32316"/>
                  <a:pt x="2673790" y="33196"/>
                  <a:pt x="2815628" y="36214"/>
                </a:cubicBezTo>
                <a:cubicBezTo>
                  <a:pt x="2851842" y="39232"/>
                  <a:pt x="2888137" y="41396"/>
                  <a:pt x="2924269" y="45267"/>
                </a:cubicBezTo>
                <a:cubicBezTo>
                  <a:pt x="2967012" y="49847"/>
                  <a:pt x="3075018" y="63585"/>
                  <a:pt x="3132499" y="72428"/>
                </a:cubicBezTo>
                <a:cubicBezTo>
                  <a:pt x="3150642" y="75219"/>
                  <a:pt x="3168713" y="78463"/>
                  <a:pt x="3186820" y="81481"/>
                </a:cubicBezTo>
                <a:cubicBezTo>
                  <a:pt x="3261384" y="106336"/>
                  <a:pt x="3222246" y="96889"/>
                  <a:pt x="3304515" y="108642"/>
                </a:cubicBezTo>
                <a:cubicBezTo>
                  <a:pt x="3366806" y="129405"/>
                  <a:pt x="3291487" y="106272"/>
                  <a:pt x="3404103" y="126748"/>
                </a:cubicBezTo>
                <a:cubicBezTo>
                  <a:pt x="3413492" y="128455"/>
                  <a:pt x="3422210" y="132784"/>
                  <a:pt x="3431263" y="135802"/>
                </a:cubicBezTo>
                <a:cubicBezTo>
                  <a:pt x="3437299" y="150891"/>
                  <a:pt x="3443664" y="165852"/>
                  <a:pt x="3449370" y="181069"/>
                </a:cubicBezTo>
                <a:cubicBezTo>
                  <a:pt x="3463219" y="218000"/>
                  <a:pt x="3453411" y="203984"/>
                  <a:pt x="3476530" y="244444"/>
                </a:cubicBezTo>
                <a:cubicBezTo>
                  <a:pt x="3488720" y="265777"/>
                  <a:pt x="3507922" y="288392"/>
                  <a:pt x="3521798" y="307818"/>
                </a:cubicBezTo>
                <a:cubicBezTo>
                  <a:pt x="3528122" y="316672"/>
                  <a:pt x="3531409" y="328181"/>
                  <a:pt x="3539905" y="334978"/>
                </a:cubicBezTo>
                <a:cubicBezTo>
                  <a:pt x="3547357" y="340940"/>
                  <a:pt x="3558294" y="340273"/>
                  <a:pt x="3567065" y="344032"/>
                </a:cubicBezTo>
                <a:cubicBezTo>
                  <a:pt x="3645363" y="377589"/>
                  <a:pt x="3566753" y="349964"/>
                  <a:pt x="3630439" y="371192"/>
                </a:cubicBezTo>
                <a:cubicBezTo>
                  <a:pt x="3639493" y="377228"/>
                  <a:pt x="3647374" y="385580"/>
                  <a:pt x="3657600" y="389299"/>
                </a:cubicBezTo>
                <a:cubicBezTo>
                  <a:pt x="3681180" y="397873"/>
                  <a:pt x="3754649" y="413630"/>
                  <a:pt x="3784348" y="416459"/>
                </a:cubicBezTo>
                <a:cubicBezTo>
                  <a:pt x="3829511" y="420760"/>
                  <a:pt x="3874980" y="421278"/>
                  <a:pt x="3920150" y="425513"/>
                </a:cubicBezTo>
                <a:cubicBezTo>
                  <a:pt x="3971581" y="430335"/>
                  <a:pt x="4022756" y="437584"/>
                  <a:pt x="4074059" y="443620"/>
                </a:cubicBezTo>
                <a:cubicBezTo>
                  <a:pt x="4128380" y="440602"/>
                  <a:pt x="4182790" y="438905"/>
                  <a:pt x="4237022" y="434566"/>
                </a:cubicBezTo>
                <a:cubicBezTo>
                  <a:pt x="4258293" y="432864"/>
                  <a:pt x="4279244" y="428333"/>
                  <a:pt x="4300396" y="425513"/>
                </a:cubicBezTo>
                <a:lnTo>
                  <a:pt x="4372824" y="416459"/>
                </a:lnTo>
                <a:cubicBezTo>
                  <a:pt x="4415073" y="419477"/>
                  <a:pt x="4458124" y="416787"/>
                  <a:pt x="4499572" y="425513"/>
                </a:cubicBezTo>
                <a:cubicBezTo>
                  <a:pt x="4509118" y="427523"/>
                  <a:pt x="4597452" y="487862"/>
                  <a:pt x="4599160" y="488887"/>
                </a:cubicBezTo>
                <a:cubicBezTo>
                  <a:pt x="4649207" y="518915"/>
                  <a:pt x="4618824" y="497315"/>
                  <a:pt x="4662534" y="516047"/>
                </a:cubicBezTo>
                <a:cubicBezTo>
                  <a:pt x="4674939" y="521363"/>
                  <a:pt x="4686677" y="528118"/>
                  <a:pt x="4698748" y="534154"/>
                </a:cubicBezTo>
                <a:cubicBezTo>
                  <a:pt x="4659557" y="592941"/>
                  <a:pt x="4679298" y="548815"/>
                  <a:pt x="4707802" y="669956"/>
                </a:cubicBezTo>
                <a:cubicBezTo>
                  <a:pt x="4711326" y="684935"/>
                  <a:pt x="4713517" y="700202"/>
                  <a:pt x="4716855" y="715224"/>
                </a:cubicBezTo>
                <a:cubicBezTo>
                  <a:pt x="4719554" y="727371"/>
                  <a:pt x="4723469" y="739237"/>
                  <a:pt x="4725909" y="751438"/>
                </a:cubicBezTo>
                <a:cubicBezTo>
                  <a:pt x="4729509" y="769438"/>
                  <a:pt x="4731678" y="787698"/>
                  <a:pt x="4734962" y="805758"/>
                </a:cubicBezTo>
                <a:cubicBezTo>
                  <a:pt x="4737715" y="820898"/>
                  <a:pt x="4740998" y="835937"/>
                  <a:pt x="4744016" y="851026"/>
                </a:cubicBezTo>
                <a:cubicBezTo>
                  <a:pt x="4747034" y="902329"/>
                  <a:pt x="4753069" y="953543"/>
                  <a:pt x="4753069" y="1004935"/>
                </a:cubicBezTo>
                <a:cubicBezTo>
                  <a:pt x="4753069" y="1023291"/>
                  <a:pt x="4746043" y="1041011"/>
                  <a:pt x="4744016" y="1059255"/>
                </a:cubicBezTo>
                <a:cubicBezTo>
                  <a:pt x="4740003" y="1095372"/>
                  <a:pt x="4737980" y="1131683"/>
                  <a:pt x="4734962" y="1167897"/>
                </a:cubicBezTo>
                <a:cubicBezTo>
                  <a:pt x="4731944" y="1300681"/>
                  <a:pt x="4731114" y="1433533"/>
                  <a:pt x="4725909" y="1566249"/>
                </a:cubicBezTo>
                <a:cubicBezTo>
                  <a:pt x="4725073" y="1587572"/>
                  <a:pt x="4720672" y="1608629"/>
                  <a:pt x="4716855" y="1629624"/>
                </a:cubicBezTo>
                <a:cubicBezTo>
                  <a:pt x="4713006" y="1650793"/>
                  <a:pt x="4707846" y="1677873"/>
                  <a:pt x="4689695" y="1692998"/>
                </a:cubicBezTo>
                <a:cubicBezTo>
                  <a:pt x="4679327" y="1701638"/>
                  <a:pt x="4666910" y="1709762"/>
                  <a:pt x="4653481" y="1711105"/>
                </a:cubicBezTo>
                <a:cubicBezTo>
                  <a:pt x="4545212" y="1721932"/>
                  <a:pt x="4436225" y="1723687"/>
                  <a:pt x="4327556" y="1729212"/>
                </a:cubicBezTo>
                <a:lnTo>
                  <a:pt x="4119327" y="1738265"/>
                </a:lnTo>
                <a:cubicBezTo>
                  <a:pt x="4080040" y="1740448"/>
                  <a:pt x="4040817" y="1743757"/>
                  <a:pt x="4001631" y="1747319"/>
                </a:cubicBezTo>
                <a:cubicBezTo>
                  <a:pt x="3974416" y="1749793"/>
                  <a:pt x="3947440" y="1754936"/>
                  <a:pt x="3920150" y="1756372"/>
                </a:cubicBezTo>
                <a:cubicBezTo>
                  <a:pt x="3832702" y="1760975"/>
                  <a:pt x="3745090" y="1761703"/>
                  <a:pt x="3657600" y="1765426"/>
                </a:cubicBezTo>
                <a:cubicBezTo>
                  <a:pt x="3603244" y="1767739"/>
                  <a:pt x="3549022" y="1773009"/>
                  <a:pt x="3494637" y="1774479"/>
                </a:cubicBezTo>
                <a:lnTo>
                  <a:pt x="2987643" y="1783533"/>
                </a:lnTo>
                <a:cubicBezTo>
                  <a:pt x="1738017" y="1765156"/>
                  <a:pt x="2161255" y="1832910"/>
                  <a:pt x="1702051" y="1756372"/>
                </a:cubicBezTo>
                <a:cubicBezTo>
                  <a:pt x="1680926" y="1732230"/>
                  <a:pt x="1661361" y="1706629"/>
                  <a:pt x="1638677" y="1683945"/>
                </a:cubicBezTo>
                <a:cubicBezTo>
                  <a:pt x="1630983" y="1676251"/>
                  <a:pt x="1618598" y="1674099"/>
                  <a:pt x="1611517" y="1665838"/>
                </a:cubicBezTo>
                <a:cubicBezTo>
                  <a:pt x="1600065" y="1652477"/>
                  <a:pt x="1594117" y="1635212"/>
                  <a:pt x="1584356" y="1620570"/>
                </a:cubicBezTo>
                <a:cubicBezTo>
                  <a:pt x="1553529" y="1574330"/>
                  <a:pt x="1530262" y="1554208"/>
                  <a:pt x="1511929" y="1502875"/>
                </a:cubicBezTo>
                <a:cubicBezTo>
                  <a:pt x="1491602" y="1445958"/>
                  <a:pt x="1483397" y="1357474"/>
                  <a:pt x="1475715" y="1303699"/>
                </a:cubicBezTo>
                <a:cubicBezTo>
                  <a:pt x="1478733" y="1207129"/>
                  <a:pt x="1477884" y="1110360"/>
                  <a:pt x="1484768" y="1013988"/>
                </a:cubicBezTo>
                <a:cubicBezTo>
                  <a:pt x="1488282" y="964791"/>
                  <a:pt x="1511157" y="900153"/>
                  <a:pt x="1520982" y="851026"/>
                </a:cubicBezTo>
                <a:cubicBezTo>
                  <a:pt x="1553830" y="686782"/>
                  <a:pt x="1506649" y="862081"/>
                  <a:pt x="1548142" y="751438"/>
                </a:cubicBezTo>
                <a:cubicBezTo>
                  <a:pt x="1562314" y="713648"/>
                  <a:pt x="1547962" y="709338"/>
                  <a:pt x="1584356" y="679010"/>
                </a:cubicBezTo>
                <a:cubicBezTo>
                  <a:pt x="1591687" y="672900"/>
                  <a:pt x="1601981" y="670323"/>
                  <a:pt x="1611517" y="669956"/>
                </a:cubicBezTo>
                <a:cubicBezTo>
                  <a:pt x="1680875" y="667288"/>
                  <a:pt x="1750336" y="669956"/>
                  <a:pt x="1819746" y="669956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32" name="文本框 2"/>
          <p:cNvSpPr txBox="1"/>
          <p:nvPr/>
        </p:nvSpPr>
        <p:spPr>
          <a:xfrm>
            <a:off x="769544" y="5611184"/>
            <a:ext cx="6034665" cy="307777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b="0" dirty="0" sz="1400" i="1" lang="zh-CN">
                <a:solidFill>
                  <a:srgbClr val="333333"/>
                </a:solidFill>
                <a:effectLst/>
                <a:latin typeface="Helvetica Neue"/>
              </a:rPr>
              <a:t>注：</a:t>
            </a:r>
            <a:r>
              <a:rPr altLang="zh-CN" b="0" dirty="0" sz="1400" i="1" lang="en-US">
                <a:solidFill>
                  <a:srgbClr val="333333"/>
                </a:solidFill>
                <a:effectLst/>
                <a:latin typeface="Helvetica Neue"/>
              </a:rPr>
              <a:t>Sign Extend/Control + MUX &lt; RF, </a:t>
            </a:r>
            <a:r>
              <a:rPr altLang="en-US" b="0" dirty="0" sz="1400" i="1" lang="zh-CN">
                <a:solidFill>
                  <a:srgbClr val="333333"/>
                </a:solidFill>
                <a:effectLst/>
                <a:latin typeface="Helvetica Neue"/>
              </a:rPr>
              <a:t>因此 </a:t>
            </a:r>
            <a:r>
              <a:rPr altLang="zh-CN" b="0" dirty="0" sz="1400" i="1" lang="en-US" err="1">
                <a:solidFill>
                  <a:srgbClr val="333333"/>
                </a:solidFill>
                <a:effectLst/>
                <a:latin typeface="Helvetica Neue"/>
              </a:rPr>
              <a:t>ALUSrc</a:t>
            </a:r>
            <a:r>
              <a:rPr altLang="zh-CN" b="0" dirty="0" sz="1400" i="1" lang="en-US">
                <a:solidFill>
                  <a:srgbClr val="333333"/>
                </a:solidFill>
                <a:effectLst/>
                <a:latin typeface="Helvetica Neue"/>
              </a:rPr>
              <a:t> MUX </a:t>
            </a:r>
            <a:r>
              <a:rPr altLang="en-US" b="0" dirty="0" sz="1400" i="1" lang="zh-CN">
                <a:solidFill>
                  <a:srgbClr val="333333"/>
                </a:solidFill>
                <a:effectLst/>
                <a:latin typeface="Helvetica Neue"/>
              </a:rPr>
              <a:t>不在关键路径上</a:t>
            </a:r>
            <a:endParaRPr altLang="en-US" dirty="0" sz="1400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覃 云集</dc:creator>
  <cp:lastModifiedBy>覃 云集</cp:lastModifiedBy>
  <dcterms:created xsi:type="dcterms:W3CDTF">2023-05-06T13:40:50Z</dcterms:created>
  <dcterms:modified xsi:type="dcterms:W3CDTF">2023-05-08T05:13:24Z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a348935e5d544cc8bcfbc90e2f84f807_23</vt:lpwstr>
  </property>
</Properties>
</file>